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65" r:id="rId8"/>
    <p:sldId id="267" r:id="rId9"/>
    <p:sldId id="268" r:id="rId10"/>
    <p:sldId id="269" r:id="rId11"/>
    <p:sldId id="270" r:id="rId12"/>
    <p:sldId id="271" r:id="rId13"/>
    <p:sldId id="292" r:id="rId14"/>
    <p:sldId id="272" r:id="rId15"/>
    <p:sldId id="273" r:id="rId16"/>
    <p:sldId id="274" r:id="rId17"/>
    <p:sldId id="275" r:id="rId18"/>
    <p:sldId id="261" r:id="rId19"/>
    <p:sldId id="262" r:id="rId20"/>
    <p:sldId id="293" r:id="rId21"/>
    <p:sldId id="263" r:id="rId22"/>
    <p:sldId id="264" r:id="rId23"/>
    <p:sldId id="29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4106-7DD7-436A-9DE8-032C070BB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058" y="2885881"/>
            <a:ext cx="4051883" cy="1086237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배열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FAA076-F4D5-4C43-982C-AF245CEB7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941" y="5273351"/>
            <a:ext cx="2613547" cy="38082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컴퓨터 공학과 이상우</a:t>
            </a:r>
          </a:p>
        </p:txBody>
      </p:sp>
    </p:spTree>
    <p:extLst>
      <p:ext uri="{BB962C8B-B14F-4D97-AF65-F5344CB8AC3E}">
        <p14:creationId xmlns:p14="http://schemas.microsoft.com/office/powerpoint/2010/main" val="144780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E07A-38D7-485C-B15B-9B4DC3B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975607" cy="497048"/>
          </a:xfrm>
        </p:spPr>
        <p:txBody>
          <a:bodyPr>
            <a:noAutofit/>
          </a:bodyPr>
          <a:lstStyle/>
          <a:p>
            <a:r>
              <a:rPr lang="en-US" altLang="ko-KR" sz="3200"/>
              <a:t>2</a:t>
            </a:r>
            <a:r>
              <a:rPr lang="ko-KR" altLang="en-US" sz="2800"/>
              <a:t>차원 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9BBD-1DCD-441D-AC59-A5E8C3ED5823}"/>
              </a:ext>
            </a:extLst>
          </p:cNvPr>
          <p:cNvSpPr txBox="1"/>
          <p:nvPr/>
        </p:nvSpPr>
        <p:spPr>
          <a:xfrm>
            <a:off x="1371600" y="1492501"/>
            <a:ext cx="4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배열 은 어떻게 사용 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84A38-D4E9-4CBB-81CB-DC3C776A992C}"/>
              </a:ext>
            </a:extLst>
          </p:cNvPr>
          <p:cNvSpPr txBox="1"/>
          <p:nvPr/>
        </p:nvSpPr>
        <p:spPr>
          <a:xfrm>
            <a:off x="1364876" y="2619030"/>
            <a:ext cx="823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차원 배열에서는 선의 형태기 때문에 </a:t>
            </a:r>
            <a:r>
              <a:rPr lang="en-US" altLang="ko-KR" dirty="0" err="1"/>
              <a:t>i</a:t>
            </a:r>
            <a:r>
              <a:rPr lang="en-US" altLang="ko-KR"/>
              <a:t>  </a:t>
            </a:r>
            <a:r>
              <a:rPr lang="ko-KR" altLang="en-US"/>
              <a:t>번째 인덱스로 배열에 접근을 하였다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6B71D-B531-43A7-B5F6-2E4C466A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5" t="43763" r="10475" b="17611"/>
          <a:stretch/>
        </p:blipFill>
        <p:spPr>
          <a:xfrm>
            <a:off x="1371600" y="4317184"/>
            <a:ext cx="4109421" cy="6347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ECB31C-1A49-454E-8D44-C29689DDF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21"/>
          <a:stretch/>
        </p:blipFill>
        <p:spPr>
          <a:xfrm>
            <a:off x="1371600" y="3308192"/>
            <a:ext cx="4825123" cy="1008992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7C545607-456E-4BEA-849D-A3DE75E05F80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2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E07A-38D7-485C-B15B-9B4DC3B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975607" cy="497048"/>
          </a:xfrm>
        </p:spPr>
        <p:txBody>
          <a:bodyPr>
            <a:noAutofit/>
          </a:bodyPr>
          <a:lstStyle/>
          <a:p>
            <a:r>
              <a:rPr lang="en-US" altLang="ko-KR" sz="3200"/>
              <a:t>2</a:t>
            </a:r>
            <a:r>
              <a:rPr lang="ko-KR" altLang="en-US" sz="2800"/>
              <a:t>차원 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9BBD-1DCD-441D-AC59-A5E8C3ED5823}"/>
              </a:ext>
            </a:extLst>
          </p:cNvPr>
          <p:cNvSpPr txBox="1"/>
          <p:nvPr/>
        </p:nvSpPr>
        <p:spPr>
          <a:xfrm>
            <a:off x="1371600" y="1492501"/>
            <a:ext cx="4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배열 은 어떻게 사용 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DE570-3710-4E62-879D-1E37020E872E}"/>
              </a:ext>
            </a:extLst>
          </p:cNvPr>
          <p:cNvSpPr txBox="1"/>
          <p:nvPr/>
        </p:nvSpPr>
        <p:spPr>
          <a:xfrm>
            <a:off x="1371600" y="2082971"/>
            <a:ext cx="835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배열에서는 면의 형태 이기때문에 각 행과 열 로 접글을 해줘야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62FC7-7134-40C7-A220-CFE83B755FC0}"/>
              </a:ext>
            </a:extLst>
          </p:cNvPr>
          <p:cNvSpPr txBox="1"/>
          <p:nvPr/>
        </p:nvSpPr>
        <p:spPr>
          <a:xfrm>
            <a:off x="1371600" y="2452303"/>
            <a:ext cx="39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이미지는 </a:t>
            </a:r>
            <a:r>
              <a:rPr lang="en-US" altLang="ko-KR"/>
              <a:t>3*3 </a:t>
            </a:r>
            <a:r>
              <a:rPr lang="ko-KR" altLang="en-US"/>
              <a:t>크기의 </a:t>
            </a:r>
            <a:r>
              <a:rPr lang="en-US" altLang="ko-KR"/>
              <a:t>2</a:t>
            </a:r>
            <a:r>
              <a:rPr lang="ko-KR" altLang="en-US"/>
              <a:t>차원 배열이다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0E83FE-C1CA-4480-9B9B-0DF69653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7" y="3279329"/>
            <a:ext cx="3816164" cy="208617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32702E-A08C-41F8-B9FD-51EF78063FEA}"/>
              </a:ext>
            </a:extLst>
          </p:cNvPr>
          <p:cNvCxnSpPr/>
          <p:nvPr/>
        </p:nvCxnSpPr>
        <p:spPr>
          <a:xfrm>
            <a:off x="1645921" y="3373714"/>
            <a:ext cx="0" cy="18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0485D2-1FB6-4AE9-AE98-859B2D2223F7}"/>
              </a:ext>
            </a:extLst>
          </p:cNvPr>
          <p:cNvSpPr txBox="1"/>
          <p:nvPr/>
        </p:nvSpPr>
        <p:spPr>
          <a:xfrm>
            <a:off x="1308456" y="4221032"/>
            <a:ext cx="3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5B5B-2191-45B9-A311-BA0891A28D65}"/>
              </a:ext>
            </a:extLst>
          </p:cNvPr>
          <p:cNvCxnSpPr/>
          <p:nvPr/>
        </p:nvCxnSpPr>
        <p:spPr>
          <a:xfrm>
            <a:off x="1756297" y="3174369"/>
            <a:ext cx="357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55AFF0-3A1D-4C54-9BAC-5480BA2656BC}"/>
              </a:ext>
            </a:extLst>
          </p:cNvPr>
          <p:cNvSpPr txBox="1"/>
          <p:nvPr/>
        </p:nvSpPr>
        <p:spPr>
          <a:xfrm>
            <a:off x="3396726" y="2865816"/>
            <a:ext cx="3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20887-9001-4AF2-9649-C35004D9EE1D}"/>
              </a:ext>
            </a:extLst>
          </p:cNvPr>
          <p:cNvSpPr txBox="1"/>
          <p:nvPr/>
        </p:nvSpPr>
        <p:spPr>
          <a:xfrm>
            <a:off x="5814507" y="3429000"/>
            <a:ext cx="557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면의 형태 이기 때문에 행과 열 에 동시에 접근을 해야 한다</a:t>
            </a:r>
            <a:r>
              <a:rPr lang="en-US" altLang="ko-KR"/>
              <a:t>.   </a:t>
            </a:r>
            <a:r>
              <a:rPr lang="ko-KR" altLang="en-US"/>
              <a:t>만약  </a:t>
            </a:r>
            <a:r>
              <a:rPr lang="en-US" altLang="ko-KR"/>
              <a:t>0</a:t>
            </a:r>
            <a:r>
              <a:rPr lang="ko-KR" altLang="en-US"/>
              <a:t>번 행과 </a:t>
            </a:r>
            <a:r>
              <a:rPr lang="en-US" altLang="ko-KR"/>
              <a:t>0</a:t>
            </a:r>
            <a:r>
              <a:rPr lang="ko-KR" altLang="en-US"/>
              <a:t>번 열 의 방에 접근을 한다면 </a:t>
            </a:r>
            <a:endParaRPr lang="en-US" altLang="ko-KR"/>
          </a:p>
          <a:p>
            <a:r>
              <a:rPr lang="ko-KR" altLang="en-US"/>
              <a:t>배열의 이름</a:t>
            </a:r>
            <a:r>
              <a:rPr lang="en-US" altLang="ko-KR"/>
              <a:t>[0][0]  </a:t>
            </a:r>
            <a:r>
              <a:rPr lang="ko-KR" altLang="en-US"/>
              <a:t>과 같은 형식으로 접근이 가능하다</a:t>
            </a:r>
            <a:r>
              <a:rPr lang="en-US" altLang="ko-KR"/>
              <a:t>. </a:t>
            </a:r>
          </a:p>
          <a:p>
            <a:r>
              <a:rPr lang="en-US" altLang="ko-KR"/>
              <a:t>0,0 </a:t>
            </a:r>
            <a:r>
              <a:rPr lang="ko-KR" altLang="en-US"/>
              <a:t>이라면 접근 하는 방은 빨간색 케이스의 방으로 접근을 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B269D9-422A-4ED4-8690-D7E7E621F865}"/>
              </a:ext>
            </a:extLst>
          </p:cNvPr>
          <p:cNvSpPr/>
          <p:nvPr/>
        </p:nvSpPr>
        <p:spPr>
          <a:xfrm>
            <a:off x="1756297" y="3235148"/>
            <a:ext cx="1288113" cy="766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816D4B13-ECD6-489F-A33E-86C2C4CD6334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9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E07A-38D7-485C-B15B-9B4DC3B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975607" cy="497048"/>
          </a:xfrm>
        </p:spPr>
        <p:txBody>
          <a:bodyPr>
            <a:noAutofit/>
          </a:bodyPr>
          <a:lstStyle/>
          <a:p>
            <a:r>
              <a:rPr lang="en-US" altLang="ko-KR" sz="3200"/>
              <a:t>2</a:t>
            </a:r>
            <a:r>
              <a:rPr lang="ko-KR" altLang="en-US" sz="2800"/>
              <a:t>차원 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9BBD-1DCD-441D-AC59-A5E8C3ED5823}"/>
              </a:ext>
            </a:extLst>
          </p:cNvPr>
          <p:cNvSpPr txBox="1"/>
          <p:nvPr/>
        </p:nvSpPr>
        <p:spPr>
          <a:xfrm>
            <a:off x="8068232" y="2967334"/>
            <a:ext cx="320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이미지는 </a:t>
            </a:r>
            <a:r>
              <a:rPr lang="en-US" altLang="ko-KR"/>
              <a:t>2</a:t>
            </a:r>
            <a:r>
              <a:rPr lang="ko-KR" altLang="en-US"/>
              <a:t>차원 배열에 데이터를 넣기위한 코드이다</a:t>
            </a:r>
            <a:r>
              <a:rPr lang="en-US" altLang="ko-KR"/>
              <a:t>.</a:t>
            </a:r>
          </a:p>
          <a:p>
            <a:r>
              <a:rPr lang="en-US" altLang="ko-KR"/>
              <a:t>i </a:t>
            </a:r>
            <a:r>
              <a:rPr lang="ko-KR" altLang="en-US"/>
              <a:t>행과 </a:t>
            </a:r>
            <a:r>
              <a:rPr lang="en-US" altLang="ko-KR"/>
              <a:t>j </a:t>
            </a:r>
            <a:r>
              <a:rPr lang="ko-KR" altLang="en-US"/>
              <a:t>열에 </a:t>
            </a:r>
            <a:r>
              <a:rPr lang="en-US" altLang="ko-KR"/>
              <a:t>2</a:t>
            </a:r>
            <a:r>
              <a:rPr lang="ko-KR" altLang="en-US"/>
              <a:t>를 넣게 다는 의미 이다</a:t>
            </a:r>
            <a:r>
              <a:rPr lang="en-US" altLang="ko-KR"/>
              <a:t>. 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D9452-7479-4354-AEC1-856070929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r="1764"/>
          <a:stretch/>
        </p:blipFill>
        <p:spPr>
          <a:xfrm>
            <a:off x="1186928" y="2554117"/>
            <a:ext cx="6472517" cy="174976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A42D83-95B6-4477-870F-1EE4626BDBA0}"/>
              </a:ext>
            </a:extLst>
          </p:cNvPr>
          <p:cNvSpPr/>
          <p:nvPr/>
        </p:nvSpPr>
        <p:spPr>
          <a:xfrm>
            <a:off x="1371600" y="2554117"/>
            <a:ext cx="4921624" cy="4132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67D29B-FEA8-4D6B-853E-18A03DB65D13}"/>
              </a:ext>
            </a:extLst>
          </p:cNvPr>
          <p:cNvCxnSpPr>
            <a:stCxn id="5" idx="0"/>
          </p:cNvCxnSpPr>
          <p:nvPr/>
        </p:nvCxnSpPr>
        <p:spPr>
          <a:xfrm flipV="1">
            <a:off x="3832412" y="1678193"/>
            <a:ext cx="2460812" cy="87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F0CA22-7E29-451D-9052-166808D146C8}"/>
              </a:ext>
            </a:extLst>
          </p:cNvPr>
          <p:cNvSpPr/>
          <p:nvPr/>
        </p:nvSpPr>
        <p:spPr>
          <a:xfrm>
            <a:off x="6293224" y="1054377"/>
            <a:ext cx="4303058" cy="1086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행에 접근 하는 </a:t>
            </a:r>
            <a:r>
              <a:rPr lang="en-US" altLang="ko-KR"/>
              <a:t>for</a:t>
            </a:r>
            <a:r>
              <a:rPr lang="ko-KR" altLang="en-US"/>
              <a:t>문이다</a:t>
            </a:r>
            <a:r>
              <a:rPr lang="en-US" altLang="ko-KR"/>
              <a:t>. </a:t>
            </a:r>
            <a:r>
              <a:rPr lang="ko-KR" altLang="en-US"/>
              <a:t>조건은 </a:t>
            </a:r>
            <a:r>
              <a:rPr lang="en-US" altLang="ko-KR"/>
              <a:t>1</a:t>
            </a:r>
            <a:r>
              <a:rPr lang="ko-KR" altLang="en-US"/>
              <a:t>차원 배열과 동일하게 </a:t>
            </a:r>
            <a:r>
              <a:rPr lang="ko-KR" altLang="en-US">
                <a:solidFill>
                  <a:srgbClr val="FF0000"/>
                </a:solidFill>
              </a:rPr>
              <a:t>배열이름</a:t>
            </a:r>
            <a:r>
              <a:rPr lang="en-US" altLang="ko-KR">
                <a:solidFill>
                  <a:srgbClr val="FF0000"/>
                </a:solidFill>
              </a:rPr>
              <a:t>.length </a:t>
            </a:r>
            <a:r>
              <a:rPr lang="ko-KR" altLang="en-US"/>
              <a:t>로 접근이 가능하다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6FB17A-1DEE-4713-838E-4D4F1ADA7CBA}"/>
              </a:ext>
            </a:extLst>
          </p:cNvPr>
          <p:cNvSpPr/>
          <p:nvPr/>
        </p:nvSpPr>
        <p:spPr>
          <a:xfrm>
            <a:off x="6002768" y="4456292"/>
            <a:ext cx="4668818" cy="1651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열에 접근 하는 </a:t>
            </a:r>
            <a:r>
              <a:rPr lang="en-US" altLang="ko-KR"/>
              <a:t>for</a:t>
            </a:r>
            <a:r>
              <a:rPr lang="ko-KR" altLang="en-US"/>
              <a:t>문이다</a:t>
            </a:r>
            <a:r>
              <a:rPr lang="en-US" altLang="ko-KR"/>
              <a:t>.  </a:t>
            </a:r>
            <a:r>
              <a:rPr lang="ko-KR" altLang="en-US"/>
              <a:t>열에 접근 할때에 조건문은 </a:t>
            </a:r>
            <a:r>
              <a:rPr lang="en-US" altLang="ko-KR"/>
              <a:t>2</a:t>
            </a:r>
            <a:r>
              <a:rPr lang="ko-KR" altLang="en-US"/>
              <a:t>차원 배열 이기때문에 각 행 마다 의 크기에 접근을 해야 한다</a:t>
            </a:r>
            <a:r>
              <a:rPr lang="en-US" altLang="ko-KR"/>
              <a:t>.  </a:t>
            </a:r>
            <a:r>
              <a:rPr lang="ko-KR" altLang="en-US"/>
              <a:t>접근 하는 </a:t>
            </a:r>
            <a:r>
              <a:rPr lang="ko-KR" altLang="en-US">
                <a:solidFill>
                  <a:schemeClr val="bg1"/>
                </a:solidFill>
              </a:rPr>
              <a:t>코드는</a:t>
            </a:r>
            <a:r>
              <a:rPr lang="ko-KR" altLang="en-US">
                <a:solidFill>
                  <a:srgbClr val="FF0000"/>
                </a:solidFill>
              </a:rPr>
              <a:t> 배열 이름</a:t>
            </a:r>
            <a:r>
              <a:rPr lang="en-US" altLang="ko-KR">
                <a:solidFill>
                  <a:srgbClr val="FF0000"/>
                </a:solidFill>
              </a:rPr>
              <a:t>[</a:t>
            </a:r>
            <a:r>
              <a:rPr lang="ko-KR" altLang="en-US">
                <a:solidFill>
                  <a:srgbClr val="FF0000"/>
                </a:solidFill>
              </a:rPr>
              <a:t>행의 인덱스</a:t>
            </a:r>
            <a:r>
              <a:rPr lang="en-US" altLang="ko-KR">
                <a:solidFill>
                  <a:srgbClr val="FF0000"/>
                </a:solidFill>
              </a:rPr>
              <a:t>].length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/>
              <a:t>로 접근 가능하다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29F5E09-03C7-4E18-A506-91BCBB109BE1}"/>
              </a:ext>
            </a:extLst>
          </p:cNvPr>
          <p:cNvSpPr/>
          <p:nvPr/>
        </p:nvSpPr>
        <p:spPr>
          <a:xfrm>
            <a:off x="1904103" y="2889381"/>
            <a:ext cx="5400339" cy="41321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3430214-3DF3-4DED-B565-C8E94C24A9B8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>
            <a:off x="4604273" y="3302598"/>
            <a:ext cx="1398495" cy="197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DC1B8B1-2132-4A07-BC74-3D1E646E57DD}"/>
              </a:ext>
            </a:extLst>
          </p:cNvPr>
          <p:cNvSpPr/>
          <p:nvPr/>
        </p:nvSpPr>
        <p:spPr>
          <a:xfrm>
            <a:off x="2474260" y="3267597"/>
            <a:ext cx="2388197" cy="33526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7A2B8-A4AE-43A8-8F01-06979EC26635}"/>
              </a:ext>
            </a:extLst>
          </p:cNvPr>
          <p:cNvSpPr/>
          <p:nvPr/>
        </p:nvSpPr>
        <p:spPr>
          <a:xfrm>
            <a:off x="7971417" y="2896534"/>
            <a:ext cx="3205781" cy="12559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1396265-AD7D-4EC1-917C-5F322ABCAD14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862457" y="3435229"/>
            <a:ext cx="3108960" cy="8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7042A34A-2817-40B4-B7B6-EBD33924D2FE}"/>
              </a:ext>
            </a:extLst>
          </p:cNvPr>
          <p:cNvSpPr txBox="1">
            <a:spLocks/>
          </p:cNvSpPr>
          <p:nvPr/>
        </p:nvSpPr>
        <p:spPr>
          <a:xfrm>
            <a:off x="9574307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E07A-38D7-485C-B15B-9B4DC3B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975607" cy="497048"/>
          </a:xfrm>
        </p:spPr>
        <p:txBody>
          <a:bodyPr>
            <a:noAutofit/>
          </a:bodyPr>
          <a:lstStyle/>
          <a:p>
            <a:r>
              <a:rPr lang="en-US" altLang="ko-KR" sz="3200"/>
              <a:t>2</a:t>
            </a:r>
            <a:r>
              <a:rPr lang="ko-KR" altLang="en-US" sz="2800"/>
              <a:t>차원 배열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7042A34A-2817-40B4-B7B6-EBD33924D2FE}"/>
              </a:ext>
            </a:extLst>
          </p:cNvPr>
          <p:cNvSpPr txBox="1">
            <a:spLocks/>
          </p:cNvSpPr>
          <p:nvPr/>
        </p:nvSpPr>
        <p:spPr>
          <a:xfrm>
            <a:off x="9574307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64E653-2FE3-43FA-B4D0-C3FB3B5F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8" y="1480052"/>
            <a:ext cx="8385718" cy="159250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851DAA-CC63-4535-B9A5-86D97254ADAC}"/>
              </a:ext>
            </a:extLst>
          </p:cNvPr>
          <p:cNvSpPr/>
          <p:nvPr/>
        </p:nvSpPr>
        <p:spPr>
          <a:xfrm>
            <a:off x="4973444" y="1480052"/>
            <a:ext cx="2085278" cy="426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47BD9C-783C-4C26-AB01-5D1B153A4764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flipV="1">
            <a:off x="6016083" y="934325"/>
            <a:ext cx="687641" cy="54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0AC197-9A93-4F01-971A-A27232ECC21C}"/>
              </a:ext>
            </a:extLst>
          </p:cNvPr>
          <p:cNvSpPr/>
          <p:nvPr/>
        </p:nvSpPr>
        <p:spPr>
          <a:xfrm>
            <a:off x="6703724" y="449246"/>
            <a:ext cx="3707781" cy="97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</a:t>
            </a:r>
            <a:r>
              <a:rPr lang="ko-KR" altLang="en-US"/>
              <a:t> 는 </a:t>
            </a:r>
            <a:r>
              <a:rPr lang="en-US" altLang="ko-KR"/>
              <a:t>2</a:t>
            </a:r>
            <a:r>
              <a:rPr lang="ko-KR" altLang="en-US"/>
              <a:t>차원 배열의 행에 접근을 한다</a:t>
            </a:r>
            <a:r>
              <a:rPr lang="en-US" altLang="ko-KR"/>
              <a:t>.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61560BB-A979-420D-B9B7-65E0E0B104BA}"/>
              </a:ext>
            </a:extLst>
          </p:cNvPr>
          <p:cNvSpPr/>
          <p:nvPr/>
        </p:nvSpPr>
        <p:spPr>
          <a:xfrm>
            <a:off x="5571875" y="1829935"/>
            <a:ext cx="2780387" cy="39168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347D5AE-CEEB-4592-BACE-7B81057DACC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352262" y="2025779"/>
            <a:ext cx="691377" cy="2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390BAA-47B9-4A64-A6A0-5167CC509767}"/>
              </a:ext>
            </a:extLst>
          </p:cNvPr>
          <p:cNvSpPr/>
          <p:nvPr/>
        </p:nvSpPr>
        <p:spPr>
          <a:xfrm>
            <a:off x="9043638" y="2199306"/>
            <a:ext cx="2865863" cy="873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 </a:t>
            </a:r>
            <a:r>
              <a:rPr lang="ko-KR" altLang="en-US"/>
              <a:t>각 행의 열에 접근 한다</a:t>
            </a:r>
            <a:r>
              <a:rPr lang="en-US" altLang="ko-KR"/>
              <a:t>. </a:t>
            </a:r>
            <a:r>
              <a:rPr lang="ko-KR" altLang="en-US"/>
              <a:t>각 행의 열에 접근 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F30AD23-41F6-456A-8464-60A8CA225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09" r="5317" b="7589"/>
          <a:stretch/>
        </p:blipFill>
        <p:spPr>
          <a:xfrm>
            <a:off x="1538868" y="3785447"/>
            <a:ext cx="6155474" cy="1784196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8F8D3A0-9F29-417E-821E-70F95CCAA8DE}"/>
              </a:ext>
            </a:extLst>
          </p:cNvPr>
          <p:cNvSpPr/>
          <p:nvPr/>
        </p:nvSpPr>
        <p:spPr>
          <a:xfrm>
            <a:off x="3044283" y="3785447"/>
            <a:ext cx="2040673" cy="452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264A3E4-0974-4142-BBE9-B08A0438138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064620" y="3429000"/>
            <a:ext cx="2748775" cy="35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BE05521-A8DD-43E0-948D-F630D91CC2B2}"/>
              </a:ext>
            </a:extLst>
          </p:cNvPr>
          <p:cNvSpPr/>
          <p:nvPr/>
        </p:nvSpPr>
        <p:spPr>
          <a:xfrm>
            <a:off x="6807820" y="3351594"/>
            <a:ext cx="3707781" cy="86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각 열 전체를 </a:t>
            </a:r>
            <a:r>
              <a:rPr lang="en-US" altLang="ko-KR"/>
              <a:t>1</a:t>
            </a:r>
            <a:r>
              <a:rPr lang="ko-KR" altLang="en-US"/>
              <a:t>차원 배열에 저장 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19AC95-5854-4126-AAB1-916A255E2A95}"/>
              </a:ext>
            </a:extLst>
          </p:cNvPr>
          <p:cNvSpPr/>
          <p:nvPr/>
        </p:nvSpPr>
        <p:spPr>
          <a:xfrm>
            <a:off x="3691054" y="4174695"/>
            <a:ext cx="1693127" cy="35644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8C88FC-4E2F-4F1B-B2CD-29BE679A777D}"/>
              </a:ext>
            </a:extLst>
          </p:cNvPr>
          <p:cNvCxnSpPr>
            <a:stCxn id="38" idx="2"/>
          </p:cNvCxnSpPr>
          <p:nvPr/>
        </p:nvCxnSpPr>
        <p:spPr>
          <a:xfrm>
            <a:off x="4537618" y="4531142"/>
            <a:ext cx="846563" cy="60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BCE6C0-75ED-4229-9936-574A0D811151}"/>
              </a:ext>
            </a:extLst>
          </p:cNvPr>
          <p:cNvSpPr/>
          <p:nvPr/>
        </p:nvSpPr>
        <p:spPr>
          <a:xfrm>
            <a:off x="5384181" y="5140712"/>
            <a:ext cx="3380678" cy="114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 </a:t>
            </a:r>
            <a:r>
              <a:rPr lang="en-US" altLang="ko-KR"/>
              <a:t>I </a:t>
            </a:r>
            <a:r>
              <a:rPr lang="ko-KR" altLang="en-US"/>
              <a:t>에 저장 원소를 하나씩 꺼내어 저장 </a:t>
            </a:r>
          </a:p>
        </p:txBody>
      </p:sp>
    </p:spTree>
    <p:extLst>
      <p:ext uri="{BB962C8B-B14F-4D97-AF65-F5344CB8AC3E}">
        <p14:creationId xmlns:p14="http://schemas.microsoft.com/office/powerpoint/2010/main" val="351385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C8207-95C2-422A-949D-0A6CE6F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415091" cy="508299"/>
          </a:xfrm>
        </p:spPr>
        <p:txBody>
          <a:bodyPr>
            <a:noAutofit/>
          </a:bodyPr>
          <a:lstStyle/>
          <a:p>
            <a:r>
              <a:rPr lang="ko-KR" altLang="en-US" sz="3200"/>
              <a:t>배열 정렬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0527A7-A785-41BD-AD94-073FF8FA6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2" b="21493"/>
          <a:stretch/>
        </p:blipFill>
        <p:spPr>
          <a:xfrm>
            <a:off x="1812663" y="1505437"/>
            <a:ext cx="4534348" cy="669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ADDC7-053E-464C-91FE-04B0FAE43FAB}"/>
              </a:ext>
            </a:extLst>
          </p:cNvPr>
          <p:cNvSpPr txBox="1"/>
          <p:nvPr/>
        </p:nvSpPr>
        <p:spPr>
          <a:xfrm>
            <a:off x="1812663" y="2381541"/>
            <a:ext cx="8988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 과 같이 배열에 원소가 </a:t>
            </a:r>
            <a:r>
              <a:rPr lang="en-US" altLang="ko-KR"/>
              <a:t>3,1,9,7,3 </a:t>
            </a:r>
            <a:r>
              <a:rPr lang="ko-KR" altLang="en-US"/>
              <a:t>의 원 소가 들어  있다</a:t>
            </a:r>
            <a:r>
              <a:rPr lang="en-US" altLang="ko-KR"/>
              <a:t>. </a:t>
            </a:r>
            <a:r>
              <a:rPr lang="ko-KR" altLang="en-US"/>
              <a:t> 정렬을 하려면 오름차순 이나 내림차순 두개 방법으로 정렬을 할수 있을 것이다</a:t>
            </a:r>
            <a:r>
              <a:rPr lang="en-US" altLang="ko-KR"/>
              <a:t>.   </a:t>
            </a:r>
            <a:r>
              <a:rPr lang="ko-KR" altLang="en-US"/>
              <a:t>배열을 정렬 하려면 어떻게 해야 할까</a:t>
            </a:r>
            <a:r>
              <a:rPr lang="en-US" altLang="ko-KR"/>
              <a:t>?      </a:t>
            </a:r>
            <a:r>
              <a:rPr lang="ko-KR" altLang="en-US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8295EB-7E5B-4217-911D-7E2D473BC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63" y="3548675"/>
            <a:ext cx="5119175" cy="652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0EC661-0136-497C-8F9A-1A5057A03129}"/>
              </a:ext>
            </a:extLst>
          </p:cNvPr>
          <p:cNvSpPr txBox="1"/>
          <p:nvPr/>
        </p:nvSpPr>
        <p:spPr>
          <a:xfrm>
            <a:off x="1601993" y="4444923"/>
            <a:ext cx="898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오름 차순 으로 정렬 한다 생각해 보자</a:t>
            </a:r>
            <a:r>
              <a:rPr lang="en-US" altLang="ko-KR"/>
              <a:t>. </a:t>
            </a:r>
            <a:r>
              <a:rPr lang="ko-KR" altLang="en-US"/>
              <a:t>오름 차순으로 정렬이 된다면 </a:t>
            </a:r>
            <a:r>
              <a:rPr lang="en-US" altLang="ko-KR"/>
              <a:t>1,3,4,7,9 </a:t>
            </a:r>
            <a:r>
              <a:rPr lang="ko-KR" altLang="en-US"/>
              <a:t>순으로 정렬이 될것이다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4C11FD-02C3-44A2-A045-74E485A2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993" y="5217042"/>
            <a:ext cx="5087785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E052A-20F5-493D-804D-FE5CAF575A36}"/>
              </a:ext>
            </a:extLst>
          </p:cNvPr>
          <p:cNvSpPr txBox="1"/>
          <p:nvPr/>
        </p:nvSpPr>
        <p:spPr>
          <a:xfrm>
            <a:off x="1601993" y="6107177"/>
            <a:ext cx="898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 와 같이 오름 차순으로 정렬을 한다면 원소들의 위치를 교환 해야 할것이다</a:t>
            </a:r>
            <a:r>
              <a:rPr lang="en-US" altLang="ko-KR"/>
              <a:t>.  </a:t>
            </a:r>
            <a:r>
              <a:rPr lang="ko-KR" altLang="en-US"/>
              <a:t> 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51B0A8D-03FD-4280-B5BA-CAA9AC8C91C5}"/>
              </a:ext>
            </a:extLst>
          </p:cNvPr>
          <p:cNvSpPr txBox="1">
            <a:spLocks/>
          </p:cNvSpPr>
          <p:nvPr/>
        </p:nvSpPr>
        <p:spPr>
          <a:xfrm>
            <a:off x="9578453" y="6476509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20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C8207-95C2-422A-949D-0A6CE6F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06" y="287922"/>
            <a:ext cx="2415091" cy="508299"/>
          </a:xfrm>
        </p:spPr>
        <p:txBody>
          <a:bodyPr>
            <a:noAutofit/>
          </a:bodyPr>
          <a:lstStyle/>
          <a:p>
            <a:r>
              <a:rPr lang="ko-KR" altLang="en-US" sz="3200"/>
              <a:t>배열 정렬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479D33-7E6E-47D5-8A96-2E805456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18" y="1655486"/>
            <a:ext cx="9515262" cy="96156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7ED8C70-19E7-4511-A1A1-1955F61BADC6}"/>
              </a:ext>
            </a:extLst>
          </p:cNvPr>
          <p:cNvSpPr txBox="1">
            <a:spLocks/>
          </p:cNvSpPr>
          <p:nvPr/>
        </p:nvSpPr>
        <p:spPr>
          <a:xfrm>
            <a:off x="1625318" y="1011252"/>
            <a:ext cx="9674653" cy="508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/>
              <a:t>a</a:t>
            </a:r>
            <a:r>
              <a:rPr lang="ko-KR" altLang="en-US" sz="1400"/>
              <a:t>란 배열에 </a:t>
            </a:r>
            <a:r>
              <a:rPr lang="en-US" altLang="ko-KR" sz="1400"/>
              <a:t>3,1,9,7,4</a:t>
            </a:r>
            <a:r>
              <a:rPr lang="ko-KR" altLang="en-US" sz="1400"/>
              <a:t> 다섯개의 원소가 들어있는 배열이 있다</a:t>
            </a:r>
            <a:r>
              <a:rPr lang="en-US" altLang="ko-KR" sz="1400"/>
              <a:t>. </a:t>
            </a:r>
            <a:r>
              <a:rPr lang="ko-KR" altLang="en-US" sz="1400"/>
              <a:t>이 원소들을 오름차순으로 정렬 하려면 어떻게 해야할까</a:t>
            </a:r>
            <a:r>
              <a:rPr lang="en-US" altLang="ko-KR" sz="1400"/>
              <a:t>? </a:t>
            </a:r>
          </a:p>
          <a:p>
            <a:r>
              <a:rPr lang="ko-KR" altLang="en-US" sz="1400"/>
              <a:t>원소들끼리 비교해서  원소들의 위치를 바꿔줘야 할것이다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6A7B670-0265-4C6B-A00A-09F3DA067824}"/>
              </a:ext>
            </a:extLst>
          </p:cNvPr>
          <p:cNvSpPr/>
          <p:nvPr/>
        </p:nvSpPr>
        <p:spPr>
          <a:xfrm>
            <a:off x="1625318" y="1655485"/>
            <a:ext cx="1990337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F3BE91-E7A5-463B-9A33-6C761750BE24}"/>
              </a:ext>
            </a:extLst>
          </p:cNvPr>
          <p:cNvSpPr/>
          <p:nvPr/>
        </p:nvSpPr>
        <p:spPr>
          <a:xfrm>
            <a:off x="3540154" y="1661776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331C31-8690-4C50-B1F5-934F07125642}"/>
              </a:ext>
            </a:extLst>
          </p:cNvPr>
          <p:cNvSpPr txBox="1">
            <a:spLocks/>
          </p:cNvSpPr>
          <p:nvPr/>
        </p:nvSpPr>
        <p:spPr>
          <a:xfrm>
            <a:off x="1182535" y="2752989"/>
            <a:ext cx="10695962" cy="2025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/>
              <a:t>첫번째로는 </a:t>
            </a:r>
            <a:r>
              <a:rPr lang="ko-KR" altLang="en-US" sz="1400">
                <a:solidFill>
                  <a:srgbClr val="FF0000"/>
                </a:solidFill>
              </a:rPr>
              <a:t>빨간색 케이스</a:t>
            </a:r>
            <a:r>
              <a:rPr lang="ko-KR" altLang="en-US" sz="1400"/>
              <a:t> 와 </a:t>
            </a:r>
            <a:r>
              <a:rPr lang="ko-KR" altLang="en-US" sz="1400">
                <a:solidFill>
                  <a:srgbClr val="FFC000"/>
                </a:solidFill>
              </a:rPr>
              <a:t>주황색 케이스 </a:t>
            </a:r>
            <a:r>
              <a:rPr lang="ko-KR" altLang="en-US" sz="1400"/>
              <a:t>를 비교 해서 어떻게 해야 할까</a:t>
            </a:r>
            <a:r>
              <a:rPr lang="en-US" altLang="ko-KR" sz="1400"/>
              <a:t>? </a:t>
            </a:r>
          </a:p>
          <a:p>
            <a:r>
              <a:rPr lang="ko-KR" altLang="en-US" sz="1400"/>
              <a:t>작은 원소를 앞으로 옮겨야 할것이다</a:t>
            </a:r>
            <a:r>
              <a:rPr lang="en-US" altLang="ko-KR" sz="1400"/>
              <a:t>.  </a:t>
            </a:r>
            <a:r>
              <a:rPr lang="ko-KR" altLang="en-US" sz="1400"/>
              <a:t>그럼 한번 옮겨 보자</a:t>
            </a:r>
            <a:r>
              <a:rPr lang="en-US" altLang="ko-KR" sz="1400"/>
              <a:t>.  </a:t>
            </a:r>
          </a:p>
          <a:p>
            <a:r>
              <a:rPr lang="ko-KR" altLang="en-US" sz="1400"/>
              <a:t>빨간색 케이스의 방번호는</a:t>
            </a:r>
            <a:r>
              <a:rPr lang="en-US" altLang="ko-KR" sz="1400"/>
              <a:t>?  0</a:t>
            </a:r>
            <a:r>
              <a:rPr lang="ko-KR" altLang="en-US" sz="1400"/>
              <a:t>번 이다</a:t>
            </a:r>
            <a:r>
              <a:rPr lang="en-US" altLang="ko-KR" sz="1400"/>
              <a:t>. </a:t>
            </a:r>
            <a:r>
              <a:rPr lang="ko-KR" altLang="en-US" sz="1400"/>
              <a:t>주황색 케이스의 방번호는 </a:t>
            </a:r>
            <a:r>
              <a:rPr lang="en-US" altLang="ko-KR" sz="1400"/>
              <a:t>1</a:t>
            </a:r>
            <a:r>
              <a:rPr lang="ko-KR" altLang="en-US" sz="1400"/>
              <a:t>번일 것이다</a:t>
            </a:r>
            <a:r>
              <a:rPr lang="en-US" altLang="ko-KR" sz="1400"/>
              <a:t>.  </a:t>
            </a:r>
            <a:r>
              <a:rPr lang="ko-KR" altLang="en-US" sz="1400"/>
              <a:t> 비교를 하면 주황색 케이스의 원소 </a:t>
            </a:r>
            <a:r>
              <a:rPr lang="en-US" altLang="ko-KR" sz="1400"/>
              <a:t>1</a:t>
            </a:r>
            <a:r>
              <a:rPr lang="ko-KR" altLang="en-US" sz="1400"/>
              <a:t>이 빨간색 케이스의 원소보다 작다</a:t>
            </a:r>
            <a:r>
              <a:rPr lang="en-US" altLang="ko-KR" sz="1400"/>
              <a:t>.  </a:t>
            </a:r>
            <a:r>
              <a:rPr lang="ko-KR" altLang="en-US" sz="1400"/>
              <a:t>오름 차순 정렬 이기 때문에 주황색 케이스의 원소가 빨간색 케이스 자리로 이동 해야 할것이다</a:t>
            </a:r>
            <a:r>
              <a:rPr lang="en-US" altLang="ko-KR" sz="1400"/>
              <a:t>. </a:t>
            </a:r>
            <a:r>
              <a:rPr lang="en-US" altLang="ko-KR" sz="1400">
                <a:highlight>
                  <a:srgbClr val="00FFFF"/>
                </a:highlight>
              </a:rPr>
              <a:t>a[0]=a[1]</a:t>
            </a:r>
            <a:r>
              <a:rPr lang="en-US" altLang="ko-KR" sz="1400"/>
              <a:t> </a:t>
            </a:r>
            <a:r>
              <a:rPr lang="ko-KR" altLang="en-US" sz="1400"/>
              <a:t> </a:t>
            </a:r>
            <a:r>
              <a:rPr lang="en-US" altLang="ko-KR" sz="1400"/>
              <a:t> </a:t>
            </a:r>
            <a:r>
              <a:rPr lang="ko-KR" altLang="en-US" sz="1400"/>
              <a:t>이렇게 하면 원소를 이동 시킬수 있을 것이다</a:t>
            </a:r>
            <a:r>
              <a:rPr lang="en-US" altLang="ko-KR" sz="1400"/>
              <a:t>.  </a:t>
            </a:r>
            <a:r>
              <a:rPr lang="ko-KR" altLang="en-US" sz="1400"/>
              <a:t>자 그런대 한가지 문제가 발생 한것을 알수 있을 것이다</a:t>
            </a:r>
            <a:r>
              <a:rPr lang="en-US" altLang="ko-KR" sz="1400"/>
              <a:t>.  </a:t>
            </a:r>
            <a:r>
              <a:rPr lang="ko-KR" altLang="en-US" sz="1400"/>
              <a:t>어떤 문제가 발생 한것인가</a:t>
            </a:r>
            <a:r>
              <a:rPr lang="en-US" altLang="ko-KR" sz="1400"/>
              <a:t>?  </a:t>
            </a:r>
          </a:p>
          <a:p>
            <a:r>
              <a:rPr lang="ko-KR" altLang="en-US" sz="1400"/>
              <a:t>                                                                 는 문제가 발생하는것을 알수 있을 것이다</a:t>
            </a:r>
            <a:r>
              <a:rPr lang="en-US" altLang="ko-KR" sz="1400"/>
              <a:t>.  </a:t>
            </a:r>
            <a:r>
              <a:rPr lang="ko-KR" altLang="en-US" sz="1400"/>
              <a:t>정렬을 해야 하는대 원소가 사리지면 안된다</a:t>
            </a:r>
            <a:r>
              <a:rPr lang="en-US" altLang="ko-KR" sz="1400"/>
              <a:t>. </a:t>
            </a:r>
            <a:r>
              <a:rPr lang="ko-KR" altLang="en-US" sz="1400"/>
              <a:t>어떻게 해결 할수 있을까</a:t>
            </a:r>
            <a:r>
              <a:rPr lang="en-US" altLang="ko-KR" sz="1400"/>
              <a:t>?                                </a:t>
            </a:r>
            <a:r>
              <a:rPr lang="ko-KR" altLang="en-US" sz="1400"/>
              <a:t>으로 해결 할수 있다</a:t>
            </a:r>
            <a:r>
              <a:rPr lang="en-US" altLang="ko-KR" sz="1400"/>
              <a:t>. </a:t>
            </a:r>
            <a:r>
              <a:rPr lang="ko-KR" altLang="en-US" sz="1400"/>
              <a:t>임시 변수에 문제가된 빨간색 케이스의 원소를 저장은 </a:t>
            </a:r>
            <a:r>
              <a:rPr lang="en-US" altLang="ko-KR" sz="1400">
                <a:highlight>
                  <a:srgbClr val="00FF00"/>
                </a:highlight>
              </a:rPr>
              <a:t>temp=a[0] </a:t>
            </a:r>
            <a:r>
              <a:rPr lang="en-US" altLang="ko-KR" sz="1400"/>
              <a:t> </a:t>
            </a:r>
            <a:r>
              <a:rPr lang="ko-KR" altLang="en-US" sz="1400"/>
              <a:t>임시 변수로 저장 까지 다 햇다</a:t>
            </a:r>
            <a:r>
              <a:rPr lang="en-US" altLang="ko-KR" sz="1400"/>
              <a:t>. </a:t>
            </a:r>
            <a:r>
              <a:rPr lang="ko-KR" altLang="en-US" sz="1400"/>
              <a:t>원소의 위치를 바꿔 주는것이니 빨간색 케이스의 원소를 주황색 케이스로 옮겨야 할것이다</a:t>
            </a:r>
            <a:r>
              <a:rPr lang="en-US" altLang="ko-KR" sz="1400"/>
              <a:t>.  </a:t>
            </a:r>
            <a:r>
              <a:rPr lang="ko-KR" altLang="en-US" sz="1400"/>
              <a:t>이동은  </a:t>
            </a:r>
            <a:r>
              <a:rPr lang="en-US" altLang="ko-KR" sz="1400">
                <a:highlight>
                  <a:srgbClr val="FF00FF"/>
                </a:highlight>
              </a:rPr>
              <a:t>a[j]=temp </a:t>
            </a:r>
            <a:r>
              <a:rPr lang="ko-KR" altLang="en-US" sz="1400"/>
              <a:t>로 할수 있을 것이다</a:t>
            </a:r>
            <a:r>
              <a:rPr lang="en-US" altLang="ko-KR" sz="1400"/>
              <a:t>.  </a:t>
            </a:r>
            <a:r>
              <a:rPr lang="ko-KR" altLang="en-US" sz="1400"/>
              <a:t>이제 모두 이동을 해줫다 </a:t>
            </a:r>
            <a:r>
              <a:rPr lang="en-US" altLang="ko-KR" sz="1400"/>
              <a:t> </a:t>
            </a:r>
            <a:r>
              <a:rPr lang="ko-KR" altLang="en-US" sz="1400"/>
              <a:t>지금 까지 한것을 해보면                          서로 원소가 이동된것을 확인 할수 있다</a:t>
            </a:r>
            <a:r>
              <a:rPr lang="en-US" altLang="ko-KR" sz="1400"/>
              <a:t>.  </a:t>
            </a:r>
            <a:r>
              <a:rPr lang="ko-KR" altLang="en-US" sz="1400"/>
              <a:t>이작업을 아래처럼 계속 반복을 해준다면 모든 원소를 오름 차순으로 정렬할수 있을 것이다</a:t>
            </a:r>
            <a:r>
              <a:rPr lang="en-US" altLang="ko-KR" sz="1400"/>
              <a:t>. </a:t>
            </a:r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4E4ADB-C5F8-44EC-88E2-3995AEE8A02D}"/>
              </a:ext>
            </a:extLst>
          </p:cNvPr>
          <p:cNvSpPr/>
          <p:nvPr/>
        </p:nvSpPr>
        <p:spPr>
          <a:xfrm>
            <a:off x="1302729" y="3714281"/>
            <a:ext cx="2799492" cy="2244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이동후 빨간색 케이스의 원소가 사라진다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F41603-811C-4832-91F7-166456C58B75}"/>
              </a:ext>
            </a:extLst>
          </p:cNvPr>
          <p:cNvSpPr/>
          <p:nvPr/>
        </p:nvSpPr>
        <p:spPr>
          <a:xfrm>
            <a:off x="2796479" y="3890490"/>
            <a:ext cx="1305742" cy="2244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임시 변수에 저장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21AED-2C09-461C-99C8-2DF17B158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28"/>
          <a:stretch/>
        </p:blipFill>
        <p:spPr>
          <a:xfrm>
            <a:off x="6733489" y="4307844"/>
            <a:ext cx="977204" cy="205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84143E-32A7-49A2-AD76-001BD318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17" y="4914561"/>
            <a:ext cx="9515262" cy="961568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E8E5DB-1B54-4F86-B971-E202EF6FC639}"/>
              </a:ext>
            </a:extLst>
          </p:cNvPr>
          <p:cNvSpPr/>
          <p:nvPr/>
        </p:nvSpPr>
        <p:spPr>
          <a:xfrm>
            <a:off x="1549817" y="4914560"/>
            <a:ext cx="1990337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91BE09-ED63-44C4-93CD-812D86CC5AD9}"/>
              </a:ext>
            </a:extLst>
          </p:cNvPr>
          <p:cNvSpPr/>
          <p:nvPr/>
        </p:nvSpPr>
        <p:spPr>
          <a:xfrm>
            <a:off x="3464653" y="492085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3F70339-24FB-436F-964E-354E89BA5B1B}"/>
              </a:ext>
            </a:extLst>
          </p:cNvPr>
          <p:cNvSpPr/>
          <p:nvPr/>
        </p:nvSpPr>
        <p:spPr>
          <a:xfrm>
            <a:off x="5346908" y="492714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BFB923-801B-43DC-984B-9CCD1F2CA20A}"/>
              </a:ext>
            </a:extLst>
          </p:cNvPr>
          <p:cNvSpPr/>
          <p:nvPr/>
        </p:nvSpPr>
        <p:spPr>
          <a:xfrm>
            <a:off x="7245453" y="4922474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E55309-1681-424C-BF3E-6610098DAC96}"/>
              </a:ext>
            </a:extLst>
          </p:cNvPr>
          <p:cNvSpPr/>
          <p:nvPr/>
        </p:nvSpPr>
        <p:spPr>
          <a:xfrm>
            <a:off x="9132733" y="4938777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0113F99-16B0-4C4B-9802-7BBAAB48D89A}"/>
              </a:ext>
            </a:extLst>
          </p:cNvPr>
          <p:cNvSpPr/>
          <p:nvPr/>
        </p:nvSpPr>
        <p:spPr>
          <a:xfrm>
            <a:off x="3448363" y="4931808"/>
            <a:ext cx="1944440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1949913-AAE6-4D29-AD68-943A9E9A0ED4}"/>
              </a:ext>
            </a:extLst>
          </p:cNvPr>
          <p:cNvSpPr/>
          <p:nvPr/>
        </p:nvSpPr>
        <p:spPr>
          <a:xfrm>
            <a:off x="5341688" y="4913610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3EF17B7-4831-404E-8C9B-4E667E42E765}"/>
              </a:ext>
            </a:extLst>
          </p:cNvPr>
          <p:cNvSpPr/>
          <p:nvPr/>
        </p:nvSpPr>
        <p:spPr>
          <a:xfrm>
            <a:off x="7238382" y="492085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9F34A10-F862-4243-B6C6-D9F706922250}"/>
              </a:ext>
            </a:extLst>
          </p:cNvPr>
          <p:cNvSpPr/>
          <p:nvPr/>
        </p:nvSpPr>
        <p:spPr>
          <a:xfrm>
            <a:off x="9144000" y="4955080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36A927-2059-4F1B-B738-37FCE532039F}"/>
              </a:ext>
            </a:extLst>
          </p:cNvPr>
          <p:cNvSpPr/>
          <p:nvPr/>
        </p:nvSpPr>
        <p:spPr>
          <a:xfrm>
            <a:off x="5335643" y="4933629"/>
            <a:ext cx="1944440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EE264B-4804-4B08-A957-45F95FA9CF0C}"/>
              </a:ext>
            </a:extLst>
          </p:cNvPr>
          <p:cNvSpPr/>
          <p:nvPr/>
        </p:nvSpPr>
        <p:spPr>
          <a:xfrm>
            <a:off x="7245452" y="4932204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5C071A-BF94-479F-BF81-A86B26778D18}"/>
              </a:ext>
            </a:extLst>
          </p:cNvPr>
          <p:cNvSpPr/>
          <p:nvPr/>
        </p:nvSpPr>
        <p:spPr>
          <a:xfrm>
            <a:off x="9115834" y="4945444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040E774-A38C-4C4F-8169-1BFEB120918A}"/>
              </a:ext>
            </a:extLst>
          </p:cNvPr>
          <p:cNvSpPr/>
          <p:nvPr/>
        </p:nvSpPr>
        <p:spPr>
          <a:xfrm>
            <a:off x="7222091" y="4925815"/>
            <a:ext cx="1944440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5EA8E9-D47D-49BF-9EF8-792B1B05C4E4}"/>
              </a:ext>
            </a:extLst>
          </p:cNvPr>
          <p:cNvSpPr/>
          <p:nvPr/>
        </p:nvSpPr>
        <p:spPr>
          <a:xfrm>
            <a:off x="9148195" y="492914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1F5877E-D871-4D83-8D02-4B765A0C0926}"/>
              </a:ext>
            </a:extLst>
          </p:cNvPr>
          <p:cNvSpPr txBox="1">
            <a:spLocks/>
          </p:cNvSpPr>
          <p:nvPr/>
        </p:nvSpPr>
        <p:spPr>
          <a:xfrm>
            <a:off x="1549817" y="6061779"/>
            <a:ext cx="9674653" cy="288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/>
              <a:t>이런식으로 반복을 해주면  모든 원소들을 비교해서 이동을 시키면 우리가 원하는대로 오름 차순으로 정렬이 될것이다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72A492A-0F7F-4E7A-A53D-B55B6ED31A64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3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C8207-95C2-422A-949D-0A6CE6F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06" y="287922"/>
            <a:ext cx="2415091" cy="508299"/>
          </a:xfrm>
        </p:spPr>
        <p:txBody>
          <a:bodyPr>
            <a:noAutofit/>
          </a:bodyPr>
          <a:lstStyle/>
          <a:p>
            <a:r>
              <a:rPr lang="ko-KR" altLang="en-US" sz="3200"/>
              <a:t>배열 정렬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584143E-32A7-49A2-AD76-001BD318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17" y="921401"/>
            <a:ext cx="9515262" cy="961568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E8E5DB-1B54-4F86-B971-E202EF6FC639}"/>
              </a:ext>
            </a:extLst>
          </p:cNvPr>
          <p:cNvSpPr/>
          <p:nvPr/>
        </p:nvSpPr>
        <p:spPr>
          <a:xfrm>
            <a:off x="1549817" y="921400"/>
            <a:ext cx="1990337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91BE09-ED63-44C4-93CD-812D86CC5AD9}"/>
              </a:ext>
            </a:extLst>
          </p:cNvPr>
          <p:cNvSpPr/>
          <p:nvPr/>
        </p:nvSpPr>
        <p:spPr>
          <a:xfrm>
            <a:off x="3464653" y="92769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3F70339-24FB-436F-964E-354E89BA5B1B}"/>
              </a:ext>
            </a:extLst>
          </p:cNvPr>
          <p:cNvSpPr/>
          <p:nvPr/>
        </p:nvSpPr>
        <p:spPr>
          <a:xfrm>
            <a:off x="5346908" y="93398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BFB923-801B-43DC-984B-9CCD1F2CA20A}"/>
              </a:ext>
            </a:extLst>
          </p:cNvPr>
          <p:cNvSpPr/>
          <p:nvPr/>
        </p:nvSpPr>
        <p:spPr>
          <a:xfrm>
            <a:off x="7245453" y="929314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E55309-1681-424C-BF3E-6610098DAC96}"/>
              </a:ext>
            </a:extLst>
          </p:cNvPr>
          <p:cNvSpPr/>
          <p:nvPr/>
        </p:nvSpPr>
        <p:spPr>
          <a:xfrm>
            <a:off x="9132733" y="945617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0113F99-16B0-4C4B-9802-7BBAAB48D89A}"/>
              </a:ext>
            </a:extLst>
          </p:cNvPr>
          <p:cNvSpPr/>
          <p:nvPr/>
        </p:nvSpPr>
        <p:spPr>
          <a:xfrm>
            <a:off x="3448363" y="938648"/>
            <a:ext cx="1944440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1949913-AAE6-4D29-AD68-943A9E9A0ED4}"/>
              </a:ext>
            </a:extLst>
          </p:cNvPr>
          <p:cNvSpPr/>
          <p:nvPr/>
        </p:nvSpPr>
        <p:spPr>
          <a:xfrm>
            <a:off x="5341688" y="920450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3EF17B7-4831-404E-8C9B-4E667E42E765}"/>
              </a:ext>
            </a:extLst>
          </p:cNvPr>
          <p:cNvSpPr/>
          <p:nvPr/>
        </p:nvSpPr>
        <p:spPr>
          <a:xfrm>
            <a:off x="7238382" y="92769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9F34A10-F862-4243-B6C6-D9F706922250}"/>
              </a:ext>
            </a:extLst>
          </p:cNvPr>
          <p:cNvSpPr/>
          <p:nvPr/>
        </p:nvSpPr>
        <p:spPr>
          <a:xfrm>
            <a:off x="9144000" y="961920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36A927-2059-4F1B-B738-37FCE532039F}"/>
              </a:ext>
            </a:extLst>
          </p:cNvPr>
          <p:cNvSpPr/>
          <p:nvPr/>
        </p:nvSpPr>
        <p:spPr>
          <a:xfrm>
            <a:off x="5335643" y="940469"/>
            <a:ext cx="1944440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EE264B-4804-4B08-A957-45F95FA9CF0C}"/>
              </a:ext>
            </a:extLst>
          </p:cNvPr>
          <p:cNvSpPr/>
          <p:nvPr/>
        </p:nvSpPr>
        <p:spPr>
          <a:xfrm>
            <a:off x="7245452" y="939044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5C071A-BF94-479F-BF81-A86B26778D18}"/>
              </a:ext>
            </a:extLst>
          </p:cNvPr>
          <p:cNvSpPr/>
          <p:nvPr/>
        </p:nvSpPr>
        <p:spPr>
          <a:xfrm>
            <a:off x="9115834" y="952284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040E774-A38C-4C4F-8169-1BFEB120918A}"/>
              </a:ext>
            </a:extLst>
          </p:cNvPr>
          <p:cNvSpPr/>
          <p:nvPr/>
        </p:nvSpPr>
        <p:spPr>
          <a:xfrm>
            <a:off x="7222091" y="932655"/>
            <a:ext cx="1944440" cy="888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5EA8E9-D47D-49BF-9EF8-792B1B05C4E4}"/>
              </a:ext>
            </a:extLst>
          </p:cNvPr>
          <p:cNvSpPr/>
          <p:nvPr/>
        </p:nvSpPr>
        <p:spPr>
          <a:xfrm>
            <a:off x="9148195" y="935981"/>
            <a:ext cx="1921079" cy="88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1F5877E-D871-4D83-8D02-4B765A0C0926}"/>
              </a:ext>
            </a:extLst>
          </p:cNvPr>
          <p:cNvSpPr txBox="1">
            <a:spLocks/>
          </p:cNvSpPr>
          <p:nvPr/>
        </p:nvSpPr>
        <p:spPr>
          <a:xfrm>
            <a:off x="1549817" y="2008148"/>
            <a:ext cx="9674653" cy="684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/>
              <a:t>반복 되는 모습을 다시 한번 보자</a:t>
            </a:r>
            <a:r>
              <a:rPr lang="en-US" altLang="ko-KR" sz="1400"/>
              <a:t>.  </a:t>
            </a:r>
            <a:r>
              <a:rPr lang="ko-KR" altLang="en-US" sz="1400"/>
              <a:t>빨간색 케이스는 처음 </a:t>
            </a:r>
            <a:r>
              <a:rPr lang="en-US" altLang="ko-KR" sz="1400"/>
              <a:t>~ </a:t>
            </a:r>
            <a:r>
              <a:rPr lang="ko-KR" altLang="en-US" sz="1400"/>
              <a:t>전체 인덱스 보다 하나 작게 반복을 하고 주황색 케이스는 반대로 빨간색 케이스 보다 하나 앞서 시작</a:t>
            </a:r>
            <a:r>
              <a:rPr lang="en-US" altLang="ko-KR" sz="1400"/>
              <a:t>~</a:t>
            </a:r>
            <a:r>
              <a:rPr lang="ko-KR" altLang="en-US" sz="1400"/>
              <a:t>인덱스 까지 반복 하는것을 확인 할수 있을 것이다</a:t>
            </a:r>
            <a:r>
              <a:rPr lang="en-US" altLang="ko-KR" sz="1400"/>
              <a:t>.   </a:t>
            </a:r>
          </a:p>
          <a:p>
            <a:r>
              <a:rPr lang="ko-KR" altLang="en-US" sz="1400"/>
              <a:t>이런 이유는 무었을까</a:t>
            </a:r>
            <a:r>
              <a:rPr lang="en-US" altLang="ko-KR" sz="1400"/>
              <a:t>? </a:t>
            </a:r>
            <a:endParaRPr lang="ko-KR" altLang="en-US" sz="14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E2217DA-6456-414F-AF90-D8F049CA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17" y="2683148"/>
            <a:ext cx="7283790" cy="610955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885A8D4-1A4D-4B32-9563-1EC2F76132D2}"/>
              </a:ext>
            </a:extLst>
          </p:cNvPr>
          <p:cNvSpPr/>
          <p:nvPr/>
        </p:nvSpPr>
        <p:spPr>
          <a:xfrm>
            <a:off x="1549817" y="2683147"/>
            <a:ext cx="1523573" cy="564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2777D38-1ED7-4FCE-B87F-62F8834CF545}"/>
              </a:ext>
            </a:extLst>
          </p:cNvPr>
          <p:cNvSpPr/>
          <p:nvPr/>
        </p:nvSpPr>
        <p:spPr>
          <a:xfrm>
            <a:off x="1602833" y="2683147"/>
            <a:ext cx="1470557" cy="56431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C33FEA0F-98FC-4EF5-9BA2-4C40083B809D}"/>
              </a:ext>
            </a:extLst>
          </p:cNvPr>
          <p:cNvSpPr txBox="1">
            <a:spLocks/>
          </p:cNvSpPr>
          <p:nvPr/>
        </p:nvSpPr>
        <p:spPr>
          <a:xfrm>
            <a:off x="1549817" y="3410891"/>
            <a:ext cx="9674653" cy="511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/>
              <a:t>자 위의 이미지 처럼 같은 빨간색 케이스와 주황 색 케이스가 같은 곳을 비교할 필요가 있을까</a:t>
            </a:r>
            <a:r>
              <a:rPr lang="en-US" altLang="ko-KR" sz="1400"/>
              <a:t>? </a:t>
            </a:r>
            <a:r>
              <a:rPr lang="ko-KR" altLang="en-US" sz="1400"/>
              <a:t>없을 것이다</a:t>
            </a:r>
            <a:r>
              <a:rPr lang="en-US" altLang="ko-KR" sz="1400"/>
              <a:t>. </a:t>
            </a:r>
          </a:p>
          <a:p>
            <a:r>
              <a:rPr lang="ko-KR" altLang="en-US" sz="1400"/>
              <a:t>그렇기 때문에 주황색케이스를 빨간색 케이스 보다 앞에서 시작을 하는것이다</a:t>
            </a:r>
            <a:r>
              <a:rPr lang="en-US" altLang="ko-KR" sz="1400"/>
              <a:t>.  </a:t>
            </a:r>
            <a:r>
              <a:rPr lang="ko-KR" altLang="en-US" sz="1400"/>
              <a:t>그럼 이제는 마지막을 보자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6E6EC16-0FE5-4D7A-8585-34CB5627FDB8}"/>
              </a:ext>
            </a:extLst>
          </p:cNvPr>
          <p:cNvSpPr/>
          <p:nvPr/>
        </p:nvSpPr>
        <p:spPr>
          <a:xfrm>
            <a:off x="3042418" y="2683146"/>
            <a:ext cx="1470557" cy="56431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7483894-667B-4285-8487-45C64BAC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17" y="3965489"/>
            <a:ext cx="7283790" cy="610955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7CE7FDD-CA25-4D34-87E2-0F43D298D829}"/>
              </a:ext>
            </a:extLst>
          </p:cNvPr>
          <p:cNvSpPr/>
          <p:nvPr/>
        </p:nvSpPr>
        <p:spPr>
          <a:xfrm>
            <a:off x="7304664" y="3965489"/>
            <a:ext cx="1523573" cy="564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8C187DF-56EB-4158-B01C-B4657C8E27EC}"/>
              </a:ext>
            </a:extLst>
          </p:cNvPr>
          <p:cNvSpPr/>
          <p:nvPr/>
        </p:nvSpPr>
        <p:spPr>
          <a:xfrm>
            <a:off x="7360365" y="3965489"/>
            <a:ext cx="1470557" cy="56431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36FDA6C3-54A5-418B-9097-86095A0D170F}"/>
              </a:ext>
            </a:extLst>
          </p:cNvPr>
          <p:cNvSpPr txBox="1">
            <a:spLocks/>
          </p:cNvSpPr>
          <p:nvPr/>
        </p:nvSpPr>
        <p:spPr>
          <a:xfrm>
            <a:off x="1464900" y="4742912"/>
            <a:ext cx="9674653" cy="825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/>
              <a:t>위처럼 빨간색 케이스와 주황색 케이스가 전부 마지막 케이스를 비교할 필요가 있을까</a:t>
            </a:r>
            <a:r>
              <a:rPr lang="en-US" altLang="ko-KR" sz="1400"/>
              <a:t>?</a:t>
            </a:r>
          </a:p>
          <a:p>
            <a:r>
              <a:rPr lang="ko-KR" altLang="en-US" sz="1400"/>
              <a:t>없을것이다 </a:t>
            </a:r>
            <a:r>
              <a:rPr lang="en-US" altLang="ko-KR" sz="1400"/>
              <a:t>. </a:t>
            </a:r>
            <a:r>
              <a:rPr lang="ko-KR" altLang="en-US" sz="1400"/>
              <a:t>반복 위의 반복 하는 슬라이드를 본다면 빨간색 케이스는 고정으로 되어 있고 주황색 케이스가 계속해서 돌면서 빨간케이스와 비교 하는것을 알수있다</a:t>
            </a:r>
            <a:r>
              <a:rPr lang="en-US" altLang="ko-KR" sz="1400"/>
              <a:t>.  </a:t>
            </a:r>
            <a:r>
              <a:rPr lang="ko-KR" altLang="en-US" sz="1400"/>
              <a:t>주황 색케이스가  모든 원소들을 돌면서 비교하기 때문에 빨간 케이스까지 안돌아도 되기 때문에 빨간색 케이스는 전체 인덱스  보다 한 개 적게 돌아도 될것 이다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8C9A413-DC3B-410D-B843-4D88E5B6525B}"/>
              </a:ext>
            </a:extLst>
          </p:cNvPr>
          <p:cNvSpPr/>
          <p:nvPr/>
        </p:nvSpPr>
        <p:spPr>
          <a:xfrm>
            <a:off x="5842401" y="3968221"/>
            <a:ext cx="1523573" cy="564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747143FA-2FED-4BD6-99C1-DA5C77362285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2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2" grpId="0" animBg="1"/>
      <p:bldP spid="45" grpId="1" animBg="1"/>
      <p:bldP spid="52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C8207-95C2-422A-949D-0A6CE6F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415091" cy="508299"/>
          </a:xfrm>
        </p:spPr>
        <p:txBody>
          <a:bodyPr>
            <a:noAutofit/>
          </a:bodyPr>
          <a:lstStyle/>
          <a:p>
            <a:r>
              <a:rPr lang="ko-KR" altLang="en-US" sz="3200"/>
              <a:t>배열 정렬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DDC7-053E-464C-91FE-04B0FAE43FAB}"/>
              </a:ext>
            </a:extLst>
          </p:cNvPr>
          <p:cNvSpPr txBox="1"/>
          <p:nvPr/>
        </p:nvSpPr>
        <p:spPr>
          <a:xfrm>
            <a:off x="1601993" y="1396988"/>
            <a:ext cx="898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그럼 그렇다면 위의 슬라이드를  </a:t>
            </a:r>
            <a:r>
              <a:rPr lang="en-US" altLang="ko-KR"/>
              <a:t>java</a:t>
            </a:r>
            <a:r>
              <a:rPr lang="ko-KR" altLang="en-US"/>
              <a:t>로 어떻게 작성할까</a:t>
            </a:r>
            <a:r>
              <a:rPr lang="en-US" altLang="ko-KR"/>
              <a:t>?  </a:t>
            </a:r>
            <a:r>
              <a:rPr lang="ko-KR" altLang="en-US"/>
              <a:t>각자 생각을 해보자</a:t>
            </a:r>
            <a:r>
              <a:rPr lang="en-US" altLang="ko-KR"/>
              <a:t>.   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38DF2-9AE3-41FA-A65A-2D05BF154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" r="3413"/>
          <a:stretch/>
        </p:blipFill>
        <p:spPr>
          <a:xfrm>
            <a:off x="1601993" y="1946241"/>
            <a:ext cx="6694563" cy="351477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D72B114-E97D-46AA-9A7C-87F66A0D7EFF}"/>
              </a:ext>
            </a:extLst>
          </p:cNvPr>
          <p:cNvSpPr/>
          <p:nvPr/>
        </p:nvSpPr>
        <p:spPr>
          <a:xfrm>
            <a:off x="1871831" y="1969209"/>
            <a:ext cx="5669280" cy="4512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AEB97C-4E78-4474-B6D4-115C15372052}"/>
              </a:ext>
            </a:extLst>
          </p:cNvPr>
          <p:cNvSpPr/>
          <p:nvPr/>
        </p:nvSpPr>
        <p:spPr>
          <a:xfrm>
            <a:off x="2463502" y="2374761"/>
            <a:ext cx="5669280" cy="3469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E704E8-3A75-4FA7-8B79-4BD7317F72EE}"/>
              </a:ext>
            </a:extLst>
          </p:cNvPr>
          <p:cNvSpPr/>
          <p:nvPr/>
        </p:nvSpPr>
        <p:spPr>
          <a:xfrm>
            <a:off x="3991087" y="3098202"/>
            <a:ext cx="1850315" cy="3469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BE0ADB2-A579-42B5-BCB0-49AD5FFD3FC2}"/>
              </a:ext>
            </a:extLst>
          </p:cNvPr>
          <p:cNvSpPr/>
          <p:nvPr/>
        </p:nvSpPr>
        <p:spPr>
          <a:xfrm>
            <a:off x="4024116" y="3530164"/>
            <a:ext cx="1850315" cy="3469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33DE33-192D-44E4-BE8B-E41D8DC78AA9}"/>
              </a:ext>
            </a:extLst>
          </p:cNvPr>
          <p:cNvSpPr/>
          <p:nvPr/>
        </p:nvSpPr>
        <p:spPr>
          <a:xfrm>
            <a:off x="3991086" y="3890164"/>
            <a:ext cx="1850315" cy="34692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247A0-13EB-4257-A5D9-6390503D4619}"/>
              </a:ext>
            </a:extLst>
          </p:cNvPr>
          <p:cNvSpPr txBox="1"/>
          <p:nvPr/>
        </p:nvSpPr>
        <p:spPr>
          <a:xfrm>
            <a:off x="1380424" y="5849034"/>
            <a:ext cx="898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위의 코드 처럼 작성이 가능 할것이다</a:t>
            </a:r>
            <a:r>
              <a:rPr lang="en-US" altLang="ko-KR"/>
              <a:t>. </a:t>
            </a:r>
            <a:r>
              <a:rPr lang="ko-KR" altLang="en-US"/>
              <a:t>그렇다면  내림 차순으로 정렬을 하려면 어떻게 해야 할까</a:t>
            </a:r>
            <a:r>
              <a:rPr lang="en-US" altLang="ko-KR"/>
              <a:t>? </a:t>
            </a:r>
            <a:r>
              <a:rPr lang="ko-KR" altLang="en-US"/>
              <a:t>각자 한번 생각해 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15E099B-2C52-4D9B-97FC-A285BCE227D5}"/>
              </a:ext>
            </a:extLst>
          </p:cNvPr>
          <p:cNvSpPr/>
          <p:nvPr/>
        </p:nvSpPr>
        <p:spPr>
          <a:xfrm>
            <a:off x="3334871" y="2721685"/>
            <a:ext cx="2506530" cy="37651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807855-40DE-4158-A711-E01E934CAECD}"/>
              </a:ext>
            </a:extLst>
          </p:cNvPr>
          <p:cNvSpPr/>
          <p:nvPr/>
        </p:nvSpPr>
        <p:spPr>
          <a:xfrm>
            <a:off x="8433995" y="2834641"/>
            <a:ext cx="3553609" cy="1532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오름 차순으로 정렬 이기때문에 빨간색 케이스와 주황색 케이스를 비교해서 클경우 빨간 케이스 를 뒤쪽으로 옮겨야 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E1EE9C-045D-48D5-86A8-2EAB01B5F0E8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5841401" y="2909944"/>
            <a:ext cx="2592594" cy="69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662E8887-8C54-4A32-8396-E77330D7FC19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23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7DA99-843A-4C33-8F24-5D08F571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8843"/>
            <a:ext cx="7260423" cy="363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D2F4B5-AA4D-4039-AE33-00BF6842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72740"/>
            <a:ext cx="5385353" cy="1151687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02B1C37C-219F-44E6-A423-F8AB13A22A1E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19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13B1B1-C307-403D-959C-81C608BE011A}"/>
              </a:ext>
            </a:extLst>
          </p:cNvPr>
          <p:cNvSpPr/>
          <p:nvPr/>
        </p:nvSpPr>
        <p:spPr>
          <a:xfrm>
            <a:off x="1926670" y="2248250"/>
            <a:ext cx="4169329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 창과 같이 출력 되도록 해보자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B1D93F-436E-4E1A-BF39-F84606EA1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74" b="26574"/>
          <a:stretch/>
        </p:blipFill>
        <p:spPr>
          <a:xfrm>
            <a:off x="2650463" y="3576420"/>
            <a:ext cx="6891073" cy="1034816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86AD194B-F2A0-4411-98A0-7BC42B539139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03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966C-0CFC-4725-A32F-03F70D48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3703739" cy="522215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배열을 왜 사용 할까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B39C-C1BF-4559-AE5D-9764615D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6151"/>
            <a:ext cx="10096150" cy="23656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4400" dirty="0"/>
              <a:t> 10</a:t>
            </a:r>
            <a:r>
              <a:rPr lang="ko-KR" altLang="en-US" sz="4400" dirty="0"/>
              <a:t>개 과목의 점수를 저장해야 하려면 어떻게 해야 할까</a:t>
            </a:r>
            <a:r>
              <a:rPr lang="en-US" altLang="ko-KR" sz="4400" dirty="0"/>
              <a:t>?</a:t>
            </a:r>
          </a:p>
          <a:p>
            <a:pPr marL="0" indent="0">
              <a:buNone/>
            </a:pPr>
            <a:r>
              <a:rPr lang="pt-BR" altLang="ko-KR" sz="4400" b="1"/>
              <a:t>int b,c,d,e,f,g,h,i,j ; </a:t>
            </a:r>
            <a:r>
              <a:rPr lang="ko-KR" altLang="en-US" sz="4400" dirty="0"/>
              <a:t>와 같이 정수형 변수 </a:t>
            </a:r>
            <a:r>
              <a:rPr lang="en-US" altLang="ko-KR" sz="4400" dirty="0"/>
              <a:t>10</a:t>
            </a:r>
            <a:r>
              <a:rPr lang="ko-KR" altLang="en-US" sz="4400" dirty="0"/>
              <a:t>개를 선언 해야 된다</a:t>
            </a:r>
            <a:r>
              <a:rPr lang="en-US" altLang="ko-KR" sz="4400" dirty="0"/>
              <a:t>. </a:t>
            </a:r>
          </a:p>
          <a:p>
            <a:pPr marL="0" indent="0">
              <a:buNone/>
            </a:pPr>
            <a:r>
              <a:rPr lang="en-US" altLang="ko-KR" sz="4400" dirty="0"/>
              <a:t> </a:t>
            </a:r>
            <a:r>
              <a:rPr lang="ko-KR" altLang="en-US" sz="4400" dirty="0"/>
              <a:t>만약 </a:t>
            </a:r>
            <a:r>
              <a:rPr lang="en-US" altLang="ko-KR" sz="4400" dirty="0"/>
              <a:t>1000</a:t>
            </a:r>
            <a:r>
              <a:rPr lang="ko-KR" altLang="en-US" sz="4400" dirty="0"/>
              <a:t>개 </a:t>
            </a:r>
            <a:r>
              <a:rPr lang="en-US" altLang="ko-KR" sz="4400" dirty="0"/>
              <a:t>10000</a:t>
            </a:r>
            <a:r>
              <a:rPr lang="ko-KR" altLang="en-US" sz="4400" dirty="0"/>
              <a:t>개 의 데이터를 저장 해야 한다면 어떻게 해야 할까</a:t>
            </a:r>
            <a:r>
              <a:rPr lang="en-US" altLang="ko-KR" sz="4400" dirty="0"/>
              <a:t>.? </a:t>
            </a:r>
          </a:p>
          <a:p>
            <a:pPr marL="0" indent="0">
              <a:buNone/>
            </a:pPr>
            <a:r>
              <a:rPr lang="ko-KR" altLang="en-US" sz="4400" dirty="0"/>
              <a:t>위와 같이 대량의 데이터를 쉽게 다루기 위해 사용 하는 것이 배열 이다</a:t>
            </a:r>
            <a:r>
              <a:rPr lang="en-US" altLang="ko-KR" sz="44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pPr marL="0" indent="0">
              <a:buNone/>
            </a:pPr>
            <a:endParaRPr lang="ko-KR" altLang="en-US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4C4B8C3-5F36-48F4-9E8A-B1FB2E4B906B}"/>
              </a:ext>
            </a:extLst>
          </p:cNvPr>
          <p:cNvSpPr txBox="1">
            <a:spLocks/>
          </p:cNvSpPr>
          <p:nvPr/>
        </p:nvSpPr>
        <p:spPr>
          <a:xfrm>
            <a:off x="9738868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13B1B1-C307-403D-959C-81C608BE011A}"/>
              </a:ext>
            </a:extLst>
          </p:cNvPr>
          <p:cNvSpPr/>
          <p:nvPr/>
        </p:nvSpPr>
        <p:spPr>
          <a:xfrm>
            <a:off x="3912833" y="1338468"/>
            <a:ext cx="4853270" cy="8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 과 같이 출력이 되도록 배열을 선언 하고 출력을 배보라</a:t>
            </a:r>
            <a:r>
              <a:rPr lang="en-US" altLang="ko-KR"/>
              <a:t>.  </a:t>
            </a:r>
            <a:r>
              <a:rPr lang="ko-KR" altLang="en-US"/>
              <a:t>단 출력은 </a:t>
            </a:r>
            <a:r>
              <a:rPr lang="en-US" altLang="ko-KR"/>
              <a:t>for-each </a:t>
            </a:r>
            <a:r>
              <a:rPr lang="ko-KR" altLang="en-US"/>
              <a:t>문을 사용한다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6AD194B-F2A0-4411-98A0-7BC42B539139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3ABE89-4658-4224-9D96-73B11C6D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71" y="2631293"/>
            <a:ext cx="6255951" cy="10378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87BF03-8C60-451D-B548-C61DDF3B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67"/>
          <a:stretch/>
        </p:blipFill>
        <p:spPr>
          <a:xfrm>
            <a:off x="2275514" y="4039043"/>
            <a:ext cx="3972324" cy="14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2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3C309-8FC8-4E0A-BC58-0AA314EB0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2275514" y="1175158"/>
            <a:ext cx="6021198" cy="42386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E692F5-115E-4995-8423-D89616F37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52"/>
          <a:stretch/>
        </p:blipFill>
        <p:spPr>
          <a:xfrm>
            <a:off x="5325491" y="5262819"/>
            <a:ext cx="6866509" cy="945034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641807CF-A582-46B5-AE12-526A20201801}"/>
              </a:ext>
            </a:extLst>
          </p:cNvPr>
          <p:cNvSpPr txBox="1">
            <a:spLocks/>
          </p:cNvSpPr>
          <p:nvPr/>
        </p:nvSpPr>
        <p:spPr>
          <a:xfrm>
            <a:off x="9578453" y="6484042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3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1566969" y="1597684"/>
            <a:ext cx="5379116" cy="603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각 과목의 점수를 입력 받고 과목의 총점</a:t>
            </a:r>
            <a:r>
              <a:rPr lang="en-US" altLang="ko-KR"/>
              <a:t>,</a:t>
            </a:r>
            <a:r>
              <a:rPr lang="ko-KR" altLang="en-US"/>
              <a:t>평균을 구해보라</a:t>
            </a:r>
            <a:r>
              <a:rPr lang="en-US" altLang="ko-KR"/>
              <a:t>. length</a:t>
            </a:r>
            <a:r>
              <a:rPr lang="ko-KR" altLang="en-US"/>
              <a:t> 함수 사용 할것</a:t>
            </a:r>
            <a:r>
              <a:rPr lang="en-US" altLang="ko-KR"/>
              <a:t>,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81551-182C-4C9A-A493-4F3C36735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16"/>
          <a:stretch/>
        </p:blipFill>
        <p:spPr>
          <a:xfrm>
            <a:off x="3020561" y="2623264"/>
            <a:ext cx="5896936" cy="335808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ADCF74BA-0C12-4D8D-A0CB-5D30F407B14F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75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2275514" y="1829680"/>
            <a:ext cx="5379116" cy="603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결과와 같이 출력 이 되도록 </a:t>
            </a:r>
            <a:r>
              <a:rPr lang="en-US" altLang="ko-KR"/>
              <a:t>2</a:t>
            </a:r>
            <a:r>
              <a:rPr lang="ko-KR" altLang="en-US"/>
              <a:t>차원 배열을 초기화  해보라</a:t>
            </a:r>
            <a:r>
              <a:rPr lang="en-US" altLang="ko-KR"/>
              <a:t>. </a:t>
            </a:r>
            <a:r>
              <a:rPr lang="ko-KR" altLang="en-US"/>
              <a:t>단 출력은 </a:t>
            </a:r>
            <a:r>
              <a:rPr lang="en-US" altLang="ko-KR"/>
              <a:t>for-each </a:t>
            </a:r>
            <a:r>
              <a:rPr lang="ko-KR" altLang="en-US"/>
              <a:t>문을 사용한다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DCF74BA-0C12-4D8D-A0CB-5D30F407B14F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12FC3F-2B30-47D8-8097-6E101AE8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14" y="3034757"/>
            <a:ext cx="6324586" cy="17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0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1900455" y="1286546"/>
            <a:ext cx="7802941" cy="603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3*3</a:t>
            </a:r>
            <a:r>
              <a:rPr lang="ko-KR" altLang="en-US"/>
              <a:t>  크기의 </a:t>
            </a:r>
            <a:r>
              <a:rPr lang="en-US" altLang="ko-KR"/>
              <a:t>2</a:t>
            </a:r>
            <a:r>
              <a:rPr lang="ko-KR" altLang="en-US"/>
              <a:t>차원 배열에 </a:t>
            </a:r>
            <a:r>
              <a:rPr lang="en-US" altLang="ko-KR"/>
              <a:t>1~10 </a:t>
            </a:r>
            <a:r>
              <a:rPr lang="ko-KR" altLang="en-US"/>
              <a:t>사이의 난수로 초기화</a:t>
            </a:r>
            <a:r>
              <a:rPr lang="en-US" altLang="ko-KR"/>
              <a:t>,</a:t>
            </a:r>
            <a:r>
              <a:rPr lang="ko-KR" altLang="en-US"/>
              <a:t>출력 하는 코드 이다</a:t>
            </a:r>
            <a:r>
              <a:rPr lang="en-US" altLang="ko-KR"/>
              <a:t>. </a:t>
            </a:r>
            <a:r>
              <a:rPr lang="ko-KR" altLang="en-US"/>
              <a:t>각자 실습해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A73D2-5EF7-4B0B-A9E5-221BEFD6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00987"/>
            <a:ext cx="7802942" cy="38497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9633FE-339C-40E2-96A1-B1921A34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07" y="3925851"/>
            <a:ext cx="3811793" cy="2932149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5C8936E-4411-4F3D-BF0A-E4B6A2C14CE1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8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2078003" y="1297304"/>
            <a:ext cx="8035993" cy="603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출력 결과를 보고 다음과 같이 출력이 되도록 코드를 작성해 보자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BF1B47-C214-4D48-AE4A-2F17F028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09" y="2383430"/>
            <a:ext cx="1828016" cy="3177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16E53-5933-4BFD-8D58-F0FE62F39F82}"/>
              </a:ext>
            </a:extLst>
          </p:cNvPr>
          <p:cNvSpPr txBox="1"/>
          <p:nvPr/>
        </p:nvSpPr>
        <p:spPr>
          <a:xfrm>
            <a:off x="7802738" y="2127617"/>
            <a:ext cx="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힌트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8495B-63C1-4841-9DFE-BEC31020C1C9}"/>
              </a:ext>
            </a:extLst>
          </p:cNvPr>
          <p:cNvSpPr txBox="1"/>
          <p:nvPr/>
        </p:nvSpPr>
        <p:spPr>
          <a:xfrm>
            <a:off x="8151528" y="2496949"/>
            <a:ext cx="25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char c=‘A’, </a:t>
            </a:r>
            <a:r>
              <a:rPr lang="ko-KR" altLang="en-US" b="1"/>
              <a:t>증감 연산자</a:t>
            </a:r>
            <a:r>
              <a:rPr lang="en-US" altLang="ko-KR" b="1"/>
              <a:t>.</a:t>
            </a:r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CED9D3D-C9AA-40D5-867F-D73F3B6B91C5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1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2078003" y="1254273"/>
            <a:ext cx="8035993" cy="603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출력 결과를 보고 다음과 같이 출력이 되도록 코드를 작성해 보자</a:t>
            </a:r>
            <a:r>
              <a:rPr lang="en-US" altLang="ko-KR"/>
              <a:t>. 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73DE4-8107-4B5E-99C2-14E7859C9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9"/>
          <a:stretch/>
        </p:blipFill>
        <p:spPr>
          <a:xfrm>
            <a:off x="3179428" y="2318087"/>
            <a:ext cx="4684412" cy="3861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2BCFA-316D-40B6-BED6-C4CA769DCC77}"/>
              </a:ext>
            </a:extLst>
          </p:cNvPr>
          <p:cNvSpPr txBox="1"/>
          <p:nvPr/>
        </p:nvSpPr>
        <p:spPr>
          <a:xfrm>
            <a:off x="8405167" y="2170647"/>
            <a:ext cx="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힌트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E8EB0-DA85-4E9C-AC78-7803CD61AAA3}"/>
              </a:ext>
            </a:extLst>
          </p:cNvPr>
          <p:cNvSpPr txBox="1"/>
          <p:nvPr/>
        </p:nvSpPr>
        <p:spPr>
          <a:xfrm>
            <a:off x="8652678" y="2539979"/>
            <a:ext cx="292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슬라이드 </a:t>
            </a:r>
            <a:r>
              <a:rPr lang="en-US" altLang="ko-KR"/>
              <a:t>8</a:t>
            </a:r>
            <a:r>
              <a:rPr lang="ko-KR" altLang="en-US"/>
              <a:t>번을 참조 </a:t>
            </a:r>
            <a:r>
              <a:rPr lang="en-US" altLang="ko-KR"/>
              <a:t>, </a:t>
            </a:r>
            <a:r>
              <a:rPr lang="ko-KR" altLang="en-US"/>
              <a:t>결과가 각 행과 열의 배열 크기이다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1900052-DF95-4DF7-9A15-3CFB47C1D996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88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2078003" y="1254273"/>
            <a:ext cx="8035993" cy="809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4*2 </a:t>
            </a:r>
            <a:r>
              <a:rPr lang="ko-KR" altLang="en-US"/>
              <a:t>크기의 정수형 배열을 생성 하고 배열을 </a:t>
            </a:r>
            <a:r>
              <a:rPr lang="en-US" altLang="ko-KR"/>
              <a:t>0~100  </a:t>
            </a:r>
            <a:r>
              <a:rPr lang="ko-KR" altLang="en-US"/>
              <a:t>크기의 난수로 초기화 하고 해당 배열의 합을 구해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72BF1-39D3-4386-A0BA-6A8D6D33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11" y="2428467"/>
            <a:ext cx="4111575" cy="3639755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D50F6AF5-9FA8-42E7-A8B0-06BB45B4E71D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37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1955339" y="1310029"/>
            <a:ext cx="8035993" cy="809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출력 결과를 보고 결과 와 같이 출력 되도록 작성해 보시오</a:t>
            </a:r>
            <a:r>
              <a:rPr lang="en-US" altLang="ko-KR"/>
              <a:t>. </a:t>
            </a:r>
          </a:p>
          <a:p>
            <a:pPr algn="ctr"/>
            <a:r>
              <a:rPr lang="en-US" altLang="ko-KR"/>
              <a:t>#</a:t>
            </a:r>
            <a:r>
              <a:rPr lang="ko-KR" altLang="en-US"/>
              <a:t>단</a:t>
            </a:r>
            <a:r>
              <a:rPr lang="en-US" altLang="ko-KR"/>
              <a:t>.</a:t>
            </a:r>
            <a:r>
              <a:rPr lang="ko-KR" altLang="en-US"/>
              <a:t>각 점수는 </a:t>
            </a:r>
            <a:r>
              <a:rPr lang="en-US" altLang="ko-KR"/>
              <a:t>2</a:t>
            </a:r>
            <a:r>
              <a:rPr lang="ko-KR" altLang="en-US"/>
              <a:t>차원 배열 </a:t>
            </a:r>
            <a:r>
              <a:rPr lang="en-US" altLang="ko-KR"/>
              <a:t>1</a:t>
            </a:r>
            <a:r>
              <a:rPr lang="ko-KR" altLang="en-US"/>
              <a:t>개에</a:t>
            </a:r>
            <a:r>
              <a:rPr lang="en-US" altLang="ko-KR"/>
              <a:t> </a:t>
            </a:r>
            <a:r>
              <a:rPr lang="ko-KR" altLang="en-US"/>
              <a:t>모두 저장 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3E75D-6FE1-49E3-B2AD-8B776F13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14" y="2254807"/>
            <a:ext cx="6380822" cy="4311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B491F-2657-4FC4-9E66-7B0DE7702F8C}"/>
              </a:ext>
            </a:extLst>
          </p:cNvPr>
          <p:cNvSpPr txBox="1"/>
          <p:nvPr/>
        </p:nvSpPr>
        <p:spPr>
          <a:xfrm>
            <a:off x="8703993" y="2439851"/>
            <a:ext cx="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힌트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91886-9D79-4540-9D3E-819C7AE2C4F6}"/>
              </a:ext>
            </a:extLst>
          </p:cNvPr>
          <p:cNvSpPr txBox="1"/>
          <p:nvPr/>
        </p:nvSpPr>
        <p:spPr>
          <a:xfrm>
            <a:off x="9052783" y="2809183"/>
            <a:ext cx="254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슬라이드 </a:t>
            </a:r>
            <a:r>
              <a:rPr lang="en-US" altLang="ko-KR"/>
              <a:t>19 </a:t>
            </a:r>
            <a:r>
              <a:rPr lang="ko-KR" altLang="en-US"/>
              <a:t>의 문제를 어떻게 풀었는지 를 참고해 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6E3BDA3-A24B-4B64-AE8A-D9CC8E392BD7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2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508463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F9B93A-1278-4E75-A40D-156021F816C8}"/>
              </a:ext>
            </a:extLst>
          </p:cNvPr>
          <p:cNvSpPr/>
          <p:nvPr/>
        </p:nvSpPr>
        <p:spPr>
          <a:xfrm>
            <a:off x="1754538" y="1248088"/>
            <a:ext cx="8682924" cy="49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12~15 </a:t>
            </a:r>
            <a:r>
              <a:rPr lang="ko-KR" altLang="en-US"/>
              <a:t>페이지의 배열 정렬 을 참고하여 원소들을 내림 차순으로 정렬해 보시오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D537D4-78A1-4BB0-A7B1-C1CE38E4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70" y="1987714"/>
            <a:ext cx="5598841" cy="4821224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A72BBF19-A47A-4C85-B43D-216298D2AB70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55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404F5-05AE-4087-A14A-359B49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4324525" cy="52221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배열은 어떻게 사용 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A07C6-BEE3-4B54-9C22-E09F58B3B2EA}"/>
              </a:ext>
            </a:extLst>
          </p:cNvPr>
          <p:cNvSpPr txBox="1"/>
          <p:nvPr/>
        </p:nvSpPr>
        <p:spPr>
          <a:xfrm>
            <a:off x="1640910" y="1476346"/>
            <a:ext cx="10346957" cy="141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배열의 자료 형은 자료형 에 </a:t>
            </a:r>
            <a:r>
              <a:rPr lang="en-US" altLang="ko-KR" sz="2800" dirty="0"/>
              <a:t>[] </a:t>
            </a:r>
            <a:r>
              <a:rPr lang="ko-KR" altLang="en-US" sz="2800" dirty="0"/>
              <a:t>를 붙여 사용한다</a:t>
            </a:r>
            <a:r>
              <a:rPr lang="en-US" altLang="ko-KR" sz="2800" dirty="0"/>
              <a:t>.  </a:t>
            </a:r>
          </a:p>
          <a:p>
            <a:r>
              <a:rPr lang="ko-KR" altLang="en-US" sz="2800" dirty="0"/>
              <a:t>예를 들어 정수형 배열을 사용 하려면 </a:t>
            </a:r>
            <a:r>
              <a:rPr lang="en-US" altLang="ko-KR" sz="2800" dirty="0"/>
              <a:t>  </a:t>
            </a:r>
            <a:r>
              <a:rPr lang="ko-KR" altLang="en-US" sz="2800" dirty="0"/>
              <a:t>배열의 자료형 </a:t>
            </a:r>
            <a:r>
              <a:rPr lang="en-US" altLang="ko-KR" sz="2800" dirty="0" err="1"/>
              <a:t>int</a:t>
            </a:r>
            <a:r>
              <a:rPr lang="en-US" altLang="ko-KR" sz="2800"/>
              <a:t>[] </a:t>
            </a:r>
            <a:r>
              <a:rPr lang="ko-KR" altLang="en-US" sz="2800"/>
              <a:t>에 배열의 이름 을</a:t>
            </a:r>
            <a:r>
              <a:rPr lang="en-US" altLang="ko-KR" sz="2800"/>
              <a:t> </a:t>
            </a:r>
            <a:r>
              <a:rPr lang="ko-KR" altLang="en-US" sz="2800" err="1"/>
              <a:t>붇여</a:t>
            </a:r>
            <a:r>
              <a:rPr lang="ko-KR" altLang="en-US" sz="2800"/>
              <a:t> 사용 한다</a:t>
            </a:r>
            <a:r>
              <a:rPr lang="en-US" altLang="ko-KR" sz="2800"/>
              <a:t>.</a:t>
            </a:r>
            <a:r>
              <a:rPr lang="en-US" altLang="ko-KR"/>
              <a:t>  </a:t>
            </a:r>
            <a:r>
              <a:rPr lang="ko-KR" altLang="en-US"/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2B3B6-C863-4183-8F98-B9408AF21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4" t="20125" r="79883" b="78370"/>
          <a:stretch/>
        </p:blipFill>
        <p:spPr>
          <a:xfrm>
            <a:off x="2969703" y="3429991"/>
            <a:ext cx="4459016" cy="100383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55D905-0904-4762-BA6D-3D80B8B9E91A}"/>
              </a:ext>
            </a:extLst>
          </p:cNvPr>
          <p:cNvSpPr/>
          <p:nvPr/>
        </p:nvSpPr>
        <p:spPr>
          <a:xfrm>
            <a:off x="3319244" y="3429000"/>
            <a:ext cx="2189526" cy="1003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4DCD2-AF43-40E3-89A1-0AD537DF27D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14007" y="4432839"/>
            <a:ext cx="452573" cy="20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686F0E-1FD3-43E3-9871-9C66AFB5B888}"/>
              </a:ext>
            </a:extLst>
          </p:cNvPr>
          <p:cNvSpPr/>
          <p:nvPr/>
        </p:nvSpPr>
        <p:spPr>
          <a:xfrm>
            <a:off x="3984070" y="4635821"/>
            <a:ext cx="1765019" cy="35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자료형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7B5754-7AF9-4B09-955A-A8253D5397F1}"/>
              </a:ext>
            </a:extLst>
          </p:cNvPr>
          <p:cNvSpPr/>
          <p:nvPr/>
        </p:nvSpPr>
        <p:spPr>
          <a:xfrm>
            <a:off x="5784310" y="3501912"/>
            <a:ext cx="717258" cy="859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E08D78-A3BD-400D-99D4-5189C457CAC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142939" y="4361347"/>
            <a:ext cx="706059" cy="27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3998304-DDB1-4FFB-82AB-053EB88D0CE8}"/>
              </a:ext>
            </a:extLst>
          </p:cNvPr>
          <p:cNvSpPr/>
          <p:nvPr/>
        </p:nvSpPr>
        <p:spPr>
          <a:xfrm>
            <a:off x="6108584" y="4635821"/>
            <a:ext cx="1480828" cy="359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이름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AC5D787-55E2-42A4-B5CE-0B6942DE4B2D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85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9277EE-FF76-49F2-84BA-32F405B0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-1743"/>
            <a:ext cx="10716126" cy="685974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A5EB97-34B8-4311-9E8E-DE6E95798429}"/>
              </a:ext>
            </a:extLst>
          </p:cNvPr>
          <p:cNvSpPr/>
          <p:nvPr/>
        </p:nvSpPr>
        <p:spPr>
          <a:xfrm>
            <a:off x="8042516" y="2506211"/>
            <a:ext cx="3246540" cy="184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좌석 예약프로그램을 작성 해보자</a:t>
            </a:r>
            <a:r>
              <a:rPr lang="en-US" altLang="ko-KR"/>
              <a:t>. </a:t>
            </a:r>
            <a:r>
              <a:rPr lang="ko-KR" altLang="en-US"/>
              <a:t>좌석은 총</a:t>
            </a:r>
            <a:r>
              <a:rPr lang="en-US" altLang="ko-KR"/>
              <a:t>10</a:t>
            </a:r>
            <a:r>
              <a:rPr lang="ko-KR" altLang="en-US"/>
              <a:t>좌석</a:t>
            </a:r>
            <a:r>
              <a:rPr lang="en-US" altLang="ko-KR"/>
              <a:t>, </a:t>
            </a:r>
            <a:r>
              <a:rPr lang="ko-KR" altLang="en-US"/>
              <a:t>빈좌석수를 표시해주며 예약시에 예약자 이름을 입력 받으며 예약번호는 난수로 받는다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3EC4FA7-3E5D-447A-8974-E500AC5678B8}"/>
              </a:ext>
            </a:extLst>
          </p:cNvPr>
          <p:cNvSpPr txBox="1">
            <a:spLocks/>
          </p:cNvSpPr>
          <p:nvPr/>
        </p:nvSpPr>
        <p:spPr>
          <a:xfrm>
            <a:off x="9373818" y="6589195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585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6A701-E06D-4AC5-844F-B66D94CF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21" y="2274484"/>
            <a:ext cx="10702442" cy="230903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B6822-9672-422B-B72A-121078C6FD10}"/>
              </a:ext>
            </a:extLst>
          </p:cNvPr>
          <p:cNvSpPr/>
          <p:nvPr/>
        </p:nvSpPr>
        <p:spPr>
          <a:xfrm>
            <a:off x="3248761" y="1426507"/>
            <a:ext cx="5694477" cy="49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결과를 보고 예약 취소 프로그램을 작성해 보자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406332-7CB5-4AC2-8421-0F9E8BC82879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45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B6822-9672-422B-B72A-121078C6FD10}"/>
              </a:ext>
            </a:extLst>
          </p:cNvPr>
          <p:cNvSpPr/>
          <p:nvPr/>
        </p:nvSpPr>
        <p:spPr>
          <a:xfrm>
            <a:off x="3248761" y="1794497"/>
            <a:ext cx="5694477" cy="49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결과를 보고 예약 확인 프로그램을 작성해 보자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5A14D9-38FA-4512-879C-AA2EDF49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07" y="2910904"/>
            <a:ext cx="10845469" cy="2023541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301DF845-F6A4-4BA5-8961-BDBF43B8119B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55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B6822-9672-422B-B72A-121078C6FD10}"/>
              </a:ext>
            </a:extLst>
          </p:cNvPr>
          <p:cNvSpPr/>
          <p:nvPr/>
        </p:nvSpPr>
        <p:spPr>
          <a:xfrm>
            <a:off x="3248761" y="2084429"/>
            <a:ext cx="5694477" cy="49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결과를 보고 잔여 좌석 프로그램을 작성해 보자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D7A67-3B4F-4BD1-8A10-CAB545F9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3" y="3049424"/>
            <a:ext cx="11290947" cy="2039655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DE83A2B7-A7CA-4693-941A-DF3182BF5E2F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92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B6822-9672-422B-B72A-121078C6FD10}"/>
              </a:ext>
            </a:extLst>
          </p:cNvPr>
          <p:cNvSpPr/>
          <p:nvPr/>
        </p:nvSpPr>
        <p:spPr>
          <a:xfrm>
            <a:off x="3248761" y="2084429"/>
            <a:ext cx="5694477" cy="49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결과를 보고 잔여 좌석 프로그램을 작성해 보자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D7A67-3B4F-4BD1-8A10-CAB545F9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3" y="3049424"/>
            <a:ext cx="11290947" cy="203965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A95538D6-6F7A-47BC-ADFF-2606F43C1F3F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6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B6822-9672-422B-B72A-121078C6FD10}"/>
              </a:ext>
            </a:extLst>
          </p:cNvPr>
          <p:cNvSpPr/>
          <p:nvPr/>
        </p:nvSpPr>
        <p:spPr>
          <a:xfrm>
            <a:off x="1906394" y="670113"/>
            <a:ext cx="7888055" cy="467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위의 좌석예매 프로그램을 </a:t>
            </a:r>
            <a:r>
              <a:rPr lang="en-US" altLang="ko-KR"/>
              <a:t>2</a:t>
            </a:r>
            <a:r>
              <a:rPr lang="ko-KR" altLang="en-US"/>
              <a:t>차원 배열로 바꾸어 작성해 보시오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19FE79-5E7C-47ED-ABE5-EEFCFBAD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94" y="1394941"/>
            <a:ext cx="8062796" cy="506423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AEE9955-AD99-4CD7-9C16-064902E980DC}"/>
              </a:ext>
            </a:extLst>
          </p:cNvPr>
          <p:cNvSpPr txBox="1">
            <a:spLocks/>
          </p:cNvSpPr>
          <p:nvPr/>
        </p:nvSpPr>
        <p:spPr>
          <a:xfrm>
            <a:off x="9578453" y="6459177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923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843478-34E9-437C-9C99-76D6999F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94" y="2450015"/>
            <a:ext cx="9326254" cy="266464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31F756-340B-4D00-A01B-93DA0FF7FF55}"/>
              </a:ext>
            </a:extLst>
          </p:cNvPr>
          <p:cNvSpPr/>
          <p:nvPr/>
        </p:nvSpPr>
        <p:spPr>
          <a:xfrm>
            <a:off x="1906394" y="1492049"/>
            <a:ext cx="7888055" cy="467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결과를 보고 예약 취소 프로그램을 작성해 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81235E2-2283-4A3B-9437-12EAB242EFBA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391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B6822-9672-422B-B72A-121078C6FD10}"/>
              </a:ext>
            </a:extLst>
          </p:cNvPr>
          <p:cNvSpPr/>
          <p:nvPr/>
        </p:nvSpPr>
        <p:spPr>
          <a:xfrm>
            <a:off x="2285535" y="1840991"/>
            <a:ext cx="7888055" cy="467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결과를 보고 예약 확인 프로그램을 작성해 보시오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357E7B-3DCB-4668-B42B-A3423E55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69" y="2889327"/>
            <a:ext cx="10729018" cy="255246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F001C74C-3E75-42E6-9887-E8FDE127187E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93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B6822-9672-422B-B72A-121078C6FD10}"/>
              </a:ext>
            </a:extLst>
          </p:cNvPr>
          <p:cNvSpPr/>
          <p:nvPr/>
        </p:nvSpPr>
        <p:spPr>
          <a:xfrm>
            <a:off x="2288517" y="2298191"/>
            <a:ext cx="7888055" cy="467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결과를 보고 잔여 좌석  확인 프로그램을 작성해 보시오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2EA6E-EEE5-4695-BF21-3D365221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15" y="3250581"/>
            <a:ext cx="8075458" cy="2642277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AACD6019-9BF1-49AA-A3CC-7F5E615B953A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84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404F5-05AE-4087-A14A-359B49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4324525" cy="522215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배열은 어떻게 사용 할까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B0404-3C1A-49A1-944D-559F489C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4510"/>
            <a:ext cx="9815315" cy="167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104F2-AEBB-4516-A5C8-DECA570FA141}"/>
              </a:ext>
            </a:extLst>
          </p:cNvPr>
          <p:cNvSpPr txBox="1"/>
          <p:nvPr/>
        </p:nvSpPr>
        <p:spPr>
          <a:xfrm>
            <a:off x="1371600" y="1205178"/>
            <a:ext cx="2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선언 및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50A2-7E4B-46BC-8872-943927464EB7}"/>
              </a:ext>
            </a:extLst>
          </p:cNvPr>
          <p:cNvSpPr txBox="1"/>
          <p:nvPr/>
        </p:nvSpPr>
        <p:spPr>
          <a:xfrm>
            <a:off x="1371600" y="3437498"/>
            <a:ext cx="1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초기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DF23E2-48E6-47AB-BD6E-323422A90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91" b="20654"/>
          <a:stretch/>
        </p:blipFill>
        <p:spPr>
          <a:xfrm>
            <a:off x="1371600" y="4022844"/>
            <a:ext cx="2856451" cy="76489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BE0E29-268B-49B7-B7D7-C16C291E88CE}"/>
              </a:ext>
            </a:extLst>
          </p:cNvPr>
          <p:cNvSpPr/>
          <p:nvPr/>
        </p:nvSpPr>
        <p:spPr>
          <a:xfrm>
            <a:off x="2296485" y="4128454"/>
            <a:ext cx="427839" cy="553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2E4A9-925B-4E72-99DF-38A7B533C9A5}"/>
              </a:ext>
            </a:extLst>
          </p:cNvPr>
          <p:cNvCxnSpPr>
            <a:cxnSpLocks/>
            <a:stCxn id="12" idx="0"/>
            <a:endCxn id="18" idx="1"/>
          </p:cNvCxnSpPr>
          <p:nvPr/>
        </p:nvCxnSpPr>
        <p:spPr>
          <a:xfrm>
            <a:off x="2510405" y="4128454"/>
            <a:ext cx="1793146" cy="7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FB6726-971F-47A9-8BF5-88909D575717}"/>
              </a:ext>
            </a:extLst>
          </p:cNvPr>
          <p:cNvSpPr/>
          <p:nvPr/>
        </p:nvSpPr>
        <p:spPr>
          <a:xfrm>
            <a:off x="4303551" y="3622163"/>
            <a:ext cx="6384023" cy="116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인덱스</a:t>
            </a:r>
            <a:r>
              <a:rPr lang="en-US" altLang="ko-KR"/>
              <a:t>, </a:t>
            </a:r>
            <a:r>
              <a:rPr lang="ko-KR" altLang="en-US"/>
              <a:t>인덱스는 배열의 크기</a:t>
            </a:r>
            <a:r>
              <a:rPr lang="en-US" altLang="ko-KR"/>
              <a:t>-1  </a:t>
            </a:r>
            <a:r>
              <a:rPr lang="ko-KR" altLang="en-US"/>
              <a:t>이며 인덱스 는 </a:t>
            </a:r>
            <a:r>
              <a:rPr lang="en-US" altLang="ko-KR"/>
              <a:t>0</a:t>
            </a:r>
            <a:r>
              <a:rPr lang="ko-KR" altLang="en-US"/>
              <a:t>부터 시작한다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ex </a:t>
            </a:r>
            <a:r>
              <a:rPr lang="ko-KR" altLang="en-US"/>
              <a:t>크기 </a:t>
            </a:r>
            <a:r>
              <a:rPr lang="en-US" altLang="ko-KR"/>
              <a:t>5</a:t>
            </a:r>
            <a:r>
              <a:rPr lang="ko-KR" altLang="en-US"/>
              <a:t>의 배열이 있다면 인덱스값은 </a:t>
            </a:r>
            <a:r>
              <a:rPr lang="en-US" altLang="ko-KR"/>
              <a:t>0~4 </a:t>
            </a:r>
            <a:r>
              <a:rPr lang="ko-KR" altLang="en-US"/>
              <a:t>까지 이다</a:t>
            </a:r>
            <a:r>
              <a:rPr lang="en-US" altLang="ko-KR"/>
              <a:t>. </a:t>
            </a:r>
            <a:r>
              <a:rPr lang="ko-KR" altLang="en-US"/>
              <a:t> </a:t>
            </a:r>
            <a:r>
              <a:rPr lang="en-US" altLang="ko-KR"/>
              <a:t> </a:t>
            </a:r>
          </a:p>
          <a:p>
            <a:pPr algn="ctr"/>
            <a:r>
              <a:rPr lang="ko-KR" altLang="en-US"/>
              <a:t>  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D833C2-01FE-441D-AF14-FD43E91B1A58}"/>
              </a:ext>
            </a:extLst>
          </p:cNvPr>
          <p:cNvSpPr txBox="1"/>
          <p:nvPr/>
        </p:nvSpPr>
        <p:spPr>
          <a:xfrm>
            <a:off x="1273028" y="4841660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크기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93D422-3470-4CD3-BE16-E97A54AA1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" t="17756" b="21513"/>
          <a:stretch/>
        </p:blipFill>
        <p:spPr>
          <a:xfrm>
            <a:off x="1371600" y="5326192"/>
            <a:ext cx="7021586" cy="50340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EE6683-15AF-4317-A0E9-4E60C431A6CA}"/>
              </a:ext>
            </a:extLst>
          </p:cNvPr>
          <p:cNvSpPr/>
          <p:nvPr/>
        </p:nvSpPr>
        <p:spPr>
          <a:xfrm>
            <a:off x="5696125" y="5326192"/>
            <a:ext cx="2130803" cy="503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04B7EB-B481-4510-BA6D-8095A4B23554}"/>
              </a:ext>
            </a:extLst>
          </p:cNvPr>
          <p:cNvSpPr/>
          <p:nvPr/>
        </p:nvSpPr>
        <p:spPr>
          <a:xfrm>
            <a:off x="8393186" y="4841660"/>
            <a:ext cx="3171038" cy="50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배열의 크기를 가져오는 함수</a:t>
            </a:r>
            <a:r>
              <a:rPr lang="en-US" altLang="ko-KR" sz="1400"/>
              <a:t>.</a:t>
            </a:r>
          </a:p>
          <a:p>
            <a:pPr algn="ctr"/>
            <a:r>
              <a:rPr lang="ko-KR" altLang="en-US" sz="1400"/>
              <a:t>배열 이름</a:t>
            </a:r>
            <a:r>
              <a:rPr lang="en-US" altLang="ko-KR" sz="1400"/>
              <a:t>.length </a:t>
            </a:r>
            <a:r>
              <a:rPr lang="ko-KR" altLang="en-US" sz="1400"/>
              <a:t>를 쓴다</a:t>
            </a:r>
            <a:r>
              <a:rPr lang="en-US" altLang="ko-KR" sz="140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EA37BD-325C-4BA3-8072-7FC37432A3E1}"/>
              </a:ext>
            </a:extLst>
          </p:cNvPr>
          <p:cNvCxnSpPr>
            <a:stCxn id="23" idx="0"/>
            <a:endCxn id="24" idx="1"/>
          </p:cNvCxnSpPr>
          <p:nvPr/>
        </p:nvCxnSpPr>
        <p:spPr>
          <a:xfrm flipV="1">
            <a:off x="6761527" y="5093363"/>
            <a:ext cx="1631659" cy="23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797DD384-FCC4-48A2-89B1-25640E22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180" y="5326191"/>
            <a:ext cx="3685302" cy="153363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B318617-1C30-4AD3-8CBD-F079D5BF1997}"/>
              </a:ext>
            </a:extLst>
          </p:cNvPr>
          <p:cNvSpPr/>
          <p:nvPr/>
        </p:nvSpPr>
        <p:spPr>
          <a:xfrm>
            <a:off x="5222148" y="6082826"/>
            <a:ext cx="3171038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소스를 따라쳐보고 결과를 확인해 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5CDA6BEB-C540-4776-9532-30F54411BDEF}"/>
              </a:ext>
            </a:extLst>
          </p:cNvPr>
          <p:cNvSpPr txBox="1">
            <a:spLocks/>
          </p:cNvSpPr>
          <p:nvPr/>
        </p:nvSpPr>
        <p:spPr>
          <a:xfrm>
            <a:off x="9516935" y="6484800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14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404F5-05AE-4087-A14A-359B49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4324525" cy="522215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배열은 어떻게 사용 할까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2DC68-B738-49A4-BD8A-B8548A28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4"/>
          <a:stretch/>
        </p:blipFill>
        <p:spPr>
          <a:xfrm>
            <a:off x="1510423" y="2324931"/>
            <a:ext cx="9699688" cy="193667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E101A5-E41A-41BB-9CCE-26982299487B}"/>
              </a:ext>
            </a:extLst>
          </p:cNvPr>
          <p:cNvSpPr/>
          <p:nvPr/>
        </p:nvSpPr>
        <p:spPr>
          <a:xfrm>
            <a:off x="4756558" y="2525086"/>
            <a:ext cx="2608976" cy="5956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A32CC3-3146-4D50-AF71-701E39F471AA}"/>
              </a:ext>
            </a:extLst>
          </p:cNvPr>
          <p:cNvSpPr/>
          <p:nvPr/>
        </p:nvSpPr>
        <p:spPr>
          <a:xfrm>
            <a:off x="6971251" y="1477052"/>
            <a:ext cx="3716322" cy="77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인덱스는 크기</a:t>
            </a:r>
            <a:r>
              <a:rPr lang="en-US" altLang="ko-KR"/>
              <a:t>-1 </a:t>
            </a:r>
            <a:r>
              <a:rPr lang="ko-KR" altLang="en-US"/>
              <a:t>이기 때문에 </a:t>
            </a:r>
            <a:r>
              <a:rPr lang="en-US" altLang="ko-KR"/>
              <a:t>I </a:t>
            </a:r>
            <a:r>
              <a:rPr lang="ko-KR" altLang="en-US"/>
              <a:t>값이 </a:t>
            </a:r>
            <a:r>
              <a:rPr lang="en-US" altLang="ko-KR"/>
              <a:t>length </a:t>
            </a:r>
            <a:r>
              <a:rPr lang="ko-KR" altLang="en-US"/>
              <a:t>보다 작아야 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79F0FE-A411-4DD9-9692-011A641BF458}"/>
              </a:ext>
            </a:extLst>
          </p:cNvPr>
          <p:cNvCxnSpPr>
            <a:stCxn id="5" idx="0"/>
          </p:cNvCxnSpPr>
          <p:nvPr/>
        </p:nvCxnSpPr>
        <p:spPr>
          <a:xfrm flipV="1">
            <a:off x="6061046" y="2172749"/>
            <a:ext cx="910205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A429AC-D6A7-42EB-935C-D76C01199BCC}"/>
              </a:ext>
            </a:extLst>
          </p:cNvPr>
          <p:cNvSpPr/>
          <p:nvPr/>
        </p:nvSpPr>
        <p:spPr>
          <a:xfrm>
            <a:off x="2642532" y="3120705"/>
            <a:ext cx="8103765" cy="61659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36448B-BF3E-434A-9811-6AE8ECC9AE82}"/>
              </a:ext>
            </a:extLst>
          </p:cNvPr>
          <p:cNvSpPr/>
          <p:nvPr/>
        </p:nvSpPr>
        <p:spPr>
          <a:xfrm>
            <a:off x="2642532" y="3120705"/>
            <a:ext cx="1090569" cy="61659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432D7-9272-437D-B130-33709CB4E4A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593747" y="3702561"/>
            <a:ext cx="809538" cy="71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03A614-8031-447A-8708-175A1787E2F8}"/>
              </a:ext>
            </a:extLst>
          </p:cNvPr>
          <p:cNvSpPr/>
          <p:nvPr/>
        </p:nvSpPr>
        <p:spPr>
          <a:xfrm>
            <a:off x="5033395" y="4422179"/>
            <a:ext cx="4739779" cy="435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a[i] </a:t>
            </a:r>
            <a:r>
              <a:rPr lang="ko-KR" altLang="en-US"/>
              <a:t>번째 에 </a:t>
            </a:r>
            <a:r>
              <a:rPr lang="en-US" altLang="ko-KR"/>
              <a:t>1~10 </a:t>
            </a:r>
            <a:r>
              <a:rPr lang="ko-KR" altLang="en-US"/>
              <a:t>까지의 난수를 저장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B1B29B3-9A78-4743-BE95-1F32F0D7BCF7}"/>
              </a:ext>
            </a:extLst>
          </p:cNvPr>
          <p:cNvSpPr/>
          <p:nvPr/>
        </p:nvSpPr>
        <p:spPr>
          <a:xfrm>
            <a:off x="2927758" y="4412611"/>
            <a:ext cx="1979802" cy="57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저장될 배열의 인덱스</a:t>
            </a:r>
            <a:r>
              <a:rPr lang="en-US" altLang="ko-KR"/>
              <a:t>(</a:t>
            </a:r>
            <a:r>
              <a:rPr lang="ko-KR" altLang="en-US"/>
              <a:t>위치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8FC642-E3F1-47D8-95EE-3442A9C9B89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187816" y="3702561"/>
            <a:ext cx="729843" cy="7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>
            <a:extLst>
              <a:ext uri="{FF2B5EF4-FFF2-40B4-BE49-F238E27FC236}">
                <a16:creationId xmlns:a16="http://schemas.microsoft.com/office/drawing/2014/main" id="{C88CDE08-E29A-4A32-A3B1-DFB76152B6EB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37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404F5-05AE-4087-A14A-359B49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4324525" cy="522215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배열은 어떻게 사용 할까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88CDE08-E29A-4A32-A3B1-DFB76152B6EB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F976F8-3D41-411E-AE52-5765E7ACB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2" t="1" b="5796"/>
          <a:stretch/>
        </p:blipFill>
        <p:spPr>
          <a:xfrm>
            <a:off x="1371600" y="1717406"/>
            <a:ext cx="9735874" cy="115334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F2FDCC-E706-4412-83E1-E03063AD582E}"/>
              </a:ext>
            </a:extLst>
          </p:cNvPr>
          <p:cNvSpPr/>
          <p:nvPr/>
        </p:nvSpPr>
        <p:spPr>
          <a:xfrm>
            <a:off x="5084957" y="2129883"/>
            <a:ext cx="769434" cy="4125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F33A26-D81F-4D31-9918-44DC02653FA0}"/>
              </a:ext>
            </a:extLst>
          </p:cNvPr>
          <p:cNvCxnSpPr>
            <a:stCxn id="7" idx="0"/>
          </p:cNvCxnSpPr>
          <p:nvPr/>
        </p:nvCxnSpPr>
        <p:spPr>
          <a:xfrm flipV="1">
            <a:off x="5469674" y="1416205"/>
            <a:ext cx="1209906" cy="71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560146-7EFD-4076-B03D-1194DD8C4185}"/>
              </a:ext>
            </a:extLst>
          </p:cNvPr>
          <p:cNvSpPr/>
          <p:nvPr/>
        </p:nvSpPr>
        <p:spPr>
          <a:xfrm>
            <a:off x="6713034" y="591015"/>
            <a:ext cx="4394440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i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부터 시작해서 배열의 원소들을 하나씩 꺼내온다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3894F9-9836-4498-85A9-B6D54C67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70079"/>
            <a:ext cx="8206853" cy="171981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21398E-6ABE-4E2C-868B-6A347A718986}"/>
              </a:ext>
            </a:extLst>
          </p:cNvPr>
          <p:cNvSpPr/>
          <p:nvPr/>
        </p:nvSpPr>
        <p:spPr>
          <a:xfrm>
            <a:off x="5947097" y="4066728"/>
            <a:ext cx="858643" cy="4837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F5892D6-9C5C-4B31-98B9-9FBD1592ED08}"/>
              </a:ext>
            </a:extLst>
          </p:cNvPr>
          <p:cNvSpPr/>
          <p:nvPr/>
        </p:nvSpPr>
        <p:spPr>
          <a:xfrm>
            <a:off x="2728333" y="3589059"/>
            <a:ext cx="2163338" cy="4837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1D2D410-F441-4A56-B5EF-2287198AB00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3810002" y="4072853"/>
            <a:ext cx="3415989" cy="120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34BA10-8FE7-416A-844A-7E99E9225C1A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6376419" y="4550522"/>
            <a:ext cx="849572" cy="72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163D0B3-16DF-48AA-977D-B98FDBBC0522}"/>
              </a:ext>
            </a:extLst>
          </p:cNvPr>
          <p:cNvSpPr/>
          <p:nvPr/>
        </p:nvSpPr>
        <p:spPr>
          <a:xfrm>
            <a:off x="5084957" y="5277454"/>
            <a:ext cx="4282067" cy="1199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 </a:t>
            </a:r>
            <a:r>
              <a:rPr lang="en-US" altLang="ko-KR"/>
              <a:t>a </a:t>
            </a:r>
            <a:r>
              <a:rPr lang="ko-KR" altLang="en-US"/>
              <a:t>에서 원 소를 하나씩 꺼내서 정수형 변수 </a:t>
            </a:r>
            <a:r>
              <a:rPr lang="en-US" altLang="ko-KR"/>
              <a:t>ar</a:t>
            </a:r>
            <a:r>
              <a:rPr lang="ko-KR" altLang="en-US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42921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E07A-38D7-485C-B15B-9B4DC3B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975607" cy="497048"/>
          </a:xfrm>
        </p:spPr>
        <p:txBody>
          <a:bodyPr>
            <a:noAutofit/>
          </a:bodyPr>
          <a:lstStyle/>
          <a:p>
            <a:r>
              <a:rPr lang="en-US" altLang="ko-KR" sz="3200"/>
              <a:t>2</a:t>
            </a:r>
            <a:r>
              <a:rPr lang="ko-KR" altLang="en-US" sz="280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E2CAC-F0D0-4540-AF0D-770FD644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451"/>
            <a:ext cx="9601200" cy="766259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배열은 </a:t>
            </a:r>
            <a:r>
              <a:rPr lang="en-US" altLang="ko-KR"/>
              <a:t>1</a:t>
            </a:r>
            <a:r>
              <a:rPr lang="ko-KR" altLang="en-US"/>
              <a:t>차원 배열의 확장 개념으로 </a:t>
            </a:r>
            <a:r>
              <a:rPr lang="en-US" altLang="ko-KR"/>
              <a:t> 1</a:t>
            </a:r>
            <a:r>
              <a:rPr lang="ko-KR" altLang="en-US"/>
              <a:t>차원 배열을 선이라 생각한다면 </a:t>
            </a:r>
            <a:r>
              <a:rPr lang="en-US" altLang="ko-KR"/>
              <a:t>2</a:t>
            </a:r>
            <a:r>
              <a:rPr lang="ko-KR" altLang="en-US"/>
              <a:t>차원 배열은 면으로 생각 할수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C3BDE-1AF9-4F86-BCE1-EC9D650B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7" t="9610" r="6453" b="14910"/>
          <a:stretch/>
        </p:blipFill>
        <p:spPr>
          <a:xfrm>
            <a:off x="1775011" y="2486383"/>
            <a:ext cx="4399877" cy="124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1AA61-6E61-468B-AD40-60815299A3E7}"/>
              </a:ext>
            </a:extLst>
          </p:cNvPr>
          <p:cNvSpPr txBox="1"/>
          <p:nvPr/>
        </p:nvSpPr>
        <p:spPr>
          <a:xfrm>
            <a:off x="6303982" y="2644862"/>
            <a:ext cx="3646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차원 배열은 선으로 이루어진 배열이라 생각하면 쉽다</a:t>
            </a:r>
            <a:r>
              <a:rPr lang="en-US" altLang="ko-KR"/>
              <a:t>. </a:t>
            </a:r>
            <a:r>
              <a:rPr lang="ko-KR" altLang="en-US"/>
              <a:t>이미지는 크기 </a:t>
            </a:r>
            <a:r>
              <a:rPr lang="en-US" altLang="ko-KR"/>
              <a:t>5</a:t>
            </a:r>
            <a:r>
              <a:rPr lang="ko-KR" altLang="en-US"/>
              <a:t>의 </a:t>
            </a:r>
            <a:r>
              <a:rPr lang="en-US" altLang="ko-KR"/>
              <a:t>1</a:t>
            </a:r>
            <a:r>
              <a:rPr lang="ko-KR" altLang="en-US"/>
              <a:t>차원 배열 의 형태이다</a:t>
            </a:r>
            <a:r>
              <a:rPr lang="en-US" altLang="ko-KR"/>
              <a:t>. 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35FEB-C525-4EB2-8DA5-19A7A431F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"/>
          <a:stretch/>
        </p:blipFill>
        <p:spPr>
          <a:xfrm>
            <a:off x="2359403" y="4054161"/>
            <a:ext cx="3037136" cy="2534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B9BBD-1DCD-441D-AC59-A5E8C3ED5823}"/>
              </a:ext>
            </a:extLst>
          </p:cNvPr>
          <p:cNvSpPr txBox="1"/>
          <p:nvPr/>
        </p:nvSpPr>
        <p:spPr>
          <a:xfrm>
            <a:off x="6303982" y="4859645"/>
            <a:ext cx="3646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차원 배열이 선의 형태였다면 </a:t>
            </a:r>
            <a:r>
              <a:rPr lang="en-US" altLang="ko-KR"/>
              <a:t>2</a:t>
            </a:r>
            <a:r>
              <a:rPr lang="ko-KR" altLang="en-US"/>
              <a:t>차원 배열은 면의 형태로 이루어진 배열이라 생각하면 쉽다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6E64D87-624E-481B-827B-FE38FE16D21D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87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E07A-38D7-485C-B15B-9B4DC3B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975607" cy="497048"/>
          </a:xfrm>
        </p:spPr>
        <p:txBody>
          <a:bodyPr>
            <a:noAutofit/>
          </a:bodyPr>
          <a:lstStyle/>
          <a:p>
            <a:r>
              <a:rPr lang="en-US" altLang="ko-KR" sz="3200"/>
              <a:t>2</a:t>
            </a:r>
            <a:r>
              <a:rPr lang="ko-KR" altLang="en-US" sz="2800"/>
              <a:t>차원 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9BBD-1DCD-441D-AC59-A5E8C3ED5823}"/>
              </a:ext>
            </a:extLst>
          </p:cNvPr>
          <p:cNvSpPr txBox="1"/>
          <p:nvPr/>
        </p:nvSpPr>
        <p:spPr>
          <a:xfrm>
            <a:off x="1371600" y="1492501"/>
            <a:ext cx="4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그렇다면 </a:t>
            </a:r>
            <a:r>
              <a:rPr lang="en-US" altLang="ko-KR"/>
              <a:t>2</a:t>
            </a:r>
            <a:r>
              <a:rPr lang="ko-KR" altLang="en-US"/>
              <a:t>차원 배열은 어떻게 사용할까</a:t>
            </a:r>
            <a:r>
              <a:rPr lang="en-US" altLang="ko-KR"/>
              <a:t>? 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C5E4FC-61A8-4939-A872-125FF2D98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1"/>
          <a:stretch/>
        </p:blipFill>
        <p:spPr>
          <a:xfrm>
            <a:off x="1566898" y="2171485"/>
            <a:ext cx="3560617" cy="762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7F78C8-2368-4520-A556-760A701446D8}"/>
              </a:ext>
            </a:extLst>
          </p:cNvPr>
          <p:cNvSpPr txBox="1"/>
          <p:nvPr/>
        </p:nvSpPr>
        <p:spPr>
          <a:xfrm>
            <a:off x="5610112" y="2100675"/>
            <a:ext cx="444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차원 배열에서 정수형 배열을 </a:t>
            </a:r>
            <a:r>
              <a:rPr lang="en-US" altLang="ko-KR"/>
              <a:t>int[] a ; </a:t>
            </a:r>
            <a:r>
              <a:rPr lang="ko-KR" altLang="en-US"/>
              <a:t>라 선언을 햇다면 </a:t>
            </a:r>
            <a:r>
              <a:rPr lang="en-US" altLang="ko-KR"/>
              <a:t>2</a:t>
            </a:r>
            <a:r>
              <a:rPr lang="ko-KR" altLang="en-US"/>
              <a:t>차원 배열은 여기서 배열의 기호인 </a:t>
            </a:r>
            <a:r>
              <a:rPr lang="en-US" altLang="ko-KR"/>
              <a:t>[] </a:t>
            </a:r>
            <a:r>
              <a:rPr lang="ko-KR" altLang="en-US"/>
              <a:t>꺽쇠를 하나더 붇여주면 </a:t>
            </a:r>
            <a:r>
              <a:rPr lang="en-US" altLang="ko-KR"/>
              <a:t>2</a:t>
            </a:r>
            <a:r>
              <a:rPr lang="ko-KR" altLang="en-US"/>
              <a:t>차원 배열로 만들어 줄수 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57BE3-6565-4F44-AFCD-B1CA6A7221FF}"/>
              </a:ext>
            </a:extLst>
          </p:cNvPr>
          <p:cNvSpPr txBox="1"/>
          <p:nvPr/>
        </p:nvSpPr>
        <p:spPr>
          <a:xfrm>
            <a:off x="1566898" y="2933924"/>
            <a:ext cx="27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ex.2</a:t>
            </a:r>
            <a:r>
              <a:rPr lang="ko-KR" altLang="en-US"/>
              <a:t>차원 배열의 선언 예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54210D-6BC4-4DD3-A005-278FA274D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7060" r="2465" b="20471"/>
          <a:stretch/>
        </p:blipFill>
        <p:spPr>
          <a:xfrm>
            <a:off x="1099969" y="4063443"/>
            <a:ext cx="6384664" cy="4762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C5E28B-6F6F-48B2-85BF-3E443D090198}"/>
              </a:ext>
            </a:extLst>
          </p:cNvPr>
          <p:cNvSpPr txBox="1"/>
          <p:nvPr/>
        </p:nvSpPr>
        <p:spPr>
          <a:xfrm>
            <a:off x="7616411" y="3556997"/>
            <a:ext cx="3901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배열에서 배열의 크기지정은 선의 형태기 때문에 </a:t>
            </a:r>
            <a:r>
              <a:rPr lang="en-US" altLang="ko-KR"/>
              <a:t>1</a:t>
            </a:r>
            <a:r>
              <a:rPr lang="ko-KR" altLang="en-US"/>
              <a:t>차원 배열은 </a:t>
            </a:r>
            <a:r>
              <a:rPr lang="en-US" altLang="ko-KR"/>
              <a:t>new </a:t>
            </a:r>
            <a:r>
              <a:rPr lang="ko-KR" altLang="en-US"/>
              <a:t>타입</a:t>
            </a:r>
            <a:r>
              <a:rPr lang="en-US" altLang="ko-KR"/>
              <a:t>[*] </a:t>
            </a:r>
            <a:r>
              <a:rPr lang="ko-KR" altLang="en-US"/>
              <a:t>과 같이 </a:t>
            </a:r>
            <a:r>
              <a:rPr lang="en-US" altLang="ko-KR"/>
              <a:t>*  </a:t>
            </a:r>
            <a:r>
              <a:rPr lang="ko-KR" altLang="en-US"/>
              <a:t>길이 만큼 만들어 줄수 있었다</a:t>
            </a:r>
            <a:r>
              <a:rPr lang="en-US" altLang="ko-KR"/>
              <a:t>,  </a:t>
            </a:r>
            <a:r>
              <a:rPr lang="ko-KR" altLang="en-US"/>
              <a:t>하지만</a:t>
            </a:r>
            <a:r>
              <a:rPr lang="en-US" altLang="ko-KR"/>
              <a:t> 2</a:t>
            </a:r>
            <a:r>
              <a:rPr lang="ko-KR" altLang="en-US"/>
              <a:t>차원 배열은 면의 형태기 때문에 가로 세로 의 크기가 필요 하다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EC675-6A84-4152-A6FD-B731990B79AC}"/>
              </a:ext>
            </a:extLst>
          </p:cNvPr>
          <p:cNvSpPr txBox="1"/>
          <p:nvPr/>
        </p:nvSpPr>
        <p:spPr>
          <a:xfrm>
            <a:off x="1794285" y="4719168"/>
            <a:ext cx="499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ex.2</a:t>
            </a:r>
            <a:r>
              <a:rPr lang="ko-KR" altLang="en-US"/>
              <a:t>차원 배열의 생성 예  </a:t>
            </a:r>
            <a:r>
              <a:rPr lang="en-US" altLang="ko-KR"/>
              <a:t>* </a:t>
            </a:r>
            <a:r>
              <a:rPr lang="ko-KR" altLang="en-US"/>
              <a:t>예제는 가로 세로 </a:t>
            </a:r>
            <a:r>
              <a:rPr lang="en-US" altLang="ko-KR"/>
              <a:t>3*3</a:t>
            </a:r>
            <a:r>
              <a:rPr lang="ko-KR" altLang="en-US"/>
              <a:t>크기의 배열이다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0B27A49B-26BC-4561-BF7A-579C8916F649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54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E07A-38D7-485C-B15B-9B4DC3B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975607" cy="497048"/>
          </a:xfrm>
        </p:spPr>
        <p:txBody>
          <a:bodyPr>
            <a:noAutofit/>
          </a:bodyPr>
          <a:lstStyle/>
          <a:p>
            <a:r>
              <a:rPr lang="en-US" altLang="ko-KR" sz="3200"/>
              <a:t>2</a:t>
            </a:r>
            <a:r>
              <a:rPr lang="ko-KR" altLang="en-US" sz="2800"/>
              <a:t>차원 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9BBD-1DCD-441D-AC59-A5E8C3ED5823}"/>
              </a:ext>
            </a:extLst>
          </p:cNvPr>
          <p:cNvSpPr txBox="1"/>
          <p:nvPr/>
        </p:nvSpPr>
        <p:spPr>
          <a:xfrm>
            <a:off x="1371600" y="1492501"/>
            <a:ext cx="4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배열 선언 및 생성의 다양한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7BF20-C988-4FC0-BC51-B7C52594B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9" b="9689"/>
          <a:stretch/>
        </p:blipFill>
        <p:spPr>
          <a:xfrm>
            <a:off x="1371600" y="2071124"/>
            <a:ext cx="5201322" cy="1604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997DA6-48D7-4293-9D14-C9AED261502B}"/>
              </a:ext>
            </a:extLst>
          </p:cNvPr>
          <p:cNvSpPr txBox="1"/>
          <p:nvPr/>
        </p:nvSpPr>
        <p:spPr>
          <a:xfrm>
            <a:off x="6944061" y="2550182"/>
            <a:ext cx="4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이미지와 같이 각 행 별로 크기를 다르게 지정도 가능하다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47B226A-A166-4E8F-938D-C0E55A6180AB}"/>
              </a:ext>
            </a:extLst>
          </p:cNvPr>
          <p:cNvSpPr txBox="1">
            <a:spLocks/>
          </p:cNvSpPr>
          <p:nvPr/>
        </p:nvSpPr>
        <p:spPr>
          <a:xfrm>
            <a:off x="9578453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82B675-D6C1-4F1A-8130-110558EBC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" t="18626" r="6334" b="14068"/>
          <a:stretch/>
        </p:blipFill>
        <p:spPr>
          <a:xfrm>
            <a:off x="1371600" y="4117210"/>
            <a:ext cx="8111733" cy="633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7D355-C3A1-42E7-8480-E36372EE2BC5}"/>
              </a:ext>
            </a:extLst>
          </p:cNvPr>
          <p:cNvSpPr txBox="1"/>
          <p:nvPr/>
        </p:nvSpPr>
        <p:spPr>
          <a:xfrm>
            <a:off x="1371600" y="4868954"/>
            <a:ext cx="444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생성과 동시에 초기화는 </a:t>
            </a:r>
            <a:r>
              <a:rPr lang="en-US" altLang="ko-KR"/>
              <a:t>{} </a:t>
            </a:r>
            <a:r>
              <a:rPr lang="ko-KR" altLang="en-US"/>
              <a:t>괄호로 구분해서 초기화 가능하다</a:t>
            </a:r>
            <a:r>
              <a:rPr lang="en-US" altLang="ko-KR"/>
              <a:t>. </a:t>
            </a:r>
            <a:r>
              <a:rPr lang="ko-KR" altLang="en-US"/>
              <a:t>예제는 </a:t>
            </a:r>
            <a:r>
              <a:rPr lang="en-US" altLang="ko-KR"/>
              <a:t>3*3</a:t>
            </a:r>
            <a:r>
              <a:rPr lang="ko-KR" altLang="en-US"/>
              <a:t>크기의 문자 배열을 </a:t>
            </a:r>
            <a:r>
              <a:rPr lang="en-US" altLang="ko-KR"/>
              <a:t>a~i </a:t>
            </a:r>
            <a:r>
              <a:rPr lang="ko-KR" altLang="en-US"/>
              <a:t>로 초기화를 해준것이다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6228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1471</TotalTime>
  <Words>1564</Words>
  <Application>Microsoft Office PowerPoint</Application>
  <PresentationFormat>와이드스크린</PresentationFormat>
  <Paragraphs>167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돋움</vt:lpstr>
      <vt:lpstr>Franklin Gothic Book</vt:lpstr>
      <vt:lpstr>자르기</vt:lpstr>
      <vt:lpstr>Java 배열</vt:lpstr>
      <vt:lpstr>배열을 왜 사용 할까?</vt:lpstr>
      <vt:lpstr>배열은 어떻게 사용 할까?</vt:lpstr>
      <vt:lpstr>배열은 어떻게 사용 할까?</vt:lpstr>
      <vt:lpstr>배열은 어떻게 사용 할까?</vt:lpstr>
      <vt:lpstr>배열은 어떻게 사용 할까?</vt:lpstr>
      <vt:lpstr>2차원 배열</vt:lpstr>
      <vt:lpstr>2차원 배열</vt:lpstr>
      <vt:lpstr>2차원 배열</vt:lpstr>
      <vt:lpstr>2차원 배열</vt:lpstr>
      <vt:lpstr>2차원 배열</vt:lpstr>
      <vt:lpstr>2차원 배열</vt:lpstr>
      <vt:lpstr>2차원 배열</vt:lpstr>
      <vt:lpstr>배열 정렬 </vt:lpstr>
      <vt:lpstr>배열 정렬 </vt:lpstr>
      <vt:lpstr>배열 정렬 </vt:lpstr>
      <vt:lpstr>배열 정렬 </vt:lpstr>
      <vt:lpstr>배열 실습</vt:lpstr>
      <vt:lpstr>배열 실습</vt:lpstr>
      <vt:lpstr>배열 실습</vt:lpstr>
      <vt:lpstr>배열 실습</vt:lpstr>
      <vt:lpstr>배열 실습</vt:lpstr>
      <vt:lpstr>배열 실습</vt:lpstr>
      <vt:lpstr>배열 실습</vt:lpstr>
      <vt:lpstr>배열 실습</vt:lpstr>
      <vt:lpstr>배열 실습</vt:lpstr>
      <vt:lpstr>배열 실습</vt:lpstr>
      <vt:lpstr>배열 실습</vt:lpstr>
      <vt:lpstr>배열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배열</dc:title>
  <dc:creator>sang woo lee</dc:creator>
  <cp:lastModifiedBy>lee sang woo</cp:lastModifiedBy>
  <cp:revision>86</cp:revision>
  <dcterms:created xsi:type="dcterms:W3CDTF">2018-04-01T07:52:34Z</dcterms:created>
  <dcterms:modified xsi:type="dcterms:W3CDTF">2018-04-29T17:54:06Z</dcterms:modified>
</cp:coreProperties>
</file>