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5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6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7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8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9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20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21.xml" ContentType="application/vnd.openxmlformats-officedocument.presentationml.notesSlide+xml"/>
  <Override PartName="/ppt/comments/comment13.xml" ContentType="application/vnd.openxmlformats-officedocument.presentationml.comments+xml"/>
  <Override PartName="/ppt/notesSlides/notesSlide22.xml" ContentType="application/vnd.openxmlformats-officedocument.presentationml.notesSlide+xml"/>
  <Override PartName="/ppt/comments/comment14.xml" ContentType="application/vnd.openxmlformats-officedocument.presentationml.comments+xml"/>
  <Override PartName="/ppt/notesSlides/notesSlide23.xml" ContentType="application/vnd.openxmlformats-officedocument.presentationml.notesSlide+xml"/>
  <Override PartName="/ppt/comments/comment15.xml" ContentType="application/vnd.openxmlformats-officedocument.presentationml.comments+xml"/>
  <Override PartName="/ppt/notesSlides/notesSlide24.xml" ContentType="application/vnd.openxmlformats-officedocument.presentationml.notesSlide+xml"/>
  <Override PartName="/ppt/comments/comment16.xml" ContentType="application/vnd.openxmlformats-officedocument.presentationml.comments+xml"/>
  <Override PartName="/ppt/notesSlides/notesSlide25.xml" ContentType="application/vnd.openxmlformats-officedocument.presentationml.notesSlide+xml"/>
  <Override PartName="/ppt/comments/comment17.xml" ContentType="application/vnd.openxmlformats-officedocument.presentationml.comments+xml"/>
  <Override PartName="/ppt/notesSlides/notesSlide26.xml" ContentType="application/vnd.openxmlformats-officedocument.presentationml.notesSlide+xml"/>
  <Override PartName="/ppt/comments/comment18.xml" ContentType="application/vnd.openxmlformats-officedocument.presentationml.comments+xml"/>
  <Override PartName="/ppt/notesSlides/notesSlide27.xml" ContentType="application/vnd.openxmlformats-officedocument.presentationml.notesSlide+xml"/>
  <Override PartName="/ppt/ink/ink1.xml" ContentType="application/inkml+xml"/>
  <Override PartName="/ppt/comments/comment19.xml" ContentType="application/vnd.openxmlformats-officedocument.presentationml.comments+xml"/>
  <Override PartName="/ppt/notesSlides/notesSlide28.xml" ContentType="application/vnd.openxmlformats-officedocument.presentationml.notesSlide+xml"/>
  <Override PartName="/ppt/comments/comment20.xml" ContentType="application/vnd.openxmlformats-officedocument.presentationml.comments+xml"/>
  <Override PartName="/ppt/notesSlides/notesSlide29.xml" ContentType="application/vnd.openxmlformats-officedocument.presentationml.notesSlide+xml"/>
  <Override PartName="/ppt/comments/comment21.xml" ContentType="application/vnd.openxmlformats-officedocument.presentationml.comments+xml"/>
  <Override PartName="/ppt/notesSlides/notesSlide30.xml" ContentType="application/vnd.openxmlformats-officedocument.presentationml.notesSlide+xml"/>
  <Override PartName="/ppt/comments/comment22.xml" ContentType="application/vnd.openxmlformats-officedocument.presentationml.comments+xml"/>
  <Override PartName="/ppt/notesSlides/notesSlide31.xml" ContentType="application/vnd.openxmlformats-officedocument.presentationml.notesSlide+xml"/>
  <Override PartName="/ppt/comments/comment23.xml" ContentType="application/vnd.openxmlformats-officedocument.presentationml.comments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embeddedFontLst>
    <p:embeddedFont>
      <p:font typeface="Proxima Nova" panose="020B0604020202020204" charset="0"/>
      <p:regular r:id="rId35"/>
      <p:bold r:id="rId36"/>
      <p:italic r:id="rId37"/>
      <p:boldItalic r:id="rId38"/>
    </p:embeddedFont>
    <p:embeddedFont>
      <p:font typeface="Proxima Nova Semibold" panose="020B0604020202020204" charset="0"/>
      <p:regular r:id="rId39"/>
      <p:bold r:id="rId40"/>
      <p:boldItalic r:id="rId41"/>
    </p:embeddedFont>
    <p:embeddedFont>
      <p:font typeface="Proxima Nova Extrabold" panose="020B0604020202020204" charset="0"/>
      <p:bold r:id="rId42"/>
    </p:embeddedFont>
    <p:embeddedFont>
      <p:font typeface="Consolas" panose="020B0609020204030204" pitchFamily="49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SHIBA" initials="T" lastIdx="65" clrIdx="0">
    <p:extLst>
      <p:ext uri="{19B8F6BF-5375-455C-9EA6-DF929625EA0E}">
        <p15:presenceInfo xmlns:p15="http://schemas.microsoft.com/office/powerpoint/2012/main" userId="f9097946ac899bf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56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2T14:28:35.170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2T15:15:06.006" idx="25">
    <p:pos x="10" y="10"/>
    <p:text>esto es para copiar una arreglo adema de cadenas</p:text>
    <p:extLst>
      <p:ext uri="{C676402C-5697-4E1C-873F-D02D1690AC5C}">
        <p15:threadingInfo xmlns:p15="http://schemas.microsoft.com/office/powerpoint/2012/main" timeZoneBias="180"/>
      </p:ext>
    </p:extLst>
  </p:cm>
  <p:cm authorId="1" dt="2022-05-02T15:16:37.315" idx="27">
    <p:pos x="10" y="146"/>
    <p:text>memcpy solo copia de un arreglo a otro</p:text>
    <p:extLst>
      <p:ext uri="{C676402C-5697-4E1C-873F-D02D1690AC5C}">
        <p15:threadingInfo xmlns:p15="http://schemas.microsoft.com/office/powerpoint/2012/main" timeZoneBias="180">
          <p15:parentCm authorId="1" idx="25"/>
        </p15:threadingInfo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2T15:15:56.561" idx="26">
    <p:pos x="10" y="10"/>
    <p:text>manera de cambiar el tamaño de un arreglo dinamico osea que solo lo mudo a un malloc mas grande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2T15:18:52.501" idx="28">
    <p:pos x="4299" y="1309"/>
    <p:text>todo  lo anterior se puede haeer on el realloc pero realloc puede devolver un null lo que romperia elprograma</p:text>
    <p:extLst>
      <p:ext uri="{C676402C-5697-4E1C-873F-D02D1690AC5C}">
        <p15:threadingInfo xmlns:p15="http://schemas.microsoft.com/office/powerpoint/2012/main" timeZoneBias="180"/>
      </p:ext>
    </p:extLst>
  </p:cm>
  <p:cm authorId="1" dt="2022-05-02T15:21:36.567" idx="30">
    <p:pos x="4299" y="1445"/>
    <p:text>sele pasa la mempria final que quieres que tenga el nuevo malloc</p:text>
    <p:extLst>
      <p:ext uri="{C676402C-5697-4E1C-873F-D02D1690AC5C}">
        <p15:threadingInfo xmlns:p15="http://schemas.microsoft.com/office/powerpoint/2012/main" timeZoneBias="180">
          <p15:parentCm authorId="1" idx="28"/>
        </p15:threadingInfo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2T15:20:21.185" idx="29">
    <p:pos x="10" y="10"/>
    <p:text>para evitar lo anterior eta es la forma correcta de usar el realloc y alfinal se libera el p donde asigne el malloc nuevo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2T15:25:01.986" idx="31">
    <p:pos x="212" y="1193"/>
    <p:text>malloc devuelve null cuando pongo 0 de tamaño</p:text>
    <p:extLst>
      <p:ext uri="{C676402C-5697-4E1C-873F-D02D1690AC5C}">
        <p15:threadingInfo xmlns:p15="http://schemas.microsoft.com/office/powerpoint/2012/main" timeZoneBias="180"/>
      </p:ext>
    </p:extLst>
  </p:cm>
  <p:cm authorId="1" dt="2022-05-02T15:25:22.484" idx="32">
    <p:pos x="181" y="1629"/>
    <p:text>es valido hacerlo pero no ocurre nada no hace falta verificar que se anull para loberar</p:text>
    <p:extLst>
      <p:ext uri="{C676402C-5697-4E1C-873F-D02D1690AC5C}">
        <p15:threadingInfo xmlns:p15="http://schemas.microsoft.com/office/powerpoint/2012/main" timeZoneBias="180"/>
      </p:ext>
    </p:extLst>
  </p:cm>
  <p:cm authorId="1" dt="2022-05-02T15:27:04.902" idx="33">
    <p:pos x="197" y="2096"/>
    <p:text>si quierocambiar aunnull es lo mismo a un mallo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2T15:27:52.481" idx="34">
    <p:pos x="10" y="10"/>
    <p:text>cualuiqerprograma queno se uanta memmotia voya utiizar seusa mempria dinamica</p:text>
    <p:extLst>
      <p:ext uri="{C676402C-5697-4E1C-873F-D02D1690AC5C}">
        <p15:threadingInfo xmlns:p15="http://schemas.microsoft.com/office/powerpoint/2012/main" timeZoneBias="180"/>
      </p:ext>
    </p:extLst>
  </p:cm>
  <p:cm authorId="1" dt="2022-05-02T15:29:34.519" idx="35">
    <p:pos x="146" y="146"/>
    <p:text>estees una rreglo dinamico que le puedo cambiar el tamaño con el realloc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2T15:30:36.638" idx="36">
    <p:pos x="10" y="10"/>
    <p:text>un arreglo de 5 punteros dentro del stack, para cada puntero se le asigna memoria dinamicca</p:text>
    <p:extLst>
      <p:ext uri="{C676402C-5697-4E1C-873F-D02D1690AC5C}">
        <p15:threadingInfo xmlns:p15="http://schemas.microsoft.com/office/powerpoint/2012/main" timeZoneBias="180"/>
      </p:ext>
    </p:extLst>
  </p:cm>
  <p:cm authorId="1" dt="2022-05-02T15:32:13.971" idx="37">
    <p:pos x="146" y="146"/>
    <p:text>esto permite momerve sobre todo el  arreglo y sobre cada puntero me muevo como sifuerauna matriz</p:text>
    <p:extLst mod="1">
      <p:ext uri="{C676402C-5697-4E1C-873F-D02D1690AC5C}">
        <p15:threadingInfo xmlns:p15="http://schemas.microsoft.com/office/powerpoint/2012/main" timeZoneBias="18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2T15:37:13.962" idx="38">
    <p:pos x="10" y="10"/>
    <p:text>el arreglo depunteros vive en el hipe el tamaño de ee arreglo se puede ambiar por el malloc</p:text>
    <p:extLst>
      <p:ext uri="{C676402C-5697-4E1C-873F-D02D1690AC5C}">
        <p15:threadingInfo xmlns:p15="http://schemas.microsoft.com/office/powerpoint/2012/main" timeZoneBias="180"/>
      </p:ext>
    </p:extLst>
  </p:cm>
  <p:cm authorId="1" dt="2022-05-02T15:38:05.918" idx="39">
    <p:pos x="10" y="146"/>
    <p:text>y asignarle memoria recuerda que esto es un punteroa un puntero</p:text>
    <p:extLst>
      <p:ext uri="{C676402C-5697-4E1C-873F-D02D1690AC5C}">
        <p15:threadingInfo xmlns:p15="http://schemas.microsoft.com/office/powerpoint/2012/main" timeZoneBias="180">
          <p15:parentCm authorId="1" idx="38"/>
        </p15:threadingInfo>
      </p:ext>
    </p:extLst>
  </p:cm>
  <p:cm authorId="1" dt="2022-05-02T15:45:29.381" idx="44">
    <p:pos x="10" y="282"/>
    <p:text>y el size of de un puntero a entero es 8</p:text>
    <p:extLst>
      <p:ext uri="{C676402C-5697-4E1C-873F-D02D1690AC5C}">
        <p15:threadingInfo xmlns:p15="http://schemas.microsoft.com/office/powerpoint/2012/main" timeZoneBias="180">
          <p15:parentCm authorId="1" idx="38"/>
        </p15:threadingInfo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2T15:38:07.820" idx="40">
    <p:pos x="10" y="10"/>
    <p:text>matriz dinmacia donde semodifican cada fila por el malloc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2T15:39:45.484" idx="41">
    <p:pos x="10" y="10"/>
    <p:text>otra forma de haer la matriz dinamica</p:text>
    <p:extLst>
      <p:ext uri="{C676402C-5697-4E1C-873F-D02D1690AC5C}">
        <p15:threadingInfo xmlns:p15="http://schemas.microsoft.com/office/powerpoint/2012/main" timeZoneBias="180"/>
      </p:ext>
    </p:extLst>
  </p:cm>
  <p:cm authorId="1" dt="2022-05-02T15:42:43.667" idx="42">
    <p:pos x="10" y="146"/>
    <p:text>el uno es la fila y el 2 es el numero de la columna</p:text>
    <p:extLst>
      <p:ext uri="{C676402C-5697-4E1C-873F-D02D1690AC5C}">
        <p15:threadingInfo xmlns:p15="http://schemas.microsoft.com/office/powerpoint/2012/main" timeZoneBias="180">
          <p15:parentCm authorId="1" idx="41"/>
        </p15:threadingInfo>
      </p:ext>
    </p:extLst>
  </p:cm>
  <p:cm authorId="1" dt="2022-05-02T15:55:57.082" idx="45">
    <p:pos x="10" y="282"/>
    <p:text>el 5 es la cantidad de columnas totales</p:text>
    <p:extLst>
      <p:ext uri="{C676402C-5697-4E1C-873F-D02D1690AC5C}">
        <p15:threadingInfo xmlns:p15="http://schemas.microsoft.com/office/powerpoint/2012/main" timeZoneBias="180">
          <p15:parentCm authorId="1" idx="4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2T14:28:46.244" idx="2">
    <p:pos x="10" y="10"/>
    <p:text>no se puede reservar memoria mayora1 mb por eo no se defeine adena de tamaño variable</p:text>
    <p:extLst>
      <p:ext uri="{C676402C-5697-4E1C-873F-D02D1690AC5C}">
        <p15:threadingInfo xmlns:p15="http://schemas.microsoft.com/office/powerpoint/2012/main" timeZoneBias="180"/>
      </p:ext>
    </p:extLst>
  </p:cm>
  <p:cm authorId="1" dt="2022-05-02T14:29:29.209" idx="3">
    <p:pos x="146" y="146"/>
    <p:text>heap es una region dememeoria que no utilizaba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2T15:56:06.945" idx="46">
    <p:pos x="10" y="10"/>
    <p:text>proceso de encontrarel error del programa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2T15:57:02.059" idx="47">
    <p:pos x="602" y="897"/>
    <p:text>tecnica simple pero efetiva, luego de utilizar el printf se tiene que borrar</p:text>
    <p:extLst>
      <p:ext uri="{C676402C-5697-4E1C-873F-D02D1690AC5C}">
        <p15:threadingInfo xmlns:p15="http://schemas.microsoft.com/office/powerpoint/2012/main" timeZoneBias="180"/>
      </p:ext>
    </p:extLst>
  </p:cm>
  <p:cm authorId="1" dt="2022-05-02T16:01:18.333" idx="48">
    <p:pos x="617" y="1909"/>
    <p:text>recibe una expresion booleana si esa expresion e verdadedara asert no hace nd si e falsa imprime un mensaje un error y hace que termine el programa</p:text>
    <p:extLst>
      <p:ext uri="{C676402C-5697-4E1C-873F-D02D1690AC5C}">
        <p15:threadingInfo xmlns:p15="http://schemas.microsoft.com/office/powerpoint/2012/main" timeZoneBias="180"/>
      </p:ext>
    </p:extLst>
  </p:cm>
  <p:cm authorId="1" dt="2022-05-02T16:05:54.059" idx="49">
    <p:pos x="617" y="2045"/>
    <p:text>no tiene sentido como mensaje para el usuario solo sirve para vverificar condiciones que si osi tiene que dar  verdadero y el asert solo sirve para los programadore</p:text>
    <p:extLst>
      <p:ext uri="{C676402C-5697-4E1C-873F-D02D1690AC5C}">
        <p15:threadingInfo xmlns:p15="http://schemas.microsoft.com/office/powerpoint/2012/main" timeZoneBias="180">
          <p15:parentCm authorId="1" idx="48"/>
        </p15:threadingInfo>
      </p:ext>
    </p:extLst>
  </p:cm>
  <p:cm authorId="1" dt="2022-05-02T16:06:17.248" idx="50">
    <p:pos x="617" y="2181"/>
    <p:text>assert se suele usar para hacer testin y e suele sacar luego por q consume memoria</p:text>
    <p:extLst>
      <p:ext uri="{C676402C-5697-4E1C-873F-D02D1690AC5C}">
        <p15:threadingInfo xmlns:p15="http://schemas.microsoft.com/office/powerpoint/2012/main" timeZoneBias="180">
          <p15:parentCm authorId="1" idx="48"/>
        </p15:threadingInfo>
      </p:ext>
    </p:extLst>
  </p:cm>
  <p:cm authorId="1" dt="2022-05-02T16:08:15.319" idx="51">
    <p:pos x="524" y="2952"/>
    <p:text>para asos enel cual error es muy escorridicxo que no se pued enesontrar con priontf ni asert</p:text>
    <p:extLst>
      <p:ext uri="{C676402C-5697-4E1C-873F-D02D1690AC5C}">
        <p15:threadingInfo xmlns:p15="http://schemas.microsoft.com/office/powerpoint/2012/main" timeZoneBias="180"/>
      </p:ext>
    </p:extLst>
  </p:cm>
  <p:cm authorId="1" dt="2022-05-02T16:39:57.471" idx="64">
    <p:pos x="10" y="10"/>
    <p:text>tanto gdbo vcomo valring meindica que la linea y mas especificacionesdel error que el compilador no me lo muestra</p:text>
    <p:extLst>
      <p:ext uri="{C676402C-5697-4E1C-873F-D02D1690AC5C}">
        <p15:threadingInfo xmlns:p15="http://schemas.microsoft.com/office/powerpoint/2012/main" timeZoneBias="180"/>
      </p:ext>
    </p:extLst>
  </p:cm>
  <p:cm authorId="1" dt="2022-05-02T16:45:56.674" idx="65">
    <p:pos x="10" y="146"/>
    <p:text>gdb se usan mucho cuando salten sigsegv</p:text>
    <p:extLst>
      <p:ext uri="{C676402C-5697-4E1C-873F-D02D1690AC5C}">
        <p15:threadingInfo xmlns:p15="http://schemas.microsoft.com/office/powerpoint/2012/main" timeZoneBias="180">
          <p15:parentCm authorId="1" idx="64"/>
        </p15:threadingInfo>
      </p:ext>
    </p:extLst>
  </p:cm>
</p:cmLst>
</file>

<file path=ppt/comments/comment2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2T16:10:53.840" idx="52">
    <p:pos x="10" y="10"/>
    <p:text>se usa el -g en la terminal</p:text>
    <p:extLst>
      <p:ext uri="{C676402C-5697-4E1C-873F-D02D1690AC5C}">
        <p15:threadingInfo xmlns:p15="http://schemas.microsoft.com/office/powerpoint/2012/main" timeZoneBias="180"/>
      </p:ext>
    </p:extLst>
  </p:cm>
  <p:cm authorId="1" dt="2022-05-02T16:16:05.396" idx="53">
    <p:pos x="3533" y="1914"/>
    <p:text>paar a ala siguiente linea</p:text>
    <p:extLst>
      <p:ext uri="{C676402C-5697-4E1C-873F-D02D1690AC5C}">
        <p15:threadingInfo xmlns:p15="http://schemas.microsoft.com/office/powerpoint/2012/main" timeZoneBias="180"/>
      </p:ext>
    </p:extLst>
  </p:cm>
  <p:cm authorId="1" dt="2022-05-02T16:16:14.379" idx="54">
    <p:pos x="2652" y="1672"/>
    <p:text>despusar el programa</p:text>
    <p:extLst>
      <p:ext uri="{C676402C-5697-4E1C-873F-D02D1690AC5C}">
        <p15:threadingInfo xmlns:p15="http://schemas.microsoft.com/office/powerpoint/2012/main" timeZoneBias="180"/>
      </p:ext>
    </p:extLst>
  </p:cm>
  <p:cm authorId="1" dt="2022-05-02T16:16:42.545" idx="55">
    <p:pos x="2724" y="2382"/>
    <p:text>memuestra el stack lo maros de ejecucion</p:text>
    <p:extLst>
      <p:ext uri="{C676402C-5697-4E1C-873F-D02D1690AC5C}">
        <p15:threadingInfo xmlns:p15="http://schemas.microsoft.com/office/powerpoint/2012/main" timeZoneBias="180"/>
      </p:ext>
    </p:extLst>
  </p:cm>
  <p:cm authorId="1" dt="2022-05-02T16:17:29.538" idx="56">
    <p:pos x="2668" y="2964"/>
    <p:text>imprimer valores</p:text>
    <p:extLst>
      <p:ext uri="{C676402C-5697-4E1C-873F-D02D1690AC5C}">
        <p15:threadingInfo xmlns:p15="http://schemas.microsoft.com/office/powerpoint/2012/main" timeZoneBias="180"/>
      </p:ext>
    </p:extLst>
  </p:cm>
  <p:cm authorId="1" dt="2022-05-02T16:18:42.806" idx="57">
    <p:pos x="2575" y="3260"/>
    <p:text>imprme como va cambiando la variable para usar el n</p:text>
    <p:extLst>
      <p:ext uri="{C676402C-5697-4E1C-873F-D02D1690AC5C}">
        <p15:threadingInfo xmlns:p15="http://schemas.microsoft.com/office/powerpoint/2012/main" timeZoneBias="180"/>
      </p:ext>
    </p:extLst>
  </p:cm>
  <p:cm authorId="1" dt="2022-05-02T16:19:30.025" idx="58">
    <p:pos x="3986" y="809"/>
    <p:text>antes de ejecutar el programa se le agrega un punto de corte es en donde el programa se va deterner para analizarlo desde esta linea</p:text>
    <p:extLst>
      <p:ext uri="{C676402C-5697-4E1C-873F-D02D1690AC5C}">
        <p15:threadingInfo xmlns:p15="http://schemas.microsoft.com/office/powerpoint/2012/main" timeZoneBias="180"/>
      </p:ext>
    </p:extLst>
  </p:cm>
  <p:cm authorId="1" dt="2022-05-02T16:38:31.988" idx="63">
    <p:pos x="146" y="146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2T16:28:49.111" idx="59">
    <p:pos x="10" y="10"/>
    <p:text>hace verificaciones quecuesta verlo</p:text>
    <p:extLst>
      <p:ext uri="{C676402C-5697-4E1C-873F-D02D1690AC5C}">
        <p15:threadingInfo xmlns:p15="http://schemas.microsoft.com/office/powerpoint/2012/main" timeZoneBias="180"/>
      </p:ext>
    </p:extLst>
  </p:cm>
  <p:cm authorId="1" dt="2022-05-02T16:30:58.889" idx="60">
    <p:pos x="10" y="146"/>
    <p:text>se pone enel medio entre el programa y el sitemaoperativo cada peido del sistema operativo revisa todo entre el programa y el sitemaoperativo</p:text>
    <p:extLst>
      <p:ext uri="{C676402C-5697-4E1C-873F-D02D1690AC5C}">
        <p15:threadingInfo xmlns:p15="http://schemas.microsoft.com/office/powerpoint/2012/main" timeZoneBias="180">
          <p15:parentCm authorId="1" idx="59"/>
        </p15:threadingInfo>
      </p:ext>
    </p:extLst>
  </p:cm>
  <p:cm authorId="1" dt="2022-05-02T16:35:30.543" idx="61">
    <p:pos x="146" y="146"/>
    <p:text>verifica que hallala misma cantidad de allocs o y de free</p:text>
    <p:extLst>
      <p:ext uri="{C676402C-5697-4E1C-873F-D02D1690AC5C}">
        <p15:threadingInfo xmlns:p15="http://schemas.microsoft.com/office/powerpoint/2012/main" timeZoneBias="180"/>
      </p:ext>
    </p:extLst>
  </p:cm>
  <p:cm authorId="1" dt="2022-05-02T16:36:51.838" idx="62">
    <p:pos x="146" y="282"/>
    <p:text>detecta memorilick</p:text>
    <p:extLst>
      <p:ext uri="{C676402C-5697-4E1C-873F-D02D1690AC5C}">
        <p15:threadingInfo xmlns:p15="http://schemas.microsoft.com/office/powerpoint/2012/main" timeZoneBias="180">
          <p15:parentCm authorId="1" idx="61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2T14:30:48.736" idx="4">
    <p:pos x="1899" y="2133"/>
    <p:text>lo quieroe declarar un arreglo en el hipe para luego devolver un puntero a ea posicion</p:text>
    <p:extLst>
      <p:ext uri="{C676402C-5697-4E1C-873F-D02D1690AC5C}">
        <p15:threadingInfo xmlns:p15="http://schemas.microsoft.com/office/powerpoint/2012/main" timeZoneBias="180"/>
      </p:ext>
    </p:extLst>
  </p:cm>
  <p:cm authorId="1" dt="2022-05-02T14:31:37.138" idx="5">
    <p:pos x="10" y="10"/>
    <p:text>i yo declaro emmoria en funiones e guardan en el stak siempre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2T14:32:20.721" idx="6">
    <p:pos x="10" y="10"/>
    <p:text>se utiliza malloc para reservar memoria enel heap malloc devuelve un puntero generico usa el void malloc te devuelve un puntero, o sea la dirección inicial del espacio que pediste.</p:text>
    <p:extLst>
      <p:ext uri="{C676402C-5697-4E1C-873F-D02D1690AC5C}">
        <p15:threadingInfo xmlns:p15="http://schemas.microsoft.com/office/powerpoint/2012/main" timeZoneBias="180"/>
      </p:ext>
    </p:extLst>
  </p:cm>
  <p:cm authorId="1" dt="2022-05-02T14:36:45.349" idx="7">
    <p:pos x="146" y="146"/>
    <p:text>el tamañode malloc seddeonde de lo quetieneadento de us paratesis reserva eas memoria</p:text>
    <p:extLst>
      <p:ext uri="{C676402C-5697-4E1C-873F-D02D1690AC5C}">
        <p15:threadingInfo xmlns:p15="http://schemas.microsoft.com/office/powerpoint/2012/main" timeZoneBias="180"/>
      </p:ext>
    </p:extLst>
  </p:cm>
  <p:cm authorId="1" dt="2022-05-02T14:37:27.574" idx="8">
    <p:pos x="282" y="282"/>
    <p:text>la cosas que yo reservo con mallo no se liberan como los arreglos enfunciones es por eso que e tiene queliberar con free</p:text>
    <p:extLst>
      <p:ext uri="{C676402C-5697-4E1C-873F-D02D1690AC5C}">
        <p15:threadingInfo xmlns:p15="http://schemas.microsoft.com/office/powerpoint/2012/main" timeZoneBias="180"/>
      </p:ext>
    </p:extLst>
  </p:cm>
  <p:cm authorId="1" dt="2022-05-02T14:40:21.737" idx="10">
    <p:pos x="282" y="554"/>
    <p:text>esta es una buena practia para liberar la memoria luego queel programa termine de ejecutarse</p:text>
    <p:extLst>
      <p:ext uri="{C676402C-5697-4E1C-873F-D02D1690AC5C}">
        <p15:threadingInfo xmlns:p15="http://schemas.microsoft.com/office/powerpoint/2012/main" timeZoneBias="180">
          <p15:parentCm authorId="1" idx="8"/>
        </p15:threadingInfo>
      </p:ext>
    </p:extLst>
  </p:cm>
  <p:cm authorId="1" dt="2022-05-02T14:43:04.120" idx="11">
    <p:pos x="418" y="418"/>
    <p:text>esto es lo que sucede con lo navegadores al cerrar un ventana se aplica el free cuando se pero cuando tengo varia pestañas se se invoca amalloc y se reserva memoria loque leta la maquina</p:text>
    <p:extLst>
      <p:ext uri="{C676402C-5697-4E1C-873F-D02D1690AC5C}">
        <p15:threadingInfo xmlns:p15="http://schemas.microsoft.com/office/powerpoint/2012/main" timeZoneBias="180"/>
      </p:ext>
    </p:extLst>
  </p:cm>
  <p:cm authorId="1" dt="2022-05-02T14:53:17.720" idx="15">
    <p:pos x="554" y="554"/>
    <p:text>cuando se acaba el programa se libera toda la memoria pero si no libero luego de utilizarlo durante todo elprograma estara reservado esa memoria</p:text>
    <p:extLst>
      <p:ext uri="{C676402C-5697-4E1C-873F-D02D1690AC5C}">
        <p15:threadingInfo xmlns:p15="http://schemas.microsoft.com/office/powerpoint/2012/main" timeZoneBias="180"/>
      </p:ext>
    </p:extLst>
  </p:cm>
  <p:cm authorId="1" dt="2022-05-02T15:00:43.818" idx="20">
    <p:pos x="690" y="690"/>
    <p:text>free solo recibe punteros que devolvio malloc cualquier otra cosa no anda con el free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2T14:46:44.486" idx="12">
    <p:pos x="2454" y="1069"/>
    <p:text>ouede er que malloc reserve nullen ese caso no reserva nd de memeoria por q tal vz no haya memoriaa enese caso malloc devolveria null porque null es un punrtero aala nd (sin memoria)</p:text>
    <p:extLst>
      <p:ext uri="{C676402C-5697-4E1C-873F-D02D1690AC5C}">
        <p15:threadingInfo xmlns:p15="http://schemas.microsoft.com/office/powerpoint/2012/main" timeZoneBias="180"/>
      </p:ext>
    </p:extLst>
  </p:cm>
  <p:cm authorId="1" dt="2022-05-02T14:47:35.651" idx="13">
    <p:pos x="2454" y="1205"/>
    <p:text>entonces tengo que abortar el programa</p:text>
    <p:extLst>
      <p:ext uri="{C676402C-5697-4E1C-873F-D02D1690AC5C}">
        <p15:threadingInfo xmlns:p15="http://schemas.microsoft.com/office/powerpoint/2012/main" timeZoneBias="180">
          <p15:parentCm authorId="1" idx="12"/>
        </p15:threadingInfo>
      </p:ext>
    </p:extLst>
  </p:cm>
  <p:cm authorId="1" dt="2022-05-02T14:49:36.978" idx="14">
    <p:pos x="2454" y="1341"/>
    <p:text>para eso hago un retirno de un null donde null en el caso de que este dentro de una funcion de char</p:text>
    <p:extLst>
      <p:ext uri="{C676402C-5697-4E1C-873F-D02D1690AC5C}">
        <p15:threadingInfo xmlns:p15="http://schemas.microsoft.com/office/powerpoint/2012/main" timeZoneBias="180">
          <p15:parentCm authorId="1" idx="12"/>
        </p15:threadingInfo>
      </p:ext>
    </p:extLst>
  </p:cm>
  <p:cm authorId="1" dt="2022-05-02T14:56:34.017" idx="16">
    <p:pos x="2454" y="1477"/>
    <p:text>si estoy en enl int main retorno 1</p:text>
    <p:extLst>
      <p:ext uri="{C676402C-5697-4E1C-873F-D02D1690AC5C}">
        <p15:threadingInfo xmlns:p15="http://schemas.microsoft.com/office/powerpoint/2012/main" timeZoneBias="180">
          <p15:parentCm authorId="1" idx="12"/>
        </p15:threadingInfo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2T14:57:06.231" idx="17">
    <p:pos x="10" y="10"/>
    <p:text>nu puedes liberar el mimo puntero es un doble free</p:text>
    <p:extLst>
      <p:ext uri="{C676402C-5697-4E1C-873F-D02D1690AC5C}">
        <p15:threadingInfo xmlns:p15="http://schemas.microsoft.com/office/powerpoint/2012/main" timeZoneBias="180"/>
      </p:ext>
    </p:extLst>
  </p:cm>
  <p:cm authorId="1" dt="2022-05-02T14:58:26.438" idx="18">
    <p:pos x="10" y="146"/>
    <p:text>no se pude hacer free dos veces de un mimo puntero</p:text>
    <p:extLst>
      <p:ext uri="{C676402C-5697-4E1C-873F-D02D1690AC5C}">
        <p15:threadingInfo xmlns:p15="http://schemas.microsoft.com/office/powerpoint/2012/main" timeZoneBias="180">
          <p15:parentCm authorId="1" idx="17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2T14:59:31.602" idx="19">
    <p:pos x="10" y="10"/>
    <p:text>q y p apuntan el mismo arreglo pero de diferentes posiciones  como q no apunta a la direecion de malloc explota porq free solo  recibe puntero que devuelve malloc malloc  esta guardado en p pero no en q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2T15:04:47.176" idx="21">
    <p:pos x="10" y="10"/>
    <p:text>se recerbo 5bytes de memoria por el malloc y luego se le adigno al puntero p la direccion de hola en sllo lectura e le cambiola direccion de p</p:text>
    <p:extLst>
      <p:ext uri="{C676402C-5697-4E1C-873F-D02D1690AC5C}">
        <p15:threadingInfo xmlns:p15="http://schemas.microsoft.com/office/powerpoint/2012/main" timeZoneBias="180"/>
      </p:ext>
    </p:extLst>
  </p:cm>
  <p:cm authorId="1" dt="2022-05-02T15:05:41.140" idx="22">
    <p:pos x="146" y="146"/>
    <p:text>este es un caso de memory leak por q reserve memoria en el heap pero luego lo perdi y no hay formade liberarlo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2T15:10:36.903" idx="23">
    <p:pos x="10" y="10"/>
    <p:text>forma correcta de asignarlea  a la direccion de p una cadena y todo eso se guarda en el heap</p:text>
    <p:extLst>
      <p:ext uri="{C676402C-5697-4E1C-873F-D02D1690AC5C}">
        <p15:threadingInfo xmlns:p15="http://schemas.microsoft.com/office/powerpoint/2012/main" timeZoneBias="180"/>
      </p:ext>
    </p:extLst>
  </p:cm>
  <p:cm authorId="1" dt="2022-05-02T15:15:04.624" idx="24">
    <p:pos x="10" y="146"/>
    <p:text>el hola inicial del strcpy vivie en ololectura y lo copua en el la direccion de p</p:text>
    <p:extLst>
      <p:ext uri="{C676402C-5697-4E1C-873F-D02D1690AC5C}">
        <p15:threadingInfo xmlns:p15="http://schemas.microsoft.com/office/powerpoint/2012/main" timeZoneBias="180">
          <p15:parentCm authorId="1" idx="23"/>
        </p15:threadingInfo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2-05-02T18:43:07.98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4FD32A4-AA55-41EC-8C69-C51E032DD458}" emma:medium="tactile" emma:mode="ink">
          <msink:context xmlns:msink="http://schemas.microsoft.com/ink/2010/main" type="writingRegion" rotatedBoundingBox="9816,-5766 12287,-5766 12287,-3981 9816,-3981"/>
        </emma:interpretation>
      </emma:emma>
    </inkml:annotationXML>
    <inkml:traceGroup>
      <inkml:annotationXML>
        <emma:emma xmlns:emma="http://www.w3.org/2003/04/emma" version="1.0">
          <emma:interpretation id="{0BD95C0D-7A1F-446B-A416-89798BEEA4C6}" emma:medium="tactile" emma:mode="ink">
            <msink:context xmlns:msink="http://schemas.microsoft.com/ink/2010/main" type="paragraph" rotatedBoundingBox="9816,-5766 12287,-5766 12287,-3981 9816,-39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D53EED0-D40B-4B03-B7DE-6F61134862D0}" emma:medium="tactile" emma:mode="ink">
              <msink:context xmlns:msink="http://schemas.microsoft.com/ink/2010/main" type="line" rotatedBoundingBox="9816,-5766 12287,-5766 12287,-3981 9816,-3981"/>
            </emma:interpretation>
          </emma:emma>
        </inkml:annotationXML>
        <inkml:traceGroup>
          <inkml:annotationXML>
            <emma:emma xmlns:emma="http://www.w3.org/2003/04/emma" version="1.0">
              <emma:interpretation id="{B3AC4D7D-0D88-4CD0-946C-2A71A3868189}" emma:medium="tactile" emma:mode="ink">
                <msink:context xmlns:msink="http://schemas.microsoft.com/ink/2010/main" type="inkWord" rotatedBoundingBox="9816,-5766 12287,-5766 12287,-3981 9816,-3981"/>
              </emma:interpretation>
              <emma:one-of disjunction-type="recognition" id="oneOf0">
                <emma:interpretation id="interp0" emma:lang="" emma:confidence="0">
                  <emma:literal>a</emma:literal>
                </emma:interpretation>
                <emma:interpretation id="interp1" emma:lang="" emma:confidence="0">
                  <emma:literal>&lt;</emma:literal>
                </emma:interpretation>
                <emma:interpretation id="interp2" emma:lang="" emma:confidence="0">
                  <emma:literal>.</emma:literal>
                </emma:interpretation>
                <emma:interpretation id="interp3" emma:lang="" emma:confidence="0">
                  <emma:literal>L</emma:literal>
                </emma:interpretation>
                <emma:interpretation id="interp4" emma:lang="" emma:confidence="0">
                  <emma:literal>R</emma:literal>
                </emma:interpretation>
              </emma:one-of>
            </emma:emma>
          </inkml:annotationXML>
          <inkml:trace contextRef="#ctx0" brushRef="#br0">760 0 0,'0'69'16,"-69"0"-1,69 68-15,-68-68 0,-1-1 16,1 70-16,-1-70 16,69 1-16,-69 0 15,1-1-15,68 1 16,-138-1-16,138 1 16,-68 0-1,68-1-15,0 1 16,-69-69-16,69 69 15,69-69 689,-69 68-704,68-68 15,1 0 1,0 0-16,68 0 31,-137 69-31,69-69 16,-1 0-1,1 0-15,-1 69 16,1-69-16,0 0 16,-1 0-1,1 0-15,0 0 16,-1 68-1,1-68 1,0 0 0,-1 0-1,1 69 1,0-69 0,-1 0 15,1 0 0,0 0 0,-1 0-31,-68 69 16,69-69-16,0 0 16,68 0-1,-69 0 1,1 0-16,0 0 15,68 68 1,-68-68 0,-1 0-1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a021394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a021394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0c52e67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0c52e67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0c0427d5d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0c0427d5d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0c0427d5d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0c0427d5d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0c52e678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0c52e678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0c52e678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0c52e678b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0c52e678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0c52e678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0c0427d5d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0c0427d5d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14a3a755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614a3a755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14a3a755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14a3a755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14a3a755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614a3a755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0c0427d5d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0c0427d5d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614a3a755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614a3a755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60c52e678b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60c52e678b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60c52e678b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60c52e678b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60c52e678b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60c52e678b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60c52e678b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60c52e678b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60c52e678b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60c52e678b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60c52e678b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60c52e678b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60c52e678b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60c52e678b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da021394fc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da021394fc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a8c72eb8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a8c72eb8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0c0427d5d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0c0427d5d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60c52e678b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60c52e678b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60c52e678b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60c52e678b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da021394f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da021394f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0c0427d5d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0c0427d5d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0c0427d5d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0c0427d5d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0c0427d5d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0c0427d5d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0c0427d5d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0c0427d5d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a021394f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a021394f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0c0427d5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0c0427d5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6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7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8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Relationship Id="rId5" Type="http://schemas.openxmlformats.org/officeDocument/2006/relationships/comments" Target="../comments/comment19.xml"/><Relationship Id="rId4" Type="http://schemas.openxmlformats.org/officeDocument/2006/relationships/image" Target="../media/image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5" Type="http://schemas.openxmlformats.org/officeDocument/2006/relationships/comments" Target="../comments/comment20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Relationship Id="rId4" Type="http://schemas.openxmlformats.org/officeDocument/2006/relationships/comments" Target="../comments/commen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Relationship Id="rId4" Type="http://schemas.openxmlformats.org/officeDocument/2006/relationships/comments" Target="../comments/comment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Relationship Id="rId4" Type="http://schemas.openxmlformats.org/officeDocument/2006/relationships/comments" Target="../comments/comment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 idx="4294967295"/>
          </p:nvPr>
        </p:nvSpPr>
        <p:spPr>
          <a:xfrm>
            <a:off x="-50" y="3932250"/>
            <a:ext cx="91440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A1E6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Algoritmos y Programación I</a:t>
            </a:r>
            <a:endParaRPr>
              <a:solidFill>
                <a:srgbClr val="0BA1E6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4294967295"/>
          </p:nvPr>
        </p:nvSpPr>
        <p:spPr>
          <a:xfrm>
            <a:off x="552725" y="4505550"/>
            <a:ext cx="8038500" cy="10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Proxima Nova Semibold"/>
                <a:ea typeface="Proxima Nova Semibold"/>
                <a:cs typeface="Proxima Nova Semibold"/>
                <a:sym typeface="Proxima Nova Semibold"/>
              </a:rPr>
              <a:t>Curso Essaya - 95.11</a:t>
            </a:r>
            <a:r>
              <a:rPr lang="en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/>
            </a:r>
            <a:br>
              <a:rPr lang="en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</a:br>
            <a:r>
              <a:rPr lang="en">
                <a:solidFill>
                  <a:srgbClr val="0BA1E6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Clase 6</a:t>
            </a:r>
            <a:r>
              <a:rPr lang="en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en">
                <a:latin typeface="Proxima Nova Semibold"/>
                <a:ea typeface="Proxima Nova Semibold"/>
                <a:cs typeface="Proxima Nova Semibold"/>
                <a:sym typeface="Proxima Nova Semibold"/>
              </a:rPr>
              <a:t>Memoria dinámica - Depuración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223" y="1150176"/>
            <a:ext cx="6863549" cy="227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20196" y="0"/>
            <a:ext cx="423809" cy="685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>
            <a:spLocks noGrp="1"/>
          </p:cNvSpPr>
          <p:nvPr>
            <p:ph type="title" idx="4294967295"/>
          </p:nvPr>
        </p:nvSpPr>
        <p:spPr>
          <a:xfrm>
            <a:off x="311700" y="16389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Memoria dinámica</a:t>
            </a:r>
            <a:endParaRPr/>
          </a:p>
        </p:txBody>
      </p:sp>
      <p:sp>
        <p:nvSpPr>
          <p:cNvPr id="212" name="Google Shape;212;p22"/>
          <p:cNvSpPr txBox="1"/>
          <p:nvPr/>
        </p:nvSpPr>
        <p:spPr>
          <a:xfrm>
            <a:off x="1357900" y="1543225"/>
            <a:ext cx="6598800" cy="346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 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(200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sizeof(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(p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// todo mal</a:t>
            </a:r>
            <a:endParaRPr sz="24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// todo bien</a:t>
            </a:r>
            <a:endParaRPr sz="24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free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(p);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1357900" y="857425"/>
            <a:ext cx="6598800" cy="59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 sz="24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/>
        </p:nvSpPr>
        <p:spPr>
          <a:xfrm>
            <a:off x="3209100" y="720450"/>
            <a:ext cx="1535100" cy="641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repetir</a:t>
            </a:r>
            <a:endParaRPr sz="18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9" name="Google Shape;219;p23"/>
          <p:cNvCxnSpPr>
            <a:endCxn id="220" idx="3"/>
          </p:cNvCxnSpPr>
          <p:nvPr/>
        </p:nvCxnSpPr>
        <p:spPr>
          <a:xfrm rot="10800000">
            <a:off x="2506675" y="1209750"/>
            <a:ext cx="696000" cy="0"/>
          </a:xfrm>
          <a:prstGeom prst="straightConnector1">
            <a:avLst/>
          </a:prstGeom>
          <a:noFill/>
          <a:ln w="19050" cap="flat" cmpd="sng">
            <a:solidFill>
              <a:srgbClr val="4BA173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220" name="Google Shape;220;p23"/>
          <p:cNvSpPr txBox="1"/>
          <p:nvPr/>
        </p:nvSpPr>
        <p:spPr>
          <a:xfrm>
            <a:off x="1481875" y="1041300"/>
            <a:ext cx="1024800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"hola"</a:t>
            </a:r>
            <a:endParaRPr sz="18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1" name="Google Shape;221;p23"/>
          <p:cNvCxnSpPr>
            <a:stCxn id="218" idx="3"/>
            <a:endCxn id="222" idx="1"/>
          </p:cNvCxnSpPr>
          <p:nvPr/>
        </p:nvCxnSpPr>
        <p:spPr>
          <a:xfrm>
            <a:off x="4744200" y="1041300"/>
            <a:ext cx="645600" cy="0"/>
          </a:xfrm>
          <a:prstGeom prst="straightConnector1">
            <a:avLst/>
          </a:prstGeom>
          <a:noFill/>
          <a:ln w="19050" cap="flat" cmpd="sng">
            <a:solidFill>
              <a:srgbClr val="4BA173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22" name="Google Shape;222;p23"/>
          <p:cNvSpPr txBox="1"/>
          <p:nvPr/>
        </p:nvSpPr>
        <p:spPr>
          <a:xfrm>
            <a:off x="5389925" y="872850"/>
            <a:ext cx="2272200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"holaholahola"</a:t>
            </a:r>
            <a:endParaRPr sz="18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3" name="Google Shape;223;p23"/>
          <p:cNvCxnSpPr>
            <a:endCxn id="224" idx="3"/>
          </p:cNvCxnSpPr>
          <p:nvPr/>
        </p:nvCxnSpPr>
        <p:spPr>
          <a:xfrm rot="10800000">
            <a:off x="2506675" y="888900"/>
            <a:ext cx="702600" cy="0"/>
          </a:xfrm>
          <a:prstGeom prst="straightConnector1">
            <a:avLst/>
          </a:prstGeom>
          <a:noFill/>
          <a:ln w="19050" cap="flat" cmpd="sng">
            <a:solidFill>
              <a:srgbClr val="4BA173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224" name="Google Shape;224;p23"/>
          <p:cNvSpPr txBox="1"/>
          <p:nvPr/>
        </p:nvSpPr>
        <p:spPr>
          <a:xfrm>
            <a:off x="1481875" y="720450"/>
            <a:ext cx="1024800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23"/>
          <p:cNvSpPr txBox="1"/>
          <p:nvPr/>
        </p:nvSpPr>
        <p:spPr>
          <a:xfrm>
            <a:off x="824750" y="1748275"/>
            <a:ext cx="7014300" cy="4253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repetir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n,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s) {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(n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strlen(s)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1);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r;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s = repetir(3, 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"hola"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printf(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"%s\n"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, s);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0;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26" name="Google Shape;226;p23"/>
          <p:cNvGrpSpPr/>
          <p:nvPr/>
        </p:nvGrpSpPr>
        <p:grpSpPr>
          <a:xfrm>
            <a:off x="3151088" y="5098225"/>
            <a:ext cx="427513" cy="427500"/>
            <a:chOff x="1052550" y="616725"/>
            <a:chExt cx="427513" cy="427500"/>
          </a:xfrm>
        </p:grpSpPr>
        <p:sp>
          <p:nvSpPr>
            <p:cNvPr id="227" name="Google Shape;227;p23"/>
            <p:cNvSpPr/>
            <p:nvPr/>
          </p:nvSpPr>
          <p:spPr>
            <a:xfrm>
              <a:off x="1052550" y="616725"/>
              <a:ext cx="427500" cy="427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3"/>
            <p:cNvSpPr txBox="1"/>
            <p:nvPr/>
          </p:nvSpPr>
          <p:spPr>
            <a:xfrm>
              <a:off x="1052563" y="686625"/>
              <a:ext cx="4275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✕</a:t>
              </a:r>
              <a:endParaRPr sz="18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/>
          <p:nvPr/>
        </p:nvSpPr>
        <p:spPr>
          <a:xfrm>
            <a:off x="3209100" y="720450"/>
            <a:ext cx="1535100" cy="641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repetir</a:t>
            </a:r>
            <a:endParaRPr sz="18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4" name="Google Shape;234;p24"/>
          <p:cNvCxnSpPr>
            <a:endCxn id="235" idx="3"/>
          </p:cNvCxnSpPr>
          <p:nvPr/>
        </p:nvCxnSpPr>
        <p:spPr>
          <a:xfrm rot="10800000">
            <a:off x="2506675" y="1209750"/>
            <a:ext cx="696000" cy="0"/>
          </a:xfrm>
          <a:prstGeom prst="straightConnector1">
            <a:avLst/>
          </a:prstGeom>
          <a:noFill/>
          <a:ln w="19050" cap="flat" cmpd="sng">
            <a:solidFill>
              <a:srgbClr val="4BA173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235" name="Google Shape;235;p24"/>
          <p:cNvSpPr txBox="1"/>
          <p:nvPr/>
        </p:nvSpPr>
        <p:spPr>
          <a:xfrm>
            <a:off x="1481875" y="1041300"/>
            <a:ext cx="1024800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"hola"</a:t>
            </a:r>
            <a:endParaRPr sz="18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6" name="Google Shape;236;p24"/>
          <p:cNvCxnSpPr>
            <a:stCxn id="233" idx="3"/>
            <a:endCxn id="237" idx="1"/>
          </p:cNvCxnSpPr>
          <p:nvPr/>
        </p:nvCxnSpPr>
        <p:spPr>
          <a:xfrm>
            <a:off x="4744200" y="1041300"/>
            <a:ext cx="645600" cy="0"/>
          </a:xfrm>
          <a:prstGeom prst="straightConnector1">
            <a:avLst/>
          </a:prstGeom>
          <a:noFill/>
          <a:ln w="19050" cap="flat" cmpd="sng">
            <a:solidFill>
              <a:srgbClr val="4BA173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37" name="Google Shape;237;p24"/>
          <p:cNvSpPr txBox="1"/>
          <p:nvPr/>
        </p:nvSpPr>
        <p:spPr>
          <a:xfrm>
            <a:off x="5389925" y="872850"/>
            <a:ext cx="2272200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"holaholahola"</a:t>
            </a:r>
            <a:endParaRPr sz="18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8" name="Google Shape;238;p24"/>
          <p:cNvCxnSpPr>
            <a:endCxn id="239" idx="3"/>
          </p:cNvCxnSpPr>
          <p:nvPr/>
        </p:nvCxnSpPr>
        <p:spPr>
          <a:xfrm rot="10800000">
            <a:off x="2506675" y="888900"/>
            <a:ext cx="702600" cy="0"/>
          </a:xfrm>
          <a:prstGeom prst="straightConnector1">
            <a:avLst/>
          </a:prstGeom>
          <a:noFill/>
          <a:ln w="19050" cap="flat" cmpd="sng">
            <a:solidFill>
              <a:srgbClr val="4BA173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239" name="Google Shape;239;p24"/>
          <p:cNvSpPr txBox="1"/>
          <p:nvPr/>
        </p:nvSpPr>
        <p:spPr>
          <a:xfrm>
            <a:off x="1481875" y="720450"/>
            <a:ext cx="1024800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" name="Google Shape;240;p24"/>
          <p:cNvSpPr txBox="1"/>
          <p:nvPr/>
        </p:nvSpPr>
        <p:spPr>
          <a:xfrm>
            <a:off x="824750" y="1748275"/>
            <a:ext cx="7014300" cy="4611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repetir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n,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s) {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(n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strlen(s)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1);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r;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s = repetir(3, 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"hola"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printf(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"%s\n"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, s);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free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(s);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0;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/>
        </p:nvSpPr>
        <p:spPr>
          <a:xfrm>
            <a:off x="824750" y="54000"/>
            <a:ext cx="7014300" cy="675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char *repetir(int n, char *s) {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char *r = malloc(n * strlen(s) + 1);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if (r == NULL) {</a:t>
            </a:r>
            <a:endParaRPr sz="24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    return NULL;</a:t>
            </a:r>
            <a:endParaRPr sz="24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4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return r;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char *s = repetir(3, "hola");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if (s == NULL) {</a:t>
            </a:r>
            <a:endParaRPr sz="24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    return 1;</a:t>
            </a:r>
            <a:endParaRPr sz="24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4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printf("%s\n", s);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free(s);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/>
          <p:nvPr/>
        </p:nvSpPr>
        <p:spPr>
          <a:xfrm>
            <a:off x="3122250" y="615200"/>
            <a:ext cx="2899500" cy="205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 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p,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q;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(10);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q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p;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free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(p);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free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(q);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1" name="Google Shape;251;p26"/>
          <p:cNvSpPr/>
          <p:nvPr/>
        </p:nvSpPr>
        <p:spPr>
          <a:xfrm>
            <a:off x="865050" y="3350400"/>
            <a:ext cx="1177500" cy="2657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6"/>
          <p:cNvSpPr/>
          <p:nvPr/>
        </p:nvSpPr>
        <p:spPr>
          <a:xfrm>
            <a:off x="2042550" y="3350400"/>
            <a:ext cx="6236400" cy="26577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6"/>
          <p:cNvSpPr txBox="1"/>
          <p:nvPr/>
        </p:nvSpPr>
        <p:spPr>
          <a:xfrm>
            <a:off x="865050" y="2944095"/>
            <a:ext cx="1177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stack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2395725" y="2944095"/>
            <a:ext cx="1177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heap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Google Shape;255;p26"/>
          <p:cNvSpPr txBox="1"/>
          <p:nvPr/>
        </p:nvSpPr>
        <p:spPr>
          <a:xfrm>
            <a:off x="865050" y="3562600"/>
            <a:ext cx="2565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6" name="Google Shape;256;p26"/>
          <p:cNvSpPr txBox="1"/>
          <p:nvPr/>
        </p:nvSpPr>
        <p:spPr>
          <a:xfrm>
            <a:off x="1173575" y="3562600"/>
            <a:ext cx="768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7" name="Google Shape;257;p26"/>
          <p:cNvSpPr txBox="1"/>
          <p:nvPr/>
        </p:nvSpPr>
        <p:spPr>
          <a:xfrm>
            <a:off x="2773775" y="3562600"/>
            <a:ext cx="20475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58" name="Google Shape;258;p26"/>
          <p:cNvCxnSpPr>
            <a:endCxn id="257" idx="1"/>
          </p:cNvCxnSpPr>
          <p:nvPr/>
        </p:nvCxnSpPr>
        <p:spPr>
          <a:xfrm>
            <a:off x="1450775" y="3790300"/>
            <a:ext cx="1323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259" name="Google Shape;259;p26"/>
          <p:cNvCxnSpPr/>
          <p:nvPr/>
        </p:nvCxnSpPr>
        <p:spPr>
          <a:xfrm flipH="1">
            <a:off x="3032775" y="3499300"/>
            <a:ext cx="1380000" cy="582000"/>
          </a:xfrm>
          <a:prstGeom prst="straightConnector1">
            <a:avLst/>
          </a:prstGeom>
          <a:noFill/>
          <a:ln w="762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0" name="Google Shape;260;p26"/>
          <p:cNvSpPr txBox="1"/>
          <p:nvPr/>
        </p:nvSpPr>
        <p:spPr>
          <a:xfrm>
            <a:off x="865050" y="4172200"/>
            <a:ext cx="2565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q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1" name="Google Shape;261;p26"/>
          <p:cNvSpPr txBox="1"/>
          <p:nvPr/>
        </p:nvSpPr>
        <p:spPr>
          <a:xfrm>
            <a:off x="1173575" y="4172200"/>
            <a:ext cx="768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62" name="Google Shape;262;p26"/>
          <p:cNvCxnSpPr>
            <a:endCxn id="257" idx="1"/>
          </p:cNvCxnSpPr>
          <p:nvPr/>
        </p:nvCxnSpPr>
        <p:spPr>
          <a:xfrm rot="10800000" flipH="1">
            <a:off x="1529975" y="3790300"/>
            <a:ext cx="1243800" cy="6072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</p:spPr>
      </p:cxnSp>
      <p:grpSp>
        <p:nvGrpSpPr>
          <p:cNvPr id="263" name="Google Shape;263;p26"/>
          <p:cNvGrpSpPr/>
          <p:nvPr/>
        </p:nvGrpSpPr>
        <p:grpSpPr>
          <a:xfrm>
            <a:off x="4571988" y="2197100"/>
            <a:ext cx="427513" cy="427500"/>
            <a:chOff x="1052550" y="616725"/>
            <a:chExt cx="427513" cy="427500"/>
          </a:xfrm>
        </p:grpSpPr>
        <p:sp>
          <p:nvSpPr>
            <p:cNvPr id="264" name="Google Shape;264;p26"/>
            <p:cNvSpPr/>
            <p:nvPr/>
          </p:nvSpPr>
          <p:spPr>
            <a:xfrm>
              <a:off x="1052550" y="616725"/>
              <a:ext cx="427500" cy="427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 txBox="1"/>
            <p:nvPr/>
          </p:nvSpPr>
          <p:spPr>
            <a:xfrm>
              <a:off x="1052563" y="686625"/>
              <a:ext cx="4275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✕</a:t>
              </a:r>
              <a:endParaRPr sz="18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/>
          <p:nvPr/>
        </p:nvSpPr>
        <p:spPr>
          <a:xfrm>
            <a:off x="1450775" y="615200"/>
            <a:ext cx="6242400" cy="136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 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(10 * sizeof(int));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 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q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p + 5;</a:t>
            </a:r>
            <a:endParaRPr sz="24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free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(q);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1" name="Google Shape;271;p27"/>
          <p:cNvSpPr/>
          <p:nvPr/>
        </p:nvSpPr>
        <p:spPr>
          <a:xfrm>
            <a:off x="865050" y="3350400"/>
            <a:ext cx="1177500" cy="2657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7"/>
          <p:cNvSpPr/>
          <p:nvPr/>
        </p:nvSpPr>
        <p:spPr>
          <a:xfrm>
            <a:off x="2042550" y="3350400"/>
            <a:ext cx="6236400" cy="26577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7"/>
          <p:cNvSpPr txBox="1"/>
          <p:nvPr/>
        </p:nvSpPr>
        <p:spPr>
          <a:xfrm>
            <a:off x="865050" y="2944095"/>
            <a:ext cx="1177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stack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" name="Google Shape;274;p27"/>
          <p:cNvSpPr txBox="1"/>
          <p:nvPr/>
        </p:nvSpPr>
        <p:spPr>
          <a:xfrm>
            <a:off x="2395725" y="2944095"/>
            <a:ext cx="1177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heap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5" name="Google Shape;275;p27"/>
          <p:cNvSpPr txBox="1"/>
          <p:nvPr/>
        </p:nvSpPr>
        <p:spPr>
          <a:xfrm>
            <a:off x="865050" y="3562600"/>
            <a:ext cx="2565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" name="Google Shape;276;p27"/>
          <p:cNvSpPr txBox="1"/>
          <p:nvPr/>
        </p:nvSpPr>
        <p:spPr>
          <a:xfrm>
            <a:off x="1173575" y="3562600"/>
            <a:ext cx="768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7" name="Google Shape;277;p27"/>
          <p:cNvSpPr txBox="1"/>
          <p:nvPr/>
        </p:nvSpPr>
        <p:spPr>
          <a:xfrm>
            <a:off x="2773775" y="3562600"/>
            <a:ext cx="20808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8" name="Google Shape;278;p27"/>
          <p:cNvCxnSpPr>
            <a:endCxn id="277" idx="1"/>
          </p:cNvCxnSpPr>
          <p:nvPr/>
        </p:nvCxnSpPr>
        <p:spPr>
          <a:xfrm>
            <a:off x="1450775" y="3790300"/>
            <a:ext cx="1323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</p:spPr>
      </p:cxnSp>
      <p:grpSp>
        <p:nvGrpSpPr>
          <p:cNvPr id="279" name="Google Shape;279;p27"/>
          <p:cNvGrpSpPr/>
          <p:nvPr/>
        </p:nvGrpSpPr>
        <p:grpSpPr>
          <a:xfrm>
            <a:off x="3145637" y="1427200"/>
            <a:ext cx="427588" cy="427500"/>
            <a:chOff x="1052550" y="616725"/>
            <a:chExt cx="427588" cy="427500"/>
          </a:xfrm>
        </p:grpSpPr>
        <p:sp>
          <p:nvSpPr>
            <p:cNvPr id="280" name="Google Shape;280;p27"/>
            <p:cNvSpPr/>
            <p:nvPr/>
          </p:nvSpPr>
          <p:spPr>
            <a:xfrm>
              <a:off x="1052550" y="616725"/>
              <a:ext cx="427500" cy="427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 txBox="1"/>
            <p:nvPr/>
          </p:nvSpPr>
          <p:spPr>
            <a:xfrm>
              <a:off x="1052638" y="686625"/>
              <a:ext cx="4275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✕</a:t>
              </a:r>
              <a:endParaRPr sz="18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82" name="Google Shape;282;p27"/>
          <p:cNvSpPr txBox="1"/>
          <p:nvPr/>
        </p:nvSpPr>
        <p:spPr>
          <a:xfrm>
            <a:off x="865050" y="4172200"/>
            <a:ext cx="2565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q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3" name="Google Shape;283;p27"/>
          <p:cNvSpPr txBox="1"/>
          <p:nvPr/>
        </p:nvSpPr>
        <p:spPr>
          <a:xfrm>
            <a:off x="1173575" y="4172200"/>
            <a:ext cx="768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Google Shape;284;p27"/>
          <p:cNvSpPr/>
          <p:nvPr/>
        </p:nvSpPr>
        <p:spPr>
          <a:xfrm>
            <a:off x="1453915" y="4018000"/>
            <a:ext cx="2273292" cy="400675"/>
          </a:xfrm>
          <a:custGeom>
            <a:avLst/>
            <a:gdLst/>
            <a:ahLst/>
            <a:cxnLst/>
            <a:rect l="l" t="t" r="r" b="b"/>
            <a:pathLst>
              <a:path w="40999" h="16027" extrusionOk="0">
                <a:moveTo>
                  <a:pt x="0" y="16027"/>
                </a:moveTo>
                <a:lnTo>
                  <a:pt x="40999" y="16027"/>
                </a:lnTo>
                <a:lnTo>
                  <a:pt x="40999" y="0"/>
                </a:ln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"/>
          <p:cNvSpPr txBox="1"/>
          <p:nvPr/>
        </p:nvSpPr>
        <p:spPr>
          <a:xfrm>
            <a:off x="2489850" y="317000"/>
            <a:ext cx="4335000" cy="106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(5);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A2C4C9"/>
                </a:solidFill>
                <a:latin typeface="Consolas"/>
                <a:ea typeface="Consolas"/>
                <a:cs typeface="Consolas"/>
                <a:sym typeface="Consolas"/>
              </a:rPr>
              <a:t>"hola"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Google Shape;290;p28"/>
          <p:cNvSpPr/>
          <p:nvPr/>
        </p:nvSpPr>
        <p:spPr>
          <a:xfrm>
            <a:off x="865050" y="3350400"/>
            <a:ext cx="1177500" cy="2657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8"/>
          <p:cNvSpPr/>
          <p:nvPr/>
        </p:nvSpPr>
        <p:spPr>
          <a:xfrm>
            <a:off x="2042550" y="3350400"/>
            <a:ext cx="6236400" cy="26577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8"/>
          <p:cNvSpPr txBox="1"/>
          <p:nvPr/>
        </p:nvSpPr>
        <p:spPr>
          <a:xfrm>
            <a:off x="865050" y="2944095"/>
            <a:ext cx="1177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stack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3" name="Google Shape;293;p28"/>
          <p:cNvSpPr txBox="1"/>
          <p:nvPr/>
        </p:nvSpPr>
        <p:spPr>
          <a:xfrm>
            <a:off x="2395725" y="2944095"/>
            <a:ext cx="1177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heap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4" name="Google Shape;294;p28"/>
          <p:cNvSpPr txBox="1"/>
          <p:nvPr/>
        </p:nvSpPr>
        <p:spPr>
          <a:xfrm>
            <a:off x="865050" y="3562600"/>
            <a:ext cx="2565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5" name="Google Shape;295;p28"/>
          <p:cNvSpPr txBox="1"/>
          <p:nvPr/>
        </p:nvSpPr>
        <p:spPr>
          <a:xfrm>
            <a:off x="1173575" y="3562600"/>
            <a:ext cx="768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p28"/>
          <p:cNvSpPr txBox="1"/>
          <p:nvPr/>
        </p:nvSpPr>
        <p:spPr>
          <a:xfrm>
            <a:off x="2773775" y="3562600"/>
            <a:ext cx="9087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97" name="Google Shape;297;p28"/>
          <p:cNvCxnSpPr>
            <a:endCxn id="296" idx="1"/>
          </p:cNvCxnSpPr>
          <p:nvPr/>
        </p:nvCxnSpPr>
        <p:spPr>
          <a:xfrm>
            <a:off x="1450775" y="3790300"/>
            <a:ext cx="1323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298" name="Google Shape;298;p28"/>
          <p:cNvSpPr/>
          <p:nvPr/>
        </p:nvSpPr>
        <p:spPr>
          <a:xfrm>
            <a:off x="2078725" y="2096000"/>
            <a:ext cx="2577000" cy="848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8"/>
          <p:cNvSpPr txBox="1"/>
          <p:nvPr/>
        </p:nvSpPr>
        <p:spPr>
          <a:xfrm>
            <a:off x="2078725" y="1671500"/>
            <a:ext cx="13134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data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0" name="Google Shape;300;p28"/>
          <p:cNvSpPr txBox="1"/>
          <p:nvPr/>
        </p:nvSpPr>
        <p:spPr>
          <a:xfrm>
            <a:off x="2825671" y="2266050"/>
            <a:ext cx="9087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hola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01" name="Google Shape;301;p28"/>
          <p:cNvCxnSpPr>
            <a:endCxn id="300" idx="1"/>
          </p:cNvCxnSpPr>
          <p:nvPr/>
        </p:nvCxnSpPr>
        <p:spPr>
          <a:xfrm rot="10800000" flipH="1">
            <a:off x="1512871" y="2493750"/>
            <a:ext cx="1312800" cy="131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</p:spPr>
      </p:cxnSp>
      <p:grpSp>
        <p:nvGrpSpPr>
          <p:cNvPr id="302" name="Google Shape;302;p28"/>
          <p:cNvGrpSpPr/>
          <p:nvPr/>
        </p:nvGrpSpPr>
        <p:grpSpPr>
          <a:xfrm>
            <a:off x="4571988" y="795000"/>
            <a:ext cx="438313" cy="427500"/>
            <a:chOff x="1052550" y="616725"/>
            <a:chExt cx="438313" cy="427500"/>
          </a:xfrm>
        </p:grpSpPr>
        <p:sp>
          <p:nvSpPr>
            <p:cNvPr id="303" name="Google Shape;303;p28"/>
            <p:cNvSpPr/>
            <p:nvPr/>
          </p:nvSpPr>
          <p:spPr>
            <a:xfrm>
              <a:off x="1052550" y="616725"/>
              <a:ext cx="427500" cy="427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 txBox="1"/>
            <p:nvPr/>
          </p:nvSpPr>
          <p:spPr>
            <a:xfrm>
              <a:off x="1052563" y="686625"/>
              <a:ext cx="4383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✕</a:t>
              </a:r>
              <a:endParaRPr sz="18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 txBox="1"/>
          <p:nvPr/>
        </p:nvSpPr>
        <p:spPr>
          <a:xfrm>
            <a:off x="2489850" y="317000"/>
            <a:ext cx="4335000" cy="106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(5);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strcpy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(p, </a:t>
            </a:r>
            <a:r>
              <a:rPr lang="en" sz="2400">
                <a:solidFill>
                  <a:srgbClr val="A2C4C9"/>
                </a:solidFill>
                <a:latin typeface="Consolas"/>
                <a:ea typeface="Consolas"/>
                <a:cs typeface="Consolas"/>
                <a:sym typeface="Consolas"/>
              </a:rPr>
              <a:t>"hola"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0" name="Google Shape;310;p29"/>
          <p:cNvSpPr/>
          <p:nvPr/>
        </p:nvSpPr>
        <p:spPr>
          <a:xfrm>
            <a:off x="865050" y="3350400"/>
            <a:ext cx="1177500" cy="2657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9"/>
          <p:cNvSpPr/>
          <p:nvPr/>
        </p:nvSpPr>
        <p:spPr>
          <a:xfrm>
            <a:off x="2042550" y="3350400"/>
            <a:ext cx="6236400" cy="26577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9"/>
          <p:cNvSpPr txBox="1"/>
          <p:nvPr/>
        </p:nvSpPr>
        <p:spPr>
          <a:xfrm>
            <a:off x="865050" y="2944095"/>
            <a:ext cx="1177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stack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Google Shape;313;p29"/>
          <p:cNvSpPr txBox="1"/>
          <p:nvPr/>
        </p:nvSpPr>
        <p:spPr>
          <a:xfrm>
            <a:off x="2395725" y="2944095"/>
            <a:ext cx="1177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heap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4" name="Google Shape;314;p29"/>
          <p:cNvSpPr txBox="1"/>
          <p:nvPr/>
        </p:nvSpPr>
        <p:spPr>
          <a:xfrm>
            <a:off x="865050" y="3562600"/>
            <a:ext cx="2565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5" name="Google Shape;315;p29"/>
          <p:cNvSpPr txBox="1"/>
          <p:nvPr/>
        </p:nvSpPr>
        <p:spPr>
          <a:xfrm>
            <a:off x="1173575" y="3562600"/>
            <a:ext cx="768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6" name="Google Shape;316;p29"/>
          <p:cNvSpPr txBox="1"/>
          <p:nvPr/>
        </p:nvSpPr>
        <p:spPr>
          <a:xfrm>
            <a:off x="2773775" y="3562600"/>
            <a:ext cx="9087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hola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17" name="Google Shape;317;p29"/>
          <p:cNvCxnSpPr>
            <a:endCxn id="316" idx="1"/>
          </p:cNvCxnSpPr>
          <p:nvPr/>
        </p:nvCxnSpPr>
        <p:spPr>
          <a:xfrm>
            <a:off x="1450775" y="3790300"/>
            <a:ext cx="1323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318" name="Google Shape;318;p29"/>
          <p:cNvSpPr/>
          <p:nvPr/>
        </p:nvSpPr>
        <p:spPr>
          <a:xfrm>
            <a:off x="2078725" y="2096000"/>
            <a:ext cx="2577000" cy="848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9"/>
          <p:cNvSpPr txBox="1"/>
          <p:nvPr/>
        </p:nvSpPr>
        <p:spPr>
          <a:xfrm>
            <a:off x="2078725" y="1671500"/>
            <a:ext cx="13134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data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0" name="Google Shape;320;p29"/>
          <p:cNvSpPr txBox="1"/>
          <p:nvPr/>
        </p:nvSpPr>
        <p:spPr>
          <a:xfrm>
            <a:off x="2825671" y="2266050"/>
            <a:ext cx="9087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hola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21" name="Google Shape;321;p29"/>
          <p:cNvGrpSpPr/>
          <p:nvPr/>
        </p:nvGrpSpPr>
        <p:grpSpPr>
          <a:xfrm>
            <a:off x="5626500" y="873763"/>
            <a:ext cx="427650" cy="427500"/>
            <a:chOff x="1052400" y="616725"/>
            <a:chExt cx="427650" cy="427500"/>
          </a:xfrm>
        </p:grpSpPr>
        <p:sp>
          <p:nvSpPr>
            <p:cNvPr id="322" name="Google Shape;322;p29"/>
            <p:cNvSpPr/>
            <p:nvPr/>
          </p:nvSpPr>
          <p:spPr>
            <a:xfrm>
              <a:off x="1052550" y="616725"/>
              <a:ext cx="427500" cy="427500"/>
            </a:xfrm>
            <a:prstGeom prst="ellipse">
              <a:avLst/>
            </a:prstGeom>
            <a:solidFill>
              <a:srgbClr val="4BA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9"/>
            <p:cNvSpPr txBox="1"/>
            <p:nvPr/>
          </p:nvSpPr>
          <p:spPr>
            <a:xfrm>
              <a:off x="1052400" y="704988"/>
              <a:ext cx="4275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✓</a:t>
              </a:r>
              <a:endParaRPr sz="24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"/>
          <p:cNvSpPr txBox="1"/>
          <p:nvPr/>
        </p:nvSpPr>
        <p:spPr>
          <a:xfrm>
            <a:off x="689950" y="164600"/>
            <a:ext cx="8213100" cy="848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22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datos</a:t>
            </a:r>
            <a:r>
              <a:rPr lang="en" sz="2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2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] =</a:t>
            </a:r>
            <a:r>
              <a:rPr lang="en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{10, 20, 30}</a:t>
            </a:r>
            <a:r>
              <a:rPr lang="en" sz="2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 *</a:t>
            </a:r>
            <a:r>
              <a:rPr lang="en" sz="22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2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2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 sz="22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(3 </a:t>
            </a:r>
            <a:r>
              <a:rPr lang="en" sz="2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22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sizeof(</a:t>
            </a:r>
            <a:r>
              <a:rPr lang="en" sz="2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2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22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9" name="Google Shape;329;p30"/>
          <p:cNvSpPr/>
          <p:nvPr/>
        </p:nvSpPr>
        <p:spPr>
          <a:xfrm>
            <a:off x="865050" y="3350400"/>
            <a:ext cx="1177500" cy="2657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0"/>
          <p:cNvSpPr/>
          <p:nvPr/>
        </p:nvSpPr>
        <p:spPr>
          <a:xfrm>
            <a:off x="2042550" y="3350400"/>
            <a:ext cx="6236400" cy="26577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0"/>
          <p:cNvSpPr txBox="1"/>
          <p:nvPr/>
        </p:nvSpPr>
        <p:spPr>
          <a:xfrm>
            <a:off x="865050" y="2944095"/>
            <a:ext cx="1177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stack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2" name="Google Shape;332;p30"/>
          <p:cNvSpPr txBox="1"/>
          <p:nvPr/>
        </p:nvSpPr>
        <p:spPr>
          <a:xfrm>
            <a:off x="2395725" y="2944095"/>
            <a:ext cx="1177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heap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3" name="Google Shape;333;p30"/>
          <p:cNvSpPr txBox="1"/>
          <p:nvPr/>
        </p:nvSpPr>
        <p:spPr>
          <a:xfrm>
            <a:off x="865050" y="3562600"/>
            <a:ext cx="2565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30"/>
          <p:cNvSpPr txBox="1"/>
          <p:nvPr/>
        </p:nvSpPr>
        <p:spPr>
          <a:xfrm>
            <a:off x="1173575" y="3562600"/>
            <a:ext cx="768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5" name="Google Shape;335;p30"/>
          <p:cNvSpPr txBox="1"/>
          <p:nvPr/>
        </p:nvSpPr>
        <p:spPr>
          <a:xfrm>
            <a:off x="2773775" y="3562600"/>
            <a:ext cx="13134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36" name="Google Shape;336;p30"/>
          <p:cNvCxnSpPr>
            <a:endCxn id="335" idx="1"/>
          </p:cNvCxnSpPr>
          <p:nvPr/>
        </p:nvCxnSpPr>
        <p:spPr>
          <a:xfrm>
            <a:off x="1450775" y="3790300"/>
            <a:ext cx="1323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337" name="Google Shape;337;p30"/>
          <p:cNvSpPr/>
          <p:nvPr/>
        </p:nvSpPr>
        <p:spPr>
          <a:xfrm>
            <a:off x="2078725" y="2096000"/>
            <a:ext cx="2577000" cy="848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0"/>
          <p:cNvSpPr txBox="1"/>
          <p:nvPr/>
        </p:nvSpPr>
        <p:spPr>
          <a:xfrm>
            <a:off x="2078725" y="1671500"/>
            <a:ext cx="13134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data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9" name="Google Shape;339;p30"/>
          <p:cNvSpPr txBox="1"/>
          <p:nvPr/>
        </p:nvSpPr>
        <p:spPr>
          <a:xfrm>
            <a:off x="2825673" y="2266050"/>
            <a:ext cx="13134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10 20 30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0" name="Google Shape;340;p30"/>
          <p:cNvSpPr txBox="1"/>
          <p:nvPr/>
        </p:nvSpPr>
        <p:spPr>
          <a:xfrm>
            <a:off x="689950" y="1111750"/>
            <a:ext cx="8213100" cy="542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memcpy</a:t>
            </a:r>
            <a:r>
              <a:rPr lang="en" sz="22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(p, datos, 3 </a:t>
            </a:r>
            <a:r>
              <a:rPr lang="en" sz="2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22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sizeof(</a:t>
            </a:r>
            <a:r>
              <a:rPr lang="en" sz="22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2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22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1" name="Google Shape;341;p30"/>
          <p:cNvSpPr txBox="1"/>
          <p:nvPr/>
        </p:nvSpPr>
        <p:spPr>
          <a:xfrm>
            <a:off x="2773775" y="3562600"/>
            <a:ext cx="13134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10 20 30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1"/>
          <p:cNvSpPr txBox="1"/>
          <p:nvPr/>
        </p:nvSpPr>
        <p:spPr>
          <a:xfrm>
            <a:off x="2489850" y="2901525"/>
            <a:ext cx="4335000" cy="51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strcpy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(p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4, </a:t>
            </a:r>
            <a:r>
              <a:rPr lang="en" sz="2400">
                <a:solidFill>
                  <a:srgbClr val="A2C4C9"/>
                </a:solidFill>
                <a:latin typeface="Consolas"/>
                <a:ea typeface="Consolas"/>
                <a:cs typeface="Consolas"/>
                <a:sym typeface="Consolas"/>
              </a:rPr>
              <a:t>" mundo"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7" name="Google Shape;347;p31"/>
          <p:cNvSpPr txBox="1"/>
          <p:nvPr/>
        </p:nvSpPr>
        <p:spPr>
          <a:xfrm>
            <a:off x="2489850" y="2474000"/>
            <a:ext cx="4335000" cy="51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aux;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8" name="Google Shape;348;p31"/>
          <p:cNvSpPr txBox="1"/>
          <p:nvPr/>
        </p:nvSpPr>
        <p:spPr>
          <a:xfrm>
            <a:off x="2489850" y="2042150"/>
            <a:ext cx="4335000" cy="51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free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(p)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9" name="Google Shape;349;p31"/>
          <p:cNvSpPr txBox="1"/>
          <p:nvPr/>
        </p:nvSpPr>
        <p:spPr>
          <a:xfrm>
            <a:off x="2489850" y="1661150"/>
            <a:ext cx="4335000" cy="51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memcpy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(aux, p, 5);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0" name="Google Shape;350;p31"/>
          <p:cNvSpPr txBox="1"/>
          <p:nvPr/>
        </p:nvSpPr>
        <p:spPr>
          <a:xfrm>
            <a:off x="2489850" y="1296775"/>
            <a:ext cx="4335000" cy="51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aux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(20);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1" name="Google Shape;351;p31"/>
          <p:cNvSpPr txBox="1"/>
          <p:nvPr/>
        </p:nvSpPr>
        <p:spPr>
          <a:xfrm>
            <a:off x="2489850" y="164600"/>
            <a:ext cx="4335000" cy="121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(5);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strcpy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(p, </a:t>
            </a:r>
            <a:r>
              <a:rPr lang="en" sz="2400">
                <a:solidFill>
                  <a:srgbClr val="A2C4C9"/>
                </a:solidFill>
                <a:latin typeface="Consolas"/>
                <a:ea typeface="Consolas"/>
                <a:cs typeface="Consolas"/>
                <a:sym typeface="Consolas"/>
              </a:rPr>
              <a:t>"hola"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// Necesito más lugar!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2" name="Google Shape;352;p31"/>
          <p:cNvSpPr/>
          <p:nvPr/>
        </p:nvSpPr>
        <p:spPr>
          <a:xfrm>
            <a:off x="515400" y="3731400"/>
            <a:ext cx="1527300" cy="2657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1"/>
          <p:cNvSpPr/>
          <p:nvPr/>
        </p:nvSpPr>
        <p:spPr>
          <a:xfrm>
            <a:off x="2042550" y="3731400"/>
            <a:ext cx="6236400" cy="26577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1"/>
          <p:cNvSpPr txBox="1"/>
          <p:nvPr/>
        </p:nvSpPr>
        <p:spPr>
          <a:xfrm>
            <a:off x="865050" y="3325095"/>
            <a:ext cx="1177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stack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5" name="Google Shape;355;p31"/>
          <p:cNvSpPr txBox="1"/>
          <p:nvPr/>
        </p:nvSpPr>
        <p:spPr>
          <a:xfrm>
            <a:off x="2395725" y="3325095"/>
            <a:ext cx="1177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heap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6" name="Google Shape;356;p31"/>
          <p:cNvSpPr txBox="1"/>
          <p:nvPr/>
        </p:nvSpPr>
        <p:spPr>
          <a:xfrm>
            <a:off x="865050" y="3943600"/>
            <a:ext cx="2565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7" name="Google Shape;357;p31"/>
          <p:cNvSpPr txBox="1"/>
          <p:nvPr/>
        </p:nvSpPr>
        <p:spPr>
          <a:xfrm>
            <a:off x="1173575" y="3943600"/>
            <a:ext cx="768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8" name="Google Shape;358;p31"/>
          <p:cNvSpPr txBox="1"/>
          <p:nvPr/>
        </p:nvSpPr>
        <p:spPr>
          <a:xfrm>
            <a:off x="2773775" y="3943600"/>
            <a:ext cx="9087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hola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59" name="Google Shape;359;p31"/>
          <p:cNvCxnSpPr>
            <a:endCxn id="358" idx="1"/>
          </p:cNvCxnSpPr>
          <p:nvPr/>
        </p:nvCxnSpPr>
        <p:spPr>
          <a:xfrm>
            <a:off x="1450775" y="4171300"/>
            <a:ext cx="1323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360" name="Google Shape;360;p31"/>
          <p:cNvCxnSpPr/>
          <p:nvPr/>
        </p:nvCxnSpPr>
        <p:spPr>
          <a:xfrm flipH="1">
            <a:off x="2442575" y="3880300"/>
            <a:ext cx="1380000" cy="582000"/>
          </a:xfrm>
          <a:prstGeom prst="straightConnector1">
            <a:avLst/>
          </a:prstGeom>
          <a:noFill/>
          <a:ln w="762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1" name="Google Shape;361;p31"/>
          <p:cNvSpPr txBox="1"/>
          <p:nvPr/>
        </p:nvSpPr>
        <p:spPr>
          <a:xfrm>
            <a:off x="2774219" y="4705600"/>
            <a:ext cx="20124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62" name="Google Shape;362;p31"/>
          <p:cNvCxnSpPr>
            <a:endCxn id="361" idx="1"/>
          </p:cNvCxnSpPr>
          <p:nvPr/>
        </p:nvCxnSpPr>
        <p:spPr>
          <a:xfrm>
            <a:off x="1504619" y="4164700"/>
            <a:ext cx="1269600" cy="768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363" name="Google Shape;363;p31"/>
          <p:cNvSpPr txBox="1"/>
          <p:nvPr/>
        </p:nvSpPr>
        <p:spPr>
          <a:xfrm>
            <a:off x="1173575" y="4705600"/>
            <a:ext cx="768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4" name="Google Shape;364;p31"/>
          <p:cNvSpPr txBox="1"/>
          <p:nvPr/>
        </p:nvSpPr>
        <p:spPr>
          <a:xfrm>
            <a:off x="556950" y="4705600"/>
            <a:ext cx="5646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aux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65" name="Google Shape;365;p31"/>
          <p:cNvCxnSpPr>
            <a:endCxn id="361" idx="1"/>
          </p:cNvCxnSpPr>
          <p:nvPr/>
        </p:nvCxnSpPr>
        <p:spPr>
          <a:xfrm rot="10800000" flipH="1">
            <a:off x="1462919" y="4933300"/>
            <a:ext cx="1311300" cy="15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366" name="Google Shape;366;p31"/>
          <p:cNvSpPr txBox="1"/>
          <p:nvPr/>
        </p:nvSpPr>
        <p:spPr>
          <a:xfrm>
            <a:off x="2774219" y="4705600"/>
            <a:ext cx="20124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hola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7" name="Google Shape;367;p31"/>
          <p:cNvSpPr txBox="1"/>
          <p:nvPr/>
        </p:nvSpPr>
        <p:spPr>
          <a:xfrm>
            <a:off x="2774219" y="4705600"/>
            <a:ext cx="20124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hola mundo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/>
        </p:nvSpPr>
        <p:spPr>
          <a:xfrm>
            <a:off x="3209100" y="1352225"/>
            <a:ext cx="1535100" cy="641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repetir</a:t>
            </a:r>
            <a:endParaRPr sz="18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9" name="Google Shape;69;p14"/>
          <p:cNvCxnSpPr>
            <a:endCxn id="70" idx="3"/>
          </p:cNvCxnSpPr>
          <p:nvPr/>
        </p:nvCxnSpPr>
        <p:spPr>
          <a:xfrm rot="10800000">
            <a:off x="2506675" y="1841525"/>
            <a:ext cx="696000" cy="0"/>
          </a:xfrm>
          <a:prstGeom prst="straightConnector1">
            <a:avLst/>
          </a:prstGeom>
          <a:noFill/>
          <a:ln w="19050" cap="flat" cmpd="sng">
            <a:solidFill>
              <a:srgbClr val="4BA173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70" name="Google Shape;70;p14"/>
          <p:cNvSpPr txBox="1"/>
          <p:nvPr/>
        </p:nvSpPr>
        <p:spPr>
          <a:xfrm>
            <a:off x="1481875" y="1673075"/>
            <a:ext cx="1024800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"hola"</a:t>
            </a:r>
            <a:endParaRPr sz="18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1" name="Google Shape;71;p14"/>
          <p:cNvCxnSpPr>
            <a:stCxn id="68" idx="3"/>
            <a:endCxn id="72" idx="1"/>
          </p:cNvCxnSpPr>
          <p:nvPr/>
        </p:nvCxnSpPr>
        <p:spPr>
          <a:xfrm>
            <a:off x="4744200" y="1673075"/>
            <a:ext cx="645600" cy="0"/>
          </a:xfrm>
          <a:prstGeom prst="straightConnector1">
            <a:avLst/>
          </a:prstGeom>
          <a:noFill/>
          <a:ln w="19050" cap="flat" cmpd="sng">
            <a:solidFill>
              <a:srgbClr val="4BA173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72" name="Google Shape;72;p14"/>
          <p:cNvSpPr txBox="1"/>
          <p:nvPr/>
        </p:nvSpPr>
        <p:spPr>
          <a:xfrm>
            <a:off x="5389925" y="1504625"/>
            <a:ext cx="2272200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"holaholahola"</a:t>
            </a:r>
            <a:endParaRPr sz="18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3" name="Google Shape;73;p14"/>
          <p:cNvCxnSpPr>
            <a:endCxn id="74" idx="3"/>
          </p:cNvCxnSpPr>
          <p:nvPr/>
        </p:nvCxnSpPr>
        <p:spPr>
          <a:xfrm rot="10800000">
            <a:off x="2506675" y="1520675"/>
            <a:ext cx="702600" cy="0"/>
          </a:xfrm>
          <a:prstGeom prst="straightConnector1">
            <a:avLst/>
          </a:prstGeom>
          <a:noFill/>
          <a:ln w="19050" cap="flat" cmpd="sng">
            <a:solidFill>
              <a:srgbClr val="4BA173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74" name="Google Shape;74;p14"/>
          <p:cNvSpPr txBox="1"/>
          <p:nvPr/>
        </p:nvSpPr>
        <p:spPr>
          <a:xfrm>
            <a:off x="1481875" y="1352225"/>
            <a:ext cx="1024800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18675" y="2528275"/>
            <a:ext cx="8306700" cy="59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repetir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n,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const char 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s);</a:t>
            </a:r>
            <a:endParaRPr sz="240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76" name="Google Shape;76;p14"/>
          <p:cNvGrpSpPr/>
          <p:nvPr/>
        </p:nvGrpSpPr>
        <p:grpSpPr>
          <a:xfrm>
            <a:off x="6899888" y="2612725"/>
            <a:ext cx="427512" cy="427500"/>
            <a:chOff x="1052550" y="616725"/>
            <a:chExt cx="427512" cy="427500"/>
          </a:xfrm>
        </p:grpSpPr>
        <p:sp>
          <p:nvSpPr>
            <p:cNvPr id="77" name="Google Shape;77;p14"/>
            <p:cNvSpPr/>
            <p:nvPr/>
          </p:nvSpPr>
          <p:spPr>
            <a:xfrm>
              <a:off x="1052550" y="616725"/>
              <a:ext cx="427500" cy="427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1052562" y="686625"/>
              <a:ext cx="4275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✕</a:t>
              </a:r>
              <a:endParaRPr sz="18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79" name="Google Shape;79;p14"/>
          <p:cNvSpPr txBox="1"/>
          <p:nvPr/>
        </p:nvSpPr>
        <p:spPr>
          <a:xfrm>
            <a:off x="418675" y="3518875"/>
            <a:ext cx="8306700" cy="59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repetir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n,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const char 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s,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buf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18675" y="4433275"/>
            <a:ext cx="8306700" cy="59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repetir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n,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const char 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s);</a:t>
            </a:r>
            <a:endParaRPr sz="240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2"/>
          <p:cNvSpPr txBox="1"/>
          <p:nvPr/>
        </p:nvSpPr>
        <p:spPr>
          <a:xfrm>
            <a:off x="2489850" y="271375"/>
            <a:ext cx="4335000" cy="1640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(5);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strcpy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(p, </a:t>
            </a:r>
            <a:r>
              <a:rPr lang="en" sz="2400">
                <a:solidFill>
                  <a:srgbClr val="A2C4C9"/>
                </a:solidFill>
                <a:latin typeface="Consolas"/>
                <a:ea typeface="Consolas"/>
                <a:cs typeface="Consolas"/>
                <a:sym typeface="Consolas"/>
              </a:rPr>
              <a:t>"hola"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6A5AF"/>
                </a:solidFill>
                <a:latin typeface="Consolas"/>
                <a:ea typeface="Consolas"/>
                <a:cs typeface="Consolas"/>
                <a:sym typeface="Consolas"/>
              </a:rPr>
              <a:t>// Necesito más lugar!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realloc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(p, 10);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3" name="Google Shape;373;p32"/>
          <p:cNvSpPr/>
          <p:nvPr/>
        </p:nvSpPr>
        <p:spPr>
          <a:xfrm>
            <a:off x="865050" y="3350400"/>
            <a:ext cx="1177500" cy="2657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2"/>
          <p:cNvSpPr/>
          <p:nvPr/>
        </p:nvSpPr>
        <p:spPr>
          <a:xfrm>
            <a:off x="2042550" y="3350400"/>
            <a:ext cx="6236400" cy="26577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2"/>
          <p:cNvSpPr txBox="1"/>
          <p:nvPr/>
        </p:nvSpPr>
        <p:spPr>
          <a:xfrm>
            <a:off x="865050" y="2944095"/>
            <a:ext cx="1177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stack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6" name="Google Shape;376;p32"/>
          <p:cNvSpPr txBox="1"/>
          <p:nvPr/>
        </p:nvSpPr>
        <p:spPr>
          <a:xfrm>
            <a:off x="2395725" y="2944095"/>
            <a:ext cx="1177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heap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7" name="Google Shape;377;p32"/>
          <p:cNvSpPr txBox="1"/>
          <p:nvPr/>
        </p:nvSpPr>
        <p:spPr>
          <a:xfrm>
            <a:off x="865050" y="3562600"/>
            <a:ext cx="2565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8" name="Google Shape;378;p32"/>
          <p:cNvSpPr txBox="1"/>
          <p:nvPr/>
        </p:nvSpPr>
        <p:spPr>
          <a:xfrm>
            <a:off x="1173575" y="3562600"/>
            <a:ext cx="768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9" name="Google Shape;379;p32"/>
          <p:cNvSpPr txBox="1"/>
          <p:nvPr/>
        </p:nvSpPr>
        <p:spPr>
          <a:xfrm>
            <a:off x="2773775" y="3562600"/>
            <a:ext cx="9087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hola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80" name="Google Shape;380;p32"/>
          <p:cNvCxnSpPr>
            <a:endCxn id="379" idx="1"/>
          </p:cNvCxnSpPr>
          <p:nvPr/>
        </p:nvCxnSpPr>
        <p:spPr>
          <a:xfrm>
            <a:off x="1450775" y="3790300"/>
            <a:ext cx="1323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381" name="Google Shape;381;p32"/>
          <p:cNvSpPr txBox="1"/>
          <p:nvPr/>
        </p:nvSpPr>
        <p:spPr>
          <a:xfrm>
            <a:off x="2489850" y="2077496"/>
            <a:ext cx="4335000" cy="59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free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(p);</a:t>
            </a:r>
            <a:endParaRPr sz="240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82" name="Google Shape;382;p32"/>
          <p:cNvCxnSpPr/>
          <p:nvPr/>
        </p:nvCxnSpPr>
        <p:spPr>
          <a:xfrm flipH="1">
            <a:off x="2442575" y="3499300"/>
            <a:ext cx="1380000" cy="582000"/>
          </a:xfrm>
          <a:prstGeom prst="straightConnector1">
            <a:avLst/>
          </a:prstGeom>
          <a:noFill/>
          <a:ln w="762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3" name="Google Shape;383;p32"/>
          <p:cNvSpPr txBox="1"/>
          <p:nvPr/>
        </p:nvSpPr>
        <p:spPr>
          <a:xfrm>
            <a:off x="2774219" y="4781800"/>
            <a:ext cx="20124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hola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84" name="Google Shape;384;p32"/>
          <p:cNvCxnSpPr>
            <a:endCxn id="383" idx="1"/>
          </p:cNvCxnSpPr>
          <p:nvPr/>
        </p:nvCxnSpPr>
        <p:spPr>
          <a:xfrm>
            <a:off x="1488419" y="3757300"/>
            <a:ext cx="1285800" cy="12522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385" name="Google Shape;385;p32"/>
          <p:cNvCxnSpPr/>
          <p:nvPr/>
        </p:nvCxnSpPr>
        <p:spPr>
          <a:xfrm flipH="1">
            <a:off x="2608100" y="4713325"/>
            <a:ext cx="2545800" cy="550500"/>
          </a:xfrm>
          <a:prstGeom prst="straightConnector1">
            <a:avLst/>
          </a:prstGeom>
          <a:noFill/>
          <a:ln w="762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3"/>
          <p:cNvSpPr txBox="1"/>
          <p:nvPr/>
        </p:nvSpPr>
        <p:spPr>
          <a:xfrm>
            <a:off x="1741825" y="555575"/>
            <a:ext cx="5847600" cy="5246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(5);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aux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realloc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(p, 10);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(aux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NULL) {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// todo mal</a:t>
            </a:r>
            <a:endParaRPr sz="24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// todo bien</a:t>
            </a:r>
            <a:endParaRPr sz="24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p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aux;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free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(p);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4"/>
          <p:cNvSpPr txBox="1"/>
          <p:nvPr/>
        </p:nvSpPr>
        <p:spPr>
          <a:xfrm>
            <a:off x="1043550" y="1706875"/>
            <a:ext cx="3079500" cy="61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(0)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6" name="Google Shape;396;p34"/>
          <p:cNvSpPr txBox="1"/>
          <p:nvPr/>
        </p:nvSpPr>
        <p:spPr>
          <a:xfrm>
            <a:off x="1043550" y="2468875"/>
            <a:ext cx="3079500" cy="61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free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(NULL)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7" name="Google Shape;397;p34"/>
          <p:cNvSpPr txBox="1"/>
          <p:nvPr/>
        </p:nvSpPr>
        <p:spPr>
          <a:xfrm>
            <a:off x="1043550" y="3230875"/>
            <a:ext cx="3079500" cy="61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realloc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(NULL, n)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8" name="Google Shape;398;p34"/>
          <p:cNvSpPr txBox="1"/>
          <p:nvPr/>
        </p:nvSpPr>
        <p:spPr>
          <a:xfrm>
            <a:off x="5144500" y="3230875"/>
            <a:ext cx="3079500" cy="61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(n)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9" name="Google Shape;399;p34"/>
          <p:cNvSpPr txBox="1"/>
          <p:nvPr/>
        </p:nvSpPr>
        <p:spPr>
          <a:xfrm>
            <a:off x="1043550" y="3992875"/>
            <a:ext cx="3079500" cy="61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realloc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(p, 0)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0" name="Google Shape;400;p34"/>
          <p:cNvSpPr txBox="1"/>
          <p:nvPr/>
        </p:nvSpPr>
        <p:spPr>
          <a:xfrm>
            <a:off x="5144500" y="3992875"/>
            <a:ext cx="3079500" cy="61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free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(p)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01" name="Google Shape;401;p34"/>
          <p:cNvCxnSpPr/>
          <p:nvPr/>
        </p:nvCxnSpPr>
        <p:spPr>
          <a:xfrm>
            <a:off x="4259675" y="3521825"/>
            <a:ext cx="748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02" name="Google Shape;402;p34"/>
          <p:cNvCxnSpPr/>
          <p:nvPr/>
        </p:nvCxnSpPr>
        <p:spPr>
          <a:xfrm>
            <a:off x="4259675" y="4283825"/>
            <a:ext cx="748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03" name="Google Shape;403;p34"/>
          <p:cNvCxnSpPr/>
          <p:nvPr/>
        </p:nvCxnSpPr>
        <p:spPr>
          <a:xfrm>
            <a:off x="4259675" y="1997825"/>
            <a:ext cx="748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4" name="Google Shape;404;p34"/>
          <p:cNvSpPr txBox="1"/>
          <p:nvPr/>
        </p:nvSpPr>
        <p:spPr>
          <a:xfrm>
            <a:off x="5144500" y="1706875"/>
            <a:ext cx="3079500" cy="61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05" name="Google Shape;405;p34"/>
          <p:cNvCxnSpPr/>
          <p:nvPr/>
        </p:nvCxnSpPr>
        <p:spPr>
          <a:xfrm>
            <a:off x="4259675" y="2759825"/>
            <a:ext cx="748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06" name="Google Shape;406;p34"/>
          <p:cNvGrpSpPr/>
          <p:nvPr/>
        </p:nvGrpSpPr>
        <p:grpSpPr>
          <a:xfrm>
            <a:off x="5144500" y="2561263"/>
            <a:ext cx="427500" cy="427500"/>
            <a:chOff x="1052550" y="616725"/>
            <a:chExt cx="427500" cy="427500"/>
          </a:xfrm>
        </p:grpSpPr>
        <p:sp>
          <p:nvSpPr>
            <p:cNvPr id="407" name="Google Shape;407;p34"/>
            <p:cNvSpPr/>
            <p:nvPr/>
          </p:nvSpPr>
          <p:spPr>
            <a:xfrm>
              <a:off x="1052550" y="616725"/>
              <a:ext cx="427500" cy="427500"/>
            </a:xfrm>
            <a:prstGeom prst="ellipse">
              <a:avLst/>
            </a:prstGeom>
            <a:solidFill>
              <a:srgbClr val="4BA1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4"/>
            <p:cNvSpPr txBox="1"/>
            <p:nvPr/>
          </p:nvSpPr>
          <p:spPr>
            <a:xfrm>
              <a:off x="1096793" y="704994"/>
              <a:ext cx="3390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✓</a:t>
              </a:r>
              <a:endParaRPr sz="24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5"/>
          <p:cNvSpPr txBox="1">
            <a:spLocks noGrp="1"/>
          </p:cNvSpPr>
          <p:nvPr>
            <p:ph type="title" idx="4294967295"/>
          </p:nvPr>
        </p:nvSpPr>
        <p:spPr>
          <a:xfrm>
            <a:off x="311700" y="23591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Aplicaciones: Arreglo dinámico</a:t>
            </a:r>
            <a:endParaRPr/>
          </a:p>
        </p:txBody>
      </p:sp>
      <p:sp>
        <p:nvSpPr>
          <p:cNvPr id="414" name="Google Shape;414;p35"/>
          <p:cNvSpPr/>
          <p:nvPr/>
        </p:nvSpPr>
        <p:spPr>
          <a:xfrm>
            <a:off x="865050" y="2095675"/>
            <a:ext cx="1177500" cy="4322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5"/>
          <p:cNvSpPr/>
          <p:nvPr/>
        </p:nvSpPr>
        <p:spPr>
          <a:xfrm>
            <a:off x="2042550" y="2095675"/>
            <a:ext cx="6236400" cy="43221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5"/>
          <p:cNvSpPr txBox="1"/>
          <p:nvPr/>
        </p:nvSpPr>
        <p:spPr>
          <a:xfrm>
            <a:off x="865050" y="1689370"/>
            <a:ext cx="1177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stack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7" name="Google Shape;417;p35"/>
          <p:cNvSpPr txBox="1"/>
          <p:nvPr/>
        </p:nvSpPr>
        <p:spPr>
          <a:xfrm>
            <a:off x="2395725" y="1689370"/>
            <a:ext cx="1177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heap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8" name="Google Shape;418;p35"/>
          <p:cNvSpPr txBox="1"/>
          <p:nvPr/>
        </p:nvSpPr>
        <p:spPr>
          <a:xfrm>
            <a:off x="865050" y="2307875"/>
            <a:ext cx="2565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9" name="Google Shape;419;p35"/>
          <p:cNvSpPr txBox="1"/>
          <p:nvPr/>
        </p:nvSpPr>
        <p:spPr>
          <a:xfrm>
            <a:off x="1173575" y="2307875"/>
            <a:ext cx="768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0" name="Google Shape;420;p35"/>
          <p:cNvSpPr txBox="1"/>
          <p:nvPr/>
        </p:nvSpPr>
        <p:spPr>
          <a:xfrm>
            <a:off x="2773775" y="2307875"/>
            <a:ext cx="23304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53 14  2  15  24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21" name="Google Shape;421;p35"/>
          <p:cNvCxnSpPr>
            <a:endCxn id="420" idx="1"/>
          </p:cNvCxnSpPr>
          <p:nvPr/>
        </p:nvCxnSpPr>
        <p:spPr>
          <a:xfrm>
            <a:off x="1450775" y="2535575"/>
            <a:ext cx="1323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422" name="Google Shape;422;p35"/>
          <p:cNvSpPr txBox="1"/>
          <p:nvPr/>
        </p:nvSpPr>
        <p:spPr>
          <a:xfrm>
            <a:off x="865050" y="964275"/>
            <a:ext cx="7413900" cy="619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 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(5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sizeof(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23" name="Google Shape;423;p35"/>
          <p:cNvCxnSpPr>
            <a:stCxn id="424" idx="1"/>
          </p:cNvCxnSpPr>
          <p:nvPr/>
        </p:nvCxnSpPr>
        <p:spPr>
          <a:xfrm rot="10800000">
            <a:off x="4322625" y="2701550"/>
            <a:ext cx="1138800" cy="538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4" name="Google Shape;424;p35"/>
          <p:cNvSpPr txBox="1"/>
          <p:nvPr/>
        </p:nvSpPr>
        <p:spPr>
          <a:xfrm>
            <a:off x="5461425" y="2930150"/>
            <a:ext cx="23691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x = p[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24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6"/>
          <p:cNvSpPr txBox="1">
            <a:spLocks noGrp="1"/>
          </p:cNvSpPr>
          <p:nvPr>
            <p:ph type="title" idx="4294967295"/>
          </p:nvPr>
        </p:nvSpPr>
        <p:spPr>
          <a:xfrm>
            <a:off x="311700" y="23591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Aplicaciones: Arreglo de punteros a cosas dinámicas</a:t>
            </a:r>
            <a:endParaRPr/>
          </a:p>
        </p:txBody>
      </p:sp>
      <p:sp>
        <p:nvSpPr>
          <p:cNvPr id="430" name="Google Shape;430;p36"/>
          <p:cNvSpPr/>
          <p:nvPr/>
        </p:nvSpPr>
        <p:spPr>
          <a:xfrm>
            <a:off x="865050" y="2933250"/>
            <a:ext cx="1177500" cy="3694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6"/>
          <p:cNvSpPr/>
          <p:nvPr/>
        </p:nvSpPr>
        <p:spPr>
          <a:xfrm>
            <a:off x="2042550" y="2933250"/>
            <a:ext cx="6236400" cy="36942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6"/>
          <p:cNvSpPr txBox="1"/>
          <p:nvPr/>
        </p:nvSpPr>
        <p:spPr>
          <a:xfrm>
            <a:off x="865050" y="2526945"/>
            <a:ext cx="1177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stack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3" name="Google Shape;433;p36"/>
          <p:cNvSpPr txBox="1"/>
          <p:nvPr/>
        </p:nvSpPr>
        <p:spPr>
          <a:xfrm>
            <a:off x="2395725" y="2526945"/>
            <a:ext cx="1177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heap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4" name="Google Shape;434;p36"/>
          <p:cNvSpPr txBox="1"/>
          <p:nvPr/>
        </p:nvSpPr>
        <p:spPr>
          <a:xfrm>
            <a:off x="865050" y="3145450"/>
            <a:ext cx="2565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5" name="Google Shape;435;p36"/>
          <p:cNvSpPr txBox="1"/>
          <p:nvPr/>
        </p:nvSpPr>
        <p:spPr>
          <a:xfrm>
            <a:off x="1173575" y="3145450"/>
            <a:ext cx="768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6" name="Google Shape;436;p36"/>
          <p:cNvSpPr txBox="1"/>
          <p:nvPr/>
        </p:nvSpPr>
        <p:spPr>
          <a:xfrm>
            <a:off x="2773775" y="3145450"/>
            <a:ext cx="35772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Light That Burns the Sky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37" name="Google Shape;437;p36"/>
          <p:cNvCxnSpPr>
            <a:endCxn id="436" idx="1"/>
          </p:cNvCxnSpPr>
          <p:nvPr/>
        </p:nvCxnSpPr>
        <p:spPr>
          <a:xfrm>
            <a:off x="1450775" y="3373150"/>
            <a:ext cx="1323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438" name="Google Shape;438;p36"/>
          <p:cNvSpPr txBox="1"/>
          <p:nvPr/>
        </p:nvSpPr>
        <p:spPr>
          <a:xfrm>
            <a:off x="865050" y="881150"/>
            <a:ext cx="7413900" cy="164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" sz="24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24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4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4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24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 dirty="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p[0] </a:t>
            </a:r>
            <a:r>
              <a:rPr lang="en" sz="24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 sz="24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(20);</a:t>
            </a:r>
            <a:endParaRPr sz="2400" dirty="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p[1] </a:t>
            </a:r>
            <a:r>
              <a:rPr lang="en" sz="24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 sz="24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(7);</a:t>
            </a:r>
            <a:endParaRPr sz="2400" dirty="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400" dirty="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9" name="Google Shape;439;p36"/>
          <p:cNvSpPr txBox="1"/>
          <p:nvPr/>
        </p:nvSpPr>
        <p:spPr>
          <a:xfrm>
            <a:off x="1173575" y="3602650"/>
            <a:ext cx="768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0" name="Google Shape;440;p36"/>
          <p:cNvSpPr txBox="1"/>
          <p:nvPr/>
        </p:nvSpPr>
        <p:spPr>
          <a:xfrm>
            <a:off x="2773775" y="3602650"/>
            <a:ext cx="12828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Psyshock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41" name="Google Shape;441;p36"/>
          <p:cNvCxnSpPr>
            <a:endCxn id="440" idx="1"/>
          </p:cNvCxnSpPr>
          <p:nvPr/>
        </p:nvCxnSpPr>
        <p:spPr>
          <a:xfrm>
            <a:off x="1450775" y="3830350"/>
            <a:ext cx="1323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442" name="Google Shape;442;p36"/>
          <p:cNvSpPr txBox="1"/>
          <p:nvPr/>
        </p:nvSpPr>
        <p:spPr>
          <a:xfrm>
            <a:off x="1173575" y="4059850"/>
            <a:ext cx="768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3" name="Google Shape;443;p36"/>
          <p:cNvSpPr txBox="1"/>
          <p:nvPr/>
        </p:nvSpPr>
        <p:spPr>
          <a:xfrm>
            <a:off x="2773775" y="4059850"/>
            <a:ext cx="25380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Zen Headbutt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44" name="Google Shape;444;p36"/>
          <p:cNvCxnSpPr>
            <a:endCxn id="443" idx="1"/>
          </p:cNvCxnSpPr>
          <p:nvPr/>
        </p:nvCxnSpPr>
        <p:spPr>
          <a:xfrm>
            <a:off x="1450775" y="4287550"/>
            <a:ext cx="1323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445" name="Google Shape;445;p36"/>
          <p:cNvSpPr txBox="1"/>
          <p:nvPr/>
        </p:nvSpPr>
        <p:spPr>
          <a:xfrm>
            <a:off x="1173575" y="4517050"/>
            <a:ext cx="768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46" name="Google Shape;446;p36"/>
          <p:cNvCxnSpPr>
            <a:endCxn id="445" idx="3"/>
          </p:cNvCxnSpPr>
          <p:nvPr/>
        </p:nvCxnSpPr>
        <p:spPr>
          <a:xfrm>
            <a:off x="1450775" y="4744750"/>
            <a:ext cx="491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diamond" w="med" len="med"/>
          </a:ln>
        </p:spPr>
      </p:cxnSp>
      <p:sp>
        <p:nvSpPr>
          <p:cNvPr id="447" name="Google Shape;447;p36"/>
          <p:cNvSpPr txBox="1"/>
          <p:nvPr/>
        </p:nvSpPr>
        <p:spPr>
          <a:xfrm>
            <a:off x="1173575" y="4974250"/>
            <a:ext cx="768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8" name="Google Shape;448;p36"/>
          <p:cNvSpPr txBox="1"/>
          <p:nvPr/>
        </p:nvSpPr>
        <p:spPr>
          <a:xfrm>
            <a:off x="2773775" y="4974250"/>
            <a:ext cx="17982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Extrasensory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49" name="Google Shape;449;p36"/>
          <p:cNvCxnSpPr>
            <a:endCxn id="448" idx="1"/>
          </p:cNvCxnSpPr>
          <p:nvPr/>
        </p:nvCxnSpPr>
        <p:spPr>
          <a:xfrm>
            <a:off x="1450775" y="5201950"/>
            <a:ext cx="1323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450" name="Google Shape;450;p36"/>
          <p:cNvCxnSpPr>
            <a:stCxn id="451" idx="1"/>
          </p:cNvCxnSpPr>
          <p:nvPr/>
        </p:nvCxnSpPr>
        <p:spPr>
          <a:xfrm rot="10800000">
            <a:off x="4256200" y="4447150"/>
            <a:ext cx="623100" cy="564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1" name="Google Shape;451;p36"/>
          <p:cNvSpPr txBox="1"/>
          <p:nvPr/>
        </p:nvSpPr>
        <p:spPr>
          <a:xfrm>
            <a:off x="4879300" y="4701850"/>
            <a:ext cx="33819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char c = p[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24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7"/>
          <p:cNvSpPr txBox="1">
            <a:spLocks noGrp="1"/>
          </p:cNvSpPr>
          <p:nvPr>
            <p:ph type="title" idx="4294967295"/>
          </p:nvPr>
        </p:nvSpPr>
        <p:spPr>
          <a:xfrm>
            <a:off x="311700" y="23591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Aplicaciones: Arreglo dinámico de punteros a cosas dinámicas</a:t>
            </a:r>
            <a:endParaRPr/>
          </a:p>
        </p:txBody>
      </p:sp>
      <p:sp>
        <p:nvSpPr>
          <p:cNvPr id="457" name="Google Shape;457;p37"/>
          <p:cNvSpPr/>
          <p:nvPr/>
        </p:nvSpPr>
        <p:spPr>
          <a:xfrm>
            <a:off x="865050" y="3610850"/>
            <a:ext cx="1177500" cy="27255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7"/>
          <p:cNvSpPr/>
          <p:nvPr/>
        </p:nvSpPr>
        <p:spPr>
          <a:xfrm>
            <a:off x="2042550" y="3610850"/>
            <a:ext cx="6236400" cy="27255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7"/>
          <p:cNvSpPr txBox="1"/>
          <p:nvPr/>
        </p:nvSpPr>
        <p:spPr>
          <a:xfrm>
            <a:off x="865050" y="3204545"/>
            <a:ext cx="1177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stack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0" name="Google Shape;460;p37"/>
          <p:cNvSpPr txBox="1"/>
          <p:nvPr/>
        </p:nvSpPr>
        <p:spPr>
          <a:xfrm>
            <a:off x="2395725" y="3204545"/>
            <a:ext cx="1177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heap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1" name="Google Shape;461;p37"/>
          <p:cNvSpPr txBox="1"/>
          <p:nvPr/>
        </p:nvSpPr>
        <p:spPr>
          <a:xfrm>
            <a:off x="865050" y="3823050"/>
            <a:ext cx="2565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2" name="Google Shape;462;p37"/>
          <p:cNvSpPr txBox="1"/>
          <p:nvPr/>
        </p:nvSpPr>
        <p:spPr>
          <a:xfrm>
            <a:off x="2628300" y="3823050"/>
            <a:ext cx="768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63" name="Google Shape;463;p37"/>
          <p:cNvCxnSpPr>
            <a:endCxn id="464" idx="1"/>
          </p:cNvCxnSpPr>
          <p:nvPr/>
        </p:nvCxnSpPr>
        <p:spPr>
          <a:xfrm>
            <a:off x="2905500" y="4050750"/>
            <a:ext cx="1323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465" name="Google Shape;465;p37"/>
          <p:cNvSpPr txBox="1"/>
          <p:nvPr/>
        </p:nvSpPr>
        <p:spPr>
          <a:xfrm>
            <a:off x="2628300" y="4280250"/>
            <a:ext cx="768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66" name="Google Shape;466;p37"/>
          <p:cNvCxnSpPr>
            <a:endCxn id="467" idx="1"/>
          </p:cNvCxnSpPr>
          <p:nvPr/>
        </p:nvCxnSpPr>
        <p:spPr>
          <a:xfrm>
            <a:off x="2905500" y="4507950"/>
            <a:ext cx="1323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468" name="Google Shape;468;p37"/>
          <p:cNvSpPr txBox="1"/>
          <p:nvPr/>
        </p:nvSpPr>
        <p:spPr>
          <a:xfrm>
            <a:off x="2628300" y="4737450"/>
            <a:ext cx="768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69" name="Google Shape;469;p37"/>
          <p:cNvCxnSpPr>
            <a:endCxn id="470" idx="1"/>
          </p:cNvCxnSpPr>
          <p:nvPr/>
        </p:nvCxnSpPr>
        <p:spPr>
          <a:xfrm>
            <a:off x="2905500" y="4965150"/>
            <a:ext cx="1323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471" name="Google Shape;471;p37"/>
          <p:cNvSpPr txBox="1"/>
          <p:nvPr/>
        </p:nvSpPr>
        <p:spPr>
          <a:xfrm>
            <a:off x="2628300" y="5194650"/>
            <a:ext cx="768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72" name="Google Shape;472;p37"/>
          <p:cNvCxnSpPr>
            <a:endCxn id="471" idx="3"/>
          </p:cNvCxnSpPr>
          <p:nvPr/>
        </p:nvCxnSpPr>
        <p:spPr>
          <a:xfrm>
            <a:off x="2905500" y="5422350"/>
            <a:ext cx="491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diamond" w="med" len="med"/>
          </a:ln>
        </p:spPr>
      </p:cxnSp>
      <p:sp>
        <p:nvSpPr>
          <p:cNvPr id="473" name="Google Shape;473;p37"/>
          <p:cNvSpPr txBox="1"/>
          <p:nvPr/>
        </p:nvSpPr>
        <p:spPr>
          <a:xfrm>
            <a:off x="2628300" y="5651850"/>
            <a:ext cx="768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74" name="Google Shape;474;p37"/>
          <p:cNvCxnSpPr>
            <a:endCxn id="475" idx="1"/>
          </p:cNvCxnSpPr>
          <p:nvPr/>
        </p:nvCxnSpPr>
        <p:spPr>
          <a:xfrm>
            <a:off x="2905500" y="5879550"/>
            <a:ext cx="1323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476" name="Google Shape;476;p37"/>
          <p:cNvSpPr txBox="1"/>
          <p:nvPr/>
        </p:nvSpPr>
        <p:spPr>
          <a:xfrm>
            <a:off x="1163875" y="3823050"/>
            <a:ext cx="768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77" name="Google Shape;477;p37"/>
          <p:cNvCxnSpPr>
            <a:endCxn id="462" idx="1"/>
          </p:cNvCxnSpPr>
          <p:nvPr/>
        </p:nvCxnSpPr>
        <p:spPr>
          <a:xfrm>
            <a:off x="1441200" y="4050750"/>
            <a:ext cx="1187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478" name="Google Shape;478;p37"/>
          <p:cNvSpPr txBox="1"/>
          <p:nvPr/>
        </p:nvSpPr>
        <p:spPr>
          <a:xfrm>
            <a:off x="865050" y="1346675"/>
            <a:ext cx="7413900" cy="164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char **</a:t>
            </a:r>
            <a:r>
              <a:rPr lang="en" sz="24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24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 sz="24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(5 </a:t>
            </a:r>
            <a:r>
              <a:rPr lang="en" sz="24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 sz="24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sizeof(</a:t>
            </a:r>
            <a:r>
              <a:rPr lang="en" sz="24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" sz="24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2400" dirty="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p[0] </a:t>
            </a:r>
            <a:r>
              <a:rPr lang="en" sz="24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 sz="24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(20);</a:t>
            </a:r>
            <a:endParaRPr sz="2400" dirty="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p[1] </a:t>
            </a:r>
            <a:r>
              <a:rPr lang="en" sz="24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 sz="24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(7);</a:t>
            </a:r>
            <a:endParaRPr sz="2400" dirty="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400" dirty="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9" name="Google Shape;479;p37"/>
          <p:cNvSpPr txBox="1"/>
          <p:nvPr/>
        </p:nvSpPr>
        <p:spPr>
          <a:xfrm>
            <a:off x="4228500" y="3823050"/>
            <a:ext cx="35772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Light That Burns the Sky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0" name="Google Shape;480;p37"/>
          <p:cNvSpPr txBox="1"/>
          <p:nvPr/>
        </p:nvSpPr>
        <p:spPr>
          <a:xfrm>
            <a:off x="4228500" y="4280250"/>
            <a:ext cx="12828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Psyshock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1" name="Google Shape;481;p37"/>
          <p:cNvSpPr txBox="1"/>
          <p:nvPr/>
        </p:nvSpPr>
        <p:spPr>
          <a:xfrm>
            <a:off x="4228500" y="4737450"/>
            <a:ext cx="25380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Zen Headbutt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2" name="Google Shape;482;p37"/>
          <p:cNvSpPr txBox="1"/>
          <p:nvPr/>
        </p:nvSpPr>
        <p:spPr>
          <a:xfrm>
            <a:off x="4228500" y="5651850"/>
            <a:ext cx="17982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Extrasensory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83" name="Google Shape;483;p37"/>
          <p:cNvCxnSpPr>
            <a:stCxn id="484" idx="1"/>
          </p:cNvCxnSpPr>
          <p:nvPr/>
        </p:nvCxnSpPr>
        <p:spPr>
          <a:xfrm rot="10800000">
            <a:off x="5669150" y="5158050"/>
            <a:ext cx="184500" cy="334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4" name="Google Shape;484;p37"/>
          <p:cNvSpPr txBox="1"/>
          <p:nvPr/>
        </p:nvSpPr>
        <p:spPr>
          <a:xfrm>
            <a:off x="5853650" y="5183250"/>
            <a:ext cx="33819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char c = p[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24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8"/>
          <p:cNvSpPr txBox="1">
            <a:spLocks noGrp="1"/>
          </p:cNvSpPr>
          <p:nvPr>
            <p:ph type="title" idx="4294967295"/>
          </p:nvPr>
        </p:nvSpPr>
        <p:spPr>
          <a:xfrm>
            <a:off x="311700" y="23591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Aplicaciones: Matrices dinámicas</a:t>
            </a:r>
            <a:endParaRPr/>
          </a:p>
        </p:txBody>
      </p:sp>
      <p:sp>
        <p:nvSpPr>
          <p:cNvPr id="490" name="Google Shape;490;p38"/>
          <p:cNvSpPr/>
          <p:nvPr/>
        </p:nvSpPr>
        <p:spPr>
          <a:xfrm>
            <a:off x="865050" y="3610850"/>
            <a:ext cx="1177500" cy="27255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38"/>
          <p:cNvSpPr/>
          <p:nvPr/>
        </p:nvSpPr>
        <p:spPr>
          <a:xfrm>
            <a:off x="2042550" y="3610850"/>
            <a:ext cx="6236400" cy="27255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38"/>
          <p:cNvSpPr txBox="1"/>
          <p:nvPr/>
        </p:nvSpPr>
        <p:spPr>
          <a:xfrm>
            <a:off x="865050" y="3204545"/>
            <a:ext cx="1177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stack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3" name="Google Shape;493;p38"/>
          <p:cNvSpPr txBox="1"/>
          <p:nvPr/>
        </p:nvSpPr>
        <p:spPr>
          <a:xfrm>
            <a:off x="2395725" y="3204545"/>
            <a:ext cx="1177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heap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4" name="Google Shape;494;p38"/>
          <p:cNvSpPr txBox="1"/>
          <p:nvPr/>
        </p:nvSpPr>
        <p:spPr>
          <a:xfrm>
            <a:off x="865050" y="3823050"/>
            <a:ext cx="2565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5" name="Google Shape;495;p38"/>
          <p:cNvSpPr txBox="1"/>
          <p:nvPr/>
        </p:nvSpPr>
        <p:spPr>
          <a:xfrm>
            <a:off x="2628300" y="3823050"/>
            <a:ext cx="768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96" name="Google Shape;496;p38"/>
          <p:cNvCxnSpPr>
            <a:endCxn id="497" idx="1"/>
          </p:cNvCxnSpPr>
          <p:nvPr/>
        </p:nvCxnSpPr>
        <p:spPr>
          <a:xfrm>
            <a:off x="2905500" y="4050750"/>
            <a:ext cx="1323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498" name="Google Shape;498;p38"/>
          <p:cNvSpPr txBox="1"/>
          <p:nvPr/>
        </p:nvSpPr>
        <p:spPr>
          <a:xfrm>
            <a:off x="2628300" y="4280250"/>
            <a:ext cx="768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99" name="Google Shape;499;p38"/>
          <p:cNvCxnSpPr>
            <a:endCxn id="500" idx="1"/>
          </p:cNvCxnSpPr>
          <p:nvPr/>
        </p:nvCxnSpPr>
        <p:spPr>
          <a:xfrm>
            <a:off x="2905500" y="4507950"/>
            <a:ext cx="1323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501" name="Google Shape;501;p38"/>
          <p:cNvSpPr txBox="1"/>
          <p:nvPr/>
        </p:nvSpPr>
        <p:spPr>
          <a:xfrm>
            <a:off x="2628300" y="4737450"/>
            <a:ext cx="768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02" name="Google Shape;502;p38"/>
          <p:cNvCxnSpPr>
            <a:endCxn id="503" idx="1"/>
          </p:cNvCxnSpPr>
          <p:nvPr/>
        </p:nvCxnSpPr>
        <p:spPr>
          <a:xfrm>
            <a:off x="2905500" y="4965150"/>
            <a:ext cx="1323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504" name="Google Shape;504;p38"/>
          <p:cNvSpPr txBox="1"/>
          <p:nvPr/>
        </p:nvSpPr>
        <p:spPr>
          <a:xfrm>
            <a:off x="2628300" y="5194650"/>
            <a:ext cx="768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5" name="Google Shape;505;p38"/>
          <p:cNvSpPr txBox="1"/>
          <p:nvPr/>
        </p:nvSpPr>
        <p:spPr>
          <a:xfrm>
            <a:off x="1163875" y="3823050"/>
            <a:ext cx="768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06" name="Google Shape;506;p38"/>
          <p:cNvCxnSpPr>
            <a:endCxn id="495" idx="1"/>
          </p:cNvCxnSpPr>
          <p:nvPr/>
        </p:nvCxnSpPr>
        <p:spPr>
          <a:xfrm>
            <a:off x="1441200" y="4050750"/>
            <a:ext cx="1187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507" name="Google Shape;507;p38"/>
          <p:cNvSpPr txBox="1"/>
          <p:nvPr/>
        </p:nvSpPr>
        <p:spPr>
          <a:xfrm>
            <a:off x="865050" y="1346675"/>
            <a:ext cx="7413900" cy="164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 **</a:t>
            </a:r>
            <a:r>
              <a:rPr lang="en" sz="24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24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 sz="24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(4 </a:t>
            </a:r>
            <a:r>
              <a:rPr lang="en" sz="24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 sz="24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sizeof(</a:t>
            </a:r>
            <a:r>
              <a:rPr lang="en" sz="24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 *</a:t>
            </a:r>
            <a:r>
              <a:rPr lang="en" sz="24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2400" dirty="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p[0] </a:t>
            </a:r>
            <a:r>
              <a:rPr lang="en" sz="24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 sz="24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(5 </a:t>
            </a:r>
            <a:r>
              <a:rPr lang="en" sz="24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 sz="24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sizeof(</a:t>
            </a:r>
            <a:r>
              <a:rPr lang="en" sz="24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2400" dirty="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p[1] </a:t>
            </a:r>
            <a:r>
              <a:rPr lang="en" sz="24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 sz="24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(5 </a:t>
            </a:r>
            <a:r>
              <a:rPr lang="en" sz="24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 sz="24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sizeof(</a:t>
            </a:r>
            <a:r>
              <a:rPr lang="en" sz="24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2400" dirty="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400" dirty="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8" name="Google Shape;508;p38"/>
          <p:cNvSpPr txBox="1"/>
          <p:nvPr/>
        </p:nvSpPr>
        <p:spPr>
          <a:xfrm>
            <a:off x="4228500" y="3823050"/>
            <a:ext cx="20226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53 14  2 15 24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9" name="Google Shape;509;p38"/>
          <p:cNvSpPr txBox="1"/>
          <p:nvPr/>
        </p:nvSpPr>
        <p:spPr>
          <a:xfrm>
            <a:off x="4228500" y="4280250"/>
            <a:ext cx="20226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9 35  5 21  9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0" name="Google Shape;510;p38"/>
          <p:cNvSpPr txBox="1"/>
          <p:nvPr/>
        </p:nvSpPr>
        <p:spPr>
          <a:xfrm>
            <a:off x="4228500" y="4737450"/>
            <a:ext cx="20226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5  7 12  8 33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1" name="Google Shape;511;p38"/>
          <p:cNvSpPr txBox="1"/>
          <p:nvPr/>
        </p:nvSpPr>
        <p:spPr>
          <a:xfrm>
            <a:off x="4228500" y="5194650"/>
            <a:ext cx="20226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45  0 68 64 36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12" name="Google Shape;512;p38"/>
          <p:cNvCxnSpPr/>
          <p:nvPr/>
        </p:nvCxnSpPr>
        <p:spPr>
          <a:xfrm>
            <a:off x="2905500" y="5422350"/>
            <a:ext cx="1323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</p:spPr>
      </p:cxnSp>
      <p:cxnSp>
        <p:nvCxnSpPr>
          <p:cNvPr id="513" name="Google Shape;513;p38"/>
          <p:cNvCxnSpPr>
            <a:stCxn id="514" idx="1"/>
          </p:cNvCxnSpPr>
          <p:nvPr/>
        </p:nvCxnSpPr>
        <p:spPr>
          <a:xfrm flipH="1">
            <a:off x="5394975" y="3325638"/>
            <a:ext cx="541800" cy="1159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4" name="Google Shape;514;p38"/>
          <p:cNvSpPr txBox="1"/>
          <p:nvPr/>
        </p:nvSpPr>
        <p:spPr>
          <a:xfrm>
            <a:off x="5936775" y="3016038"/>
            <a:ext cx="30327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x = p[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24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9"/>
          <p:cNvSpPr txBox="1">
            <a:spLocks noGrp="1"/>
          </p:cNvSpPr>
          <p:nvPr>
            <p:ph type="title" idx="4294967295"/>
          </p:nvPr>
        </p:nvSpPr>
        <p:spPr>
          <a:xfrm>
            <a:off x="311700" y="23591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Aplicaciones: Matrices dinámicas</a:t>
            </a:r>
            <a:endParaRPr/>
          </a:p>
        </p:txBody>
      </p:sp>
      <p:sp>
        <p:nvSpPr>
          <p:cNvPr id="520" name="Google Shape;520;p39"/>
          <p:cNvSpPr/>
          <p:nvPr/>
        </p:nvSpPr>
        <p:spPr>
          <a:xfrm>
            <a:off x="865050" y="2929225"/>
            <a:ext cx="1177500" cy="2054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9"/>
          <p:cNvSpPr/>
          <p:nvPr/>
        </p:nvSpPr>
        <p:spPr>
          <a:xfrm>
            <a:off x="2042550" y="2929225"/>
            <a:ext cx="7317600" cy="20541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9"/>
          <p:cNvSpPr txBox="1"/>
          <p:nvPr/>
        </p:nvSpPr>
        <p:spPr>
          <a:xfrm>
            <a:off x="865050" y="2522920"/>
            <a:ext cx="1177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stack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3" name="Google Shape;523;p39"/>
          <p:cNvSpPr txBox="1"/>
          <p:nvPr/>
        </p:nvSpPr>
        <p:spPr>
          <a:xfrm>
            <a:off x="2395725" y="2522920"/>
            <a:ext cx="1177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heap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4" name="Google Shape;524;p39"/>
          <p:cNvSpPr txBox="1"/>
          <p:nvPr/>
        </p:nvSpPr>
        <p:spPr>
          <a:xfrm>
            <a:off x="865050" y="3141425"/>
            <a:ext cx="2565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5" name="Google Shape;525;p39"/>
          <p:cNvSpPr txBox="1"/>
          <p:nvPr/>
        </p:nvSpPr>
        <p:spPr>
          <a:xfrm>
            <a:off x="1163875" y="3141425"/>
            <a:ext cx="768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26" name="Google Shape;526;p39"/>
          <p:cNvCxnSpPr/>
          <p:nvPr/>
        </p:nvCxnSpPr>
        <p:spPr>
          <a:xfrm>
            <a:off x="1441200" y="3369125"/>
            <a:ext cx="1187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527" name="Google Shape;527;p39"/>
          <p:cNvSpPr txBox="1"/>
          <p:nvPr/>
        </p:nvSpPr>
        <p:spPr>
          <a:xfrm>
            <a:off x="865050" y="1346675"/>
            <a:ext cx="7413900" cy="619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 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(20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sizeof(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8" name="Google Shape;528;p39"/>
          <p:cNvSpPr txBox="1"/>
          <p:nvPr/>
        </p:nvSpPr>
        <p:spPr>
          <a:xfrm>
            <a:off x="2628300" y="3141425"/>
            <a:ext cx="20226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53 14  2 15 24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9" name="Google Shape;529;p39"/>
          <p:cNvSpPr txBox="1"/>
          <p:nvPr/>
        </p:nvSpPr>
        <p:spPr>
          <a:xfrm>
            <a:off x="4650900" y="3141425"/>
            <a:ext cx="20226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9 35  5 21  9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0" name="Google Shape;530;p39"/>
          <p:cNvSpPr txBox="1"/>
          <p:nvPr/>
        </p:nvSpPr>
        <p:spPr>
          <a:xfrm>
            <a:off x="6673500" y="3141425"/>
            <a:ext cx="20226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5  7 12  8 33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1" name="Google Shape;531;p39"/>
          <p:cNvSpPr txBox="1"/>
          <p:nvPr/>
        </p:nvSpPr>
        <p:spPr>
          <a:xfrm>
            <a:off x="8696100" y="3141425"/>
            <a:ext cx="20226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45  0 68 64 36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32" name="Google Shape;532;p39"/>
          <p:cNvCxnSpPr/>
          <p:nvPr/>
        </p:nvCxnSpPr>
        <p:spPr>
          <a:xfrm rot="10800000" flipH="1">
            <a:off x="5281350" y="3503800"/>
            <a:ext cx="357300" cy="631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3" name="Google Shape;533;p39"/>
          <p:cNvSpPr txBox="1"/>
          <p:nvPr/>
        </p:nvSpPr>
        <p:spPr>
          <a:xfrm>
            <a:off x="3987325" y="4121650"/>
            <a:ext cx="39423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x = p[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2400">
                <a:solidFill>
                  <a:srgbClr val="BF9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24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Entrada de lápiz 2"/>
              <p14:cNvContentPartPr/>
              <p14:nvPr/>
            </p14:nvContentPartPr>
            <p14:xfrm>
              <a:off x="3532232" y="-2076081"/>
              <a:ext cx="891720" cy="642960"/>
            </p14:xfrm>
          </p:contentPart>
        </mc:Choice>
        <mc:Fallback xmlns="">
          <p:pic>
            <p:nvPicPr>
              <p:cNvPr id="3" name="Entrada de lápiz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0352" y="-2087961"/>
                <a:ext cx="915480" cy="666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" name="Google Shape;53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177" y="1785150"/>
            <a:ext cx="5855633" cy="328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oogle Shape;544;p41"/>
          <p:cNvPicPr preferRelativeResize="0"/>
          <p:nvPr/>
        </p:nvPicPr>
        <p:blipFill rotWithShape="1">
          <a:blip r:embed="rId3">
            <a:alphaModFix/>
          </a:blip>
          <a:srcRect l="50127" b="74942"/>
          <a:stretch/>
        </p:blipFill>
        <p:spPr>
          <a:xfrm>
            <a:off x="1757300" y="979712"/>
            <a:ext cx="2089726" cy="1472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41"/>
          <p:cNvPicPr preferRelativeResize="0"/>
          <p:nvPr/>
        </p:nvPicPr>
        <p:blipFill rotWithShape="1">
          <a:blip r:embed="rId3">
            <a:alphaModFix/>
          </a:blip>
          <a:srcRect l="50127" t="25623" b="49319"/>
          <a:stretch/>
        </p:blipFill>
        <p:spPr>
          <a:xfrm>
            <a:off x="1757300" y="2673492"/>
            <a:ext cx="2089726" cy="1472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41"/>
          <p:cNvPicPr preferRelativeResize="0"/>
          <p:nvPr/>
        </p:nvPicPr>
        <p:blipFill rotWithShape="1">
          <a:blip r:embed="rId3">
            <a:alphaModFix/>
          </a:blip>
          <a:srcRect l="50127" t="74288"/>
          <a:stretch/>
        </p:blipFill>
        <p:spPr>
          <a:xfrm>
            <a:off x="1757300" y="4367281"/>
            <a:ext cx="2089726" cy="1511031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41"/>
          <p:cNvSpPr txBox="1"/>
          <p:nvPr/>
        </p:nvSpPr>
        <p:spPr>
          <a:xfrm>
            <a:off x="4413400" y="1274775"/>
            <a:ext cx="29733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printf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8" name="Google Shape;548;p41"/>
          <p:cNvSpPr txBox="1"/>
          <p:nvPr/>
        </p:nvSpPr>
        <p:spPr>
          <a:xfrm>
            <a:off x="4413400" y="3100480"/>
            <a:ext cx="29733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Consolas"/>
                <a:ea typeface="Consolas"/>
                <a:cs typeface="Consolas"/>
                <a:sym typeface="Consolas"/>
              </a:rPr>
              <a:t>assert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9" name="Google Shape;549;p41"/>
          <p:cNvSpPr txBox="1"/>
          <p:nvPr/>
        </p:nvSpPr>
        <p:spPr>
          <a:xfrm>
            <a:off x="4413400" y="4813498"/>
            <a:ext cx="29733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Proxima Nova"/>
                <a:ea typeface="Proxima Nova"/>
                <a:cs typeface="Proxima Nova"/>
                <a:sym typeface="Proxima Nova"/>
              </a:rPr>
              <a:t>GDB + Valgrind</a:t>
            </a:r>
            <a:endParaRPr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/>
        </p:nvSpPr>
        <p:spPr>
          <a:xfrm>
            <a:off x="3209100" y="720450"/>
            <a:ext cx="1535100" cy="641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repetir</a:t>
            </a:r>
            <a:endParaRPr sz="18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6" name="Google Shape;86;p15"/>
          <p:cNvCxnSpPr>
            <a:endCxn id="87" idx="3"/>
          </p:cNvCxnSpPr>
          <p:nvPr/>
        </p:nvCxnSpPr>
        <p:spPr>
          <a:xfrm rot="10800000">
            <a:off x="2506675" y="1209750"/>
            <a:ext cx="696000" cy="0"/>
          </a:xfrm>
          <a:prstGeom prst="straightConnector1">
            <a:avLst/>
          </a:prstGeom>
          <a:noFill/>
          <a:ln w="19050" cap="flat" cmpd="sng">
            <a:solidFill>
              <a:srgbClr val="4BA173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87" name="Google Shape;87;p15"/>
          <p:cNvSpPr txBox="1"/>
          <p:nvPr/>
        </p:nvSpPr>
        <p:spPr>
          <a:xfrm>
            <a:off x="1481875" y="1041300"/>
            <a:ext cx="1024800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"hola"</a:t>
            </a:r>
            <a:endParaRPr sz="18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8" name="Google Shape;88;p15"/>
          <p:cNvCxnSpPr>
            <a:stCxn id="85" idx="3"/>
            <a:endCxn id="89" idx="1"/>
          </p:cNvCxnSpPr>
          <p:nvPr/>
        </p:nvCxnSpPr>
        <p:spPr>
          <a:xfrm>
            <a:off x="4744200" y="1041300"/>
            <a:ext cx="645600" cy="0"/>
          </a:xfrm>
          <a:prstGeom prst="straightConnector1">
            <a:avLst/>
          </a:prstGeom>
          <a:noFill/>
          <a:ln w="19050" cap="flat" cmpd="sng">
            <a:solidFill>
              <a:srgbClr val="4BA173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9" name="Google Shape;89;p15"/>
          <p:cNvSpPr txBox="1"/>
          <p:nvPr/>
        </p:nvSpPr>
        <p:spPr>
          <a:xfrm>
            <a:off x="5389925" y="872850"/>
            <a:ext cx="2272200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"holaholahola"</a:t>
            </a:r>
            <a:endParaRPr sz="18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0" name="Google Shape;90;p15"/>
          <p:cNvCxnSpPr>
            <a:endCxn id="91" idx="3"/>
          </p:cNvCxnSpPr>
          <p:nvPr/>
        </p:nvCxnSpPr>
        <p:spPr>
          <a:xfrm rot="10800000">
            <a:off x="2506675" y="888900"/>
            <a:ext cx="702600" cy="0"/>
          </a:xfrm>
          <a:prstGeom prst="straightConnector1">
            <a:avLst/>
          </a:prstGeom>
          <a:noFill/>
          <a:ln w="19050" cap="flat" cmpd="sng">
            <a:solidFill>
              <a:srgbClr val="4BA173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91" name="Google Shape;91;p15"/>
          <p:cNvSpPr txBox="1"/>
          <p:nvPr/>
        </p:nvSpPr>
        <p:spPr>
          <a:xfrm>
            <a:off x="1481875" y="720450"/>
            <a:ext cx="1024800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1616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solidFill>
                <a:srgbClr val="61616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824750" y="1748275"/>
            <a:ext cx="7014300" cy="4253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repetir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n,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s) {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n * strlen(s) + 1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r;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s = repetir(3, 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"hola"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printf(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"%s\n"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, s);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0;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93" name="Google Shape;93;p15"/>
          <p:cNvGrpSpPr/>
          <p:nvPr/>
        </p:nvGrpSpPr>
        <p:grpSpPr>
          <a:xfrm>
            <a:off x="3209263" y="2970150"/>
            <a:ext cx="427513" cy="427500"/>
            <a:chOff x="1052550" y="616725"/>
            <a:chExt cx="427513" cy="427500"/>
          </a:xfrm>
        </p:grpSpPr>
        <p:sp>
          <p:nvSpPr>
            <p:cNvPr id="94" name="Google Shape;94;p15"/>
            <p:cNvSpPr/>
            <p:nvPr/>
          </p:nvSpPr>
          <p:spPr>
            <a:xfrm>
              <a:off x="1052550" y="616725"/>
              <a:ext cx="427500" cy="4275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 txBox="1"/>
            <p:nvPr/>
          </p:nvSpPr>
          <p:spPr>
            <a:xfrm>
              <a:off x="1052563" y="686625"/>
              <a:ext cx="4275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✕</a:t>
              </a:r>
              <a:endParaRPr sz="18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2"/>
          <p:cNvSpPr txBox="1">
            <a:spLocks noGrp="1"/>
          </p:cNvSpPr>
          <p:nvPr>
            <p:ph type="title" idx="4294967295"/>
          </p:nvPr>
        </p:nvSpPr>
        <p:spPr>
          <a:xfrm>
            <a:off x="159300" y="2525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GNU Debugger (gdb)</a:t>
            </a:r>
            <a:endParaRPr/>
          </a:p>
        </p:txBody>
      </p:sp>
      <p:pic>
        <p:nvPicPr>
          <p:cNvPr id="555" name="Google Shape;555;p42"/>
          <p:cNvPicPr preferRelativeResize="0"/>
          <p:nvPr/>
        </p:nvPicPr>
        <p:blipFill rotWithShape="1">
          <a:blip r:embed="rId3">
            <a:alphaModFix/>
          </a:blip>
          <a:srcRect r="34464"/>
          <a:stretch/>
        </p:blipFill>
        <p:spPr>
          <a:xfrm>
            <a:off x="54025" y="866400"/>
            <a:ext cx="3661775" cy="58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42"/>
          <p:cNvSpPr txBox="1"/>
          <p:nvPr/>
        </p:nvSpPr>
        <p:spPr>
          <a:xfrm>
            <a:off x="3840600" y="866400"/>
            <a:ext cx="5303400" cy="56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arabicPeriod"/>
            </a:pP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compilar con </a:t>
            </a:r>
            <a:r>
              <a:rPr lang="en" sz="18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-g</a:t>
            </a:r>
            <a:endParaRPr sz="1800" dirty="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arabicPeriod"/>
            </a:pP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gdb </a:t>
            </a:r>
            <a:r>
              <a:rPr lang="en" sz="1800" dirty="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-tui</a:t>
            </a:r>
            <a:r>
              <a:rPr lang="en" sz="18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./programa</a:t>
            </a:r>
            <a:endParaRPr sz="1800" dirty="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arabicPeriod"/>
            </a:pP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Agregar breakpoints</a:t>
            </a:r>
            <a:endParaRPr sz="18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Ej: </a:t>
            </a:r>
            <a:r>
              <a:rPr lang="en" sz="18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800" dirty="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reak</a:t>
            </a:r>
            <a:r>
              <a:rPr lang="en" sz="18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main</a:t>
            </a:r>
            <a:endParaRPr sz="1800" dirty="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arabicPeriod"/>
            </a:pP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Ejecutar el programa: </a:t>
            </a:r>
            <a:r>
              <a:rPr lang="en" sz="18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1800" dirty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un</a:t>
            </a:r>
            <a:endParaRPr sz="1800" dirty="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arabicPeriod"/>
            </a:pP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La ejecución se detiene cuando llega a un breakpoint o ante una señal (CTRL-C, "Segmentation fault", etc).</a:t>
            </a:r>
            <a:endParaRPr sz="18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Continue: </a:t>
            </a:r>
            <a:r>
              <a:rPr lang="en" sz="18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1800" dirty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ontinue</a:t>
            </a:r>
            <a:endParaRPr sz="1800" dirty="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Next: </a:t>
            </a:r>
            <a:r>
              <a:rPr lang="en" sz="18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800" dirty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ext</a:t>
            </a:r>
            <a:endParaRPr sz="1800" dirty="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Step into: </a:t>
            </a:r>
            <a:r>
              <a:rPr lang="en" sz="18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800" dirty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tep</a:t>
            </a:r>
            <a:endParaRPr sz="1800" dirty="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Ver el código donde se detuvo: </a:t>
            </a:r>
            <a:r>
              <a:rPr lang="en" sz="18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 sz="1800" dirty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ist</a:t>
            </a:r>
            <a:endParaRPr sz="1800" dirty="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Ver la lista de funciones en el stack: </a:t>
            </a:r>
            <a:r>
              <a:rPr lang="en" sz="18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800" dirty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ack</a:t>
            </a:r>
            <a:r>
              <a:rPr lang="en" sz="18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800" dirty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race</a:t>
            </a:r>
            <a:endParaRPr sz="1800" dirty="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Ir a una funcion en el stack: </a:t>
            </a:r>
            <a:r>
              <a:rPr lang="en" sz="18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800" dirty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rame</a:t>
            </a:r>
            <a:r>
              <a:rPr lang="en" sz="18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&lt;n&gt;</a:t>
            </a:r>
            <a:endParaRPr sz="1800" dirty="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Imprimir el valor de una expresión: </a:t>
            </a:r>
            <a:r>
              <a:rPr lang="en" sz="18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800" dirty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rint</a:t>
            </a:r>
            <a:r>
              <a:rPr lang="en" sz="18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&lt;expresion&gt;</a:t>
            </a:r>
            <a:endParaRPr sz="1800" dirty="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Auto-imprimir: </a:t>
            </a:r>
            <a:r>
              <a:rPr lang="en" sz="18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disp</a:t>
            </a:r>
            <a:r>
              <a:rPr lang="en" sz="1800" dirty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lay</a:t>
            </a:r>
            <a:r>
              <a:rPr lang="en" sz="18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&lt;expresion&gt;</a:t>
            </a:r>
            <a:endParaRPr sz="18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Ayuda: </a:t>
            </a:r>
            <a:r>
              <a:rPr lang="en" sz="18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help &lt;comando&gt;</a:t>
            </a:r>
            <a:endParaRPr sz="1800" dirty="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○"/>
            </a:pPr>
            <a:r>
              <a:rPr lang="en" sz="1800" dirty="0">
                <a:latin typeface="Proxima Nova"/>
                <a:ea typeface="Proxima Nova"/>
                <a:cs typeface="Proxima Nova"/>
                <a:sym typeface="Proxima Nova"/>
              </a:rPr>
              <a:t>Salir: </a:t>
            </a:r>
            <a:r>
              <a:rPr lang="en" sz="1800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lang="en" sz="1800" dirty="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uit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3"/>
          <p:cNvSpPr txBox="1">
            <a:spLocks noGrp="1"/>
          </p:cNvSpPr>
          <p:nvPr>
            <p:ph type="title" idx="4294967295"/>
          </p:nvPr>
        </p:nvSpPr>
        <p:spPr>
          <a:xfrm>
            <a:off x="311700" y="25254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Valgrind</a:t>
            </a:r>
            <a:endParaRPr/>
          </a:p>
        </p:txBody>
      </p:sp>
      <p:pic>
        <p:nvPicPr>
          <p:cNvPr id="562" name="Google Shape;56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50" y="930982"/>
            <a:ext cx="6622476" cy="5502551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43"/>
          <p:cNvSpPr txBox="1"/>
          <p:nvPr/>
        </p:nvSpPr>
        <p:spPr>
          <a:xfrm>
            <a:off x="3840600" y="866400"/>
            <a:ext cx="5303400" cy="188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arabicPeriod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compilar con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-g</a:t>
            </a:r>
            <a:endParaRPr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arabicPeriod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valgrind --leak-check=full --track-origins=yes --show-reachable=yes ./programa</a:t>
            </a:r>
            <a:endParaRPr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arabicPeriod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AutoNum type="arabicPeriod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Profit!</a:t>
            </a:r>
            <a:endParaRPr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" name="Google Shape;56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0196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205" y="1530600"/>
            <a:ext cx="7991593" cy="3796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/>
          <p:nvPr/>
        </p:nvSpPr>
        <p:spPr>
          <a:xfrm>
            <a:off x="6342600" y="1964925"/>
            <a:ext cx="2577000" cy="3582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6381900" y="2027225"/>
            <a:ext cx="2496000" cy="764100"/>
          </a:xfrm>
          <a:prstGeom prst="rect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6382000" y="2865425"/>
            <a:ext cx="2496000" cy="1797000"/>
          </a:xfrm>
          <a:prstGeom prst="rect">
            <a:avLst/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repetir()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249200" y="211950"/>
            <a:ext cx="5769300" cy="438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repetir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n,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s) {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n * strlen(s) + 1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r;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s = repetir(3, 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"hola"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printf(</a:t>
            </a: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"%s\n"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, s);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0;</a:t>
            </a:r>
            <a:endParaRPr sz="240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b="1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6342600" y="1558625"/>
            <a:ext cx="11964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stack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7656000" y="2181575"/>
            <a:ext cx="344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8015831" y="2181575"/>
            <a:ext cx="720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7656000" y="3019775"/>
            <a:ext cx="344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8015831" y="3019775"/>
            <a:ext cx="720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7656000" y="3553175"/>
            <a:ext cx="344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8015831" y="3553175"/>
            <a:ext cx="720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6458975" y="4086575"/>
            <a:ext cx="344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6803676" y="4086575"/>
            <a:ext cx="1932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holaholahola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3" name="Google Shape;113;p16"/>
          <p:cNvCxnSpPr/>
          <p:nvPr/>
        </p:nvCxnSpPr>
        <p:spPr>
          <a:xfrm flipH="1">
            <a:off x="6243150" y="3057975"/>
            <a:ext cx="2801100" cy="1396500"/>
          </a:xfrm>
          <a:prstGeom prst="straightConnector1">
            <a:avLst/>
          </a:prstGeom>
          <a:noFill/>
          <a:ln w="152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Google Shape;114;p16"/>
          <p:cNvSpPr/>
          <p:nvPr/>
        </p:nvSpPr>
        <p:spPr>
          <a:xfrm>
            <a:off x="6341400" y="402000"/>
            <a:ext cx="2577000" cy="1102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6341400" y="-4300"/>
            <a:ext cx="13134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data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7056292" y="527100"/>
            <a:ext cx="16785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hola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7157250" y="1039100"/>
            <a:ext cx="1947650" cy="2747350"/>
          </a:xfrm>
          <a:custGeom>
            <a:avLst/>
            <a:gdLst/>
            <a:ahLst/>
            <a:cxnLst/>
            <a:rect l="l" t="t" r="r" b="b"/>
            <a:pathLst>
              <a:path w="77906" h="109894" extrusionOk="0">
                <a:moveTo>
                  <a:pt x="0" y="0"/>
                </a:moveTo>
                <a:cubicBezTo>
                  <a:pt x="12746" y="8562"/>
                  <a:pt x="68164" y="33057"/>
                  <a:pt x="76477" y="51373"/>
                </a:cubicBezTo>
                <a:cubicBezTo>
                  <a:pt x="84790" y="69689"/>
                  <a:pt x="54310" y="100141"/>
                  <a:pt x="49877" y="109894"/>
                </a:cubicBezTo>
              </a:path>
            </a:pathLst>
          </a:custGeom>
          <a:noFill/>
          <a:ln w="38100" cap="flat" cmpd="sng">
            <a:solidFill>
              <a:srgbClr val="FF525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118" name="Google Shape;118;p16"/>
          <p:cNvSpPr/>
          <p:nvPr/>
        </p:nvSpPr>
        <p:spPr>
          <a:xfrm>
            <a:off x="6991000" y="2410700"/>
            <a:ext cx="1363300" cy="1596050"/>
          </a:xfrm>
          <a:custGeom>
            <a:avLst/>
            <a:gdLst/>
            <a:ahLst/>
            <a:cxnLst/>
            <a:rect l="l" t="t" r="r" b="b"/>
            <a:pathLst>
              <a:path w="54532" h="63842" extrusionOk="0">
                <a:moveTo>
                  <a:pt x="0" y="63842"/>
                </a:moveTo>
                <a:cubicBezTo>
                  <a:pt x="4655" y="57136"/>
                  <a:pt x="18842" y="34248"/>
                  <a:pt x="27931" y="23608"/>
                </a:cubicBezTo>
                <a:cubicBezTo>
                  <a:pt x="37020" y="12968"/>
                  <a:pt x="50099" y="3935"/>
                  <a:pt x="54532" y="0"/>
                </a:cubicBezTo>
              </a:path>
            </a:pathLst>
          </a:custGeom>
          <a:noFill/>
          <a:ln w="38100" cap="flat" cmpd="sng">
            <a:solidFill>
              <a:srgbClr val="FF5252"/>
            </a:solidFill>
            <a:prstDash val="solid"/>
            <a:round/>
            <a:headEnd type="triangl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638" y="152400"/>
            <a:ext cx="5800725" cy="60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/>
          <p:nvPr/>
        </p:nvSpPr>
        <p:spPr>
          <a:xfrm>
            <a:off x="473800" y="2472000"/>
            <a:ext cx="2577000" cy="3582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473800" y="2065700"/>
            <a:ext cx="11964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stack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473800" y="870300"/>
            <a:ext cx="2577000" cy="1102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473800" y="464000"/>
            <a:ext cx="13134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data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3369400" y="870300"/>
            <a:ext cx="5317500" cy="51843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3369400" y="464000"/>
            <a:ext cx="11964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heap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1220742" y="1009250"/>
            <a:ext cx="16785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hola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518564" y="2548150"/>
            <a:ext cx="2496000" cy="764100"/>
          </a:xfrm>
          <a:prstGeom prst="rect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518664" y="3386350"/>
            <a:ext cx="2496000" cy="1797000"/>
          </a:xfrm>
          <a:prstGeom prst="rect">
            <a:avLst/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repetir()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1792663" y="2702500"/>
            <a:ext cx="344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2152495" y="2702500"/>
            <a:ext cx="720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1792663" y="3540700"/>
            <a:ext cx="344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2152495" y="3540700"/>
            <a:ext cx="720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1792663" y="4074100"/>
            <a:ext cx="344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2152495" y="4074100"/>
            <a:ext cx="720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595638" y="4607500"/>
            <a:ext cx="344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940340" y="4607500"/>
            <a:ext cx="1932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holaholahola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1293914" y="1560025"/>
            <a:ext cx="1947650" cy="2747350"/>
          </a:xfrm>
          <a:custGeom>
            <a:avLst/>
            <a:gdLst/>
            <a:ahLst/>
            <a:cxnLst/>
            <a:rect l="l" t="t" r="r" b="b"/>
            <a:pathLst>
              <a:path w="77906" h="109894" extrusionOk="0">
                <a:moveTo>
                  <a:pt x="0" y="0"/>
                </a:moveTo>
                <a:cubicBezTo>
                  <a:pt x="12746" y="8562"/>
                  <a:pt x="68164" y="33057"/>
                  <a:pt x="76477" y="51373"/>
                </a:cubicBezTo>
                <a:cubicBezTo>
                  <a:pt x="84790" y="69689"/>
                  <a:pt x="54310" y="100141"/>
                  <a:pt x="49877" y="109894"/>
                </a:cubicBezTo>
              </a:path>
            </a:pathLst>
          </a:custGeom>
          <a:noFill/>
          <a:ln w="38100" cap="flat" cmpd="sng">
            <a:solidFill>
              <a:srgbClr val="FF525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146" name="Google Shape;146;p18"/>
          <p:cNvSpPr/>
          <p:nvPr/>
        </p:nvSpPr>
        <p:spPr>
          <a:xfrm>
            <a:off x="1127664" y="2931625"/>
            <a:ext cx="1363300" cy="1596050"/>
          </a:xfrm>
          <a:custGeom>
            <a:avLst/>
            <a:gdLst/>
            <a:ahLst/>
            <a:cxnLst/>
            <a:rect l="l" t="t" r="r" b="b"/>
            <a:pathLst>
              <a:path w="54532" h="63842" extrusionOk="0">
                <a:moveTo>
                  <a:pt x="0" y="63842"/>
                </a:moveTo>
                <a:cubicBezTo>
                  <a:pt x="4655" y="57136"/>
                  <a:pt x="18842" y="34248"/>
                  <a:pt x="27931" y="23608"/>
                </a:cubicBezTo>
                <a:cubicBezTo>
                  <a:pt x="37020" y="12968"/>
                  <a:pt x="50099" y="3935"/>
                  <a:pt x="54532" y="0"/>
                </a:cubicBezTo>
              </a:path>
            </a:pathLst>
          </a:custGeom>
          <a:noFill/>
          <a:ln w="38100" cap="flat" cmpd="sng">
            <a:solidFill>
              <a:srgbClr val="FF5252"/>
            </a:solidFill>
            <a:prstDash val="solid"/>
            <a:round/>
            <a:headEnd type="triangle" w="med" len="med"/>
            <a:tailEnd type="none" w="med" len="med"/>
          </a:ln>
        </p:spPr>
      </p:sp>
      <p:cxnSp>
        <p:nvCxnSpPr>
          <p:cNvPr id="147" name="Google Shape;147;p18"/>
          <p:cNvCxnSpPr/>
          <p:nvPr/>
        </p:nvCxnSpPr>
        <p:spPr>
          <a:xfrm flipH="1">
            <a:off x="361750" y="3667400"/>
            <a:ext cx="2801100" cy="1396500"/>
          </a:xfrm>
          <a:prstGeom prst="straightConnector1">
            <a:avLst/>
          </a:prstGeom>
          <a:noFill/>
          <a:ln w="152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/>
          <p:nvPr/>
        </p:nvSpPr>
        <p:spPr>
          <a:xfrm>
            <a:off x="473800" y="2472000"/>
            <a:ext cx="2577000" cy="3582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9"/>
          <p:cNvSpPr txBox="1"/>
          <p:nvPr/>
        </p:nvSpPr>
        <p:spPr>
          <a:xfrm>
            <a:off x="473800" y="2065700"/>
            <a:ext cx="11964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stack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473800" y="870300"/>
            <a:ext cx="2577000" cy="1102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9"/>
          <p:cNvSpPr txBox="1"/>
          <p:nvPr/>
        </p:nvSpPr>
        <p:spPr>
          <a:xfrm>
            <a:off x="473800" y="464000"/>
            <a:ext cx="13134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data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3369400" y="870300"/>
            <a:ext cx="5317500" cy="51843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 txBox="1"/>
          <p:nvPr/>
        </p:nvSpPr>
        <p:spPr>
          <a:xfrm>
            <a:off x="3369400" y="464000"/>
            <a:ext cx="11964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heap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1220742" y="1009250"/>
            <a:ext cx="16785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hola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518564" y="2548150"/>
            <a:ext cx="2496000" cy="764100"/>
          </a:xfrm>
          <a:prstGeom prst="rect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518664" y="3386350"/>
            <a:ext cx="2496000" cy="1797000"/>
          </a:xfrm>
          <a:prstGeom prst="rect">
            <a:avLst/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repetir()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1792663" y="2702500"/>
            <a:ext cx="344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2152495" y="2702500"/>
            <a:ext cx="720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1792663" y="3540700"/>
            <a:ext cx="344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2152495" y="3540700"/>
            <a:ext cx="720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1792663" y="4074100"/>
            <a:ext cx="344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2152495" y="4074100"/>
            <a:ext cx="720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1792663" y="4607500"/>
            <a:ext cx="3447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4049290" y="3429000"/>
            <a:ext cx="1932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holaholahola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1293914" y="1560025"/>
            <a:ext cx="1947650" cy="2747350"/>
          </a:xfrm>
          <a:custGeom>
            <a:avLst/>
            <a:gdLst/>
            <a:ahLst/>
            <a:cxnLst/>
            <a:rect l="l" t="t" r="r" b="b"/>
            <a:pathLst>
              <a:path w="77906" h="109894" extrusionOk="0">
                <a:moveTo>
                  <a:pt x="0" y="0"/>
                </a:moveTo>
                <a:cubicBezTo>
                  <a:pt x="12746" y="8562"/>
                  <a:pt x="68164" y="33057"/>
                  <a:pt x="76477" y="51373"/>
                </a:cubicBezTo>
                <a:cubicBezTo>
                  <a:pt x="84790" y="69689"/>
                  <a:pt x="54310" y="100141"/>
                  <a:pt x="49877" y="109894"/>
                </a:cubicBezTo>
              </a:path>
            </a:pathLst>
          </a:custGeom>
          <a:noFill/>
          <a:ln w="38100" cap="flat" cmpd="sng">
            <a:solidFill>
              <a:srgbClr val="FF525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170" name="Google Shape;170;p19"/>
          <p:cNvSpPr/>
          <p:nvPr/>
        </p:nvSpPr>
        <p:spPr>
          <a:xfrm>
            <a:off x="2490975" y="2931625"/>
            <a:ext cx="1457575" cy="435025"/>
          </a:xfrm>
          <a:custGeom>
            <a:avLst/>
            <a:gdLst/>
            <a:ahLst/>
            <a:cxnLst/>
            <a:rect l="l" t="t" r="r" b="b"/>
            <a:pathLst>
              <a:path w="58303" h="17401" extrusionOk="0">
                <a:moveTo>
                  <a:pt x="58303" y="17401"/>
                </a:moveTo>
                <a:cubicBezTo>
                  <a:pt x="55421" y="16126"/>
                  <a:pt x="50729" y="12653"/>
                  <a:pt x="41012" y="9753"/>
                </a:cubicBezTo>
                <a:cubicBezTo>
                  <a:pt x="31295" y="6853"/>
                  <a:pt x="6835" y="1626"/>
                  <a:pt x="0" y="0"/>
                </a:cubicBezTo>
              </a:path>
            </a:pathLst>
          </a:custGeom>
          <a:noFill/>
          <a:ln w="38100" cap="flat" cmpd="sng">
            <a:solidFill>
              <a:srgbClr val="FF525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171" name="Google Shape;171;p19"/>
          <p:cNvSpPr txBox="1"/>
          <p:nvPr/>
        </p:nvSpPr>
        <p:spPr>
          <a:xfrm>
            <a:off x="2152495" y="4607500"/>
            <a:ext cx="720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2452250" y="3948550"/>
            <a:ext cx="1729050" cy="914400"/>
          </a:xfrm>
          <a:custGeom>
            <a:avLst/>
            <a:gdLst/>
            <a:ahLst/>
            <a:cxnLst/>
            <a:rect l="l" t="t" r="r" b="b"/>
            <a:pathLst>
              <a:path w="69162" h="36576" extrusionOk="0">
                <a:moveTo>
                  <a:pt x="69162" y="0"/>
                </a:moveTo>
                <a:cubicBezTo>
                  <a:pt x="66114" y="4711"/>
                  <a:pt x="62401" y="22167"/>
                  <a:pt x="50874" y="28263"/>
                </a:cubicBezTo>
                <a:cubicBezTo>
                  <a:pt x="39347" y="34359"/>
                  <a:pt x="8479" y="35191"/>
                  <a:pt x="0" y="36576"/>
                </a:cubicBezTo>
              </a:path>
            </a:pathLst>
          </a:custGeom>
          <a:noFill/>
          <a:ln w="38100" cap="flat" cmpd="sng">
            <a:solidFill>
              <a:srgbClr val="FF5252"/>
            </a:solidFill>
            <a:prstDash val="solid"/>
            <a:round/>
            <a:headEnd type="triangle" w="med" len="med"/>
            <a:tailEnd type="none" w="med" len="med"/>
          </a:ln>
        </p:spPr>
      </p:sp>
      <p:cxnSp>
        <p:nvCxnSpPr>
          <p:cNvPr id="173" name="Google Shape;173;p19"/>
          <p:cNvCxnSpPr/>
          <p:nvPr/>
        </p:nvCxnSpPr>
        <p:spPr>
          <a:xfrm flipH="1">
            <a:off x="361750" y="3667400"/>
            <a:ext cx="2801100" cy="1396500"/>
          </a:xfrm>
          <a:prstGeom prst="straightConnector1">
            <a:avLst/>
          </a:prstGeom>
          <a:noFill/>
          <a:ln w="152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423809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>
            <a:spLocks noGrp="1"/>
          </p:cNvSpPr>
          <p:nvPr>
            <p:ph type="ctrTitle" idx="4294967295"/>
          </p:nvPr>
        </p:nvSpPr>
        <p:spPr>
          <a:xfrm>
            <a:off x="-50" y="2133925"/>
            <a:ext cx="9144000" cy="10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rgbClr val="0BA1E6"/>
                </a:solidFill>
              </a:rPr>
              <a:t>Memoria dinámica</a:t>
            </a:r>
            <a:endParaRPr sz="4500" b="1">
              <a:solidFill>
                <a:srgbClr val="0BA1E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 idx="4294967295"/>
          </p:nvPr>
        </p:nvSpPr>
        <p:spPr>
          <a:xfrm>
            <a:off x="311700" y="16389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Memoria dinámica</a:t>
            </a:r>
            <a:endParaRPr/>
          </a:p>
        </p:txBody>
      </p:sp>
      <p:sp>
        <p:nvSpPr>
          <p:cNvPr id="185" name="Google Shape;185;p21"/>
          <p:cNvSpPr txBox="1"/>
          <p:nvPr/>
        </p:nvSpPr>
        <p:spPr>
          <a:xfrm>
            <a:off x="1357900" y="1543225"/>
            <a:ext cx="6598800" cy="59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 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(200 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 sizeof(</a:t>
            </a:r>
            <a:r>
              <a:rPr lang="en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240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865050" y="3350400"/>
            <a:ext cx="1177500" cy="2657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2042550" y="3350400"/>
            <a:ext cx="6236400" cy="26577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1"/>
          <p:cNvSpPr txBox="1"/>
          <p:nvPr/>
        </p:nvSpPr>
        <p:spPr>
          <a:xfrm>
            <a:off x="865050" y="2944095"/>
            <a:ext cx="1177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stack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2395725" y="2944095"/>
            <a:ext cx="11775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heap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865050" y="3562600"/>
            <a:ext cx="2565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1173575" y="3562600"/>
            <a:ext cx="768300" cy="455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92" name="Google Shape;192;p21"/>
          <p:cNvGrpSpPr/>
          <p:nvPr/>
        </p:nvGrpSpPr>
        <p:grpSpPr>
          <a:xfrm>
            <a:off x="1450775" y="3561950"/>
            <a:ext cx="6587100" cy="1087800"/>
            <a:chOff x="1450775" y="3561950"/>
            <a:chExt cx="6587100" cy="1087800"/>
          </a:xfrm>
        </p:grpSpPr>
        <p:cxnSp>
          <p:nvCxnSpPr>
            <p:cNvPr id="193" name="Google Shape;193;p21"/>
            <p:cNvCxnSpPr/>
            <p:nvPr/>
          </p:nvCxnSpPr>
          <p:spPr>
            <a:xfrm>
              <a:off x="2773775" y="4247750"/>
              <a:ext cx="52641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94" name="Google Shape;194;p21"/>
            <p:cNvSpPr txBox="1"/>
            <p:nvPr/>
          </p:nvSpPr>
          <p:spPr>
            <a:xfrm>
              <a:off x="3375232" y="4247750"/>
              <a:ext cx="4061700" cy="40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200 * sizeof(int)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grpSp>
          <p:nvGrpSpPr>
            <p:cNvPr id="195" name="Google Shape;195;p21"/>
            <p:cNvGrpSpPr/>
            <p:nvPr/>
          </p:nvGrpSpPr>
          <p:grpSpPr>
            <a:xfrm>
              <a:off x="2773775" y="3561950"/>
              <a:ext cx="5264100" cy="456050"/>
              <a:chOff x="3214250" y="3018275"/>
              <a:chExt cx="5264100" cy="456050"/>
            </a:xfrm>
          </p:grpSpPr>
          <p:sp>
            <p:nvSpPr>
              <p:cNvPr id="196" name="Google Shape;196;p21"/>
              <p:cNvSpPr txBox="1"/>
              <p:nvPr/>
            </p:nvSpPr>
            <p:spPr>
              <a:xfrm>
                <a:off x="3214250" y="3018925"/>
                <a:ext cx="768300" cy="455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97" name="Google Shape;197;p21"/>
              <p:cNvSpPr txBox="1"/>
              <p:nvPr/>
            </p:nvSpPr>
            <p:spPr>
              <a:xfrm>
                <a:off x="3976250" y="3018925"/>
                <a:ext cx="768300" cy="455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98" name="Google Shape;198;p21"/>
              <p:cNvSpPr txBox="1"/>
              <p:nvPr/>
            </p:nvSpPr>
            <p:spPr>
              <a:xfrm>
                <a:off x="4738250" y="3018925"/>
                <a:ext cx="768300" cy="455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99" name="Google Shape;199;p21"/>
              <p:cNvSpPr txBox="1"/>
              <p:nvPr/>
            </p:nvSpPr>
            <p:spPr>
              <a:xfrm>
                <a:off x="6186050" y="3018925"/>
                <a:ext cx="768300" cy="455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200" name="Google Shape;200;p21"/>
              <p:cNvSpPr txBox="1"/>
              <p:nvPr/>
            </p:nvSpPr>
            <p:spPr>
              <a:xfrm>
                <a:off x="6948050" y="3018925"/>
                <a:ext cx="768300" cy="455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201" name="Google Shape;201;p21"/>
              <p:cNvSpPr txBox="1"/>
              <p:nvPr/>
            </p:nvSpPr>
            <p:spPr>
              <a:xfrm>
                <a:off x="7710050" y="3018925"/>
                <a:ext cx="768300" cy="455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202" name="Google Shape;202;p21"/>
              <p:cNvSpPr txBox="1"/>
              <p:nvPr/>
            </p:nvSpPr>
            <p:spPr>
              <a:xfrm>
                <a:off x="5561969" y="3018275"/>
                <a:ext cx="569100" cy="40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Consolas"/>
                    <a:ea typeface="Consolas"/>
                    <a:cs typeface="Consolas"/>
                    <a:sym typeface="Consolas"/>
                  </a:rPr>
                  <a:t>...</a:t>
                </a:r>
                <a:endParaRPr sz="18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cxnSp>
          <p:nvCxnSpPr>
            <p:cNvPr id="203" name="Google Shape;203;p21"/>
            <p:cNvCxnSpPr>
              <a:endCxn id="196" idx="1"/>
            </p:cNvCxnSpPr>
            <p:nvPr/>
          </p:nvCxnSpPr>
          <p:spPr>
            <a:xfrm>
              <a:off x="1450775" y="3790300"/>
              <a:ext cx="13230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oval" w="med" len="med"/>
              <a:tailEnd type="triangle" w="med" len="med"/>
            </a:ln>
          </p:spPr>
        </p:cxnSp>
      </p:grpSp>
      <p:sp>
        <p:nvSpPr>
          <p:cNvPr id="204" name="Google Shape;204;p21"/>
          <p:cNvSpPr txBox="1"/>
          <p:nvPr/>
        </p:nvSpPr>
        <p:spPr>
          <a:xfrm>
            <a:off x="1357900" y="2229025"/>
            <a:ext cx="6598800" cy="59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free</a:t>
            </a:r>
            <a:r>
              <a:rPr lang="en" sz="24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(p);</a:t>
            </a:r>
            <a:endParaRPr sz="240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5" name="Google Shape;205;p21"/>
          <p:cNvCxnSpPr/>
          <p:nvPr/>
        </p:nvCxnSpPr>
        <p:spPr>
          <a:xfrm flipH="1">
            <a:off x="2754800" y="3429000"/>
            <a:ext cx="4970700" cy="975600"/>
          </a:xfrm>
          <a:prstGeom prst="straightConnector1">
            <a:avLst/>
          </a:prstGeom>
          <a:noFill/>
          <a:ln w="762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" name="Google Shape;206;p21"/>
          <p:cNvSpPr txBox="1"/>
          <p:nvPr/>
        </p:nvSpPr>
        <p:spPr>
          <a:xfrm>
            <a:off x="1357900" y="857425"/>
            <a:ext cx="6598800" cy="59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 sz="24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2194</TotalTime>
  <Words>1099</Words>
  <Application>Microsoft Office PowerPoint</Application>
  <PresentationFormat>Presentación en pantalla (4:3)</PresentationFormat>
  <Paragraphs>313</Paragraphs>
  <Slides>32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8" baseType="lpstr">
      <vt:lpstr>Proxima Nova</vt:lpstr>
      <vt:lpstr>Proxima Nova Semibold</vt:lpstr>
      <vt:lpstr>Proxima Nova Extrabold</vt:lpstr>
      <vt:lpstr>Consolas</vt:lpstr>
      <vt:lpstr>Arial</vt:lpstr>
      <vt:lpstr>Spearmint</vt:lpstr>
      <vt:lpstr>Algoritmos y Programación 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Memoria dinámica</vt:lpstr>
      <vt:lpstr>Memoria dinámica</vt:lpstr>
      <vt:lpstr>Memoria dinámica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Aplicaciones: Arreglo dinámico</vt:lpstr>
      <vt:lpstr>Aplicaciones: Arreglo de punteros a cosas dinámicas</vt:lpstr>
      <vt:lpstr>Aplicaciones: Arreglo dinámico de punteros a cosas dinámicas</vt:lpstr>
      <vt:lpstr>Aplicaciones: Matrices dinámicas</vt:lpstr>
      <vt:lpstr>Aplicaciones: Matrices dinámicas</vt:lpstr>
      <vt:lpstr>Presentación de PowerPoint</vt:lpstr>
      <vt:lpstr>Presentación de PowerPoint</vt:lpstr>
      <vt:lpstr>GNU Debugger (gdb)</vt:lpstr>
      <vt:lpstr>Valgrind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y Programación I</dc:title>
  <dc:creator>Gonzalo Antahuara</dc:creator>
  <cp:lastModifiedBy>TOSHIBA</cp:lastModifiedBy>
  <cp:revision>16</cp:revision>
  <dcterms:modified xsi:type="dcterms:W3CDTF">2022-05-09T17:18:41Z</dcterms:modified>
</cp:coreProperties>
</file>