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2.xml" ContentType="application/vnd.openxmlformats-officedocument.presentationml.comments+xml"/>
  <Override PartName="/ppt/notesSlides/notesSlide6.xml" ContentType="application/vnd.openxmlformats-officedocument.presentationml.notesSlide+xml"/>
  <Override PartName="/ppt/comments/comment3.xml" ContentType="application/vnd.openxmlformats-officedocument.presentationml.comments+xml"/>
  <Override PartName="/ppt/notesSlides/notesSlide7.xml" ContentType="application/vnd.openxmlformats-officedocument.presentationml.notesSlide+xml"/>
  <Override PartName="/ppt/comments/comment4.xml" ContentType="application/vnd.openxmlformats-officedocument.presentationml.comments+xml"/>
  <Override PartName="/ppt/notesSlides/notesSlide8.xml" ContentType="application/vnd.openxmlformats-officedocument.presentationml.notesSlide+xml"/>
  <Override PartName="/ppt/comments/comment5.xml" ContentType="application/vnd.openxmlformats-officedocument.presentationml.comments+xml"/>
  <Override PartName="/ppt/notesSlides/notesSlide9.xml" ContentType="application/vnd.openxmlformats-officedocument.presentationml.notesSlide+xml"/>
  <Override PartName="/ppt/comments/comment6.xml" ContentType="application/vnd.openxmlformats-officedocument.presentationml.comments+xml"/>
  <Override PartName="/ppt/notesSlides/notesSlide10.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notesSlides/notesSlide11.xml" ContentType="application/vnd.openxmlformats-officedocument.presentationml.notesSlide+xml"/>
  <Override PartName="/ppt/comments/comment7.xml" ContentType="application/vnd.openxmlformats-officedocument.presentationml.comments+xml"/>
  <Override PartName="/ppt/notesSlides/notesSlide12.xml" ContentType="application/vnd.openxmlformats-officedocument.presentationml.notesSlide+xml"/>
  <Override PartName="/ppt/comments/comment8.xml" ContentType="application/vnd.openxmlformats-officedocument.presentationml.comments+xml"/>
  <Override PartName="/ppt/notesSlides/notesSlide13.xml" ContentType="application/vnd.openxmlformats-officedocument.presentationml.notesSlide+xml"/>
  <Override PartName="/ppt/comments/comment9.xml" ContentType="application/vnd.openxmlformats-officedocument.presentationml.comments+xml"/>
  <Override PartName="/ppt/notesSlides/notesSlide14.xml" ContentType="application/vnd.openxmlformats-officedocument.presentationml.notesSlide+xml"/>
  <Override PartName="/ppt/comments/comment10.xml" ContentType="application/vnd.openxmlformats-officedocument.presentationml.comment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omments/comment11.xml" ContentType="application/vnd.openxmlformats-officedocument.presentationml.comments+xml"/>
  <Override PartName="/ppt/notesSlides/notesSlide17.xml" ContentType="application/vnd.openxmlformats-officedocument.presentationml.notesSlide+xml"/>
  <Override PartName="/ppt/comments/comment12.xml" ContentType="application/vnd.openxmlformats-officedocument.presentationml.comments+xml"/>
  <Override PartName="/ppt/notesSlides/notesSlide18.xml" ContentType="application/vnd.openxmlformats-officedocument.presentationml.notesSlide+xml"/>
  <Override PartName="/ppt/comments/comment13.xml" ContentType="application/vnd.openxmlformats-officedocument.presentationml.comments+xml"/>
  <Override PartName="/ppt/notesSlides/notesSlide19.xml" ContentType="application/vnd.openxmlformats-officedocument.presentationml.notesSlide+xml"/>
  <Override PartName="/ppt/comments/comment14.xml" ContentType="application/vnd.openxmlformats-officedocument.presentationml.comments+xml"/>
  <Override PartName="/ppt/notesSlides/notesSlide20.xml" ContentType="application/vnd.openxmlformats-officedocument.presentationml.notesSlide+xml"/>
  <Override PartName="/ppt/comments/comment15.xml" ContentType="application/vnd.openxmlformats-officedocument.presentationml.comments+xml"/>
  <Override PartName="/ppt/notesSlides/notesSlide21.xml" ContentType="application/vnd.openxmlformats-officedocument.presentationml.notesSlide+xml"/>
  <Override PartName="/ppt/comments/comment16.xml" ContentType="application/vnd.openxmlformats-officedocument.presentationml.comments+xml"/>
  <Override PartName="/ppt/notesSlides/notesSlide22.xml" ContentType="application/vnd.openxmlformats-officedocument.presentationml.notesSlide+xml"/>
  <Override PartName="/ppt/comments/comment17.xml" ContentType="application/vnd.openxmlformats-officedocument.presentationml.comments+xml"/>
  <Override PartName="/ppt/notesSlides/notesSlide23.xml" ContentType="application/vnd.openxmlformats-officedocument.presentationml.notesSlide+xml"/>
  <Override PartName="/ppt/comments/comment18.xml" ContentType="application/vnd.openxmlformats-officedocument.presentationml.comments+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6858000" type="screen4x3"/>
  <p:notesSz cx="6858000" cy="9144000"/>
  <p:embeddedFontLst>
    <p:embeddedFont>
      <p:font typeface="Proxima Nova" panose="020B0604020202020204" charset="0"/>
      <p:regular r:id="rId27"/>
      <p:bold r:id="rId28"/>
      <p:italic r:id="rId29"/>
      <p:boldItalic r:id="rId30"/>
    </p:embeddedFont>
    <p:embeddedFont>
      <p:font typeface="Proxima Nova Semibold" panose="020B0604020202020204" charset="0"/>
      <p:regular r:id="rId31"/>
      <p:bold r:id="rId32"/>
      <p:boldItalic r:id="rId33"/>
    </p:embeddedFont>
    <p:embeddedFont>
      <p:font typeface="Proxima Nova Extrabold" panose="020B0604020202020204" charset="0"/>
      <p:bold r:id="rId34"/>
    </p:embeddedFont>
    <p:embeddedFont>
      <p:font typeface="Consolas" panose="020B0609020204030204" pitchFamily="49"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SHIBA" initials="T" lastIdx="54" clrIdx="0">
    <p:extLst>
      <p:ext uri="{19B8F6BF-5375-455C-9EA6-DF929625EA0E}">
        <p15:presenceInfo xmlns:p15="http://schemas.microsoft.com/office/powerpoint/2012/main" userId="f9097946ac899bf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28" d="100"/>
          <a:sy n="28" d="100"/>
        </p:scale>
        <p:origin x="18" y="9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5-09T14:11:43.231" idx="1">
    <p:pos x="10" y="10"/>
    <p:text>contar mayusculacon punteros e valido hacerlo si o con arreglos</p:text>
    <p:extLst>
      <p:ext uri="{C676402C-5697-4E1C-873F-D02D1690AC5C}">
        <p15:threadingInfo xmlns:p15="http://schemas.microsoft.com/office/powerpoint/2012/main" timeZoneBias="180"/>
      </p:ext>
    </p:extLst>
  </p:cm>
  <p:cm authorId="1" dt="2022-05-09T14:13:31.400" idx="2">
    <p:pos x="146" y="146"/>
    <p:text>i supper es una funcion ya implementada para contar mayusculas</p:text>
    <p:extLst>
      <p:ext uri="{C676402C-5697-4E1C-873F-D02D1690AC5C}">
        <p15:threadingInfo xmlns:p15="http://schemas.microsoft.com/office/powerpoint/2012/main" timeZoneBias="18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22-05-09T14:42:32.328" idx="26">
    <p:pos x="10" y="10"/>
    <p:text>en la biblioteca etandar hay ejemplos de funciones que resiven funciones</p:text>
    <p:extLst>
      <p:ext uri="{C676402C-5697-4E1C-873F-D02D1690AC5C}">
        <p15:threadingInfo xmlns:p15="http://schemas.microsoft.com/office/powerpoint/2012/main" timeZoneBias="180"/>
      </p:ext>
    </p:extLst>
  </p:cm>
  <p:cm authorId="1" dt="2022-05-09T14:42:50.870" idx="27">
    <p:pos x="1490" y="495"/>
    <p:text>esta funion ordena cualquier tipo de  arreglo</p:text>
    <p:extLst>
      <p:ext uri="{C676402C-5697-4E1C-873F-D02D1690AC5C}">
        <p15:threadingInfo xmlns:p15="http://schemas.microsoft.com/office/powerpoint/2012/main" timeZoneBias="180"/>
      </p:ext>
    </p:extLst>
  </p:cm>
  <p:cm authorId="1" dt="2022-05-09T14:49:15.737" idx="29">
    <p:pos x="2583" y="960"/>
    <p:text>lo que recibe esta funciones es:
-el puntero al arreglo que yo quiero ordenar
-elememnto s del arreglo
-cuantos bytes ocupa cada elemento dela rreglo
-un puntero a una funcionque compara que recive dis punteros voidy devuekve enteros</p:text>
    <p:extLst>
      <p:ext uri="{C676402C-5697-4E1C-873F-D02D1690AC5C}">
        <p15:threadingInfo xmlns:p15="http://schemas.microsoft.com/office/powerpoint/2012/main" timeZoneBias="18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22-05-09T14:56:31.109" idx="31">
    <p:pos x="10" y="10"/>
    <p:text>dequetipo deberia ser la varible en la quiereo guardar la provincia formosa</p:text>
    <p:extLst>
      <p:ext uri="{C676402C-5697-4E1C-873F-D02D1690AC5C}">
        <p15:threadingInfo xmlns:p15="http://schemas.microsoft.com/office/powerpoint/2012/main" timeZoneBias="18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1" dt="2022-05-09T14:57:54.862" idx="32">
    <p:pos x="1371" y="185"/>
    <p:text>tipo enumerativo a esa varible le reasigno el nombre y le pongoprovincia_id_t</p:text>
    <p:extLst>
      <p:ext uri="{C676402C-5697-4E1C-873F-D02D1690AC5C}">
        <p15:threadingInfo xmlns:p15="http://schemas.microsoft.com/office/powerpoint/2012/main" timeZoneBias="180"/>
      </p:ext>
    </p:extLst>
  </p:cm>
  <p:cm authorId="1" dt="2022-05-09T15:08:56.903" idx="39">
    <p:pos x="10" y="10"/>
    <p:text/>
    <p:extLst>
      <p:ext uri="{C676402C-5697-4E1C-873F-D02D1690AC5C}">
        <p15:threadingInfo xmlns:p15="http://schemas.microsoft.com/office/powerpoint/2012/main" timeZoneBias="180"/>
      </p:ext>
    </p:extLst>
  </p:cm>
</p:cmLst>
</file>

<file path=ppt/comments/comment13.xml><?xml version="1.0" encoding="utf-8"?>
<p:cmLst xmlns:a="http://schemas.openxmlformats.org/drawingml/2006/main" xmlns:r="http://schemas.openxmlformats.org/officeDocument/2006/relationships" xmlns:p="http://schemas.openxmlformats.org/presentationml/2006/main">
  <p:cm authorId="1" dt="2022-05-09T14:59:20.184" idx="33">
    <p:pos x="10" y="10"/>
    <p:text>quiero ahce run programa que imprimas los datoscaracteristicos de un privincia como el area de cada provincia</p:text>
    <p:extLst>
      <p:ext uri="{C676402C-5697-4E1C-873F-D02D1690AC5C}">
        <p15:threadingInfo xmlns:p15="http://schemas.microsoft.com/office/powerpoint/2012/main" timeZoneBias="180"/>
      </p:ext>
    </p:extLst>
  </p:cm>
  <p:cm authorId="1" dt="2022-05-09T15:00:43.731" idx="34">
    <p:pos x="10" y="146"/>
    <p:text>para ello neesito guardar el area de ada provincia puedo hacermre un arreglo de areas</p:text>
    <p:extLst>
      <p:ext uri="{C676402C-5697-4E1C-873F-D02D1690AC5C}">
        <p15:threadingInfo xmlns:p15="http://schemas.microsoft.com/office/powerpoint/2012/main" timeZoneBias="180">
          <p15:parentCm authorId="1" idx="33"/>
        </p15:threadingInfo>
      </p:ext>
    </p:extLst>
  </p:cm>
  <p:cm authorId="1" dt="2022-05-09T15:02:22.309" idx="35">
    <p:pos x="10" y="282"/>
    <p:text>ya que cad adato de un enum estan asognados con un numero</p:text>
    <p:extLst>
      <p:ext uri="{C676402C-5697-4E1C-873F-D02D1690AC5C}">
        <p15:threadingInfo xmlns:p15="http://schemas.microsoft.com/office/powerpoint/2012/main" timeZoneBias="180">
          <p15:parentCm authorId="1" idx="33"/>
        </p15:threadingInfo>
      </p:ext>
    </p:extLst>
  </p:cm>
  <p:cm authorId="1" dt="2022-05-09T15:05:13.556" idx="36">
    <p:pos x="1187" y="2356"/>
    <p:text>eta funcion recibe una el tipo que cambiamos arriba en el typedefy atravez de un arreglo de todas las areas me devuelvel el arreglo en la posicion del area graias a los numeros que les asigno el enum</p:text>
    <p:extLst>
      <p:ext uri="{C676402C-5697-4E1C-873F-D02D1690AC5C}">
        <p15:threadingInfo xmlns:p15="http://schemas.microsoft.com/office/powerpoint/2012/main" timeZoneBias="180"/>
      </p:ext>
    </p:extLst>
  </p:cm>
  <p:cm authorId="1" dt="2022-05-09T15:09:01.677" idx="40">
    <p:pos x="146" y="146"/>
    <p:text>pero esto es problematicosi quiero cambiar el area por qtengo que buscar a mano don desta el area no s erqcomienda gaer esot</p:text>
    <p:extLst>
      <p:ext uri="{C676402C-5697-4E1C-873F-D02D1690AC5C}">
        <p15:threadingInfo xmlns:p15="http://schemas.microsoft.com/office/powerpoint/2012/main" timeZoneBias="180"/>
      </p:ext>
    </p:extLst>
  </p:cm>
</p:cmLst>
</file>

<file path=ppt/comments/comment14.xml><?xml version="1.0" encoding="utf-8"?>
<p:cmLst xmlns:a="http://schemas.openxmlformats.org/drawingml/2006/main" xmlns:r="http://schemas.openxmlformats.org/officeDocument/2006/relationships" xmlns:p="http://schemas.openxmlformats.org/presentationml/2006/main">
  <p:cm authorId="1" dt="2022-05-09T15:07:04.175" idx="37">
    <p:pos x="10" y="10"/>
    <p:text>esta fue una manera de inciar el arreglo</p:text>
    <p:extLst>
      <p:ext uri="{C676402C-5697-4E1C-873F-D02D1690AC5C}">
        <p15:threadingInfo xmlns:p15="http://schemas.microsoft.com/office/powerpoint/2012/main" timeZoneBias="180"/>
      </p:ext>
    </p:extLst>
  </p:cm>
  <p:cm authorId="1" dt="2022-05-09T15:08:18.666" idx="38">
    <p:pos x="146" y="146"/>
    <p:text>en vez del [1] puedo poner el numbre de la prinvinvia y asignarle su area</p:text>
    <p:extLst>
      <p:ext uri="{C676402C-5697-4E1C-873F-D02D1690AC5C}">
        <p15:threadingInfo xmlns:p15="http://schemas.microsoft.com/office/powerpoint/2012/main" timeZoneBias="180"/>
      </p:ext>
    </p:extLst>
  </p:cm>
</p:cmLst>
</file>

<file path=ppt/comments/comment15.xml><?xml version="1.0" encoding="utf-8"?>
<p:cmLst xmlns:a="http://schemas.openxmlformats.org/drawingml/2006/main" xmlns:r="http://schemas.openxmlformats.org/officeDocument/2006/relationships" xmlns:p="http://schemas.openxmlformats.org/presentationml/2006/main">
  <p:cm authorId="1" dt="2022-05-09T15:09:30.417" idx="41">
    <p:pos x="10" y="10"/>
    <p:text>sirve para gurdar muchos datos diferentes de un tipo conocido</p:text>
    <p:extLst>
      <p:ext uri="{C676402C-5697-4E1C-873F-D02D1690AC5C}">
        <p15:threadingInfo xmlns:p15="http://schemas.microsoft.com/office/powerpoint/2012/main" timeZoneBias="180"/>
      </p:ext>
    </p:extLst>
  </p:cm>
</p:cmLst>
</file>

<file path=ppt/comments/comment16.xml><?xml version="1.0" encoding="utf-8"?>
<p:cmLst xmlns:a="http://schemas.openxmlformats.org/drawingml/2006/main" xmlns:r="http://schemas.openxmlformats.org/officeDocument/2006/relationships" xmlns:p="http://schemas.openxmlformats.org/presentationml/2006/main">
  <p:cm authorId="1" dt="2022-05-09T15:10:35.731" idx="42">
    <p:pos x="2991" y="620"/>
    <p:text>estaes un tabla de busqueda</p:text>
    <p:extLst>
      <p:ext uri="{C676402C-5697-4E1C-873F-D02D1690AC5C}">
        <p15:threadingInfo xmlns:p15="http://schemas.microsoft.com/office/powerpoint/2012/main" timeZoneBias="180"/>
      </p:ext>
    </p:extLst>
  </p:cm>
  <p:cm authorId="1" dt="2022-05-09T15:11:02.843" idx="43">
    <p:pos x="3567" y="3456"/>
    <p:text>otra tabla de busqueda</p:text>
    <p:extLst>
      <p:ext uri="{C676402C-5697-4E1C-873F-D02D1690AC5C}">
        <p15:threadingInfo xmlns:p15="http://schemas.microsoft.com/office/powerpoint/2012/main" timeZoneBias="180"/>
      </p:ext>
    </p:extLst>
  </p:cm>
  <p:cm authorId="1" dt="2022-05-09T15:13:06.047" idx="45">
    <p:pos x="10" y="10"/>
    <p:text>parano tener varia tablas de busqueda apra cada dto puedo ahcelro enuna sola</p:text>
    <p:extLst>
      <p:ext uri="{C676402C-5697-4E1C-873F-D02D1690AC5C}">
        <p15:threadingInfo xmlns:p15="http://schemas.microsoft.com/office/powerpoint/2012/main" timeZoneBias="180"/>
      </p:ext>
    </p:extLst>
  </p:cm>
</p:cmLst>
</file>

<file path=ppt/comments/comment17.xml><?xml version="1.0" encoding="utf-8"?>
<p:cmLst xmlns:a="http://schemas.openxmlformats.org/drawingml/2006/main" xmlns:r="http://schemas.openxmlformats.org/officeDocument/2006/relationships" xmlns:p="http://schemas.openxmlformats.org/presentationml/2006/main">
  <p:cm authorId="1" dt="2022-05-09T15:17:18.189" idx="46">
    <p:pos x="2624" y="896"/>
    <p:text>estaes un tabalade busqueda</p:text>
    <p:extLst>
      <p:ext uri="{C676402C-5697-4E1C-873F-D02D1690AC5C}">
        <p15:threadingInfo xmlns:p15="http://schemas.microsoft.com/office/powerpoint/2012/main" timeZoneBias="180"/>
      </p:ext>
    </p:extLst>
  </p:cm>
</p:cmLst>
</file>

<file path=ppt/comments/comment18.xml><?xml version="1.0" encoding="utf-8"?>
<p:cmLst xmlns:a="http://schemas.openxmlformats.org/drawingml/2006/main" xmlns:r="http://schemas.openxmlformats.org/officeDocument/2006/relationships" xmlns:p="http://schemas.openxmlformats.org/presentationml/2006/main">
  <p:cm authorId="1" dt="2022-05-09T15:19:23.504" idx="47">
    <p:pos x="2602" y="1716"/>
    <p:text>esta es una tabla de busqueda son puntero a funiones que etandefinidos arriba</p:text>
    <p:extLst>
      <p:ext uri="{C676402C-5697-4E1C-873F-D02D1690AC5C}">
        <p15:threadingInfo xmlns:p15="http://schemas.microsoft.com/office/powerpoint/2012/main" timeZoneBias="180"/>
      </p:ext>
    </p:extLst>
  </p:cm>
  <p:cm authorId="1" dt="2022-05-09T15:30:32" idx="54">
    <p:pos x="2602" y="1852"/>
    <p:text>osea que es un arreglo del tipo que se cambio en el typedef tipo puntero a una funcion que recibe nd ydevuelvend toda las funciones deben recibir y devolver el mimo tipo</p:text>
    <p:extLst>
      <p:ext uri="{C676402C-5697-4E1C-873F-D02D1690AC5C}">
        <p15:threadingInfo xmlns:p15="http://schemas.microsoft.com/office/powerpoint/2012/main" timeZoneBias="180">
          <p15:parentCm authorId="1" idx="47"/>
        </p15:threadingInfo>
      </p:ext>
    </p:extLst>
  </p:cm>
  <p:cm authorId="1" dt="2022-05-09T15:19:45.504" idx="48">
    <p:pos x="2894" y="-206"/>
    <p:text>este es un puntero a una funcion que recibend ydevuelvend</p:text>
    <p:extLst>
      <p:ext uri="{C676402C-5697-4E1C-873F-D02D1690AC5C}">
        <p15:threadingInfo xmlns:p15="http://schemas.microsoft.com/office/powerpoint/2012/main" timeZoneBias="180"/>
      </p:ext>
    </p:extLst>
  </p:cm>
  <p:cm authorId="1" dt="2022-05-09T15:20:05.999" idx="49">
    <p:pos x="2318" y="836"/>
    <p:text>funiones que voy autulizar</p:text>
    <p:extLst>
      <p:ext uri="{C676402C-5697-4E1C-873F-D02D1690AC5C}">
        <p15:threadingInfo xmlns:p15="http://schemas.microsoft.com/office/powerpoint/2012/main" timeZoneBias="180"/>
      </p:ext>
    </p:extLst>
  </p:cm>
  <p:cm authorId="1" dt="2022-05-09T15:20:41.202" idx="50">
    <p:pos x="2548" y="3190"/>
    <p:text>la techa que preiono el ussuraio</p:text>
    <p:extLst>
      <p:ext uri="{C676402C-5697-4E1C-873F-D02D1690AC5C}">
        <p15:threadingInfo xmlns:p15="http://schemas.microsoft.com/office/powerpoint/2012/main" timeZoneBias="180"/>
      </p:ext>
    </p:extLst>
  </p:cm>
  <p:cm authorId="1" dt="2022-05-09T15:26:05.517" idx="52">
    <p:pos x="3046" y="2580"/>
    <p:text>esta es un forma de iniciar el arreglo que vimos antes por q todos lo ' ' elcompilador los lee como numeros</p:text>
    <p:extLst>
      <p:ext uri="{C676402C-5697-4E1C-873F-D02D1690AC5C}">
        <p15:threadingInfo xmlns:p15="http://schemas.microsoft.com/office/powerpoint/2012/main" timeZoneBias="180"/>
      </p:ext>
    </p:extLst>
  </p:cm>
  <p:cm authorId="1" dt="2022-05-09T15:28:13.390" idx="53">
    <p:pos x="2038" y="3500"/>
    <p:text>voy ala tabla de busqueday se ejecuta la funcion qu estan relacionadas  a cada tecla qe ingreo el usuaraio</p:text>
    <p:extLst>
      <p:ext uri="{C676402C-5697-4E1C-873F-D02D1690AC5C}">
        <p15:threadingInfo xmlns:p15="http://schemas.microsoft.com/office/powerpoint/2012/main" timeZoneBias="1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2-05-09T14:14:06.413" idx="3">
    <p:pos x="10" y="10"/>
    <p:text>para contar minuculas uso islower</p:text>
    <p:extLst>
      <p:ext uri="{C676402C-5697-4E1C-873F-D02D1690AC5C}">
        <p15:threadingInfo xmlns:p15="http://schemas.microsoft.com/office/powerpoint/2012/main" timeZoneBias="180"/>
      </p:ext>
    </p:extLst>
  </p:cm>
  <p:cm authorId="1" dt="2022-05-09T14:14:49.403" idx="4">
    <p:pos x="146" y="146"/>
    <p:text/>
    <p:extLst>
      <p:ext uri="{C676402C-5697-4E1C-873F-D02D1690AC5C}">
        <p15:threadingInfo xmlns:p15="http://schemas.microsoft.com/office/powerpoint/2012/main" timeZoneBias="180"/>
      </p:ext>
    </p:extLst>
  </p:cm>
  <p:cm authorId="1" dt="2022-05-09T14:14:52.309" idx="5">
    <p:pos x="282" y="282"/>
    <p:text/>
    <p:extLst>
      <p:ext uri="{C676402C-5697-4E1C-873F-D02D1690AC5C}">
        <p15:threadingInfo xmlns:p15="http://schemas.microsoft.com/office/powerpoint/2012/main" timeZoneBias="180"/>
      </p:ext>
    </p:extLst>
  </p:cm>
  <p:cm authorId="1" dt="2022-05-09T14:14:52.823" idx="6">
    <p:pos x="418" y="418"/>
    <p:text/>
    <p:extLst>
      <p:ext uri="{C676402C-5697-4E1C-873F-D02D1690AC5C}">
        <p15:threadingInfo xmlns:p15="http://schemas.microsoft.com/office/powerpoint/2012/main" timeZoneBias="1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2-05-09T14:15:09.816" idx="7">
    <p:pos x="398" y="1029"/>
    <p:text/>
    <p:extLst>
      <p:ext uri="{C676402C-5697-4E1C-873F-D02D1690AC5C}">
        <p15:threadingInfo xmlns:p15="http://schemas.microsoft.com/office/powerpoint/2012/main" timeZoneBias="1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2-05-09T14:15:19.535" idx="8">
    <p:pos x="10" y="10"/>
    <p:text>isdigit para contar digitos</p:text>
    <p:extLst>
      <p:ext uri="{C676402C-5697-4E1C-873F-D02D1690AC5C}">
        <p15:threadingInfo xmlns:p15="http://schemas.microsoft.com/office/powerpoint/2012/main" timeZoneBias="18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2-05-09T14:15:42.166" idx="9">
    <p:pos x="10" y="10"/>
    <p:text>tenerel codigo repetido esta mal</p:text>
    <p:extLst>
      <p:ext uri="{C676402C-5697-4E1C-873F-D02D1690AC5C}">
        <p15:threadingInfo xmlns:p15="http://schemas.microsoft.com/office/powerpoint/2012/main" timeZoneBias="180"/>
      </p:ext>
    </p:extLst>
  </p:cm>
  <p:cm authorId="1" dt="2022-05-09T14:17:05.010" idx="12">
    <p:pos x="146" y="146"/>
    <p:text>debido  a ello debo psasar a un funcion principal las distintas funciones que usamsoapra contar mayuscula minusculas y los digitos</p:text>
    <p:extLst>
      <p:ext uri="{C676402C-5697-4E1C-873F-D02D1690AC5C}">
        <p15:threadingInfo xmlns:p15="http://schemas.microsoft.com/office/powerpoint/2012/main" timeZoneBias="18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2-05-09T14:17:59.272" idx="13">
    <p:pos x="10" y="10"/>
    <p:text/>
    <p:extLst>
      <p:ext uri="{C676402C-5697-4E1C-873F-D02D1690AC5C}">
        <p15:threadingInfo xmlns:p15="http://schemas.microsoft.com/office/powerpoint/2012/main" timeZoneBias="180"/>
      </p:ext>
    </p:extLst>
  </p:cm>
  <p:cm authorId="1" dt="2022-05-09T14:18:50.832" idx="14">
    <p:pos x="931" y="774"/>
    <p:text>los corhetes tiene mas presendencia que los *</p:text>
    <p:extLst>
      <p:ext uri="{C676402C-5697-4E1C-873F-D02D1690AC5C}">
        <p15:threadingInfo xmlns:p15="http://schemas.microsoft.com/office/powerpoint/2012/main" timeZoneBias="18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2-05-09T14:22:28.888" idx="15">
    <p:pos x="4199" y="-269"/>
    <p:text>puntero a una funcion que recibe entero y devuelve entero</p:text>
    <p:extLst>
      <p:ext uri="{C676402C-5697-4E1C-873F-D02D1690AC5C}">
        <p15:threadingInfo xmlns:p15="http://schemas.microsoft.com/office/powerpoint/2012/main" timeZoneBias="180"/>
      </p:ext>
    </p:extLst>
  </p:cm>
  <p:cm authorId="1" dt="2022-05-09T14:23:20.338" idx="16">
    <p:pos x="4950" y="149"/>
    <p:text>un puntero que apunta al lugar donde esta definida la funion</p:text>
    <p:extLst>
      <p:ext uri="{C676402C-5697-4E1C-873F-D02D1690AC5C}">
        <p15:threadingInfo xmlns:p15="http://schemas.microsoft.com/office/powerpoint/2012/main" timeZoneBias="180"/>
      </p:ext>
    </p:extLst>
  </p:cm>
  <p:cm authorId="1" dt="2022-05-09T14:25:10.384" idx="18">
    <p:pos x="4950" y="285"/>
    <p:text>el puntero que apunta f puede ser cualquier funcion siempre y cuando al funion reciba un enero y devuelva un entero</p:text>
    <p:extLst>
      <p:ext uri="{C676402C-5697-4E1C-873F-D02D1690AC5C}">
        <p15:threadingInfo xmlns:p15="http://schemas.microsoft.com/office/powerpoint/2012/main" timeZoneBias="180">
          <p15:parentCm authorId="1" idx="16"/>
        </p15:threadingInfo>
      </p:ext>
    </p:extLst>
  </p:cm>
  <p:cm authorId="1" dt="2022-05-09T14:24:26.496" idx="17">
    <p:pos x="670" y="3690"/>
    <p:text>todaslas funcione en el fondo son punteros</p:text>
    <p:extLst>
      <p:ext uri="{C676402C-5697-4E1C-873F-D02D1690AC5C}">
        <p15:threadingInfo xmlns:p15="http://schemas.microsoft.com/office/powerpoint/2012/main" timeZoneBias="180"/>
      </p:ext>
    </p:extLst>
  </p:cm>
  <p:cm authorId="1" dt="2022-05-09T14:25:11.568" idx="19">
    <p:pos x="4276" y="2705"/>
    <p:text>cuando ivoco ala funion contar lo lr paso como parametro la funion isupprt que va en lugar del puntero el nombre de la funcion es el puntero ala funcion debido a que son del mismo tipo es valido</p:text>
    <p:extLst>
      <p:ext uri="{C676402C-5697-4E1C-873F-D02D1690AC5C}">
        <p15:threadingInfo xmlns:p15="http://schemas.microsoft.com/office/powerpoint/2012/main" timeZoneBias="180"/>
      </p:ext>
    </p:extLst>
  </p:cm>
  <p:cm authorId="1" dt="2022-05-09T14:31:20.461" idx="20">
    <p:pos x="4276" y="2841"/>
    <p:text>las funciones enelfondo son punteros y tbm sirve para funciones ue nosotros creamos</p:text>
    <p:extLst>
      <p:ext uri="{C676402C-5697-4E1C-873F-D02D1690AC5C}">
        <p15:threadingInfo xmlns:p15="http://schemas.microsoft.com/office/powerpoint/2012/main" timeZoneBias="180">
          <p15:parentCm authorId="1" idx="19"/>
        </p15:threadingInfo>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22-05-09T14:32:59.552" idx="21">
    <p:pos x="10" y="10"/>
    <p:text>laslineas anteriorires las invocaciones ala funciones siguen siendo codigo duplicado</p:text>
    <p:extLst>
      <p:ext uri="{C676402C-5697-4E1C-873F-D02D1690AC5C}">
        <p15:threadingInfo xmlns:p15="http://schemas.microsoft.com/office/powerpoint/2012/main" timeZoneBias="180"/>
      </p:ext>
    </p:extLst>
  </p:cm>
  <p:cm authorId="1" dt="2022-05-09T14:34:15.713" idx="22">
    <p:pos x="3532" y="2642"/>
    <p:text>puedo egenrar un arreglo que contenga todas etas funciones isuppper ilower isdigit osea  quiero un  arreglo de punteros a funciones que reciben int y devuelven int</p:text>
    <p:extLst>
      <p:ext uri="{C676402C-5697-4E1C-873F-D02D1690AC5C}">
        <p15:threadingInfo xmlns:p15="http://schemas.microsoft.com/office/powerpoint/2012/main" timeZoneBias="180"/>
      </p:ext>
    </p:extLst>
  </p:cm>
  <p:cm authorId="1" dt="2022-05-09T14:37:04.307" idx="23">
    <p:pos x="3532" y="2778"/>
    <p:text>y on un ciclo recorro e arreglo y le pao ala funcion principal, el tamaño tiene que ponerlo tu en el for</p:text>
    <p:extLst>
      <p:ext uri="{C676402C-5697-4E1C-873F-D02D1690AC5C}">
        <p15:threadingInfo xmlns:p15="http://schemas.microsoft.com/office/powerpoint/2012/main" timeZoneBias="180">
          <p15:parentCm authorId="1" idx="22"/>
        </p15:threadingInfo>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22-05-09T14:37:44.042" idx="24">
    <p:pos x="10" y="10"/>
    <p:text>para ahorrar el nombre horrible puedo definir un tipe def y acmbiarleel nombre asi se simplifica ladefinicion</p:text>
    <p:extLst>
      <p:ext uri="{C676402C-5697-4E1C-873F-D02D1690AC5C}">
        <p15:threadingInfo xmlns:p15="http://schemas.microsoft.com/office/powerpoint/2012/main" timeZoneBias="180"/>
      </p:ext>
    </p:extLst>
  </p:cm>
  <p:cm authorId="1" dt="2022-05-09T14:39:51.185" idx="25">
    <p:pos x="146" y="146"/>
    <p:text>eltypedef :
un tipo que ya existe le define un nombre nuevo:
 al trbajar con punetero a funciones el nombre de la funcion que quiero cambiar esta en el medio del tipo por eso al hacer el typedef el nombre del nuveo tipo tiene que estar en el medio de la funcion</p:text>
    <p:extLst>
      <p:ext uri="{C676402C-5697-4E1C-873F-D02D1690AC5C}">
        <p15:threadingInfo xmlns:p15="http://schemas.microsoft.com/office/powerpoint/2012/main" timeZoneBias="180"/>
      </p:ext>
    </p:extLst>
  </p:cm>
</p:cmLst>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13793" units="1/cm"/>
          <inkml:channelProperty channel="T" name="resolution" value="1" units="1/dev"/>
        </inkml:channelProperties>
      </inkml:inkSource>
      <inkml:timestamp xml:id="ts0" timeString="2022-05-09T17:20:36.658"/>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2662AB61-55FC-4393-8A5D-CFE2C39D77B7}" emma:medium="tactile" emma:mode="ink">
          <msink:context xmlns:msink="http://schemas.microsoft.com/ink/2010/main" type="writingRegion" rotatedBoundingBox="11545,-5927 12007,-5927 12007,-4002 11545,-4002"/>
        </emma:interpretation>
      </emma:emma>
    </inkml:annotationXML>
    <inkml:traceGroup>
      <inkml:annotationXML>
        <emma:emma xmlns:emma="http://www.w3.org/2003/04/emma" version="1.0">
          <emma:interpretation id="{12BB2485-B64C-47C5-8321-371428452B02}" emma:medium="tactile" emma:mode="ink">
            <msink:context xmlns:msink="http://schemas.microsoft.com/ink/2010/main" type="paragraph" rotatedBoundingBox="11545,-5927 12007,-5927 12007,-4002 11545,-4002" alignmentLevel="1"/>
          </emma:interpretation>
        </emma:emma>
      </inkml:annotationXML>
      <inkml:traceGroup>
        <inkml:annotationXML>
          <emma:emma xmlns:emma="http://www.w3.org/2003/04/emma" version="1.0">
            <emma:interpretation id="{6F22AAF7-25B7-44EE-9A32-FF402803CC63}" emma:medium="tactile" emma:mode="ink">
              <msink:context xmlns:msink="http://schemas.microsoft.com/ink/2010/main" type="line" rotatedBoundingBox="11545,-5927 12007,-5927 12007,-4002 11545,-4002"/>
            </emma:interpretation>
          </emma:emma>
        </inkml:annotationXML>
        <inkml:traceGroup>
          <inkml:annotationXML>
            <emma:emma xmlns:emma="http://www.w3.org/2003/04/emma" version="1.0">
              <emma:interpretation id="{2DE3EBD0-8697-45E6-9825-465FD78F8E96}" emma:medium="tactile" emma:mode="ink">
                <msink:context xmlns:msink="http://schemas.microsoft.com/ink/2010/main" type="inkWord" rotatedBoundingBox="11545,-5927 12007,-5927 12007,-4002 11545,-4002">
                  <msink:destinationLink direction="with" ref="{29FEFEAF-11AA-4242-9612-EF320889EF83}"/>
                </msink:context>
              </emma:interpretation>
              <emma:one-of disjunction-type="recognition" id="oneOf0">
                <emma:interpretation id="interp0" emma:lang="" emma:confidence="0">
                  <emma:literal>\</emma:literal>
                </emma:interpretation>
                <emma:interpretation id="interp1" emma:lang="" emma:confidence="0">
                  <emma:literal>'</emma:literal>
                </emma:interpretation>
                <emma:interpretation id="interp2" emma:lang="" emma:confidence="0">
                  <emma:literal>|</emma:literal>
                </emma:interpretation>
                <emma:interpretation id="interp3" emma:lang="" emma:confidence="0">
                  <emma:literal>.</emma:literal>
                </emma:interpretation>
                <emma:interpretation id="interp4" emma:lang="" emma:confidence="0">
                  <emma:literal>,</emma:literal>
                </emma:interpretation>
              </emma:one-of>
            </emma:emma>
          </inkml:annotationXML>
          <inkml:trace contextRef="#ctx0" brushRef="#br0">0 0 0,'0'77'31,"77"0"-15,0 77-16,-77-77 16,77 0-16,-77 77 15,77-77-15,-77 0 16,0 77-16,77-77 16,-77 0-16,0 77 15,0-77-15,0 0 16,0 77-16,77-77 15,-77 77 1,0-77-16,0 0 16</inkml:trace>
        </inkml:traceGroup>
      </inkml:traceGroup>
    </inkml:traceGroup>
  </inkml:traceGroup>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13793" units="1/cm"/>
          <inkml:channelProperty channel="T" name="resolution" value="1" units="1/dev"/>
        </inkml:channelProperties>
      </inkml:inkSource>
      <inkml:timestamp xml:id="ts0" timeString="2022-05-09T17:20:41.978"/>
    </inkml:context>
    <inkml:brush xml:id="br0">
      <inkml:brushProperty name="width" value="0.23333" units="cm"/>
      <inkml:brushProperty name="height" value="0.46667" units="cm"/>
      <inkml:brushProperty name="color" value="#FFFF00"/>
      <inkml:brushProperty name="tip" value="rectangle"/>
      <inkml:brushProperty name="rasterOp" value="maskPen"/>
      <inkml:brushProperty name="fitToCurve" value="1"/>
    </inkml:brush>
  </inkml:definitions>
  <inkml:trace contextRef="#ctx0" brushRef="#br0">79 616 0,'-77'-77'125,"77"0"-94,0 0-31,0-77 16,0 77-1,77 0-15,-77 0 16,77 77 172,0 0-173,0 0 1,0 0 15,-1 0-15,1 0-1,0 0-15,0 0 16,0 0 0,0 0-1,0 0 1,0 0 15,-77 77 16,77-77-31,0 0-16,-77 77 31,77-77-31,-77 77 31,77-77-15,-77 77-1,77 0 1,-77 0 0,77-77-16,-77 77 15,0 0 1,0 0-1,0 0 1,0 0 15</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13793" units="1/cm"/>
          <inkml:channelProperty channel="T" name="resolution" value="1" units="1/dev"/>
        </inkml:channelProperties>
      </inkml:inkSource>
      <inkml:timestamp xml:id="ts0" timeString="2022-05-09T17:20:42.632"/>
    </inkml:context>
    <inkml:brush xml:id="br0">
      <inkml:brushProperty name="width" value="0.23333" units="cm"/>
      <inkml:brushProperty name="height" value="0.46667" units="cm"/>
      <inkml:brushProperty name="color" value="#FFFF00"/>
      <inkml:brushProperty name="tip" value="rectangle"/>
      <inkml:brushProperty name="rasterOp" value="maskPen"/>
      <inkml:brushProperty name="fitToCurve" value="1"/>
    </inkml:brush>
  </inkml:definitions>
  <inkml:trace contextRef="#ctx0" brushRef="#br0">1 0 0,'0'77'63,"77"-77"-63,0 77 15,0-77-15,0 154 16,0-154-16,-77 77 16,77-77-16,-77 154 15,77-154-15,0 77 16,0 0-1,-77 0 1,77-77-16,-77 77 16,77-77-16,0 0 15,-77 77-15,77-77 16,-77 77-16,77 0 16,0 0-1,0 0-15,0-77 16,-77 77-16,77-77 31,-77 77 47</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13793" units="1/cm"/>
          <inkml:channelProperty channel="T" name="resolution" value="1" units="1/dev"/>
        </inkml:channelProperties>
      </inkml:inkSource>
      <inkml:timestamp xml:id="ts0" timeString="2022-05-09T17:20:49.096"/>
    </inkml:context>
    <inkml:brush xml:id="br0">
      <inkml:brushProperty name="width" value="0.00882" units="cm"/>
      <inkml:brushProperty name="height" value="0.01764" units="cm"/>
      <inkml:brushProperty name="color" value="#FFFF00"/>
      <inkml:brushProperty name="tip" value="rectangle"/>
      <inkml:brushProperty name="rasterOp" value="maskPen"/>
      <inkml:brushProperty name="fitToCurve" value="1"/>
    </inkml:brush>
  </inkml:definitions>
  <inkml:trace contextRef="#ctx0" brushRef="#br0">-1 852 0,'77'-77'125,"77"0"-110,-154 0 1,77 0-16,0 0 16,-77 0-16,77 0 15,-77 0-15,77 77 16,-77-77-1,77 0-15,0 77 16,-77-77-16,76 77 16,1 0 62,0 0-63,0 0 1,77 0 0,-77 77-16,0-77 15,77 77-15,-77-77 16,0 77-16,0-77 16,0 77-16,0 0 15,0-77 1,0 77-16,0-77 31,-77 77-15,77-77-16,-77 77 187</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13793" units="1/cm"/>
          <inkml:channelProperty channel="T" name="resolution" value="1" units="1/dev"/>
        </inkml:channelProperties>
      </inkml:inkSource>
      <inkml:timestamp xml:id="ts0" timeString="2022-05-09T17:20:50.280"/>
    </inkml:context>
    <inkml:brush xml:id="br0">
      <inkml:brushProperty name="width" value="0.00882" units="cm"/>
      <inkml:brushProperty name="height" value="0.01764" units="cm"/>
      <inkml:brushProperty name="color" value="#FFFF00"/>
      <inkml:brushProperty name="tip" value="rectangle"/>
      <inkml:brushProperty name="rasterOp" value="maskPen"/>
      <inkml:brushProperty name="fitToCurve" value="1"/>
    </inkml:brush>
  </inkml:definitions>
  <inkml:trace contextRef="#ctx0" brushRef="#br0">0 0 0</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13793" units="1/cm"/>
          <inkml:channelProperty channel="T" name="resolution" value="1" units="1/dev"/>
        </inkml:channelProperties>
      </inkml:inkSource>
      <inkml:timestamp xml:id="ts0" timeString="2022-05-09T17:20:56.417"/>
    </inkml:context>
    <inkml:brush xml:id="br0">
      <inkml:brushProperty name="width" value="0.00882" units="cm"/>
      <inkml:brushProperty name="height" value="0.01764" units="cm"/>
      <inkml:brushProperty name="color" value="#FFFF00"/>
      <inkml:brushProperty name="tip" value="rectangle"/>
      <inkml:brushProperty name="rasterOp" value="maskPen"/>
      <inkml:brushProperty name="fitToCurve" value="1"/>
    </inkml:brush>
  </inkml:definitions>
  <inkml:trace contextRef="#ctx0" brushRef="#br0">1386 3156 0,'0'-77'171,"77"-77"-155,-77 77 0,77 0-16,-77 0 15,0 0 1,77 77-16,-77-77 16,0 0-16,0 0 15,0 0 1,77 77-1,-77-77-15,76 0 16,-76 0 0,0 0-1,77 77-15,-77-77 16,0 0 0,77 77-16,-77-77 15,77-77 1,0 154-16,-77-77 15,77 77-15,-77-77 16,77 0 0,0 77-16,0-77 15,0 77 1,0 0 0,0 0-1,0 0 1,0 0-16,0 0 15,0 0 1,0 0-16,0 0 16,0 77-16,0-77 15,0 77-15,0-77 16,-77 77-16,77 0 16,0 0-1,0 0 1,0 0-1,-77 0 1,77-77-16,0 77 16,-77 0-1,77-77-15,-77 77 16,77 0 0,-77 0-1,77-77 1,-77 77-1,0 0-15,0 0 16,0 0 0,77-77-16,-77 154 15,0-77 1,0 0 406,0 0-422,0 0 15,0 0 1,77-77 453,-77-154-469,76 77 15,1 0-15,-77-77 16,0 0-16,0 77 16,0 0-16,0-77 15,0 77-15,0 0 16,0 0-16,0 0 16,0 0-16,0 0 15,-77 77 1,1-77-1,-1 77 1,0-77 0,77 0-16,-154 77 15,77 0-15,0-77 16,0 0-16,0 0 16,0 0-16,0 0 15,-77 0-15,154 0 16,-77 77-16,0-77 15,0 0-15,0 77 16,77-76-16,-154 76 16,77 0-1,77-77-15,-77 77 16,0 0 0,0 0-16,0 0 15,0 0 1,-77 0-1,77 0 1,0 0 0,0 0-16,0 77 15,0-1-15,-76 78 16,76-154-16,0 154 16,0-77-16,-77 0 15,77 0-15,0 0 16,77 0-16,-154 77 15,154-77-15,-77 0 16,0 77-16,77-77 16,-154 0-16,154 77 15,-77-77-15,0 77 16,0-77-16,77 0 16,-77 77-16,0-77 15,77 0-15,-77 77 16,0-77-16,77 0 15,-77 76-15,77-76 16,-77 0-16,77 0 16,0 0-16,0-154 172,77-77-172,77-153 15,0 76-15,-77 0 16,77-154-16,0 77 15,0-77-15,-77 154 0,154-154 16,-77 231 0,0 1-16,-77-1 15,76 77-15,1-77 0,0 77 16,-77 0-16,0 0 16,0 0-16,0 77 15,77-77 1,-77 77-16,0 0 15,0 0 1,0 0-16,77 0 16,-77 77-1,0 0-15,77 0 0,0 77 16,-77-77-16,77 77 16,-77-77-16,77 0 15,-77-1-15,0 1 16,0 0-16,0 0 15,76 0-15,-76 0 16,77 0-16,-77 77 16,0-77-16,77 0 15,-77 77-15,77-77 16,-77 77-16,77-77 16,-77 0-16,0 77 15,77-77-15,-77 77 16,77-77-16,-77 77 15,0-77-15,0 0 16,77 77-16,-77-77 16,0 77-16,0-78 15,0 1-15,-77 77 16,0-77-16,77 0 16,0 0-16,-77 0 15,0-154 126,-77 0-141,-77 0 15,0-77-15,77 77 16,-77-76-16,77 76 16,0 0-16,-77-77 15,77 77-15,-77-77 16,77 77-16,-77-77 16,77 77-16,0 0 15,-77-77-15,77 77 16,-77-77-16,77 77 15,-77-77-15,77 77 0,0 0 16,-77-77 0,78 77-16,-78-77 15</inkml:trace>
</inkml:ink>
</file>

<file path=ppt/ink/ink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13793" units="1/cm"/>
          <inkml:channelProperty channel="T" name="resolution" value="1" units="1/dev"/>
        </inkml:channelProperties>
      </inkml:inkSource>
      <inkml:timestamp xml:id="ts0" timeString="2022-05-09T17:20:36.095"/>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29FEFEAF-11AA-4242-9612-EF320889EF83}" emma:medium="tactile" emma:mode="ink">
          <msink:context xmlns:msink="http://schemas.microsoft.com/ink/2010/main" type="inkDrawing" rotatedBoundingBox="9960,1009 11455,708 11577,1314 10083,1616" semanticType="callout" shapeName="Other">
            <msink:sourceLink direction="with" ref="{2DE3EBD0-8697-45E6-9825-465FD78F8E96}"/>
          </msink:context>
        </emma:interpretation>
      </emma:emma>
    </inkml:annotationXML>
    <inkml:trace contextRef="#ctx0" brushRef="#br0">0 707 0,'0'-77'281,"0"0"-281,77 0 16,0-77-16,-77 77 15,0 0 1,77 77-16,-77-77 16,77 0 31,0 77-1,-1 0 220,1 0-250,0 0 15,0 0 0,0 0 0,0 0 32,0 0-47,0 0 15,0 0 0,0 0 78,0 0-93,-77 77-16,77-77 16,0 77 46,-77 0-46,77-77-1,-77 77 17</inkml:trace>
  </inkml:traceGroup>
</inkml:ink>
</file>

<file path=ppt/ink/ink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13793" units="1/cm"/>
          <inkml:channelProperty channel="T" name="resolution" value="1" units="1/dev"/>
        </inkml:channelProperties>
      </inkml:inkSource>
      <inkml:timestamp xml:id="ts0" timeString="2022-05-09T17:20:59.450"/>
    </inkml:context>
    <inkml:brush xml:id="br0">
      <inkml:brushProperty name="width" value="0.00882" units="cm"/>
      <inkml:brushProperty name="height" value="0.01764" units="cm"/>
      <inkml:brushProperty name="color" value="#FFFF00"/>
      <inkml:brushProperty name="tip" value="rectangle"/>
      <inkml:brushProperty name="rasterOp" value="maskPen"/>
      <inkml:brushProperty name="fitToCurve" value="1"/>
    </inkml:brush>
  </inkml:definitions>
  <inkml:trace contextRef="#ctx0" brushRef="#br0">4386 4785 0,'-1155'154'157,"1001"-154"-157,77 154 15,-76-77-15,-78 76 0,154-76 16,-77 77-16,0-77 16,0 77-16,0-77 15,0 0-15,0 77 16,77-77-16,-77 77 15,77-77-15,-77 77 16,0-77-16,77 77 16,-77-77-16,77 0 15,-77 77-15,77-77 16,1 77-16,-78-77 16,77 0-16,77 77 15,-154-77-15,154 76 16,0-230 156,77 1-157,77-155-15,76-77 16,-76 154-16,154-154 16,-77 77-16,77 0 15,-77-77-15,77 231 16,0-231-16,154 77 15,-78 1-15,78-78 16,-77 77-16,-77 77 16,154-77-16,-77 77 15,-154 0-15,153 0 16,-153 77-16,-77-77 16,0 77-16,77 0 15,-77 77-15,0-77 16,-77 77-16,77 0 15,-77 0-15,0 0 16,0 0-16,77 0 16,-77 0-16,0 77 15,77 0-15,-77 0 16,77 0-16,-78 77 16,78-77-16,0 0 15,-77 77-15,77-77 16,1771 3002 218,-1925-3002-234,0 0 31,0 0-15,-154-154 187,77-77-187,0 77-16,-77-77 15,0-77-15,-77 0 0,77-77 16,-77 77 0,0-77-16,154 154 15,-77 0-15,0 1 0,77 76 16,-77 0 0,77-77-16,0 77 15,-77-77-15,77 77 16,-76-77-16,76 77 0,-77 0 15,77-77-15,0 77 16,-77 0-16,77 0 16,-77-77-16,77 77 15,0 0-15,-77 0 16,77-77-16,-77 154 16,77-154-16,0 77 15,-154 0-15,154 0 16,0 0-16,-77 0 15,0 0-15,77 1 16,-77-1-16,1 77 16,-1-77-16,0 0 15,-77 0-15,77 77 16,77 0-16,-77 0 16,0-77-16,-77 77 15,154 0-15,-77 0 16,77 0-16,-77 0 15,77 0-15,0 0 16,-77 77-16,77 0 16,0-77-16,-77 77 15,78 0-15,-78 0 16,77-1-16,0 1 16,-154 77-16,154-77 15,0 77-15,-77-77 16,77 0-16,-77 77 15,77-77-15,-77 77 16,77-77-16,0 77 16,-77-77-16,77 0 15,-77 77-15,77 0 16,-77 0-16,77 0 16,-77 0-16,154 0 15,-77 76-15,0-76 16,1 154-16,-1-154 15,77-77-15,-77 77 16,77 0-16,0-77 16,0 0-16,0 0 15,0 77-15,0-77 16,0 0-16,77-77 125,0-154-94,76-77-31,78-154 16,0 0-16,231-76 0,0-1 15,0 0-15,0 0 16,-1-77-16,78 0 16,-77 78-16,0-78 15,0 154-15,-1 0 16,-76 154-16,77-77 16,-231 231-16,77-77 15,-154 78-15,0-1 16,0 77-16,0 0 15,0 0-15,0 0 16,-1 0-16,1 153 16,77-76-16,-154 77 15,77-77-15,77 77 16,0-77-16,-77 77 16,0-77-16,0 77 15,77-77-15,-154 77 16,77-77-16,77 77 15,-77-77-15,-1 77 16,1-77-16,0 77 16,0-77-16,-77 77 15,77-77-15,-77 0 16,77 77-16,-77-77 16,77 76-16,-77-76 15,0 77-15,77 0 16,-77-77-16,77 77 15,-77 77-15,77-77 16,-77 0-16,0 0 16,0 77-16,0-77 15,-77-77-15,77 77 16,-77 0-16,77 0 16,-77 0-16,76-1 15,1 1-15,-77-77 16,0 0-16,77 77 15,-77-77-15,77 0 16,-77 77-16,0-77 16,0 0-1,77 0-15,-77 0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dd6cbaf8f0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dd6cbaf8f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61e80d0bca_0_1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61e80d0bca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61e80d0bca_0_7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61e80d0bca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61e80d0bca_0_1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61e80d0bca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61e80d0bca_0_1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61e80d0bca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61e80d0bca_0_9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61e80d0bca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dd6cbaf8f0_0_17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dd6cbaf8f0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896ea0a993_0_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896ea0a993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896ea0a993_0_6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896ea0a993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896ea0a993_0_8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896ea0a993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fad1a5af59_0_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fad1a5af5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61e80d0bca_0_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61e80d0bca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dd6cbaf8f0_0_16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dd6cbaf8f0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896ea0a993_0_9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896ea0a993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96ea0a993_0_9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896ea0a993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896ea0a993_0_1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896ea0a99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dd6cbaf8f0_0_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dd6cbaf8f0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61a5f3152f_0_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61a5f3152f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61e80d0bca_0_8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61e80d0bca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61a5f3152f_0_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61a5f3152f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61e80d0bca_0_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61e80d0bca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61a5f3152f_0_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61a5f3152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dd6cbaf8f0_0_1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dd6cbaf8f0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61e80d0bca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61e80d0bc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3997533"/>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676400"/>
            <a:ext cx="8123100" cy="21180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4243083"/>
            <a:ext cx="8123100" cy="840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6727600"/>
            <a:ext cx="9144000" cy="13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1321967"/>
            <a:ext cx="8520600" cy="2557200"/>
          </a:xfrm>
          <a:prstGeom prst="rect">
            <a:avLst/>
          </a:prstGeom>
        </p:spPr>
        <p:txBody>
          <a:bodyPr spcFirstLastPara="1" wrap="square" lIns="91425" tIns="91425" rIns="91425" bIns="91425" anchor="ctr" anchorCtr="0">
            <a:no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4095067"/>
            <a:ext cx="8520600" cy="12024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cxnSp>
        <p:nvCxnSpPr>
          <p:cNvPr id="15" name="Google Shape;15;p3"/>
          <p:cNvCxnSpPr/>
          <p:nvPr/>
        </p:nvCxnSpPr>
        <p:spPr>
          <a:xfrm>
            <a:off x="0" y="3997533"/>
            <a:ext cx="9144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p3"/>
          <p:cNvSpPr txBox="1">
            <a:spLocks noGrp="1"/>
          </p:cNvSpPr>
          <p:nvPr>
            <p:ph type="title"/>
          </p:nvPr>
        </p:nvSpPr>
        <p:spPr>
          <a:xfrm>
            <a:off x="510450" y="2743200"/>
            <a:ext cx="8123100" cy="10383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7" name="Google Shape;17;p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6727600"/>
            <a:ext cx="9144000" cy="13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2" name="Google Shape;22;p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536633"/>
            <a:ext cx="3999900" cy="4555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body" idx="2"/>
          </p:nvPr>
        </p:nvSpPr>
        <p:spPr>
          <a:xfrm>
            <a:off x="4832400" y="1536633"/>
            <a:ext cx="3999900" cy="4555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852800"/>
            <a:ext cx="2808000" cy="42393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701800"/>
            <a:ext cx="5797500" cy="54543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100"/>
            <a:ext cx="4572000" cy="6858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59940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9"/>
          <p:cNvSpPr txBox="1">
            <a:spLocks noGrp="1"/>
          </p:cNvSpPr>
          <p:nvPr>
            <p:ph type="title"/>
          </p:nvPr>
        </p:nvSpPr>
        <p:spPr>
          <a:xfrm>
            <a:off x="265500" y="1607767"/>
            <a:ext cx="4045200" cy="20127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3692001"/>
            <a:ext cx="4045200" cy="1794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965600"/>
            <a:ext cx="3837000" cy="49269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5649100"/>
            <a:ext cx="5998800" cy="7983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100"/>
              <a:buNone/>
              <a:defRPr sz="2100"/>
            </a:lvl1pPr>
          </a:lstStyle>
          <a:p>
            <a:endParaRPr/>
          </a:p>
        </p:txBody>
      </p:sp>
      <p:sp>
        <p:nvSpPr>
          <p:cNvPr id="47" name="Google Shape;47;p1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10.emf"/><Relationship Id="rId18" Type="http://schemas.openxmlformats.org/officeDocument/2006/relationships/customXml" Target="../ink/ink8.xml"/><Relationship Id="rId3" Type="http://schemas.openxmlformats.org/officeDocument/2006/relationships/image" Target="../media/image5.png"/><Relationship Id="rId7" Type="http://schemas.openxmlformats.org/officeDocument/2006/relationships/image" Target="../media/image7.emf"/><Relationship Id="rId12" Type="http://schemas.openxmlformats.org/officeDocument/2006/relationships/customXml" Target="../ink/ink5.xml"/><Relationship Id="rId17" Type="http://schemas.openxmlformats.org/officeDocument/2006/relationships/image" Target="../media/image12.emf"/><Relationship Id="rId2" Type="http://schemas.openxmlformats.org/officeDocument/2006/relationships/notesSlide" Target="../notesSlides/notesSlide10.xml"/><Relationship Id="rId16" Type="http://schemas.openxmlformats.org/officeDocument/2006/relationships/customXml" Target="../ink/ink7.xml"/><Relationship Id="rId1" Type="http://schemas.openxmlformats.org/officeDocument/2006/relationships/slideLayout" Target="../slideLayouts/slideLayout11.xml"/><Relationship Id="rId6" Type="http://schemas.openxmlformats.org/officeDocument/2006/relationships/customXml" Target="../ink/ink2.xml"/><Relationship Id="rId11" Type="http://schemas.openxmlformats.org/officeDocument/2006/relationships/image" Target="../media/image9.emf"/><Relationship Id="rId5" Type="http://schemas.openxmlformats.org/officeDocument/2006/relationships/image" Target="../media/image6.emf"/><Relationship Id="rId15" Type="http://schemas.openxmlformats.org/officeDocument/2006/relationships/image" Target="../media/image11.emf"/><Relationship Id="rId10" Type="http://schemas.openxmlformats.org/officeDocument/2006/relationships/customXml" Target="../ink/ink4.xml"/><Relationship Id="rId19" Type="http://schemas.openxmlformats.org/officeDocument/2006/relationships/image" Target="../media/image13.emf"/><Relationship Id="rId4" Type="http://schemas.openxmlformats.org/officeDocument/2006/relationships/customXml" Target="../ink/ink1.xml"/><Relationship Id="rId9" Type="http://schemas.openxmlformats.org/officeDocument/2006/relationships/image" Target="../media/image8.emf"/><Relationship Id="rId14" Type="http://schemas.openxmlformats.org/officeDocument/2006/relationships/customXml" Target="../ink/ink6.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comments" Target="../comments/comment11.xml"/><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comments" Target="../comments/comment12.xml"/><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comments" Target="../comments/comment13.xml"/><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comments" Target="../comments/comment14.xml"/><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1.xml"/><Relationship Id="rId4" Type="http://schemas.openxmlformats.org/officeDocument/2006/relationships/comments" Target="../comments/comment15.xml"/></Relationships>
</file>

<file path=ppt/slides/_rels/slide21.xml.rels><?xml version="1.0" encoding="UTF-8" standalone="yes"?>
<Relationships xmlns="http://schemas.openxmlformats.org/package/2006/relationships"><Relationship Id="rId3" Type="http://schemas.openxmlformats.org/officeDocument/2006/relationships/comments" Target="../comments/comment16.xml"/><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comments" Target="../comments/comment17.xml"/><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comments" Target="../comments/comment18.xml"/><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1.xml"/><Relationship Id="rId5" Type="http://schemas.openxmlformats.org/officeDocument/2006/relationships/image" Target="../media/image15.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comments" Target="../comments/comment5.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comments" Target="../comments/commen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8"/>
        <p:cNvGrpSpPr/>
        <p:nvPr/>
      </p:nvGrpSpPr>
      <p:grpSpPr>
        <a:xfrm>
          <a:off x="0" y="0"/>
          <a:ext cx="0" cy="0"/>
          <a:chOff x="0" y="0"/>
          <a:chExt cx="0" cy="0"/>
        </a:xfrm>
      </p:grpSpPr>
      <p:sp>
        <p:nvSpPr>
          <p:cNvPr id="59" name="Google Shape;59;p13"/>
          <p:cNvSpPr txBox="1">
            <a:spLocks noGrp="1"/>
          </p:cNvSpPr>
          <p:nvPr>
            <p:ph type="ctrTitle" idx="4294967295"/>
          </p:nvPr>
        </p:nvSpPr>
        <p:spPr>
          <a:xfrm>
            <a:off x="-50" y="3932250"/>
            <a:ext cx="9144000" cy="72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0BA1E6"/>
                </a:solidFill>
                <a:latin typeface="Proxima Nova Extrabold"/>
                <a:ea typeface="Proxima Nova Extrabold"/>
                <a:cs typeface="Proxima Nova Extrabold"/>
                <a:sym typeface="Proxima Nova Extrabold"/>
              </a:rPr>
              <a:t>Algoritmos y Programación I</a:t>
            </a:r>
            <a:endParaRPr>
              <a:solidFill>
                <a:srgbClr val="0BA1E6"/>
              </a:solidFill>
              <a:latin typeface="Proxima Nova Extrabold"/>
              <a:ea typeface="Proxima Nova Extrabold"/>
              <a:cs typeface="Proxima Nova Extrabold"/>
              <a:sym typeface="Proxima Nova Extrabold"/>
            </a:endParaRPr>
          </a:p>
        </p:txBody>
      </p:sp>
      <p:sp>
        <p:nvSpPr>
          <p:cNvPr id="60" name="Google Shape;60;p13"/>
          <p:cNvSpPr txBox="1">
            <a:spLocks noGrp="1"/>
          </p:cNvSpPr>
          <p:nvPr>
            <p:ph type="subTitle" idx="4294967295"/>
          </p:nvPr>
        </p:nvSpPr>
        <p:spPr>
          <a:xfrm>
            <a:off x="552725" y="4505550"/>
            <a:ext cx="8038500" cy="10944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latin typeface="Proxima Nova Semibold"/>
                <a:ea typeface="Proxima Nova Semibold"/>
                <a:cs typeface="Proxima Nova Semibold"/>
                <a:sym typeface="Proxima Nova Semibold"/>
              </a:rPr>
              <a:t>Curso Essaya - 95.11</a:t>
            </a:r>
            <a:r>
              <a:rPr lang="en">
                <a:solidFill>
                  <a:schemeClr val="dk1"/>
                </a:solidFill>
                <a:latin typeface="Proxima Nova Semibold"/>
                <a:ea typeface="Proxima Nova Semibold"/>
                <a:cs typeface="Proxima Nova Semibold"/>
                <a:sym typeface="Proxima Nova Semibold"/>
              </a:rPr>
              <a:t/>
            </a:r>
            <a:br>
              <a:rPr lang="en">
                <a:solidFill>
                  <a:schemeClr val="dk1"/>
                </a:solidFill>
                <a:latin typeface="Proxima Nova Semibold"/>
                <a:ea typeface="Proxima Nova Semibold"/>
                <a:cs typeface="Proxima Nova Semibold"/>
                <a:sym typeface="Proxima Nova Semibold"/>
              </a:rPr>
            </a:br>
            <a:r>
              <a:rPr lang="en">
                <a:solidFill>
                  <a:srgbClr val="0BA1E6"/>
                </a:solidFill>
                <a:latin typeface="Proxima Nova Semibold"/>
                <a:ea typeface="Proxima Nova Semibold"/>
                <a:cs typeface="Proxima Nova Semibold"/>
                <a:sym typeface="Proxima Nova Semibold"/>
              </a:rPr>
              <a:t>Clase 7</a:t>
            </a:r>
            <a:r>
              <a:rPr lang="en">
                <a:solidFill>
                  <a:schemeClr val="dk1"/>
                </a:solidFill>
                <a:latin typeface="Proxima Nova Semibold"/>
                <a:ea typeface="Proxima Nova Semibold"/>
                <a:cs typeface="Proxima Nova Semibold"/>
                <a:sym typeface="Proxima Nova Semibold"/>
              </a:rPr>
              <a:t> </a:t>
            </a:r>
            <a:r>
              <a:rPr lang="en">
                <a:latin typeface="Proxima Nova Semibold"/>
                <a:ea typeface="Proxima Nova Semibold"/>
                <a:cs typeface="Proxima Nova Semibold"/>
                <a:sym typeface="Proxima Nova Semibold"/>
              </a:rPr>
              <a:t>Punteros a funciones - Tablas de búsqueda</a:t>
            </a:r>
            <a:endParaRPr>
              <a:latin typeface="Proxima Nova Semibold"/>
              <a:ea typeface="Proxima Nova Semibold"/>
              <a:cs typeface="Proxima Nova Semibold"/>
              <a:sym typeface="Proxima Nova Semibold"/>
            </a:endParaRPr>
          </a:p>
        </p:txBody>
      </p:sp>
      <p:pic>
        <p:nvPicPr>
          <p:cNvPr id="61" name="Google Shape;61;p13"/>
          <p:cNvPicPr preferRelativeResize="0"/>
          <p:nvPr/>
        </p:nvPicPr>
        <p:blipFill>
          <a:blip r:embed="rId3">
            <a:alphaModFix/>
          </a:blip>
          <a:stretch>
            <a:fillRect/>
          </a:stretch>
        </p:blipFill>
        <p:spPr>
          <a:xfrm>
            <a:off x="1140223" y="1150176"/>
            <a:ext cx="6863549" cy="2278899"/>
          </a:xfrm>
          <a:prstGeom prst="rect">
            <a:avLst/>
          </a:prstGeom>
          <a:noFill/>
          <a:ln>
            <a:noFill/>
          </a:ln>
        </p:spPr>
      </p:pic>
      <p:pic>
        <p:nvPicPr>
          <p:cNvPr id="62" name="Google Shape;62;p13"/>
          <p:cNvPicPr preferRelativeResize="0"/>
          <p:nvPr/>
        </p:nvPicPr>
        <p:blipFill>
          <a:blip r:embed="rId4">
            <a:alphaModFix/>
          </a:blip>
          <a:stretch>
            <a:fillRect/>
          </a:stretch>
        </p:blipFill>
        <p:spPr>
          <a:xfrm>
            <a:off x="-4" y="0"/>
            <a:ext cx="423809" cy="6858002"/>
          </a:xfrm>
          <a:prstGeom prst="rect">
            <a:avLst/>
          </a:prstGeom>
          <a:noFill/>
          <a:ln>
            <a:noFill/>
          </a:ln>
        </p:spPr>
      </p:pic>
      <p:pic>
        <p:nvPicPr>
          <p:cNvPr id="63" name="Google Shape;63;p13"/>
          <p:cNvPicPr preferRelativeResize="0"/>
          <p:nvPr/>
        </p:nvPicPr>
        <p:blipFill>
          <a:blip r:embed="rId5">
            <a:alphaModFix/>
          </a:blip>
          <a:stretch>
            <a:fillRect/>
          </a:stretch>
        </p:blipFill>
        <p:spPr>
          <a:xfrm>
            <a:off x="8720196" y="0"/>
            <a:ext cx="423809" cy="685800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16"/>
        <p:cNvGrpSpPr/>
        <p:nvPr/>
      </p:nvGrpSpPr>
      <p:grpSpPr>
        <a:xfrm>
          <a:off x="0" y="0"/>
          <a:ext cx="0" cy="0"/>
          <a:chOff x="0" y="0"/>
          <a:chExt cx="0" cy="0"/>
        </a:xfrm>
      </p:grpSpPr>
      <p:sp>
        <p:nvSpPr>
          <p:cNvPr id="117" name="Google Shape;117;p22"/>
          <p:cNvSpPr txBox="1"/>
          <p:nvPr/>
        </p:nvSpPr>
        <p:spPr>
          <a:xfrm>
            <a:off x="919675" y="521325"/>
            <a:ext cx="7304700" cy="768600"/>
          </a:xfrm>
          <a:prstGeom prst="rect">
            <a:avLst/>
          </a:prstGeom>
          <a:solidFill>
            <a:srgbClr val="000000"/>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600">
                <a:solidFill>
                  <a:schemeClr val="accent5"/>
                </a:solidFill>
                <a:latin typeface="Consolas"/>
                <a:ea typeface="Consolas"/>
                <a:cs typeface="Consolas"/>
                <a:sym typeface="Consolas"/>
              </a:rPr>
              <a:t>int *</a:t>
            </a:r>
            <a:r>
              <a:rPr lang="en" sz="3600">
                <a:solidFill>
                  <a:srgbClr val="FFFFFF"/>
                </a:solidFill>
                <a:latin typeface="Consolas"/>
                <a:ea typeface="Consolas"/>
                <a:cs typeface="Consolas"/>
                <a:sym typeface="Consolas"/>
              </a:rPr>
              <a:t>(</a:t>
            </a:r>
            <a:r>
              <a:rPr lang="en" sz="3600">
                <a:solidFill>
                  <a:schemeClr val="accent5"/>
                </a:solidFill>
                <a:latin typeface="Consolas"/>
                <a:ea typeface="Consolas"/>
                <a:cs typeface="Consolas"/>
                <a:sym typeface="Consolas"/>
              </a:rPr>
              <a:t>*</a:t>
            </a:r>
            <a:r>
              <a:rPr lang="en" sz="3600">
                <a:solidFill>
                  <a:srgbClr val="FFFFFF"/>
                </a:solidFill>
                <a:latin typeface="Consolas"/>
                <a:ea typeface="Consolas"/>
                <a:cs typeface="Consolas"/>
                <a:sym typeface="Consolas"/>
              </a:rPr>
              <a:t>(</a:t>
            </a:r>
            <a:r>
              <a:rPr lang="en" sz="3600">
                <a:solidFill>
                  <a:schemeClr val="accent5"/>
                </a:solidFill>
                <a:latin typeface="Consolas"/>
                <a:ea typeface="Consolas"/>
                <a:cs typeface="Consolas"/>
                <a:sym typeface="Consolas"/>
              </a:rPr>
              <a:t>*</a:t>
            </a:r>
            <a:r>
              <a:rPr lang="en" sz="3600">
                <a:solidFill>
                  <a:srgbClr val="FFFFFF"/>
                </a:solidFill>
                <a:latin typeface="Consolas"/>
                <a:ea typeface="Consolas"/>
                <a:cs typeface="Consolas"/>
                <a:sym typeface="Consolas"/>
              </a:rPr>
              <a:t>f</a:t>
            </a:r>
            <a:r>
              <a:rPr lang="en" sz="3600">
                <a:solidFill>
                  <a:schemeClr val="accent5"/>
                </a:solidFill>
                <a:latin typeface="Consolas"/>
                <a:ea typeface="Consolas"/>
                <a:cs typeface="Consolas"/>
                <a:sym typeface="Consolas"/>
              </a:rPr>
              <a:t>[]</a:t>
            </a:r>
            <a:r>
              <a:rPr lang="en" sz="3600">
                <a:solidFill>
                  <a:srgbClr val="FFFFFF"/>
                </a:solidFill>
                <a:latin typeface="Consolas"/>
                <a:ea typeface="Consolas"/>
                <a:cs typeface="Consolas"/>
                <a:sym typeface="Consolas"/>
              </a:rPr>
              <a:t>)(</a:t>
            </a:r>
            <a:r>
              <a:rPr lang="en" sz="3600">
                <a:solidFill>
                  <a:schemeClr val="accent5"/>
                </a:solidFill>
                <a:latin typeface="Consolas"/>
                <a:ea typeface="Consolas"/>
                <a:cs typeface="Consolas"/>
                <a:sym typeface="Consolas"/>
              </a:rPr>
              <a:t>char</a:t>
            </a:r>
            <a:r>
              <a:rPr lang="en" sz="3600">
                <a:solidFill>
                  <a:srgbClr val="FFFFFF"/>
                </a:solidFill>
                <a:latin typeface="Consolas"/>
                <a:ea typeface="Consolas"/>
                <a:cs typeface="Consolas"/>
                <a:sym typeface="Consolas"/>
              </a:rPr>
              <a:t>))(</a:t>
            </a:r>
            <a:r>
              <a:rPr lang="en" sz="3600">
                <a:solidFill>
                  <a:schemeClr val="accent5"/>
                </a:solidFill>
                <a:latin typeface="Consolas"/>
                <a:ea typeface="Consolas"/>
                <a:cs typeface="Consolas"/>
                <a:sym typeface="Consolas"/>
              </a:rPr>
              <a:t>void</a:t>
            </a:r>
            <a:r>
              <a:rPr lang="en" sz="3600">
                <a:solidFill>
                  <a:srgbClr val="FFFFFF"/>
                </a:solidFill>
                <a:latin typeface="Consolas"/>
                <a:ea typeface="Consolas"/>
                <a:cs typeface="Consolas"/>
                <a:sym typeface="Consolas"/>
              </a:rPr>
              <a:t>);</a:t>
            </a:r>
            <a:endParaRPr sz="3600">
              <a:solidFill>
                <a:srgbClr val="FFFFFF"/>
              </a:solidFill>
              <a:latin typeface="Consolas"/>
              <a:ea typeface="Consolas"/>
              <a:cs typeface="Consolas"/>
              <a:sym typeface="Consolas"/>
            </a:endParaRPr>
          </a:p>
        </p:txBody>
      </p:sp>
      <p:pic>
        <p:nvPicPr>
          <p:cNvPr id="118" name="Google Shape;118;p22"/>
          <p:cNvPicPr preferRelativeResize="0"/>
          <p:nvPr/>
        </p:nvPicPr>
        <p:blipFill>
          <a:blip r:embed="rId3">
            <a:alphaModFix/>
          </a:blip>
          <a:stretch>
            <a:fillRect/>
          </a:stretch>
        </p:blipFill>
        <p:spPr>
          <a:xfrm>
            <a:off x="95950" y="2069625"/>
            <a:ext cx="3651800" cy="4016974"/>
          </a:xfrm>
          <a:prstGeom prst="rect">
            <a:avLst/>
          </a:prstGeom>
          <a:noFill/>
          <a:ln>
            <a:noFill/>
          </a:ln>
        </p:spPr>
      </p:pic>
      <p:sp>
        <p:nvSpPr>
          <p:cNvPr id="119" name="Google Shape;119;p22"/>
          <p:cNvSpPr txBox="1"/>
          <p:nvPr/>
        </p:nvSpPr>
        <p:spPr>
          <a:xfrm>
            <a:off x="3913475" y="3828825"/>
            <a:ext cx="4967400" cy="2380200"/>
          </a:xfrm>
          <a:prstGeom prst="rect">
            <a:avLst/>
          </a:prstGeom>
          <a:solidFill>
            <a:srgbClr val="0000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FFFFFF"/>
                </a:solidFill>
                <a:latin typeface="Proxima Nova"/>
                <a:ea typeface="Proxima Nova"/>
                <a:cs typeface="Proxima Nova"/>
                <a:sym typeface="Proxima Nova"/>
              </a:rPr>
              <a:t>arreglo de tamaño no especificado de punteros a una función que recibe un </a:t>
            </a:r>
            <a:r>
              <a:rPr lang="en" sz="2400">
                <a:solidFill>
                  <a:srgbClr val="FFFFFF"/>
                </a:solidFill>
                <a:latin typeface="Consolas"/>
                <a:ea typeface="Consolas"/>
                <a:cs typeface="Consolas"/>
                <a:sym typeface="Consolas"/>
              </a:rPr>
              <a:t>char</a:t>
            </a:r>
            <a:r>
              <a:rPr lang="en" sz="2400">
                <a:solidFill>
                  <a:srgbClr val="FFFFFF"/>
                </a:solidFill>
                <a:latin typeface="Proxima Nova"/>
                <a:ea typeface="Proxima Nova"/>
                <a:cs typeface="Proxima Nova"/>
                <a:sym typeface="Proxima Nova"/>
              </a:rPr>
              <a:t> y devuelve un puntero a una función que recibe </a:t>
            </a:r>
            <a:r>
              <a:rPr lang="en" sz="2400">
                <a:solidFill>
                  <a:srgbClr val="FFFFFF"/>
                </a:solidFill>
                <a:latin typeface="Consolas"/>
                <a:ea typeface="Consolas"/>
                <a:cs typeface="Consolas"/>
                <a:sym typeface="Consolas"/>
              </a:rPr>
              <a:t>void</a:t>
            </a:r>
            <a:r>
              <a:rPr lang="en" sz="2400">
                <a:solidFill>
                  <a:srgbClr val="FFFFFF"/>
                </a:solidFill>
                <a:latin typeface="Proxima Nova"/>
                <a:ea typeface="Proxima Nova"/>
                <a:cs typeface="Proxima Nova"/>
                <a:sym typeface="Proxima Nova"/>
              </a:rPr>
              <a:t> y devuelve un puntero a </a:t>
            </a:r>
            <a:r>
              <a:rPr lang="en" sz="2400">
                <a:solidFill>
                  <a:srgbClr val="FFFFFF"/>
                </a:solidFill>
                <a:latin typeface="Consolas"/>
                <a:ea typeface="Consolas"/>
                <a:cs typeface="Consolas"/>
                <a:sym typeface="Consolas"/>
              </a:rPr>
              <a:t>int</a:t>
            </a:r>
            <a:endParaRPr sz="2400">
              <a:solidFill>
                <a:srgbClr val="FFFFFF"/>
              </a:solidFill>
              <a:latin typeface="Consolas"/>
              <a:ea typeface="Consolas"/>
              <a:cs typeface="Consolas"/>
              <a:sym typeface="Consolas"/>
            </a:endParaRPr>
          </a:p>
        </p:txBody>
      </p:sp>
      <mc:AlternateContent xmlns:mc="http://schemas.openxmlformats.org/markup-compatibility/2006">
        <mc:Choice xmlns:p14="http://schemas.microsoft.com/office/powerpoint/2010/main" Requires="p14">
          <p:contentPart p14:bwMode="auto" r:id="rId4">
            <p14:nvContentPartPr>
              <p14:cNvPr id="5" name="Entrada de lápiz 4"/>
              <p14:cNvContentPartPr/>
              <p14:nvPr/>
            </p14:nvContentPartPr>
            <p14:xfrm>
              <a:off x="4156331" y="-2133775"/>
              <a:ext cx="169560" cy="693360"/>
            </p14:xfrm>
          </p:contentPart>
        </mc:Choice>
        <mc:Fallback>
          <p:pic>
            <p:nvPicPr>
              <p:cNvPr id="5" name="Entrada de lápiz 4"/>
              <p:cNvPicPr/>
              <p:nvPr/>
            </p:nvPicPr>
            <p:blipFill>
              <a:blip r:embed="rId5"/>
              <a:stretch>
                <a:fillRect/>
              </a:stretch>
            </p:blipFill>
            <p:spPr>
              <a:xfrm>
                <a:off x="4144451" y="-2145655"/>
                <a:ext cx="193320" cy="7171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Entrada de lápiz 5"/>
              <p14:cNvContentPartPr/>
              <p14:nvPr/>
            </p14:nvContentPartPr>
            <p14:xfrm>
              <a:off x="3629291" y="277145"/>
              <a:ext cx="529200" cy="305280"/>
            </p14:xfrm>
          </p:contentPart>
        </mc:Choice>
        <mc:Fallback>
          <p:pic>
            <p:nvPicPr>
              <p:cNvPr id="6" name="Entrada de lápiz 5"/>
              <p:cNvPicPr/>
              <p:nvPr/>
            </p:nvPicPr>
            <p:blipFill>
              <a:blip r:embed="rId7"/>
              <a:stretch>
                <a:fillRect/>
              </a:stretch>
            </p:blipFill>
            <p:spPr>
              <a:xfrm>
                <a:off x="3587171" y="193265"/>
                <a:ext cx="613440" cy="4730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Entrada de lápiz 6"/>
              <p14:cNvContentPartPr/>
              <p14:nvPr/>
            </p14:nvContentPartPr>
            <p14:xfrm>
              <a:off x="3158411" y="-1745695"/>
              <a:ext cx="500040" cy="499320"/>
            </p14:xfrm>
          </p:contentPart>
        </mc:Choice>
        <mc:Fallback>
          <p:pic>
            <p:nvPicPr>
              <p:cNvPr id="7" name="Entrada de lápiz 6"/>
              <p:cNvPicPr/>
              <p:nvPr/>
            </p:nvPicPr>
            <p:blipFill>
              <a:blip r:embed="rId9"/>
              <a:stretch>
                <a:fillRect/>
              </a:stretch>
            </p:blipFill>
            <p:spPr>
              <a:xfrm>
                <a:off x="3116651" y="-1829575"/>
                <a:ext cx="583560" cy="6670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 name="Entrada de lápiz 8"/>
              <p14:cNvContentPartPr/>
              <p14:nvPr/>
            </p14:nvContentPartPr>
            <p14:xfrm>
              <a:off x="3519491" y="247625"/>
              <a:ext cx="775800" cy="307440"/>
            </p14:xfrm>
          </p:contentPart>
        </mc:Choice>
        <mc:Fallback>
          <p:pic>
            <p:nvPicPr>
              <p:cNvPr id="9" name="Entrada de lápiz 8"/>
              <p:cNvPicPr/>
              <p:nvPr/>
            </p:nvPicPr>
            <p:blipFill>
              <a:blip r:embed="rId11"/>
              <a:stretch>
                <a:fillRect/>
              </a:stretch>
            </p:blipFill>
            <p:spPr>
              <a:xfrm>
                <a:off x="3517691" y="244385"/>
                <a:ext cx="779040" cy="3135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0" name="Entrada de lápiz 9"/>
              <p14:cNvContentPartPr/>
              <p14:nvPr/>
            </p14:nvContentPartPr>
            <p14:xfrm>
              <a:off x="5347931" y="-1801135"/>
              <a:ext cx="360" cy="360"/>
            </p14:xfrm>
          </p:contentPart>
        </mc:Choice>
        <mc:Fallback>
          <p:pic>
            <p:nvPicPr>
              <p:cNvPr id="10" name="Entrada de lápiz 9"/>
              <p:cNvPicPr/>
              <p:nvPr/>
            </p:nvPicPr>
            <p:blipFill>
              <a:blip r:embed="rId13"/>
              <a:stretch>
                <a:fillRect/>
              </a:stretch>
            </p:blipFill>
            <p:spPr>
              <a:xfrm>
                <a:off x="5346131" y="-1804375"/>
                <a:ext cx="3600" cy="68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1" name="Entrada de lápiz 10"/>
              <p14:cNvContentPartPr/>
              <p14:nvPr/>
            </p14:nvContentPartPr>
            <p14:xfrm>
              <a:off x="3158771" y="-1523935"/>
              <a:ext cx="2439000" cy="1385640"/>
            </p14:xfrm>
          </p:contentPart>
        </mc:Choice>
        <mc:Fallback>
          <p:pic>
            <p:nvPicPr>
              <p:cNvPr id="11" name="Entrada de lápiz 10"/>
              <p:cNvPicPr/>
              <p:nvPr/>
            </p:nvPicPr>
            <p:blipFill>
              <a:blip r:embed="rId15"/>
              <a:stretch>
                <a:fillRect/>
              </a:stretch>
            </p:blipFill>
            <p:spPr>
              <a:xfrm>
                <a:off x="3157331" y="-1527175"/>
                <a:ext cx="2441880" cy="13921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2" name="Entrada de lápiz 11"/>
              <p14:cNvContentPartPr/>
              <p14:nvPr/>
            </p14:nvContentPartPr>
            <p14:xfrm>
              <a:off x="3630011" y="327545"/>
              <a:ext cx="530280" cy="254880"/>
            </p14:xfrm>
          </p:contentPart>
        </mc:Choice>
        <mc:Fallback>
          <p:pic>
            <p:nvPicPr>
              <p:cNvPr id="12" name="Entrada de lápiz 11"/>
              <p:cNvPicPr/>
              <p:nvPr/>
            </p:nvPicPr>
            <p:blipFill>
              <a:blip r:embed="rId17"/>
              <a:stretch>
                <a:fillRect/>
              </a:stretch>
            </p:blipFill>
            <p:spPr>
              <a:xfrm>
                <a:off x="3618131" y="315665"/>
                <a:ext cx="554040" cy="2786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3" name="Entrada de lápiz 12"/>
              <p14:cNvContentPartPr/>
              <p14:nvPr/>
            </p14:nvContentPartPr>
            <p14:xfrm>
              <a:off x="2715971" y="-3107935"/>
              <a:ext cx="4848480" cy="2775960"/>
            </p14:xfrm>
          </p:contentPart>
        </mc:Choice>
        <mc:Fallback>
          <p:pic>
            <p:nvPicPr>
              <p:cNvPr id="13" name="Entrada de lápiz 12"/>
              <p:cNvPicPr/>
              <p:nvPr/>
            </p:nvPicPr>
            <p:blipFill>
              <a:blip r:embed="rId19"/>
              <a:stretch>
                <a:fillRect/>
              </a:stretch>
            </p:blipFill>
            <p:spPr>
              <a:xfrm>
                <a:off x="2714171" y="-3111175"/>
                <a:ext cx="4852080" cy="278244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9"/>
                                        </p:tgtEl>
                                        <p:attrNameLst>
                                          <p:attrName>style.visibility</p:attrName>
                                        </p:attrNameLst>
                                      </p:cBhvr>
                                      <p:to>
                                        <p:strVal val="visible"/>
                                      </p:to>
                                    </p:set>
                                    <p:animEffect transition="in" filter="fade">
                                      <p:cBhvr>
                                        <p:cTn id="7" dur="1000"/>
                                        <p:tgtEl>
                                          <p:spTgt spid="119"/>
                                        </p:tgtEl>
                                      </p:cBhvr>
                                    </p:animEffect>
                                  </p:childTnLst>
                                </p:cTn>
                              </p:par>
                              <p:par>
                                <p:cTn id="8" presetID="10" presetClass="entr" presetSubtype="0" fill="hold" nodeType="withEffect">
                                  <p:stCondLst>
                                    <p:cond delay="0"/>
                                  </p:stCondLst>
                                  <p:childTnLst>
                                    <p:set>
                                      <p:cBhvr>
                                        <p:cTn id="9" dur="1" fill="hold">
                                          <p:stCondLst>
                                            <p:cond delay="0"/>
                                          </p:stCondLst>
                                        </p:cTn>
                                        <p:tgtEl>
                                          <p:spTgt spid="118"/>
                                        </p:tgtEl>
                                        <p:attrNameLst>
                                          <p:attrName>style.visibility</p:attrName>
                                        </p:attrNameLst>
                                      </p:cBhvr>
                                      <p:to>
                                        <p:strVal val="visible"/>
                                      </p:to>
                                    </p:set>
                                    <p:animEffect transition="in" filter="fade">
                                      <p:cBhvr>
                                        <p:cTn id="10" dur="10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3"/>
          <p:cNvSpPr txBox="1"/>
          <p:nvPr/>
        </p:nvSpPr>
        <p:spPr>
          <a:xfrm>
            <a:off x="317525" y="372650"/>
            <a:ext cx="8556600" cy="3598200"/>
          </a:xfrm>
          <a:prstGeom prst="rect">
            <a:avLst/>
          </a:prstGeom>
          <a:solidFill>
            <a:srgbClr val="0000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rgbClr val="D9D9D9"/>
                </a:solidFill>
                <a:latin typeface="Consolas"/>
                <a:ea typeface="Consolas"/>
                <a:cs typeface="Consolas"/>
                <a:sym typeface="Consolas"/>
              </a:rPr>
              <a:t>size_t </a:t>
            </a:r>
            <a:r>
              <a:rPr lang="en" sz="2400" dirty="0">
                <a:solidFill>
                  <a:schemeClr val="lt2"/>
                </a:solidFill>
                <a:latin typeface="Consolas"/>
                <a:ea typeface="Consolas"/>
                <a:cs typeface="Consolas"/>
                <a:sym typeface="Consolas"/>
              </a:rPr>
              <a:t>contar</a:t>
            </a:r>
            <a:r>
              <a:rPr lang="en" sz="2400" dirty="0">
                <a:solidFill>
                  <a:srgbClr val="D9D9D9"/>
                </a:solidFill>
                <a:latin typeface="Consolas"/>
                <a:ea typeface="Consolas"/>
                <a:cs typeface="Consolas"/>
                <a:sym typeface="Consolas"/>
              </a:rPr>
              <a:t>(const char *s, </a:t>
            </a:r>
            <a:r>
              <a:rPr lang="en" sz="2400" dirty="0">
                <a:solidFill>
                  <a:schemeClr val="accent6"/>
                </a:solidFill>
                <a:latin typeface="Consolas"/>
                <a:ea typeface="Consolas"/>
                <a:cs typeface="Consolas"/>
                <a:sym typeface="Consolas"/>
              </a:rPr>
              <a:t>int (*</a:t>
            </a:r>
            <a:r>
              <a:rPr lang="en" sz="2400" dirty="0">
                <a:solidFill>
                  <a:srgbClr val="C27BA0"/>
                </a:solidFill>
                <a:latin typeface="Consolas"/>
                <a:ea typeface="Consolas"/>
                <a:cs typeface="Consolas"/>
                <a:sym typeface="Consolas"/>
              </a:rPr>
              <a:t>f</a:t>
            </a:r>
            <a:r>
              <a:rPr lang="en" sz="2400" dirty="0">
                <a:solidFill>
                  <a:schemeClr val="accent6"/>
                </a:solidFill>
                <a:latin typeface="Consolas"/>
                <a:ea typeface="Consolas"/>
                <a:cs typeface="Consolas"/>
                <a:sym typeface="Consolas"/>
              </a:rPr>
              <a:t>)(int)</a:t>
            </a:r>
            <a:r>
              <a:rPr lang="en" sz="2400" dirty="0">
                <a:solidFill>
                  <a:srgbClr val="D9D9D9"/>
                </a:solidFill>
                <a:latin typeface="Consolas"/>
                <a:ea typeface="Consolas"/>
                <a:cs typeface="Consolas"/>
                <a:sym typeface="Consolas"/>
              </a:rPr>
              <a:t>) {</a:t>
            </a:r>
            <a:endParaRPr sz="2400" dirty="0">
              <a:solidFill>
                <a:srgbClr val="D9D9D9"/>
              </a:solidFill>
              <a:latin typeface="Consolas"/>
              <a:ea typeface="Consolas"/>
              <a:cs typeface="Consolas"/>
              <a:sym typeface="Consolas"/>
            </a:endParaRPr>
          </a:p>
          <a:p>
            <a:pPr marL="0" lvl="0" indent="0" algn="l" rtl="0">
              <a:spcBef>
                <a:spcPts val="0"/>
              </a:spcBef>
              <a:spcAft>
                <a:spcPts val="0"/>
              </a:spcAft>
              <a:buNone/>
            </a:pPr>
            <a:r>
              <a:rPr lang="en" sz="2400" dirty="0">
                <a:solidFill>
                  <a:srgbClr val="D9D9D9"/>
                </a:solidFill>
                <a:latin typeface="Consolas"/>
                <a:ea typeface="Consolas"/>
                <a:cs typeface="Consolas"/>
                <a:sym typeface="Consolas"/>
              </a:rPr>
              <a:t>    size_t r = 0;</a:t>
            </a:r>
            <a:endParaRPr sz="2400" dirty="0">
              <a:solidFill>
                <a:srgbClr val="D9D9D9"/>
              </a:solidFill>
              <a:latin typeface="Consolas"/>
              <a:ea typeface="Consolas"/>
              <a:cs typeface="Consolas"/>
              <a:sym typeface="Consolas"/>
            </a:endParaRPr>
          </a:p>
          <a:p>
            <a:pPr marL="0" lvl="0" indent="0" algn="l" rtl="0">
              <a:spcBef>
                <a:spcPts val="0"/>
              </a:spcBef>
              <a:spcAft>
                <a:spcPts val="0"/>
              </a:spcAft>
              <a:buNone/>
            </a:pPr>
            <a:r>
              <a:rPr lang="en" sz="2400" dirty="0">
                <a:solidFill>
                  <a:srgbClr val="D9D9D9"/>
                </a:solidFill>
                <a:latin typeface="Consolas"/>
                <a:ea typeface="Consolas"/>
                <a:cs typeface="Consolas"/>
                <a:sym typeface="Consolas"/>
              </a:rPr>
              <a:t>    for (const char *c = s; *c != '\0'; c++) {</a:t>
            </a:r>
            <a:endParaRPr sz="2400" dirty="0">
              <a:solidFill>
                <a:srgbClr val="D9D9D9"/>
              </a:solidFill>
              <a:latin typeface="Consolas"/>
              <a:ea typeface="Consolas"/>
              <a:cs typeface="Consolas"/>
              <a:sym typeface="Consolas"/>
            </a:endParaRPr>
          </a:p>
          <a:p>
            <a:pPr marL="0" lvl="0" indent="0" algn="l" rtl="0">
              <a:spcBef>
                <a:spcPts val="0"/>
              </a:spcBef>
              <a:spcAft>
                <a:spcPts val="0"/>
              </a:spcAft>
              <a:buNone/>
            </a:pPr>
            <a:r>
              <a:rPr lang="en" sz="2400" dirty="0">
                <a:solidFill>
                  <a:srgbClr val="D9D9D9"/>
                </a:solidFill>
                <a:latin typeface="Consolas"/>
                <a:ea typeface="Consolas"/>
                <a:cs typeface="Consolas"/>
                <a:sym typeface="Consolas"/>
              </a:rPr>
              <a:t>        if (</a:t>
            </a:r>
            <a:r>
              <a:rPr lang="en" sz="2400" dirty="0">
                <a:solidFill>
                  <a:srgbClr val="C27BA0"/>
                </a:solidFill>
                <a:latin typeface="Consolas"/>
                <a:ea typeface="Consolas"/>
                <a:cs typeface="Consolas"/>
                <a:sym typeface="Consolas"/>
              </a:rPr>
              <a:t>f</a:t>
            </a:r>
            <a:r>
              <a:rPr lang="en" sz="2400" dirty="0">
                <a:solidFill>
                  <a:srgbClr val="D9D9D9"/>
                </a:solidFill>
                <a:latin typeface="Consolas"/>
                <a:ea typeface="Consolas"/>
                <a:cs typeface="Consolas"/>
                <a:sym typeface="Consolas"/>
              </a:rPr>
              <a:t>(*c)) {</a:t>
            </a:r>
            <a:endParaRPr sz="2400" dirty="0">
              <a:solidFill>
                <a:srgbClr val="D9D9D9"/>
              </a:solidFill>
              <a:latin typeface="Consolas"/>
              <a:ea typeface="Consolas"/>
              <a:cs typeface="Consolas"/>
              <a:sym typeface="Consolas"/>
            </a:endParaRPr>
          </a:p>
          <a:p>
            <a:pPr marL="0" lvl="0" indent="0" algn="l" rtl="0">
              <a:spcBef>
                <a:spcPts val="0"/>
              </a:spcBef>
              <a:spcAft>
                <a:spcPts val="0"/>
              </a:spcAft>
              <a:buNone/>
            </a:pPr>
            <a:r>
              <a:rPr lang="en" sz="2400" dirty="0">
                <a:solidFill>
                  <a:srgbClr val="D9D9D9"/>
                </a:solidFill>
                <a:latin typeface="Consolas"/>
                <a:ea typeface="Consolas"/>
                <a:cs typeface="Consolas"/>
                <a:sym typeface="Consolas"/>
              </a:rPr>
              <a:t>            r++;</a:t>
            </a:r>
            <a:endParaRPr sz="2400" dirty="0">
              <a:solidFill>
                <a:srgbClr val="D9D9D9"/>
              </a:solidFill>
              <a:latin typeface="Consolas"/>
              <a:ea typeface="Consolas"/>
              <a:cs typeface="Consolas"/>
              <a:sym typeface="Consolas"/>
            </a:endParaRPr>
          </a:p>
          <a:p>
            <a:pPr marL="0" lvl="0" indent="0" algn="l" rtl="0">
              <a:spcBef>
                <a:spcPts val="0"/>
              </a:spcBef>
              <a:spcAft>
                <a:spcPts val="0"/>
              </a:spcAft>
              <a:buNone/>
            </a:pPr>
            <a:r>
              <a:rPr lang="en" sz="2400" dirty="0">
                <a:solidFill>
                  <a:srgbClr val="D9D9D9"/>
                </a:solidFill>
                <a:latin typeface="Consolas"/>
                <a:ea typeface="Consolas"/>
                <a:cs typeface="Consolas"/>
                <a:sym typeface="Consolas"/>
              </a:rPr>
              <a:t>        }</a:t>
            </a:r>
            <a:endParaRPr sz="2400" dirty="0">
              <a:solidFill>
                <a:srgbClr val="D9D9D9"/>
              </a:solidFill>
              <a:latin typeface="Consolas"/>
              <a:ea typeface="Consolas"/>
              <a:cs typeface="Consolas"/>
              <a:sym typeface="Consolas"/>
            </a:endParaRPr>
          </a:p>
          <a:p>
            <a:pPr marL="0" lvl="0" indent="0" algn="l" rtl="0">
              <a:spcBef>
                <a:spcPts val="0"/>
              </a:spcBef>
              <a:spcAft>
                <a:spcPts val="0"/>
              </a:spcAft>
              <a:buNone/>
            </a:pPr>
            <a:r>
              <a:rPr lang="en" sz="2400" dirty="0">
                <a:solidFill>
                  <a:srgbClr val="D9D9D9"/>
                </a:solidFill>
                <a:latin typeface="Consolas"/>
                <a:ea typeface="Consolas"/>
                <a:cs typeface="Consolas"/>
                <a:sym typeface="Consolas"/>
              </a:rPr>
              <a:t>    }</a:t>
            </a:r>
            <a:endParaRPr sz="2400" dirty="0">
              <a:solidFill>
                <a:srgbClr val="D9D9D9"/>
              </a:solidFill>
              <a:latin typeface="Consolas"/>
              <a:ea typeface="Consolas"/>
              <a:cs typeface="Consolas"/>
              <a:sym typeface="Consolas"/>
            </a:endParaRPr>
          </a:p>
          <a:p>
            <a:pPr marL="0" lvl="0" indent="0" algn="l" rtl="0">
              <a:spcBef>
                <a:spcPts val="0"/>
              </a:spcBef>
              <a:spcAft>
                <a:spcPts val="0"/>
              </a:spcAft>
              <a:buNone/>
            </a:pPr>
            <a:r>
              <a:rPr lang="en" sz="2400" dirty="0">
                <a:solidFill>
                  <a:srgbClr val="D9D9D9"/>
                </a:solidFill>
                <a:latin typeface="Consolas"/>
                <a:ea typeface="Consolas"/>
                <a:cs typeface="Consolas"/>
                <a:sym typeface="Consolas"/>
              </a:rPr>
              <a:t>    return r;</a:t>
            </a:r>
            <a:endParaRPr sz="2400" dirty="0">
              <a:solidFill>
                <a:srgbClr val="D9D9D9"/>
              </a:solidFill>
              <a:latin typeface="Consolas"/>
              <a:ea typeface="Consolas"/>
              <a:cs typeface="Consolas"/>
              <a:sym typeface="Consolas"/>
            </a:endParaRPr>
          </a:p>
          <a:p>
            <a:pPr marL="0" lvl="0" indent="0" algn="l" rtl="0">
              <a:spcBef>
                <a:spcPts val="0"/>
              </a:spcBef>
              <a:spcAft>
                <a:spcPts val="0"/>
              </a:spcAft>
              <a:buNone/>
            </a:pPr>
            <a:r>
              <a:rPr lang="en" sz="2400" dirty="0">
                <a:solidFill>
                  <a:srgbClr val="D9D9D9"/>
                </a:solidFill>
                <a:latin typeface="Consolas"/>
                <a:ea typeface="Consolas"/>
                <a:cs typeface="Consolas"/>
                <a:sym typeface="Consolas"/>
              </a:rPr>
              <a:t>}</a:t>
            </a:r>
            <a:endParaRPr sz="2400" dirty="0">
              <a:solidFill>
                <a:srgbClr val="D9D9D9"/>
              </a:solidFill>
              <a:latin typeface="Consolas"/>
              <a:ea typeface="Consolas"/>
              <a:cs typeface="Consolas"/>
              <a:sym typeface="Consolas"/>
            </a:endParaRPr>
          </a:p>
        </p:txBody>
      </p:sp>
      <p:sp>
        <p:nvSpPr>
          <p:cNvPr id="125" name="Google Shape;125;p23"/>
          <p:cNvSpPr txBox="1"/>
          <p:nvPr/>
        </p:nvSpPr>
        <p:spPr>
          <a:xfrm>
            <a:off x="317525" y="4214350"/>
            <a:ext cx="8556600" cy="1356600"/>
          </a:xfrm>
          <a:prstGeom prst="rect">
            <a:avLst/>
          </a:prstGeom>
          <a:solidFill>
            <a:srgbClr val="0000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chemeClr val="accent5"/>
                </a:solidFill>
                <a:latin typeface="Consolas"/>
                <a:ea typeface="Consolas"/>
                <a:cs typeface="Consolas"/>
                <a:sym typeface="Consolas"/>
              </a:rPr>
              <a:t>size_t </a:t>
            </a:r>
            <a:r>
              <a:rPr lang="en" sz="2400" dirty="0">
                <a:solidFill>
                  <a:srgbClr val="D9D9D9"/>
                </a:solidFill>
                <a:latin typeface="Consolas"/>
                <a:ea typeface="Consolas"/>
                <a:cs typeface="Consolas"/>
                <a:sym typeface="Consolas"/>
              </a:rPr>
              <a:t>cant_mayusculas </a:t>
            </a:r>
            <a:r>
              <a:rPr lang="en" sz="2400" dirty="0">
                <a:solidFill>
                  <a:schemeClr val="accent5"/>
                </a:solidFill>
                <a:latin typeface="Consolas"/>
                <a:ea typeface="Consolas"/>
                <a:cs typeface="Consolas"/>
                <a:sym typeface="Consolas"/>
              </a:rPr>
              <a:t>= </a:t>
            </a:r>
            <a:r>
              <a:rPr lang="en" sz="2400" dirty="0">
                <a:solidFill>
                  <a:schemeClr val="lt2"/>
                </a:solidFill>
                <a:latin typeface="Consolas"/>
                <a:ea typeface="Consolas"/>
                <a:cs typeface="Consolas"/>
                <a:sym typeface="Consolas"/>
              </a:rPr>
              <a:t>contar</a:t>
            </a:r>
            <a:r>
              <a:rPr lang="en" sz="2400" dirty="0">
                <a:solidFill>
                  <a:srgbClr val="D9D9D9"/>
                </a:solidFill>
                <a:latin typeface="Consolas"/>
                <a:ea typeface="Consolas"/>
                <a:cs typeface="Consolas"/>
                <a:sym typeface="Consolas"/>
              </a:rPr>
              <a:t>(texto, </a:t>
            </a:r>
            <a:r>
              <a:rPr lang="en" sz="2400" dirty="0">
                <a:solidFill>
                  <a:schemeClr val="accent6"/>
                </a:solidFill>
                <a:latin typeface="Consolas"/>
                <a:ea typeface="Consolas"/>
                <a:cs typeface="Consolas"/>
                <a:sym typeface="Consolas"/>
              </a:rPr>
              <a:t>isupper</a:t>
            </a:r>
            <a:r>
              <a:rPr lang="en" sz="2400" dirty="0">
                <a:solidFill>
                  <a:srgbClr val="D9D9D9"/>
                </a:solidFill>
                <a:latin typeface="Consolas"/>
                <a:ea typeface="Consolas"/>
                <a:cs typeface="Consolas"/>
                <a:sym typeface="Consolas"/>
              </a:rPr>
              <a:t>);</a:t>
            </a:r>
            <a:endParaRPr sz="2400" dirty="0">
              <a:solidFill>
                <a:srgbClr val="D9D9D9"/>
              </a:solidFill>
              <a:latin typeface="Consolas"/>
              <a:ea typeface="Consolas"/>
              <a:cs typeface="Consolas"/>
              <a:sym typeface="Consolas"/>
            </a:endParaRPr>
          </a:p>
          <a:p>
            <a:pPr marL="0" lvl="0" indent="0" algn="l" rtl="0">
              <a:spcBef>
                <a:spcPts val="0"/>
              </a:spcBef>
              <a:spcAft>
                <a:spcPts val="0"/>
              </a:spcAft>
              <a:buNone/>
            </a:pPr>
            <a:r>
              <a:rPr lang="en" sz="2400" dirty="0">
                <a:solidFill>
                  <a:schemeClr val="accent5"/>
                </a:solidFill>
                <a:latin typeface="Consolas"/>
                <a:ea typeface="Consolas"/>
                <a:cs typeface="Consolas"/>
                <a:sym typeface="Consolas"/>
              </a:rPr>
              <a:t>size_t </a:t>
            </a:r>
            <a:r>
              <a:rPr lang="en" sz="2400" dirty="0">
                <a:solidFill>
                  <a:srgbClr val="D9D9D9"/>
                </a:solidFill>
                <a:latin typeface="Consolas"/>
                <a:ea typeface="Consolas"/>
                <a:cs typeface="Consolas"/>
                <a:sym typeface="Consolas"/>
              </a:rPr>
              <a:t>cant_minusculas </a:t>
            </a:r>
            <a:r>
              <a:rPr lang="en" sz="2400" dirty="0">
                <a:solidFill>
                  <a:schemeClr val="accent5"/>
                </a:solidFill>
                <a:latin typeface="Consolas"/>
                <a:ea typeface="Consolas"/>
                <a:cs typeface="Consolas"/>
                <a:sym typeface="Consolas"/>
              </a:rPr>
              <a:t>= </a:t>
            </a:r>
            <a:r>
              <a:rPr lang="en" sz="2400" dirty="0">
                <a:solidFill>
                  <a:schemeClr val="lt2"/>
                </a:solidFill>
                <a:latin typeface="Consolas"/>
                <a:ea typeface="Consolas"/>
                <a:cs typeface="Consolas"/>
                <a:sym typeface="Consolas"/>
              </a:rPr>
              <a:t>contar</a:t>
            </a:r>
            <a:r>
              <a:rPr lang="en" sz="2400" dirty="0">
                <a:solidFill>
                  <a:srgbClr val="D9D9D9"/>
                </a:solidFill>
                <a:latin typeface="Consolas"/>
                <a:ea typeface="Consolas"/>
                <a:cs typeface="Consolas"/>
                <a:sym typeface="Consolas"/>
              </a:rPr>
              <a:t>(texto, </a:t>
            </a:r>
            <a:r>
              <a:rPr lang="en" sz="2400" dirty="0">
                <a:solidFill>
                  <a:schemeClr val="accent6"/>
                </a:solidFill>
                <a:latin typeface="Consolas"/>
                <a:ea typeface="Consolas"/>
                <a:cs typeface="Consolas"/>
                <a:sym typeface="Consolas"/>
              </a:rPr>
              <a:t>islower</a:t>
            </a:r>
            <a:r>
              <a:rPr lang="en" sz="2400" dirty="0">
                <a:solidFill>
                  <a:srgbClr val="D9D9D9"/>
                </a:solidFill>
                <a:latin typeface="Consolas"/>
                <a:ea typeface="Consolas"/>
                <a:cs typeface="Consolas"/>
                <a:sym typeface="Consolas"/>
              </a:rPr>
              <a:t>);</a:t>
            </a:r>
            <a:endParaRPr sz="2400" dirty="0">
              <a:solidFill>
                <a:srgbClr val="D9D9D9"/>
              </a:solidFill>
              <a:latin typeface="Consolas"/>
              <a:ea typeface="Consolas"/>
              <a:cs typeface="Consolas"/>
              <a:sym typeface="Consolas"/>
            </a:endParaRPr>
          </a:p>
          <a:p>
            <a:pPr marL="0" lvl="0" indent="0" algn="l" rtl="0">
              <a:spcBef>
                <a:spcPts val="0"/>
              </a:spcBef>
              <a:spcAft>
                <a:spcPts val="0"/>
              </a:spcAft>
              <a:buNone/>
            </a:pPr>
            <a:r>
              <a:rPr lang="en" sz="2400" dirty="0">
                <a:solidFill>
                  <a:schemeClr val="accent5"/>
                </a:solidFill>
                <a:latin typeface="Consolas"/>
                <a:ea typeface="Consolas"/>
                <a:cs typeface="Consolas"/>
                <a:sym typeface="Consolas"/>
              </a:rPr>
              <a:t>size_t </a:t>
            </a:r>
            <a:r>
              <a:rPr lang="en" sz="2400" dirty="0">
                <a:solidFill>
                  <a:srgbClr val="D9D9D9"/>
                </a:solidFill>
                <a:latin typeface="Consolas"/>
                <a:ea typeface="Consolas"/>
                <a:cs typeface="Consolas"/>
                <a:sym typeface="Consolas"/>
              </a:rPr>
              <a:t>cant_digitos </a:t>
            </a:r>
            <a:r>
              <a:rPr lang="en" sz="2400" dirty="0">
                <a:solidFill>
                  <a:schemeClr val="accent5"/>
                </a:solidFill>
                <a:latin typeface="Consolas"/>
                <a:ea typeface="Consolas"/>
                <a:cs typeface="Consolas"/>
                <a:sym typeface="Consolas"/>
              </a:rPr>
              <a:t>= </a:t>
            </a:r>
            <a:r>
              <a:rPr lang="en" sz="2400" dirty="0">
                <a:solidFill>
                  <a:schemeClr val="lt2"/>
                </a:solidFill>
                <a:latin typeface="Consolas"/>
                <a:ea typeface="Consolas"/>
                <a:cs typeface="Consolas"/>
                <a:sym typeface="Consolas"/>
              </a:rPr>
              <a:t>contar</a:t>
            </a:r>
            <a:r>
              <a:rPr lang="en" sz="2400" dirty="0">
                <a:solidFill>
                  <a:srgbClr val="D9D9D9"/>
                </a:solidFill>
                <a:latin typeface="Consolas"/>
                <a:ea typeface="Consolas"/>
                <a:cs typeface="Consolas"/>
                <a:sym typeface="Consolas"/>
              </a:rPr>
              <a:t>(texto, </a:t>
            </a:r>
            <a:r>
              <a:rPr lang="en" sz="2400" dirty="0">
                <a:solidFill>
                  <a:schemeClr val="accent6"/>
                </a:solidFill>
                <a:latin typeface="Consolas"/>
                <a:ea typeface="Consolas"/>
                <a:cs typeface="Consolas"/>
                <a:sym typeface="Consolas"/>
              </a:rPr>
              <a:t>isdigit</a:t>
            </a:r>
            <a:r>
              <a:rPr lang="en" sz="2400" dirty="0">
                <a:solidFill>
                  <a:srgbClr val="D9D9D9"/>
                </a:solidFill>
                <a:latin typeface="Consolas"/>
                <a:ea typeface="Consolas"/>
                <a:cs typeface="Consolas"/>
                <a:sym typeface="Consolas"/>
              </a:rPr>
              <a:t>);</a:t>
            </a:r>
            <a:endParaRPr sz="2400" dirty="0">
              <a:solidFill>
                <a:srgbClr val="FF5252"/>
              </a:solidFill>
              <a:latin typeface="Consolas"/>
              <a:ea typeface="Consolas"/>
              <a:cs typeface="Consolas"/>
              <a:sym typeface="Consola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4"/>
          <p:cNvSpPr txBox="1"/>
          <p:nvPr/>
        </p:nvSpPr>
        <p:spPr>
          <a:xfrm>
            <a:off x="317525" y="144050"/>
            <a:ext cx="8556600" cy="3503400"/>
          </a:xfrm>
          <a:prstGeom prst="rect">
            <a:avLst/>
          </a:prstGeom>
          <a:solidFill>
            <a:srgbClr val="0000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D9D9D9"/>
                </a:solidFill>
                <a:latin typeface="Consolas"/>
                <a:ea typeface="Consolas"/>
                <a:cs typeface="Consolas"/>
                <a:sym typeface="Consolas"/>
              </a:rPr>
              <a:t>size_t </a:t>
            </a:r>
            <a:r>
              <a:rPr lang="en" sz="2400">
                <a:solidFill>
                  <a:schemeClr val="lt2"/>
                </a:solidFill>
                <a:latin typeface="Consolas"/>
                <a:ea typeface="Consolas"/>
                <a:cs typeface="Consolas"/>
                <a:sym typeface="Consolas"/>
              </a:rPr>
              <a:t>contar</a:t>
            </a:r>
            <a:r>
              <a:rPr lang="en" sz="2400">
                <a:solidFill>
                  <a:srgbClr val="D9D9D9"/>
                </a:solidFill>
                <a:latin typeface="Consolas"/>
                <a:ea typeface="Consolas"/>
                <a:cs typeface="Consolas"/>
                <a:sym typeface="Consolas"/>
              </a:rPr>
              <a:t>(const char *s, </a:t>
            </a:r>
            <a:r>
              <a:rPr lang="en" sz="2400">
                <a:solidFill>
                  <a:schemeClr val="accent6"/>
                </a:solidFill>
                <a:latin typeface="Consolas"/>
                <a:ea typeface="Consolas"/>
                <a:cs typeface="Consolas"/>
                <a:sym typeface="Consolas"/>
              </a:rPr>
              <a:t>int (*</a:t>
            </a:r>
            <a:r>
              <a:rPr lang="en" sz="2400">
                <a:solidFill>
                  <a:srgbClr val="C27BA0"/>
                </a:solidFill>
                <a:latin typeface="Consolas"/>
                <a:ea typeface="Consolas"/>
                <a:cs typeface="Consolas"/>
                <a:sym typeface="Consolas"/>
              </a:rPr>
              <a:t>f</a:t>
            </a:r>
            <a:r>
              <a:rPr lang="en" sz="2400">
                <a:solidFill>
                  <a:schemeClr val="accent6"/>
                </a:solidFill>
                <a:latin typeface="Consolas"/>
                <a:ea typeface="Consolas"/>
                <a:cs typeface="Consolas"/>
                <a:sym typeface="Consolas"/>
              </a:rPr>
              <a:t>)(int)</a:t>
            </a:r>
            <a:r>
              <a:rPr lang="en" sz="2400">
                <a:solidFill>
                  <a:srgbClr val="D9D9D9"/>
                </a:solidFill>
                <a:latin typeface="Consolas"/>
                <a:ea typeface="Consolas"/>
                <a:cs typeface="Consolas"/>
                <a:sym typeface="Consolas"/>
              </a:rPr>
              <a:t>) {</a:t>
            </a:r>
            <a:endParaRPr sz="2400">
              <a:solidFill>
                <a:srgbClr val="D9D9D9"/>
              </a:solidFill>
              <a:latin typeface="Consolas"/>
              <a:ea typeface="Consolas"/>
              <a:cs typeface="Consolas"/>
              <a:sym typeface="Consolas"/>
            </a:endParaRPr>
          </a:p>
          <a:p>
            <a:pPr marL="0" lvl="0" indent="0" algn="l" rtl="0">
              <a:spcBef>
                <a:spcPts val="0"/>
              </a:spcBef>
              <a:spcAft>
                <a:spcPts val="0"/>
              </a:spcAft>
              <a:buNone/>
            </a:pPr>
            <a:r>
              <a:rPr lang="en" sz="2400">
                <a:solidFill>
                  <a:srgbClr val="D9D9D9"/>
                </a:solidFill>
                <a:latin typeface="Consolas"/>
                <a:ea typeface="Consolas"/>
                <a:cs typeface="Consolas"/>
                <a:sym typeface="Consolas"/>
              </a:rPr>
              <a:t>    size_t r = 0;</a:t>
            </a:r>
            <a:endParaRPr sz="2400">
              <a:solidFill>
                <a:srgbClr val="D9D9D9"/>
              </a:solidFill>
              <a:latin typeface="Consolas"/>
              <a:ea typeface="Consolas"/>
              <a:cs typeface="Consolas"/>
              <a:sym typeface="Consolas"/>
            </a:endParaRPr>
          </a:p>
          <a:p>
            <a:pPr marL="0" lvl="0" indent="0" algn="l" rtl="0">
              <a:spcBef>
                <a:spcPts val="0"/>
              </a:spcBef>
              <a:spcAft>
                <a:spcPts val="0"/>
              </a:spcAft>
              <a:buNone/>
            </a:pPr>
            <a:r>
              <a:rPr lang="en" sz="2400">
                <a:solidFill>
                  <a:srgbClr val="D9D9D9"/>
                </a:solidFill>
                <a:latin typeface="Consolas"/>
                <a:ea typeface="Consolas"/>
                <a:cs typeface="Consolas"/>
                <a:sym typeface="Consolas"/>
              </a:rPr>
              <a:t>    for (char *c = s; c != '\0'; c++) {</a:t>
            </a:r>
            <a:endParaRPr sz="2400">
              <a:solidFill>
                <a:srgbClr val="D9D9D9"/>
              </a:solidFill>
              <a:latin typeface="Consolas"/>
              <a:ea typeface="Consolas"/>
              <a:cs typeface="Consolas"/>
              <a:sym typeface="Consolas"/>
            </a:endParaRPr>
          </a:p>
          <a:p>
            <a:pPr marL="0" lvl="0" indent="0" algn="l" rtl="0">
              <a:spcBef>
                <a:spcPts val="0"/>
              </a:spcBef>
              <a:spcAft>
                <a:spcPts val="0"/>
              </a:spcAft>
              <a:buNone/>
            </a:pPr>
            <a:r>
              <a:rPr lang="en" sz="2400">
                <a:solidFill>
                  <a:srgbClr val="D9D9D9"/>
                </a:solidFill>
                <a:latin typeface="Consolas"/>
                <a:ea typeface="Consolas"/>
                <a:cs typeface="Consolas"/>
                <a:sym typeface="Consolas"/>
              </a:rPr>
              <a:t>        if (</a:t>
            </a:r>
            <a:r>
              <a:rPr lang="en" sz="2400">
                <a:solidFill>
                  <a:srgbClr val="C27BA0"/>
                </a:solidFill>
                <a:latin typeface="Consolas"/>
                <a:ea typeface="Consolas"/>
                <a:cs typeface="Consolas"/>
                <a:sym typeface="Consolas"/>
              </a:rPr>
              <a:t>f</a:t>
            </a:r>
            <a:r>
              <a:rPr lang="en" sz="2400">
                <a:solidFill>
                  <a:srgbClr val="D9D9D9"/>
                </a:solidFill>
                <a:latin typeface="Consolas"/>
                <a:ea typeface="Consolas"/>
                <a:cs typeface="Consolas"/>
                <a:sym typeface="Consolas"/>
              </a:rPr>
              <a:t>(*c)) {</a:t>
            </a:r>
            <a:endParaRPr sz="2400">
              <a:solidFill>
                <a:srgbClr val="D9D9D9"/>
              </a:solidFill>
              <a:latin typeface="Consolas"/>
              <a:ea typeface="Consolas"/>
              <a:cs typeface="Consolas"/>
              <a:sym typeface="Consolas"/>
            </a:endParaRPr>
          </a:p>
          <a:p>
            <a:pPr marL="0" lvl="0" indent="0" algn="l" rtl="0">
              <a:spcBef>
                <a:spcPts val="0"/>
              </a:spcBef>
              <a:spcAft>
                <a:spcPts val="0"/>
              </a:spcAft>
              <a:buNone/>
            </a:pPr>
            <a:r>
              <a:rPr lang="en" sz="2400">
                <a:solidFill>
                  <a:srgbClr val="D9D9D9"/>
                </a:solidFill>
                <a:latin typeface="Consolas"/>
                <a:ea typeface="Consolas"/>
                <a:cs typeface="Consolas"/>
                <a:sym typeface="Consolas"/>
              </a:rPr>
              <a:t>            r++;</a:t>
            </a:r>
            <a:endParaRPr sz="2400">
              <a:solidFill>
                <a:srgbClr val="D9D9D9"/>
              </a:solidFill>
              <a:latin typeface="Consolas"/>
              <a:ea typeface="Consolas"/>
              <a:cs typeface="Consolas"/>
              <a:sym typeface="Consolas"/>
            </a:endParaRPr>
          </a:p>
          <a:p>
            <a:pPr marL="0" lvl="0" indent="0" algn="l" rtl="0">
              <a:spcBef>
                <a:spcPts val="0"/>
              </a:spcBef>
              <a:spcAft>
                <a:spcPts val="0"/>
              </a:spcAft>
              <a:buNone/>
            </a:pPr>
            <a:r>
              <a:rPr lang="en" sz="2400">
                <a:solidFill>
                  <a:srgbClr val="D9D9D9"/>
                </a:solidFill>
                <a:latin typeface="Consolas"/>
                <a:ea typeface="Consolas"/>
                <a:cs typeface="Consolas"/>
                <a:sym typeface="Consolas"/>
              </a:rPr>
              <a:t>        }</a:t>
            </a:r>
            <a:endParaRPr sz="2400">
              <a:solidFill>
                <a:srgbClr val="D9D9D9"/>
              </a:solidFill>
              <a:latin typeface="Consolas"/>
              <a:ea typeface="Consolas"/>
              <a:cs typeface="Consolas"/>
              <a:sym typeface="Consolas"/>
            </a:endParaRPr>
          </a:p>
          <a:p>
            <a:pPr marL="0" lvl="0" indent="0" algn="l" rtl="0">
              <a:spcBef>
                <a:spcPts val="0"/>
              </a:spcBef>
              <a:spcAft>
                <a:spcPts val="0"/>
              </a:spcAft>
              <a:buNone/>
            </a:pPr>
            <a:r>
              <a:rPr lang="en" sz="2400">
                <a:solidFill>
                  <a:srgbClr val="D9D9D9"/>
                </a:solidFill>
                <a:latin typeface="Consolas"/>
                <a:ea typeface="Consolas"/>
                <a:cs typeface="Consolas"/>
                <a:sym typeface="Consolas"/>
              </a:rPr>
              <a:t>    }</a:t>
            </a:r>
            <a:endParaRPr sz="2400">
              <a:solidFill>
                <a:srgbClr val="D9D9D9"/>
              </a:solidFill>
              <a:latin typeface="Consolas"/>
              <a:ea typeface="Consolas"/>
              <a:cs typeface="Consolas"/>
              <a:sym typeface="Consolas"/>
            </a:endParaRPr>
          </a:p>
          <a:p>
            <a:pPr marL="0" lvl="0" indent="0" algn="l" rtl="0">
              <a:spcBef>
                <a:spcPts val="0"/>
              </a:spcBef>
              <a:spcAft>
                <a:spcPts val="0"/>
              </a:spcAft>
              <a:buNone/>
            </a:pPr>
            <a:r>
              <a:rPr lang="en" sz="2400">
                <a:solidFill>
                  <a:srgbClr val="D9D9D9"/>
                </a:solidFill>
                <a:latin typeface="Consolas"/>
                <a:ea typeface="Consolas"/>
                <a:cs typeface="Consolas"/>
                <a:sym typeface="Consolas"/>
              </a:rPr>
              <a:t>    return r;</a:t>
            </a:r>
            <a:endParaRPr sz="2400">
              <a:solidFill>
                <a:srgbClr val="D9D9D9"/>
              </a:solidFill>
              <a:latin typeface="Consolas"/>
              <a:ea typeface="Consolas"/>
              <a:cs typeface="Consolas"/>
              <a:sym typeface="Consolas"/>
            </a:endParaRPr>
          </a:p>
          <a:p>
            <a:pPr marL="0" lvl="0" indent="0" algn="l" rtl="0">
              <a:spcBef>
                <a:spcPts val="0"/>
              </a:spcBef>
              <a:spcAft>
                <a:spcPts val="0"/>
              </a:spcAft>
              <a:buNone/>
            </a:pPr>
            <a:r>
              <a:rPr lang="en" sz="2400">
                <a:solidFill>
                  <a:srgbClr val="D9D9D9"/>
                </a:solidFill>
                <a:latin typeface="Consolas"/>
                <a:ea typeface="Consolas"/>
                <a:cs typeface="Consolas"/>
                <a:sym typeface="Consolas"/>
              </a:rPr>
              <a:t>}</a:t>
            </a:r>
            <a:endParaRPr sz="2400">
              <a:solidFill>
                <a:srgbClr val="D9D9D9"/>
              </a:solidFill>
              <a:latin typeface="Consolas"/>
              <a:ea typeface="Consolas"/>
              <a:cs typeface="Consolas"/>
              <a:sym typeface="Consolas"/>
            </a:endParaRPr>
          </a:p>
        </p:txBody>
      </p:sp>
      <p:sp>
        <p:nvSpPr>
          <p:cNvPr id="131" name="Google Shape;131;p24"/>
          <p:cNvSpPr txBox="1"/>
          <p:nvPr/>
        </p:nvSpPr>
        <p:spPr>
          <a:xfrm>
            <a:off x="317525" y="3773700"/>
            <a:ext cx="8556600" cy="2830800"/>
          </a:xfrm>
          <a:prstGeom prst="rect">
            <a:avLst/>
          </a:prstGeom>
          <a:solidFill>
            <a:srgbClr val="0000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D9D9D9"/>
                </a:solidFill>
                <a:latin typeface="Consolas"/>
                <a:ea typeface="Consolas"/>
                <a:cs typeface="Consolas"/>
                <a:sym typeface="Consolas"/>
              </a:rPr>
              <a:t>int (*</a:t>
            </a:r>
            <a:r>
              <a:rPr lang="en" sz="2400">
                <a:solidFill>
                  <a:schemeClr val="accent6"/>
                </a:solidFill>
                <a:latin typeface="Consolas"/>
                <a:ea typeface="Consolas"/>
                <a:cs typeface="Consolas"/>
                <a:sym typeface="Consolas"/>
              </a:rPr>
              <a:t>funciones[]</a:t>
            </a:r>
            <a:r>
              <a:rPr lang="en" sz="2400">
                <a:solidFill>
                  <a:srgbClr val="D9D9D9"/>
                </a:solidFill>
                <a:latin typeface="Consolas"/>
                <a:ea typeface="Consolas"/>
                <a:cs typeface="Consolas"/>
                <a:sym typeface="Consolas"/>
              </a:rPr>
              <a:t>)(int) = {isupper, islower,</a:t>
            </a:r>
            <a:endParaRPr sz="2400">
              <a:solidFill>
                <a:srgbClr val="D9D9D9"/>
              </a:solidFill>
              <a:latin typeface="Consolas"/>
              <a:ea typeface="Consolas"/>
              <a:cs typeface="Consolas"/>
              <a:sym typeface="Consolas"/>
            </a:endParaRPr>
          </a:p>
          <a:p>
            <a:pPr marL="0" lvl="0" indent="0" algn="l" rtl="0">
              <a:spcBef>
                <a:spcPts val="0"/>
              </a:spcBef>
              <a:spcAft>
                <a:spcPts val="0"/>
              </a:spcAft>
              <a:buNone/>
            </a:pPr>
            <a:r>
              <a:rPr lang="en" sz="2400">
                <a:solidFill>
                  <a:srgbClr val="D9D9D9"/>
                </a:solidFill>
                <a:latin typeface="Consolas"/>
                <a:ea typeface="Consolas"/>
                <a:cs typeface="Consolas"/>
                <a:sym typeface="Consolas"/>
              </a:rPr>
              <a:t>                           isdigit};</a:t>
            </a:r>
            <a:endParaRPr sz="2400">
              <a:solidFill>
                <a:srgbClr val="D9D9D9"/>
              </a:solidFill>
              <a:latin typeface="Consolas"/>
              <a:ea typeface="Consolas"/>
              <a:cs typeface="Consolas"/>
              <a:sym typeface="Consolas"/>
            </a:endParaRPr>
          </a:p>
          <a:p>
            <a:pPr marL="0" lvl="0" indent="0" algn="l" rtl="0">
              <a:spcBef>
                <a:spcPts val="0"/>
              </a:spcBef>
              <a:spcAft>
                <a:spcPts val="0"/>
              </a:spcAft>
              <a:buNone/>
            </a:pPr>
            <a:r>
              <a:rPr lang="en" sz="2400">
                <a:solidFill>
                  <a:srgbClr val="D9D9D9"/>
                </a:solidFill>
                <a:latin typeface="Consolas"/>
                <a:ea typeface="Consolas"/>
                <a:cs typeface="Consolas"/>
                <a:sym typeface="Consolas"/>
              </a:rPr>
              <a:t>for (int i = 0; i &lt; 3; i++) {</a:t>
            </a:r>
            <a:endParaRPr sz="2400">
              <a:solidFill>
                <a:srgbClr val="D9D9D9"/>
              </a:solidFill>
              <a:latin typeface="Consolas"/>
              <a:ea typeface="Consolas"/>
              <a:cs typeface="Consolas"/>
              <a:sym typeface="Consolas"/>
            </a:endParaRPr>
          </a:p>
          <a:p>
            <a:pPr marL="0" lvl="0" indent="0" algn="l" rtl="0">
              <a:spcBef>
                <a:spcPts val="0"/>
              </a:spcBef>
              <a:spcAft>
                <a:spcPts val="0"/>
              </a:spcAft>
              <a:buNone/>
            </a:pPr>
            <a:r>
              <a:rPr lang="en" sz="2400">
                <a:solidFill>
                  <a:srgbClr val="D9D9D9"/>
                </a:solidFill>
                <a:latin typeface="Consolas"/>
                <a:ea typeface="Consolas"/>
                <a:cs typeface="Consolas"/>
                <a:sym typeface="Consolas"/>
              </a:rPr>
              <a:t>    int (*</a:t>
            </a:r>
            <a:r>
              <a:rPr lang="en" sz="2400">
                <a:solidFill>
                  <a:srgbClr val="A4C2F4"/>
                </a:solidFill>
                <a:latin typeface="Consolas"/>
                <a:ea typeface="Consolas"/>
                <a:cs typeface="Consolas"/>
                <a:sym typeface="Consolas"/>
              </a:rPr>
              <a:t>funcion</a:t>
            </a:r>
            <a:r>
              <a:rPr lang="en" sz="2400">
                <a:solidFill>
                  <a:srgbClr val="D9D9D9"/>
                </a:solidFill>
                <a:latin typeface="Consolas"/>
                <a:ea typeface="Consolas"/>
                <a:cs typeface="Consolas"/>
                <a:sym typeface="Consolas"/>
              </a:rPr>
              <a:t>)(int) = </a:t>
            </a:r>
            <a:r>
              <a:rPr lang="en" sz="2400">
                <a:solidFill>
                  <a:schemeClr val="accent6"/>
                </a:solidFill>
                <a:latin typeface="Consolas"/>
                <a:ea typeface="Consolas"/>
                <a:cs typeface="Consolas"/>
                <a:sym typeface="Consolas"/>
              </a:rPr>
              <a:t>funciones[</a:t>
            </a:r>
            <a:r>
              <a:rPr lang="en" sz="2400">
                <a:solidFill>
                  <a:srgbClr val="D9D9D9"/>
                </a:solidFill>
                <a:latin typeface="Consolas"/>
                <a:ea typeface="Consolas"/>
                <a:cs typeface="Consolas"/>
                <a:sym typeface="Consolas"/>
              </a:rPr>
              <a:t>i</a:t>
            </a:r>
            <a:r>
              <a:rPr lang="en" sz="2400">
                <a:solidFill>
                  <a:schemeClr val="accent6"/>
                </a:solidFill>
                <a:latin typeface="Consolas"/>
                <a:ea typeface="Consolas"/>
                <a:cs typeface="Consolas"/>
                <a:sym typeface="Consolas"/>
              </a:rPr>
              <a:t>]</a:t>
            </a:r>
            <a:r>
              <a:rPr lang="en" sz="2400">
                <a:solidFill>
                  <a:srgbClr val="D9D9D9"/>
                </a:solidFill>
                <a:latin typeface="Consolas"/>
                <a:ea typeface="Consolas"/>
                <a:cs typeface="Consolas"/>
                <a:sym typeface="Consolas"/>
              </a:rPr>
              <a:t>;</a:t>
            </a:r>
            <a:endParaRPr sz="2400">
              <a:solidFill>
                <a:srgbClr val="D9D9D9"/>
              </a:solidFill>
              <a:latin typeface="Consolas"/>
              <a:ea typeface="Consolas"/>
              <a:cs typeface="Consolas"/>
              <a:sym typeface="Consolas"/>
            </a:endParaRPr>
          </a:p>
          <a:p>
            <a:pPr marL="0" lvl="0" indent="0" algn="l" rtl="0">
              <a:spcBef>
                <a:spcPts val="0"/>
              </a:spcBef>
              <a:spcAft>
                <a:spcPts val="0"/>
              </a:spcAft>
              <a:buNone/>
            </a:pPr>
            <a:r>
              <a:rPr lang="en" sz="2400">
                <a:solidFill>
                  <a:srgbClr val="D9D9D9"/>
                </a:solidFill>
                <a:latin typeface="Consolas"/>
                <a:ea typeface="Consolas"/>
                <a:cs typeface="Consolas"/>
                <a:sym typeface="Consolas"/>
              </a:rPr>
              <a:t>    </a:t>
            </a:r>
            <a:r>
              <a:rPr lang="en" sz="2400">
                <a:solidFill>
                  <a:schemeClr val="accent5"/>
                </a:solidFill>
                <a:latin typeface="Consolas"/>
                <a:ea typeface="Consolas"/>
                <a:cs typeface="Consolas"/>
                <a:sym typeface="Consolas"/>
              </a:rPr>
              <a:t>size_t </a:t>
            </a:r>
            <a:r>
              <a:rPr lang="en" sz="2400">
                <a:solidFill>
                  <a:srgbClr val="D9D9D9"/>
                </a:solidFill>
                <a:latin typeface="Consolas"/>
                <a:ea typeface="Consolas"/>
                <a:cs typeface="Consolas"/>
                <a:sym typeface="Consolas"/>
              </a:rPr>
              <a:t>cant = </a:t>
            </a:r>
            <a:r>
              <a:rPr lang="en" sz="2400">
                <a:solidFill>
                  <a:schemeClr val="lt2"/>
                </a:solidFill>
                <a:latin typeface="Consolas"/>
                <a:ea typeface="Consolas"/>
                <a:cs typeface="Consolas"/>
                <a:sym typeface="Consolas"/>
              </a:rPr>
              <a:t>contar</a:t>
            </a:r>
            <a:r>
              <a:rPr lang="en" sz="2400">
                <a:solidFill>
                  <a:srgbClr val="D9D9D9"/>
                </a:solidFill>
                <a:latin typeface="Consolas"/>
                <a:ea typeface="Consolas"/>
                <a:cs typeface="Consolas"/>
                <a:sym typeface="Consolas"/>
              </a:rPr>
              <a:t>(texto, </a:t>
            </a:r>
            <a:r>
              <a:rPr lang="en" sz="2400">
                <a:solidFill>
                  <a:srgbClr val="A4C2F4"/>
                </a:solidFill>
                <a:latin typeface="Consolas"/>
                <a:ea typeface="Consolas"/>
                <a:cs typeface="Consolas"/>
                <a:sym typeface="Consolas"/>
              </a:rPr>
              <a:t>funcion</a:t>
            </a:r>
            <a:r>
              <a:rPr lang="en" sz="2400">
                <a:solidFill>
                  <a:srgbClr val="D9D9D9"/>
                </a:solidFill>
                <a:latin typeface="Consolas"/>
                <a:ea typeface="Consolas"/>
                <a:cs typeface="Consolas"/>
                <a:sym typeface="Consolas"/>
              </a:rPr>
              <a:t>);</a:t>
            </a:r>
            <a:endParaRPr sz="2400">
              <a:solidFill>
                <a:srgbClr val="D9D9D9"/>
              </a:solidFill>
              <a:latin typeface="Consolas"/>
              <a:ea typeface="Consolas"/>
              <a:cs typeface="Consolas"/>
              <a:sym typeface="Consolas"/>
            </a:endParaRPr>
          </a:p>
          <a:p>
            <a:pPr marL="0" lvl="0" indent="0" algn="l" rtl="0">
              <a:spcBef>
                <a:spcPts val="0"/>
              </a:spcBef>
              <a:spcAft>
                <a:spcPts val="0"/>
              </a:spcAft>
              <a:buNone/>
            </a:pPr>
            <a:r>
              <a:rPr lang="en" sz="2400">
                <a:solidFill>
                  <a:srgbClr val="D9D9D9"/>
                </a:solidFill>
                <a:latin typeface="Consolas"/>
                <a:ea typeface="Consolas"/>
                <a:cs typeface="Consolas"/>
                <a:sym typeface="Consolas"/>
              </a:rPr>
              <a:t>    ...</a:t>
            </a:r>
            <a:endParaRPr sz="2400">
              <a:solidFill>
                <a:srgbClr val="D9D9D9"/>
              </a:solidFill>
              <a:latin typeface="Consolas"/>
              <a:ea typeface="Consolas"/>
              <a:cs typeface="Consolas"/>
              <a:sym typeface="Consolas"/>
            </a:endParaRPr>
          </a:p>
          <a:p>
            <a:pPr marL="0" lvl="0" indent="0" algn="l" rtl="0">
              <a:spcBef>
                <a:spcPts val="0"/>
              </a:spcBef>
              <a:spcAft>
                <a:spcPts val="0"/>
              </a:spcAft>
              <a:buNone/>
            </a:pPr>
            <a:r>
              <a:rPr lang="en" sz="2400">
                <a:solidFill>
                  <a:srgbClr val="D9D9D9"/>
                </a:solidFill>
                <a:latin typeface="Consolas"/>
                <a:ea typeface="Consolas"/>
                <a:cs typeface="Consolas"/>
                <a:sym typeface="Consolas"/>
              </a:rPr>
              <a:t>}</a:t>
            </a:r>
            <a:endParaRPr sz="2400">
              <a:solidFill>
                <a:srgbClr val="D9D9D9"/>
              </a:solidFill>
              <a:latin typeface="Consolas"/>
              <a:ea typeface="Consolas"/>
              <a:cs typeface="Consolas"/>
              <a:sym typeface="Consola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5"/>
          <p:cNvSpPr txBox="1"/>
          <p:nvPr/>
        </p:nvSpPr>
        <p:spPr>
          <a:xfrm>
            <a:off x="317525" y="1743225"/>
            <a:ext cx="8556600" cy="1510800"/>
          </a:xfrm>
          <a:prstGeom prst="rect">
            <a:avLst/>
          </a:prstGeom>
          <a:solidFill>
            <a:srgbClr val="0000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D9D9D9"/>
                </a:solidFill>
                <a:latin typeface="Consolas"/>
                <a:ea typeface="Consolas"/>
                <a:cs typeface="Consolas"/>
                <a:sym typeface="Consolas"/>
              </a:rPr>
              <a:t>size_t </a:t>
            </a:r>
            <a:r>
              <a:rPr lang="en" sz="2400">
                <a:solidFill>
                  <a:schemeClr val="lt2"/>
                </a:solidFill>
                <a:latin typeface="Consolas"/>
                <a:ea typeface="Consolas"/>
                <a:cs typeface="Consolas"/>
                <a:sym typeface="Consolas"/>
              </a:rPr>
              <a:t>contar</a:t>
            </a:r>
            <a:r>
              <a:rPr lang="en" sz="2400">
                <a:solidFill>
                  <a:srgbClr val="D9D9D9"/>
                </a:solidFill>
                <a:latin typeface="Consolas"/>
                <a:ea typeface="Consolas"/>
                <a:cs typeface="Consolas"/>
                <a:sym typeface="Consolas"/>
              </a:rPr>
              <a:t>(const char *s, </a:t>
            </a:r>
            <a:r>
              <a:rPr lang="en" sz="2400">
                <a:solidFill>
                  <a:srgbClr val="F6B26B"/>
                </a:solidFill>
                <a:latin typeface="Consolas"/>
                <a:ea typeface="Consolas"/>
                <a:cs typeface="Consolas"/>
                <a:sym typeface="Consolas"/>
              </a:rPr>
              <a:t>fchequeo_t</a:t>
            </a:r>
            <a:r>
              <a:rPr lang="en" sz="2400">
                <a:solidFill>
                  <a:schemeClr val="accent6"/>
                </a:solidFill>
                <a:latin typeface="Consolas"/>
                <a:ea typeface="Consolas"/>
                <a:cs typeface="Consolas"/>
                <a:sym typeface="Consolas"/>
              </a:rPr>
              <a:t> </a:t>
            </a:r>
            <a:r>
              <a:rPr lang="en" sz="2400">
                <a:solidFill>
                  <a:srgbClr val="C27BA0"/>
                </a:solidFill>
                <a:latin typeface="Consolas"/>
                <a:ea typeface="Consolas"/>
                <a:cs typeface="Consolas"/>
                <a:sym typeface="Consolas"/>
              </a:rPr>
              <a:t>f</a:t>
            </a:r>
            <a:r>
              <a:rPr lang="en" sz="2400">
                <a:solidFill>
                  <a:srgbClr val="D9D9D9"/>
                </a:solidFill>
                <a:latin typeface="Consolas"/>
                <a:ea typeface="Consolas"/>
                <a:cs typeface="Consolas"/>
                <a:sym typeface="Consolas"/>
              </a:rPr>
              <a:t>) {</a:t>
            </a:r>
            <a:endParaRPr sz="2400">
              <a:solidFill>
                <a:srgbClr val="D9D9D9"/>
              </a:solidFill>
              <a:latin typeface="Consolas"/>
              <a:ea typeface="Consolas"/>
              <a:cs typeface="Consolas"/>
              <a:sym typeface="Consolas"/>
            </a:endParaRPr>
          </a:p>
          <a:p>
            <a:pPr marL="0" lvl="0" indent="0" algn="l" rtl="0">
              <a:spcBef>
                <a:spcPts val="0"/>
              </a:spcBef>
              <a:spcAft>
                <a:spcPts val="0"/>
              </a:spcAft>
              <a:buNone/>
            </a:pPr>
            <a:r>
              <a:rPr lang="en" sz="2400">
                <a:solidFill>
                  <a:srgbClr val="D9D9D9"/>
                </a:solidFill>
                <a:latin typeface="Consolas"/>
                <a:ea typeface="Consolas"/>
                <a:cs typeface="Consolas"/>
                <a:sym typeface="Consolas"/>
              </a:rPr>
              <a:t>    ...</a:t>
            </a:r>
            <a:endParaRPr sz="2400">
              <a:solidFill>
                <a:srgbClr val="D9D9D9"/>
              </a:solidFill>
              <a:latin typeface="Consolas"/>
              <a:ea typeface="Consolas"/>
              <a:cs typeface="Consolas"/>
              <a:sym typeface="Consolas"/>
            </a:endParaRPr>
          </a:p>
          <a:p>
            <a:pPr marL="0" lvl="0" indent="0" algn="l" rtl="0">
              <a:spcBef>
                <a:spcPts val="0"/>
              </a:spcBef>
              <a:spcAft>
                <a:spcPts val="0"/>
              </a:spcAft>
              <a:buNone/>
            </a:pPr>
            <a:r>
              <a:rPr lang="en" sz="2400">
                <a:solidFill>
                  <a:srgbClr val="D9D9D9"/>
                </a:solidFill>
                <a:latin typeface="Consolas"/>
                <a:ea typeface="Consolas"/>
                <a:cs typeface="Consolas"/>
                <a:sym typeface="Consolas"/>
              </a:rPr>
              <a:t>}</a:t>
            </a:r>
            <a:endParaRPr sz="2400">
              <a:solidFill>
                <a:srgbClr val="D9D9D9"/>
              </a:solidFill>
              <a:latin typeface="Consolas"/>
              <a:ea typeface="Consolas"/>
              <a:cs typeface="Consolas"/>
              <a:sym typeface="Consolas"/>
            </a:endParaRPr>
          </a:p>
        </p:txBody>
      </p:sp>
      <p:sp>
        <p:nvSpPr>
          <p:cNvPr id="137" name="Google Shape;137;p25"/>
          <p:cNvSpPr txBox="1"/>
          <p:nvPr/>
        </p:nvSpPr>
        <p:spPr>
          <a:xfrm>
            <a:off x="317525" y="3373775"/>
            <a:ext cx="8556600" cy="2886000"/>
          </a:xfrm>
          <a:prstGeom prst="rect">
            <a:avLst/>
          </a:prstGeom>
          <a:solidFill>
            <a:srgbClr val="0000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F6B26B"/>
                </a:solidFill>
                <a:latin typeface="Consolas"/>
                <a:ea typeface="Consolas"/>
                <a:cs typeface="Consolas"/>
                <a:sym typeface="Consolas"/>
              </a:rPr>
              <a:t>fchequeo_t</a:t>
            </a:r>
            <a:r>
              <a:rPr lang="en" sz="2400">
                <a:solidFill>
                  <a:srgbClr val="D9D9D9"/>
                </a:solidFill>
                <a:latin typeface="Consolas"/>
                <a:ea typeface="Consolas"/>
                <a:cs typeface="Consolas"/>
                <a:sym typeface="Consolas"/>
              </a:rPr>
              <a:t> </a:t>
            </a:r>
            <a:r>
              <a:rPr lang="en" sz="2400">
                <a:solidFill>
                  <a:schemeClr val="accent6"/>
                </a:solidFill>
                <a:latin typeface="Consolas"/>
                <a:ea typeface="Consolas"/>
                <a:cs typeface="Consolas"/>
                <a:sym typeface="Consolas"/>
              </a:rPr>
              <a:t>funciones[]</a:t>
            </a:r>
            <a:r>
              <a:rPr lang="en" sz="2400">
                <a:solidFill>
                  <a:srgbClr val="D9D9D9"/>
                </a:solidFill>
                <a:latin typeface="Consolas"/>
                <a:ea typeface="Consolas"/>
                <a:cs typeface="Consolas"/>
                <a:sym typeface="Consolas"/>
              </a:rPr>
              <a:t> = {isupper, islower,</a:t>
            </a:r>
            <a:endParaRPr sz="2400">
              <a:solidFill>
                <a:srgbClr val="D9D9D9"/>
              </a:solidFill>
              <a:latin typeface="Consolas"/>
              <a:ea typeface="Consolas"/>
              <a:cs typeface="Consolas"/>
              <a:sym typeface="Consolas"/>
            </a:endParaRPr>
          </a:p>
          <a:p>
            <a:pPr marL="0" lvl="0" indent="0" algn="l" rtl="0">
              <a:spcBef>
                <a:spcPts val="0"/>
              </a:spcBef>
              <a:spcAft>
                <a:spcPts val="0"/>
              </a:spcAft>
              <a:buNone/>
            </a:pPr>
            <a:r>
              <a:rPr lang="en" sz="2400">
                <a:solidFill>
                  <a:srgbClr val="D9D9D9"/>
                </a:solidFill>
                <a:latin typeface="Consolas"/>
                <a:ea typeface="Consolas"/>
                <a:cs typeface="Consolas"/>
                <a:sym typeface="Consolas"/>
              </a:rPr>
              <a:t>                          isdigit};</a:t>
            </a:r>
            <a:endParaRPr sz="2400">
              <a:solidFill>
                <a:srgbClr val="D9D9D9"/>
              </a:solidFill>
              <a:latin typeface="Consolas"/>
              <a:ea typeface="Consolas"/>
              <a:cs typeface="Consolas"/>
              <a:sym typeface="Consolas"/>
            </a:endParaRPr>
          </a:p>
          <a:p>
            <a:pPr marL="0" lvl="0" indent="0" algn="l" rtl="0">
              <a:spcBef>
                <a:spcPts val="0"/>
              </a:spcBef>
              <a:spcAft>
                <a:spcPts val="0"/>
              </a:spcAft>
              <a:buNone/>
            </a:pPr>
            <a:r>
              <a:rPr lang="en" sz="2400">
                <a:solidFill>
                  <a:srgbClr val="D9D9D9"/>
                </a:solidFill>
                <a:latin typeface="Consolas"/>
                <a:ea typeface="Consolas"/>
                <a:cs typeface="Consolas"/>
                <a:sym typeface="Consolas"/>
              </a:rPr>
              <a:t>for (int i = 0; i &lt; 3; i++) {</a:t>
            </a:r>
            <a:endParaRPr sz="2400">
              <a:solidFill>
                <a:srgbClr val="D9D9D9"/>
              </a:solidFill>
              <a:latin typeface="Consolas"/>
              <a:ea typeface="Consolas"/>
              <a:cs typeface="Consolas"/>
              <a:sym typeface="Consolas"/>
            </a:endParaRPr>
          </a:p>
          <a:p>
            <a:pPr marL="0" lvl="0" indent="0" algn="l" rtl="0">
              <a:spcBef>
                <a:spcPts val="0"/>
              </a:spcBef>
              <a:spcAft>
                <a:spcPts val="0"/>
              </a:spcAft>
              <a:buNone/>
            </a:pPr>
            <a:r>
              <a:rPr lang="en" sz="2400">
                <a:solidFill>
                  <a:srgbClr val="D9D9D9"/>
                </a:solidFill>
                <a:latin typeface="Consolas"/>
                <a:ea typeface="Consolas"/>
                <a:cs typeface="Consolas"/>
                <a:sym typeface="Consolas"/>
              </a:rPr>
              <a:t>    </a:t>
            </a:r>
            <a:r>
              <a:rPr lang="en" sz="2400">
                <a:solidFill>
                  <a:srgbClr val="F6B26B"/>
                </a:solidFill>
                <a:latin typeface="Consolas"/>
                <a:ea typeface="Consolas"/>
                <a:cs typeface="Consolas"/>
                <a:sym typeface="Consolas"/>
              </a:rPr>
              <a:t>fchequeo_t</a:t>
            </a:r>
            <a:r>
              <a:rPr lang="en" sz="2400">
                <a:solidFill>
                  <a:srgbClr val="D9D9D9"/>
                </a:solidFill>
                <a:latin typeface="Consolas"/>
                <a:ea typeface="Consolas"/>
                <a:cs typeface="Consolas"/>
                <a:sym typeface="Consolas"/>
              </a:rPr>
              <a:t> </a:t>
            </a:r>
            <a:r>
              <a:rPr lang="en" sz="2400">
                <a:solidFill>
                  <a:srgbClr val="A4C2F4"/>
                </a:solidFill>
                <a:latin typeface="Consolas"/>
                <a:ea typeface="Consolas"/>
                <a:cs typeface="Consolas"/>
                <a:sym typeface="Consolas"/>
              </a:rPr>
              <a:t>funcion</a:t>
            </a:r>
            <a:r>
              <a:rPr lang="en" sz="2400">
                <a:solidFill>
                  <a:srgbClr val="D9D9D9"/>
                </a:solidFill>
                <a:latin typeface="Consolas"/>
                <a:ea typeface="Consolas"/>
                <a:cs typeface="Consolas"/>
                <a:sym typeface="Consolas"/>
              </a:rPr>
              <a:t> = </a:t>
            </a:r>
            <a:r>
              <a:rPr lang="en" sz="2400">
                <a:solidFill>
                  <a:schemeClr val="accent6"/>
                </a:solidFill>
                <a:latin typeface="Consolas"/>
                <a:ea typeface="Consolas"/>
                <a:cs typeface="Consolas"/>
                <a:sym typeface="Consolas"/>
              </a:rPr>
              <a:t>funciones[</a:t>
            </a:r>
            <a:r>
              <a:rPr lang="en" sz="2400">
                <a:solidFill>
                  <a:srgbClr val="D9D9D9"/>
                </a:solidFill>
                <a:latin typeface="Consolas"/>
                <a:ea typeface="Consolas"/>
                <a:cs typeface="Consolas"/>
                <a:sym typeface="Consolas"/>
              </a:rPr>
              <a:t>i</a:t>
            </a:r>
            <a:r>
              <a:rPr lang="en" sz="2400">
                <a:solidFill>
                  <a:schemeClr val="accent6"/>
                </a:solidFill>
                <a:latin typeface="Consolas"/>
                <a:ea typeface="Consolas"/>
                <a:cs typeface="Consolas"/>
                <a:sym typeface="Consolas"/>
              </a:rPr>
              <a:t>]</a:t>
            </a:r>
            <a:r>
              <a:rPr lang="en" sz="2400">
                <a:solidFill>
                  <a:srgbClr val="D9D9D9"/>
                </a:solidFill>
                <a:latin typeface="Consolas"/>
                <a:ea typeface="Consolas"/>
                <a:cs typeface="Consolas"/>
                <a:sym typeface="Consolas"/>
              </a:rPr>
              <a:t>;</a:t>
            </a:r>
            <a:endParaRPr sz="2400">
              <a:solidFill>
                <a:srgbClr val="D9D9D9"/>
              </a:solidFill>
              <a:latin typeface="Consolas"/>
              <a:ea typeface="Consolas"/>
              <a:cs typeface="Consolas"/>
              <a:sym typeface="Consolas"/>
            </a:endParaRPr>
          </a:p>
          <a:p>
            <a:pPr marL="0" lvl="0" indent="0" algn="l" rtl="0">
              <a:spcBef>
                <a:spcPts val="0"/>
              </a:spcBef>
              <a:spcAft>
                <a:spcPts val="0"/>
              </a:spcAft>
              <a:buNone/>
            </a:pPr>
            <a:r>
              <a:rPr lang="en" sz="2400">
                <a:solidFill>
                  <a:srgbClr val="D9D9D9"/>
                </a:solidFill>
                <a:latin typeface="Consolas"/>
                <a:ea typeface="Consolas"/>
                <a:cs typeface="Consolas"/>
                <a:sym typeface="Consolas"/>
              </a:rPr>
              <a:t>    </a:t>
            </a:r>
            <a:r>
              <a:rPr lang="en" sz="2400">
                <a:solidFill>
                  <a:schemeClr val="accent5"/>
                </a:solidFill>
                <a:latin typeface="Consolas"/>
                <a:ea typeface="Consolas"/>
                <a:cs typeface="Consolas"/>
                <a:sym typeface="Consolas"/>
              </a:rPr>
              <a:t>size_t </a:t>
            </a:r>
            <a:r>
              <a:rPr lang="en" sz="2400">
                <a:solidFill>
                  <a:srgbClr val="D9D9D9"/>
                </a:solidFill>
                <a:latin typeface="Consolas"/>
                <a:ea typeface="Consolas"/>
                <a:cs typeface="Consolas"/>
                <a:sym typeface="Consolas"/>
              </a:rPr>
              <a:t>cant = </a:t>
            </a:r>
            <a:r>
              <a:rPr lang="en" sz="2400">
                <a:solidFill>
                  <a:schemeClr val="lt2"/>
                </a:solidFill>
                <a:latin typeface="Consolas"/>
                <a:ea typeface="Consolas"/>
                <a:cs typeface="Consolas"/>
                <a:sym typeface="Consolas"/>
              </a:rPr>
              <a:t>contar</a:t>
            </a:r>
            <a:r>
              <a:rPr lang="en" sz="2400">
                <a:solidFill>
                  <a:srgbClr val="D9D9D9"/>
                </a:solidFill>
                <a:latin typeface="Consolas"/>
                <a:ea typeface="Consolas"/>
                <a:cs typeface="Consolas"/>
                <a:sym typeface="Consolas"/>
              </a:rPr>
              <a:t>(texto, </a:t>
            </a:r>
            <a:r>
              <a:rPr lang="en" sz="2400">
                <a:solidFill>
                  <a:srgbClr val="A4C2F4"/>
                </a:solidFill>
                <a:latin typeface="Consolas"/>
                <a:ea typeface="Consolas"/>
                <a:cs typeface="Consolas"/>
                <a:sym typeface="Consolas"/>
              </a:rPr>
              <a:t>funcion</a:t>
            </a:r>
            <a:r>
              <a:rPr lang="en" sz="2400">
                <a:solidFill>
                  <a:srgbClr val="D9D9D9"/>
                </a:solidFill>
                <a:latin typeface="Consolas"/>
                <a:ea typeface="Consolas"/>
                <a:cs typeface="Consolas"/>
                <a:sym typeface="Consolas"/>
              </a:rPr>
              <a:t>);</a:t>
            </a:r>
            <a:endParaRPr sz="2400">
              <a:solidFill>
                <a:srgbClr val="D9D9D9"/>
              </a:solidFill>
              <a:latin typeface="Consolas"/>
              <a:ea typeface="Consolas"/>
              <a:cs typeface="Consolas"/>
              <a:sym typeface="Consolas"/>
            </a:endParaRPr>
          </a:p>
          <a:p>
            <a:pPr marL="0" lvl="0" indent="0" algn="l" rtl="0">
              <a:spcBef>
                <a:spcPts val="0"/>
              </a:spcBef>
              <a:spcAft>
                <a:spcPts val="0"/>
              </a:spcAft>
              <a:buNone/>
            </a:pPr>
            <a:r>
              <a:rPr lang="en" sz="2400">
                <a:solidFill>
                  <a:srgbClr val="D9D9D9"/>
                </a:solidFill>
                <a:latin typeface="Consolas"/>
                <a:ea typeface="Consolas"/>
                <a:cs typeface="Consolas"/>
                <a:sym typeface="Consolas"/>
              </a:rPr>
              <a:t>    ...</a:t>
            </a:r>
            <a:endParaRPr sz="2400">
              <a:solidFill>
                <a:srgbClr val="D9D9D9"/>
              </a:solidFill>
              <a:latin typeface="Consolas"/>
              <a:ea typeface="Consolas"/>
              <a:cs typeface="Consolas"/>
              <a:sym typeface="Consolas"/>
            </a:endParaRPr>
          </a:p>
          <a:p>
            <a:pPr marL="0" lvl="0" indent="0" algn="l" rtl="0">
              <a:spcBef>
                <a:spcPts val="0"/>
              </a:spcBef>
              <a:spcAft>
                <a:spcPts val="0"/>
              </a:spcAft>
              <a:buNone/>
            </a:pPr>
            <a:r>
              <a:rPr lang="en" sz="2400">
                <a:solidFill>
                  <a:srgbClr val="D9D9D9"/>
                </a:solidFill>
                <a:latin typeface="Consolas"/>
                <a:ea typeface="Consolas"/>
                <a:cs typeface="Consolas"/>
                <a:sym typeface="Consolas"/>
              </a:rPr>
              <a:t>}</a:t>
            </a:r>
            <a:endParaRPr sz="2400">
              <a:solidFill>
                <a:srgbClr val="D9D9D9"/>
              </a:solidFill>
              <a:latin typeface="Consolas"/>
              <a:ea typeface="Consolas"/>
              <a:cs typeface="Consolas"/>
              <a:sym typeface="Consolas"/>
            </a:endParaRPr>
          </a:p>
        </p:txBody>
      </p:sp>
      <p:sp>
        <p:nvSpPr>
          <p:cNvPr id="138" name="Google Shape;138;p25"/>
          <p:cNvSpPr txBox="1"/>
          <p:nvPr/>
        </p:nvSpPr>
        <p:spPr>
          <a:xfrm>
            <a:off x="317525" y="807550"/>
            <a:ext cx="8556600" cy="603000"/>
          </a:xfrm>
          <a:prstGeom prst="rect">
            <a:avLst/>
          </a:prstGeom>
          <a:solidFill>
            <a:srgbClr val="0000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chemeClr val="accent5"/>
                </a:solidFill>
                <a:latin typeface="Consolas"/>
                <a:ea typeface="Consolas"/>
                <a:cs typeface="Consolas"/>
                <a:sym typeface="Consolas"/>
              </a:rPr>
              <a:t>typedef </a:t>
            </a:r>
            <a:r>
              <a:rPr lang="en" sz="2400">
                <a:solidFill>
                  <a:schemeClr val="lt2"/>
                </a:solidFill>
                <a:latin typeface="Consolas"/>
                <a:ea typeface="Consolas"/>
                <a:cs typeface="Consolas"/>
                <a:sym typeface="Consolas"/>
              </a:rPr>
              <a:t>int (*</a:t>
            </a:r>
            <a:r>
              <a:rPr lang="en" sz="2400">
                <a:solidFill>
                  <a:srgbClr val="F6B26B"/>
                </a:solidFill>
                <a:latin typeface="Consolas"/>
                <a:ea typeface="Consolas"/>
                <a:cs typeface="Consolas"/>
                <a:sym typeface="Consolas"/>
              </a:rPr>
              <a:t>fchequeo_t</a:t>
            </a:r>
            <a:r>
              <a:rPr lang="en" sz="2400">
                <a:solidFill>
                  <a:schemeClr val="lt2"/>
                </a:solidFill>
                <a:latin typeface="Consolas"/>
                <a:ea typeface="Consolas"/>
                <a:cs typeface="Consolas"/>
                <a:sym typeface="Consolas"/>
              </a:rPr>
              <a:t>)(int)</a:t>
            </a:r>
            <a:r>
              <a:rPr lang="en" sz="2400">
                <a:solidFill>
                  <a:srgbClr val="D9D9D9"/>
                </a:solidFill>
                <a:latin typeface="Consolas"/>
                <a:ea typeface="Consolas"/>
                <a:cs typeface="Consolas"/>
                <a:sym typeface="Consolas"/>
              </a:rPr>
              <a:t>;</a:t>
            </a:r>
            <a:endParaRPr sz="2400">
              <a:solidFill>
                <a:srgbClr val="FF5252"/>
              </a:solidFill>
              <a:latin typeface="Consolas"/>
              <a:ea typeface="Consolas"/>
              <a:cs typeface="Consolas"/>
              <a:sym typeface="Consolas"/>
            </a:endParaRPr>
          </a:p>
        </p:txBody>
      </p:sp>
      <p:sp>
        <p:nvSpPr>
          <p:cNvPr id="139" name="Google Shape;139;p25"/>
          <p:cNvSpPr txBox="1"/>
          <p:nvPr/>
        </p:nvSpPr>
        <p:spPr>
          <a:xfrm>
            <a:off x="317525" y="121750"/>
            <a:ext cx="8556600" cy="603000"/>
          </a:xfrm>
          <a:prstGeom prst="rect">
            <a:avLst/>
          </a:prstGeom>
          <a:solidFill>
            <a:srgbClr val="FFF2CC"/>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CC0000"/>
                </a:solidFill>
                <a:latin typeface="Consolas"/>
                <a:ea typeface="Consolas"/>
                <a:cs typeface="Consolas"/>
                <a:sym typeface="Consolas"/>
              </a:rPr>
              <a:t>typedef</a:t>
            </a:r>
            <a:r>
              <a:rPr lang="en" sz="2400">
                <a:solidFill>
                  <a:schemeClr val="accent5"/>
                </a:solidFill>
                <a:latin typeface="Consolas"/>
                <a:ea typeface="Consolas"/>
                <a:cs typeface="Consolas"/>
                <a:sym typeface="Consolas"/>
              </a:rPr>
              <a:t> </a:t>
            </a:r>
            <a:r>
              <a:rPr lang="en" sz="2400">
                <a:solidFill>
                  <a:schemeClr val="dk2"/>
                </a:solidFill>
                <a:latin typeface="Consolas"/>
                <a:ea typeface="Consolas"/>
                <a:cs typeface="Consolas"/>
                <a:sym typeface="Consolas"/>
              </a:rPr>
              <a:t>&lt;tipo&gt;</a:t>
            </a:r>
            <a:r>
              <a:rPr lang="en" sz="2400">
                <a:solidFill>
                  <a:srgbClr val="BF9000"/>
                </a:solidFill>
                <a:latin typeface="Consolas"/>
                <a:ea typeface="Consolas"/>
                <a:cs typeface="Consolas"/>
                <a:sym typeface="Consolas"/>
              </a:rPr>
              <a:t> &lt;nombre_nuevo&gt;</a:t>
            </a:r>
            <a:r>
              <a:rPr lang="en" sz="2400">
                <a:solidFill>
                  <a:srgbClr val="666666"/>
                </a:solidFill>
                <a:latin typeface="Consolas"/>
                <a:ea typeface="Consolas"/>
                <a:cs typeface="Consolas"/>
                <a:sym typeface="Consolas"/>
              </a:rPr>
              <a:t>;</a:t>
            </a:r>
            <a:endParaRPr sz="2400">
              <a:solidFill>
                <a:srgbClr val="666666"/>
              </a:solidFill>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8"/>
                                        </p:tgtEl>
                                        <p:attrNameLst>
                                          <p:attrName>style.visibility</p:attrName>
                                        </p:attrNameLst>
                                      </p:cBhvr>
                                      <p:to>
                                        <p:strVal val="visible"/>
                                      </p:to>
                                    </p:set>
                                    <p:animEffect transition="in" filter="fade">
                                      <p:cBhvr>
                                        <p:cTn id="7" dur="1000"/>
                                        <p:tgtEl>
                                          <p:spTgt spid="1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6"/>
                                        </p:tgtEl>
                                        <p:attrNameLst>
                                          <p:attrName>style.visibility</p:attrName>
                                        </p:attrNameLst>
                                      </p:cBhvr>
                                      <p:to>
                                        <p:strVal val="visible"/>
                                      </p:to>
                                    </p:set>
                                    <p:animEffect transition="in" filter="fade">
                                      <p:cBhvr>
                                        <p:cTn id="12" dur="1000"/>
                                        <p:tgtEl>
                                          <p:spTgt spid="13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7"/>
                                        </p:tgtEl>
                                        <p:attrNameLst>
                                          <p:attrName>style.visibility</p:attrName>
                                        </p:attrNameLst>
                                      </p:cBhvr>
                                      <p:to>
                                        <p:strVal val="visible"/>
                                      </p:to>
                                    </p:set>
                                    <p:animEffect transition="in" filter="fade">
                                      <p:cBhvr>
                                        <p:cTn id="17" dur="1000"/>
                                        <p:tgtEl>
                                          <p:spTgt spid="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6"/>
          <p:cNvSpPr txBox="1"/>
          <p:nvPr/>
        </p:nvSpPr>
        <p:spPr>
          <a:xfrm>
            <a:off x="545550" y="1107000"/>
            <a:ext cx="8052900" cy="2446200"/>
          </a:xfrm>
          <a:prstGeom prst="rect">
            <a:avLst/>
          </a:prstGeom>
          <a:solidFill>
            <a:srgbClr val="0000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chemeClr val="accent5"/>
                </a:solidFill>
                <a:latin typeface="Consolas"/>
                <a:ea typeface="Consolas"/>
                <a:cs typeface="Consolas"/>
                <a:sym typeface="Consolas"/>
              </a:rPr>
              <a:t>void</a:t>
            </a:r>
            <a:r>
              <a:rPr lang="en" sz="2400" dirty="0">
                <a:solidFill>
                  <a:srgbClr val="D9D9D9"/>
                </a:solidFill>
                <a:latin typeface="Consolas"/>
                <a:ea typeface="Consolas"/>
                <a:cs typeface="Consolas"/>
                <a:sym typeface="Consolas"/>
              </a:rPr>
              <a:t> </a:t>
            </a:r>
            <a:r>
              <a:rPr lang="en" sz="2400" dirty="0">
                <a:solidFill>
                  <a:schemeClr val="lt2"/>
                </a:solidFill>
                <a:latin typeface="Consolas"/>
                <a:ea typeface="Consolas"/>
                <a:cs typeface="Consolas"/>
                <a:sym typeface="Consolas"/>
              </a:rPr>
              <a:t>qsort</a:t>
            </a:r>
            <a:r>
              <a:rPr lang="en" sz="2400" dirty="0">
                <a:solidFill>
                  <a:srgbClr val="D9D9D9"/>
                </a:solidFill>
                <a:latin typeface="Consolas"/>
                <a:ea typeface="Consolas"/>
                <a:cs typeface="Consolas"/>
                <a:sym typeface="Consolas"/>
              </a:rPr>
              <a:t>(</a:t>
            </a:r>
            <a:endParaRPr sz="2400" dirty="0">
              <a:solidFill>
                <a:srgbClr val="D9D9D9"/>
              </a:solidFill>
              <a:latin typeface="Consolas"/>
              <a:ea typeface="Consolas"/>
              <a:cs typeface="Consolas"/>
              <a:sym typeface="Consolas"/>
            </a:endParaRPr>
          </a:p>
          <a:p>
            <a:pPr marL="0" lvl="0" indent="0" algn="l" rtl="0">
              <a:spcBef>
                <a:spcPts val="0"/>
              </a:spcBef>
              <a:spcAft>
                <a:spcPts val="0"/>
              </a:spcAft>
              <a:buNone/>
            </a:pPr>
            <a:r>
              <a:rPr lang="en" sz="2400" dirty="0">
                <a:solidFill>
                  <a:srgbClr val="D9D9D9"/>
                </a:solidFill>
                <a:latin typeface="Consolas"/>
                <a:ea typeface="Consolas"/>
                <a:cs typeface="Consolas"/>
                <a:sym typeface="Consolas"/>
              </a:rPr>
              <a:t>    </a:t>
            </a:r>
            <a:r>
              <a:rPr lang="en" sz="2400" dirty="0">
                <a:solidFill>
                  <a:schemeClr val="accent5"/>
                </a:solidFill>
                <a:latin typeface="Consolas"/>
                <a:ea typeface="Consolas"/>
                <a:cs typeface="Consolas"/>
                <a:sym typeface="Consolas"/>
              </a:rPr>
              <a:t>void *</a:t>
            </a:r>
            <a:r>
              <a:rPr lang="en" sz="2400" dirty="0">
                <a:solidFill>
                  <a:srgbClr val="D9D9D9"/>
                </a:solidFill>
                <a:latin typeface="Consolas"/>
                <a:ea typeface="Consolas"/>
                <a:cs typeface="Consolas"/>
                <a:sym typeface="Consolas"/>
              </a:rPr>
              <a:t>base,</a:t>
            </a:r>
            <a:endParaRPr sz="2400" dirty="0">
              <a:solidFill>
                <a:srgbClr val="D9D9D9"/>
              </a:solidFill>
              <a:latin typeface="Consolas"/>
              <a:ea typeface="Consolas"/>
              <a:cs typeface="Consolas"/>
              <a:sym typeface="Consolas"/>
            </a:endParaRPr>
          </a:p>
          <a:p>
            <a:pPr marL="0" lvl="0" indent="0" algn="l" rtl="0">
              <a:spcBef>
                <a:spcPts val="0"/>
              </a:spcBef>
              <a:spcAft>
                <a:spcPts val="0"/>
              </a:spcAft>
              <a:buNone/>
            </a:pPr>
            <a:r>
              <a:rPr lang="en" sz="2400" dirty="0">
                <a:solidFill>
                  <a:srgbClr val="D9D9D9"/>
                </a:solidFill>
                <a:latin typeface="Consolas"/>
                <a:ea typeface="Consolas"/>
                <a:cs typeface="Consolas"/>
                <a:sym typeface="Consolas"/>
              </a:rPr>
              <a:t>    </a:t>
            </a:r>
            <a:r>
              <a:rPr lang="en" sz="2400" dirty="0">
                <a:solidFill>
                  <a:schemeClr val="accent5"/>
                </a:solidFill>
                <a:latin typeface="Consolas"/>
                <a:ea typeface="Consolas"/>
                <a:cs typeface="Consolas"/>
                <a:sym typeface="Consolas"/>
              </a:rPr>
              <a:t>size_t</a:t>
            </a:r>
            <a:r>
              <a:rPr lang="en" sz="2400" dirty="0">
                <a:solidFill>
                  <a:srgbClr val="D9D9D9"/>
                </a:solidFill>
                <a:latin typeface="Consolas"/>
                <a:ea typeface="Consolas"/>
                <a:cs typeface="Consolas"/>
                <a:sym typeface="Consolas"/>
              </a:rPr>
              <a:t> nmemb,</a:t>
            </a:r>
            <a:endParaRPr sz="2400" dirty="0">
              <a:solidFill>
                <a:srgbClr val="D9D9D9"/>
              </a:solidFill>
              <a:latin typeface="Consolas"/>
              <a:ea typeface="Consolas"/>
              <a:cs typeface="Consolas"/>
              <a:sym typeface="Consolas"/>
            </a:endParaRPr>
          </a:p>
          <a:p>
            <a:pPr marL="0" lvl="0" indent="0" algn="l" rtl="0">
              <a:spcBef>
                <a:spcPts val="0"/>
              </a:spcBef>
              <a:spcAft>
                <a:spcPts val="0"/>
              </a:spcAft>
              <a:buNone/>
            </a:pPr>
            <a:r>
              <a:rPr lang="en" sz="2400" dirty="0">
                <a:solidFill>
                  <a:srgbClr val="D9D9D9"/>
                </a:solidFill>
                <a:latin typeface="Consolas"/>
                <a:ea typeface="Consolas"/>
                <a:cs typeface="Consolas"/>
                <a:sym typeface="Consolas"/>
              </a:rPr>
              <a:t>    </a:t>
            </a:r>
            <a:r>
              <a:rPr lang="en" sz="2400" dirty="0">
                <a:solidFill>
                  <a:schemeClr val="accent5"/>
                </a:solidFill>
                <a:latin typeface="Consolas"/>
                <a:ea typeface="Consolas"/>
                <a:cs typeface="Consolas"/>
                <a:sym typeface="Consolas"/>
              </a:rPr>
              <a:t>size_t</a:t>
            </a:r>
            <a:r>
              <a:rPr lang="en" sz="2400" dirty="0">
                <a:solidFill>
                  <a:srgbClr val="D9D9D9"/>
                </a:solidFill>
                <a:latin typeface="Consolas"/>
                <a:ea typeface="Consolas"/>
                <a:cs typeface="Consolas"/>
                <a:sym typeface="Consolas"/>
              </a:rPr>
              <a:t> size,</a:t>
            </a:r>
            <a:endParaRPr sz="2400" dirty="0">
              <a:solidFill>
                <a:srgbClr val="D9D9D9"/>
              </a:solidFill>
              <a:latin typeface="Consolas"/>
              <a:ea typeface="Consolas"/>
              <a:cs typeface="Consolas"/>
              <a:sym typeface="Consolas"/>
            </a:endParaRPr>
          </a:p>
          <a:p>
            <a:pPr marL="0" lvl="0" indent="0" algn="l" rtl="0">
              <a:spcBef>
                <a:spcPts val="0"/>
              </a:spcBef>
              <a:spcAft>
                <a:spcPts val="0"/>
              </a:spcAft>
              <a:buNone/>
            </a:pPr>
            <a:r>
              <a:rPr lang="en" sz="2400" dirty="0">
                <a:solidFill>
                  <a:srgbClr val="D9D9D9"/>
                </a:solidFill>
                <a:latin typeface="Consolas"/>
                <a:ea typeface="Consolas"/>
                <a:cs typeface="Consolas"/>
                <a:sym typeface="Consolas"/>
              </a:rPr>
              <a:t>    </a:t>
            </a:r>
            <a:r>
              <a:rPr lang="en" sz="2400" dirty="0">
                <a:solidFill>
                  <a:schemeClr val="accent5"/>
                </a:solidFill>
                <a:latin typeface="Consolas"/>
                <a:ea typeface="Consolas"/>
                <a:cs typeface="Consolas"/>
                <a:sym typeface="Consolas"/>
              </a:rPr>
              <a:t>int</a:t>
            </a:r>
            <a:r>
              <a:rPr lang="en" sz="2400" dirty="0">
                <a:solidFill>
                  <a:srgbClr val="D9D9D9"/>
                </a:solidFill>
                <a:latin typeface="Consolas"/>
                <a:ea typeface="Consolas"/>
                <a:cs typeface="Consolas"/>
                <a:sym typeface="Consolas"/>
              </a:rPr>
              <a:t> (</a:t>
            </a:r>
            <a:r>
              <a:rPr lang="en" sz="2400" dirty="0">
                <a:solidFill>
                  <a:schemeClr val="accent5"/>
                </a:solidFill>
                <a:latin typeface="Consolas"/>
                <a:ea typeface="Consolas"/>
                <a:cs typeface="Consolas"/>
                <a:sym typeface="Consolas"/>
              </a:rPr>
              <a:t>*</a:t>
            </a:r>
            <a:r>
              <a:rPr lang="en" sz="2400" dirty="0">
                <a:solidFill>
                  <a:srgbClr val="D9D9D9"/>
                </a:solidFill>
                <a:latin typeface="Consolas"/>
                <a:ea typeface="Consolas"/>
                <a:cs typeface="Consolas"/>
                <a:sym typeface="Consolas"/>
              </a:rPr>
              <a:t>compar)(</a:t>
            </a:r>
            <a:r>
              <a:rPr lang="en" sz="2400" dirty="0">
                <a:solidFill>
                  <a:schemeClr val="accent5"/>
                </a:solidFill>
                <a:latin typeface="Consolas"/>
                <a:ea typeface="Consolas"/>
                <a:cs typeface="Consolas"/>
                <a:sym typeface="Consolas"/>
              </a:rPr>
              <a:t>const void *</a:t>
            </a:r>
            <a:r>
              <a:rPr lang="en" sz="2400" dirty="0">
                <a:solidFill>
                  <a:srgbClr val="D9D9D9"/>
                </a:solidFill>
                <a:latin typeface="Consolas"/>
                <a:ea typeface="Consolas"/>
                <a:cs typeface="Consolas"/>
                <a:sym typeface="Consolas"/>
              </a:rPr>
              <a:t>, </a:t>
            </a:r>
            <a:r>
              <a:rPr lang="en" sz="2400" dirty="0">
                <a:solidFill>
                  <a:schemeClr val="accent5"/>
                </a:solidFill>
                <a:latin typeface="Consolas"/>
                <a:ea typeface="Consolas"/>
                <a:cs typeface="Consolas"/>
                <a:sym typeface="Consolas"/>
              </a:rPr>
              <a:t>const void *</a:t>
            </a:r>
            <a:r>
              <a:rPr lang="en" sz="2400" dirty="0">
                <a:solidFill>
                  <a:srgbClr val="D9D9D9"/>
                </a:solidFill>
                <a:latin typeface="Consolas"/>
                <a:ea typeface="Consolas"/>
                <a:cs typeface="Consolas"/>
                <a:sym typeface="Consolas"/>
              </a:rPr>
              <a:t>)</a:t>
            </a:r>
            <a:endParaRPr sz="2400" dirty="0">
              <a:solidFill>
                <a:srgbClr val="D9D9D9"/>
              </a:solidFill>
              <a:latin typeface="Consolas"/>
              <a:ea typeface="Consolas"/>
              <a:cs typeface="Consolas"/>
              <a:sym typeface="Consolas"/>
            </a:endParaRPr>
          </a:p>
          <a:p>
            <a:pPr marL="0" lvl="0" indent="0" algn="l" rtl="0">
              <a:spcBef>
                <a:spcPts val="0"/>
              </a:spcBef>
              <a:spcAft>
                <a:spcPts val="0"/>
              </a:spcAft>
              <a:buNone/>
            </a:pPr>
            <a:r>
              <a:rPr lang="en" sz="2400" dirty="0">
                <a:solidFill>
                  <a:srgbClr val="D9D9D9"/>
                </a:solidFill>
                <a:latin typeface="Consolas"/>
                <a:ea typeface="Consolas"/>
                <a:cs typeface="Consolas"/>
                <a:sym typeface="Consolas"/>
              </a:rPr>
              <a:t>);</a:t>
            </a:r>
            <a:endParaRPr sz="2400" dirty="0">
              <a:solidFill>
                <a:srgbClr val="D9D9D9"/>
              </a:solidFill>
              <a:latin typeface="Consolas"/>
              <a:ea typeface="Consolas"/>
              <a:cs typeface="Consolas"/>
              <a:sym typeface="Consolas"/>
            </a:endParaRPr>
          </a:p>
        </p:txBody>
      </p:sp>
      <p:sp>
        <p:nvSpPr>
          <p:cNvPr id="145" name="Google Shape;145;p26"/>
          <p:cNvSpPr txBox="1"/>
          <p:nvPr/>
        </p:nvSpPr>
        <p:spPr>
          <a:xfrm>
            <a:off x="545550" y="645250"/>
            <a:ext cx="1833000" cy="461700"/>
          </a:xfrm>
          <a:prstGeom prst="rect">
            <a:avLst/>
          </a:prstGeom>
          <a:solidFill>
            <a:srgbClr val="FFF2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2400">
                <a:latin typeface="Consolas"/>
                <a:ea typeface="Consolas"/>
                <a:cs typeface="Consolas"/>
                <a:sym typeface="Consolas"/>
              </a:rPr>
              <a:t>stdlib.h</a:t>
            </a:r>
            <a:endParaRPr sz="2400">
              <a:latin typeface="Consolas"/>
              <a:ea typeface="Consolas"/>
              <a:cs typeface="Consolas"/>
              <a:sym typeface="Consola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49"/>
        <p:cNvGrpSpPr/>
        <p:nvPr/>
      </p:nvGrpSpPr>
      <p:grpSpPr>
        <a:xfrm>
          <a:off x="0" y="0"/>
          <a:ext cx="0" cy="0"/>
          <a:chOff x="0" y="0"/>
          <a:chExt cx="0" cy="0"/>
        </a:xfrm>
      </p:grpSpPr>
      <p:pic>
        <p:nvPicPr>
          <p:cNvPr id="150" name="Google Shape;150;p27"/>
          <p:cNvPicPr preferRelativeResize="0"/>
          <p:nvPr/>
        </p:nvPicPr>
        <p:blipFill>
          <a:blip r:embed="rId3">
            <a:alphaModFix/>
          </a:blip>
          <a:stretch>
            <a:fillRect/>
          </a:stretch>
        </p:blipFill>
        <p:spPr>
          <a:xfrm>
            <a:off x="1295400" y="152400"/>
            <a:ext cx="6553200" cy="6553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8"/>
          <p:cNvSpPr txBox="1"/>
          <p:nvPr/>
        </p:nvSpPr>
        <p:spPr>
          <a:xfrm>
            <a:off x="317525" y="807550"/>
            <a:ext cx="8556600" cy="603000"/>
          </a:xfrm>
          <a:prstGeom prst="rect">
            <a:avLst/>
          </a:prstGeom>
          <a:solidFill>
            <a:srgbClr val="0000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chemeClr val="accent5"/>
                </a:solidFill>
                <a:latin typeface="Consolas"/>
                <a:ea typeface="Consolas"/>
                <a:cs typeface="Consolas"/>
                <a:sym typeface="Consolas"/>
              </a:rPr>
              <a:t>typedef </a:t>
            </a:r>
            <a:r>
              <a:rPr lang="en" sz="2400">
                <a:solidFill>
                  <a:schemeClr val="accent6"/>
                </a:solidFill>
                <a:latin typeface="Consolas"/>
                <a:ea typeface="Consolas"/>
                <a:cs typeface="Consolas"/>
                <a:sym typeface="Consolas"/>
              </a:rPr>
              <a:t>???</a:t>
            </a:r>
            <a:r>
              <a:rPr lang="en" sz="2400">
                <a:solidFill>
                  <a:schemeClr val="accent5"/>
                </a:solidFill>
                <a:latin typeface="Consolas"/>
                <a:ea typeface="Consolas"/>
                <a:cs typeface="Consolas"/>
                <a:sym typeface="Consolas"/>
              </a:rPr>
              <a:t> </a:t>
            </a:r>
            <a:r>
              <a:rPr lang="en" sz="2400">
                <a:solidFill>
                  <a:srgbClr val="F6B26B"/>
                </a:solidFill>
                <a:latin typeface="Consolas"/>
                <a:ea typeface="Consolas"/>
                <a:cs typeface="Consolas"/>
                <a:sym typeface="Consolas"/>
              </a:rPr>
              <a:t>provincia_id_t</a:t>
            </a:r>
            <a:r>
              <a:rPr lang="en" sz="2400">
                <a:solidFill>
                  <a:srgbClr val="D9D9D9"/>
                </a:solidFill>
                <a:latin typeface="Consolas"/>
                <a:ea typeface="Consolas"/>
                <a:cs typeface="Consolas"/>
                <a:sym typeface="Consolas"/>
              </a:rPr>
              <a:t>;</a:t>
            </a:r>
            <a:endParaRPr sz="2400">
              <a:solidFill>
                <a:srgbClr val="FF5252"/>
              </a:solidFill>
              <a:latin typeface="Consolas"/>
              <a:ea typeface="Consolas"/>
              <a:cs typeface="Consolas"/>
              <a:sym typeface="Consolas"/>
            </a:endParaRPr>
          </a:p>
        </p:txBody>
      </p:sp>
      <p:sp>
        <p:nvSpPr>
          <p:cNvPr id="156" name="Google Shape;156;p28"/>
          <p:cNvSpPr txBox="1"/>
          <p:nvPr/>
        </p:nvSpPr>
        <p:spPr>
          <a:xfrm>
            <a:off x="317525" y="1569550"/>
            <a:ext cx="8556600" cy="603000"/>
          </a:xfrm>
          <a:prstGeom prst="rect">
            <a:avLst/>
          </a:prstGeom>
          <a:solidFill>
            <a:srgbClr val="0000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F6B26B"/>
                </a:solidFill>
                <a:latin typeface="Consolas"/>
                <a:ea typeface="Consolas"/>
                <a:cs typeface="Consolas"/>
                <a:sym typeface="Consolas"/>
              </a:rPr>
              <a:t>provincia_id_t</a:t>
            </a:r>
            <a:r>
              <a:rPr lang="en" sz="2400">
                <a:solidFill>
                  <a:srgbClr val="D9D9D9"/>
                </a:solidFill>
                <a:latin typeface="Consolas"/>
                <a:ea typeface="Consolas"/>
                <a:cs typeface="Consolas"/>
                <a:sym typeface="Consolas"/>
              </a:rPr>
              <a:t> provincia = </a:t>
            </a:r>
            <a:r>
              <a:rPr lang="en" sz="2400">
                <a:solidFill>
                  <a:srgbClr val="D5A6BD"/>
                </a:solidFill>
                <a:latin typeface="Consolas"/>
                <a:ea typeface="Consolas"/>
                <a:cs typeface="Consolas"/>
                <a:sym typeface="Consolas"/>
              </a:rPr>
              <a:t>FORMOSA</a:t>
            </a:r>
            <a:r>
              <a:rPr lang="en" sz="2400">
                <a:solidFill>
                  <a:srgbClr val="D9D9D9"/>
                </a:solidFill>
                <a:latin typeface="Consolas"/>
                <a:ea typeface="Consolas"/>
                <a:cs typeface="Consolas"/>
                <a:sym typeface="Consolas"/>
              </a:rPr>
              <a:t>;</a:t>
            </a:r>
            <a:endParaRPr sz="2400">
              <a:solidFill>
                <a:srgbClr val="FF5252"/>
              </a:solidFill>
              <a:latin typeface="Consolas"/>
              <a:ea typeface="Consolas"/>
              <a:cs typeface="Consolas"/>
              <a:sym typeface="Consola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9"/>
          <p:cNvSpPr txBox="1"/>
          <p:nvPr/>
        </p:nvSpPr>
        <p:spPr>
          <a:xfrm>
            <a:off x="317525" y="807550"/>
            <a:ext cx="8556600" cy="2239500"/>
          </a:xfrm>
          <a:prstGeom prst="rect">
            <a:avLst/>
          </a:prstGeom>
          <a:solidFill>
            <a:srgbClr val="0000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chemeClr val="accent5"/>
                </a:solidFill>
                <a:latin typeface="Consolas"/>
                <a:ea typeface="Consolas"/>
                <a:cs typeface="Consolas"/>
                <a:sym typeface="Consolas"/>
              </a:rPr>
              <a:t>typedef enum </a:t>
            </a:r>
            <a:r>
              <a:rPr lang="en" sz="2400">
                <a:solidFill>
                  <a:srgbClr val="D9D9D9"/>
                </a:solidFill>
                <a:latin typeface="Consolas"/>
                <a:ea typeface="Consolas"/>
                <a:cs typeface="Consolas"/>
                <a:sym typeface="Consolas"/>
              </a:rPr>
              <a:t>{</a:t>
            </a:r>
            <a:endParaRPr sz="2400">
              <a:solidFill>
                <a:srgbClr val="D9D9D9"/>
              </a:solidFill>
              <a:latin typeface="Consolas"/>
              <a:ea typeface="Consolas"/>
              <a:cs typeface="Consolas"/>
              <a:sym typeface="Consolas"/>
            </a:endParaRPr>
          </a:p>
          <a:p>
            <a:pPr marL="0" lvl="0" indent="0" algn="l" rtl="0">
              <a:spcBef>
                <a:spcPts val="0"/>
              </a:spcBef>
              <a:spcAft>
                <a:spcPts val="0"/>
              </a:spcAft>
              <a:buNone/>
            </a:pPr>
            <a:r>
              <a:rPr lang="en" sz="2400">
                <a:solidFill>
                  <a:srgbClr val="D9D9D9"/>
                </a:solidFill>
                <a:latin typeface="Consolas"/>
                <a:ea typeface="Consolas"/>
                <a:cs typeface="Consolas"/>
                <a:sym typeface="Consolas"/>
              </a:rPr>
              <a:t>    </a:t>
            </a:r>
            <a:r>
              <a:rPr lang="en" sz="2400">
                <a:solidFill>
                  <a:srgbClr val="D5A6BD"/>
                </a:solidFill>
                <a:latin typeface="Consolas"/>
                <a:ea typeface="Consolas"/>
                <a:cs typeface="Consolas"/>
                <a:sym typeface="Consolas"/>
              </a:rPr>
              <a:t>BUENOS_AIRES</a:t>
            </a:r>
            <a:r>
              <a:rPr lang="en" sz="2400">
                <a:solidFill>
                  <a:srgbClr val="D9D9D9"/>
                </a:solidFill>
                <a:latin typeface="Consolas"/>
                <a:ea typeface="Consolas"/>
                <a:cs typeface="Consolas"/>
                <a:sym typeface="Consolas"/>
              </a:rPr>
              <a:t>, </a:t>
            </a:r>
            <a:r>
              <a:rPr lang="en" sz="2400">
                <a:solidFill>
                  <a:srgbClr val="D5A6BD"/>
                </a:solidFill>
                <a:latin typeface="Consolas"/>
                <a:ea typeface="Consolas"/>
                <a:cs typeface="Consolas"/>
                <a:sym typeface="Consolas"/>
              </a:rPr>
              <a:t>CATAMARCA</a:t>
            </a:r>
            <a:r>
              <a:rPr lang="en" sz="2400">
                <a:solidFill>
                  <a:srgbClr val="D9D9D9"/>
                </a:solidFill>
                <a:latin typeface="Consolas"/>
                <a:ea typeface="Consolas"/>
                <a:cs typeface="Consolas"/>
                <a:sym typeface="Consolas"/>
              </a:rPr>
              <a:t>, </a:t>
            </a:r>
            <a:r>
              <a:rPr lang="en" sz="2400">
                <a:solidFill>
                  <a:srgbClr val="D5A6BD"/>
                </a:solidFill>
                <a:latin typeface="Consolas"/>
                <a:ea typeface="Consolas"/>
                <a:cs typeface="Consolas"/>
                <a:sym typeface="Consolas"/>
              </a:rPr>
              <a:t>CHACO</a:t>
            </a:r>
            <a:r>
              <a:rPr lang="en" sz="2400">
                <a:solidFill>
                  <a:srgbClr val="D9D9D9"/>
                </a:solidFill>
                <a:latin typeface="Consolas"/>
                <a:ea typeface="Consolas"/>
                <a:cs typeface="Consolas"/>
                <a:sym typeface="Consolas"/>
              </a:rPr>
              <a:t>, </a:t>
            </a:r>
            <a:r>
              <a:rPr lang="en" sz="2400">
                <a:solidFill>
                  <a:srgbClr val="D5A6BD"/>
                </a:solidFill>
                <a:latin typeface="Consolas"/>
                <a:ea typeface="Consolas"/>
                <a:cs typeface="Consolas"/>
                <a:sym typeface="Consolas"/>
              </a:rPr>
              <a:t>CHUBUT</a:t>
            </a:r>
            <a:r>
              <a:rPr lang="en" sz="2400">
                <a:solidFill>
                  <a:srgbClr val="D9D9D9"/>
                </a:solidFill>
                <a:latin typeface="Consolas"/>
                <a:ea typeface="Consolas"/>
                <a:cs typeface="Consolas"/>
                <a:sym typeface="Consolas"/>
              </a:rPr>
              <a:t>,</a:t>
            </a:r>
            <a:endParaRPr sz="2400">
              <a:solidFill>
                <a:srgbClr val="D9D9D9"/>
              </a:solidFill>
              <a:latin typeface="Consolas"/>
              <a:ea typeface="Consolas"/>
              <a:cs typeface="Consolas"/>
              <a:sym typeface="Consolas"/>
            </a:endParaRPr>
          </a:p>
          <a:p>
            <a:pPr marL="0" lvl="0" indent="0" algn="l" rtl="0">
              <a:spcBef>
                <a:spcPts val="0"/>
              </a:spcBef>
              <a:spcAft>
                <a:spcPts val="0"/>
              </a:spcAft>
              <a:buNone/>
            </a:pPr>
            <a:r>
              <a:rPr lang="en" sz="2400">
                <a:solidFill>
                  <a:srgbClr val="D9D9D9"/>
                </a:solidFill>
                <a:latin typeface="Consolas"/>
                <a:ea typeface="Consolas"/>
                <a:cs typeface="Consolas"/>
                <a:sym typeface="Consolas"/>
              </a:rPr>
              <a:t>    ...,</a:t>
            </a:r>
            <a:endParaRPr sz="2400">
              <a:solidFill>
                <a:srgbClr val="D9D9D9"/>
              </a:solidFill>
              <a:latin typeface="Consolas"/>
              <a:ea typeface="Consolas"/>
              <a:cs typeface="Consolas"/>
              <a:sym typeface="Consolas"/>
            </a:endParaRPr>
          </a:p>
          <a:p>
            <a:pPr marL="0" lvl="0" indent="0" algn="l" rtl="0">
              <a:spcBef>
                <a:spcPts val="0"/>
              </a:spcBef>
              <a:spcAft>
                <a:spcPts val="0"/>
              </a:spcAft>
              <a:buNone/>
            </a:pPr>
            <a:r>
              <a:rPr lang="en" sz="2400">
                <a:solidFill>
                  <a:srgbClr val="D9D9D9"/>
                </a:solidFill>
                <a:latin typeface="Consolas"/>
                <a:ea typeface="Consolas"/>
                <a:cs typeface="Consolas"/>
                <a:sym typeface="Consolas"/>
              </a:rPr>
              <a:t>    </a:t>
            </a:r>
            <a:r>
              <a:rPr lang="en" sz="2400">
                <a:solidFill>
                  <a:srgbClr val="D5A6BD"/>
                </a:solidFill>
                <a:latin typeface="Consolas"/>
                <a:ea typeface="Consolas"/>
                <a:cs typeface="Consolas"/>
                <a:sym typeface="Consolas"/>
              </a:rPr>
              <a:t>TIERRA_DEL_FUEGO</a:t>
            </a:r>
            <a:r>
              <a:rPr lang="en" sz="2400">
                <a:solidFill>
                  <a:srgbClr val="D9D9D9"/>
                </a:solidFill>
                <a:latin typeface="Consolas"/>
                <a:ea typeface="Consolas"/>
                <a:cs typeface="Consolas"/>
                <a:sym typeface="Consolas"/>
              </a:rPr>
              <a:t>, </a:t>
            </a:r>
            <a:r>
              <a:rPr lang="en" sz="2400">
                <a:solidFill>
                  <a:srgbClr val="D5A6BD"/>
                </a:solidFill>
                <a:latin typeface="Consolas"/>
                <a:ea typeface="Consolas"/>
                <a:cs typeface="Consolas"/>
                <a:sym typeface="Consolas"/>
              </a:rPr>
              <a:t>TUCUMAN</a:t>
            </a:r>
            <a:endParaRPr sz="2400">
              <a:solidFill>
                <a:srgbClr val="D5A6BD"/>
              </a:solidFill>
              <a:latin typeface="Consolas"/>
              <a:ea typeface="Consolas"/>
              <a:cs typeface="Consolas"/>
              <a:sym typeface="Consolas"/>
            </a:endParaRPr>
          </a:p>
          <a:p>
            <a:pPr marL="0" lvl="0" indent="0" algn="l" rtl="0">
              <a:spcBef>
                <a:spcPts val="0"/>
              </a:spcBef>
              <a:spcAft>
                <a:spcPts val="0"/>
              </a:spcAft>
              <a:buNone/>
            </a:pPr>
            <a:r>
              <a:rPr lang="en" sz="2400">
                <a:solidFill>
                  <a:srgbClr val="D9D9D9"/>
                </a:solidFill>
                <a:latin typeface="Consolas"/>
                <a:ea typeface="Consolas"/>
                <a:cs typeface="Consolas"/>
                <a:sym typeface="Consolas"/>
              </a:rPr>
              <a:t>}</a:t>
            </a:r>
            <a:r>
              <a:rPr lang="en" sz="2400">
                <a:solidFill>
                  <a:schemeClr val="accent5"/>
                </a:solidFill>
                <a:latin typeface="Consolas"/>
                <a:ea typeface="Consolas"/>
                <a:cs typeface="Consolas"/>
                <a:sym typeface="Consolas"/>
              </a:rPr>
              <a:t> </a:t>
            </a:r>
            <a:r>
              <a:rPr lang="en" sz="2400">
                <a:solidFill>
                  <a:srgbClr val="F6B26B"/>
                </a:solidFill>
                <a:latin typeface="Consolas"/>
                <a:ea typeface="Consolas"/>
                <a:cs typeface="Consolas"/>
                <a:sym typeface="Consolas"/>
              </a:rPr>
              <a:t>provincia_id_t</a:t>
            </a:r>
            <a:r>
              <a:rPr lang="en" sz="2400">
                <a:solidFill>
                  <a:srgbClr val="D9D9D9"/>
                </a:solidFill>
                <a:latin typeface="Consolas"/>
                <a:ea typeface="Consolas"/>
                <a:cs typeface="Consolas"/>
                <a:sym typeface="Consolas"/>
              </a:rPr>
              <a:t>;</a:t>
            </a:r>
            <a:endParaRPr sz="2400">
              <a:solidFill>
                <a:srgbClr val="FF5252"/>
              </a:solidFill>
              <a:latin typeface="Consolas"/>
              <a:ea typeface="Consolas"/>
              <a:cs typeface="Consolas"/>
              <a:sym typeface="Consolas"/>
            </a:endParaRPr>
          </a:p>
        </p:txBody>
      </p:sp>
      <p:sp>
        <p:nvSpPr>
          <p:cNvPr id="162" name="Google Shape;162;p29"/>
          <p:cNvSpPr txBox="1"/>
          <p:nvPr/>
        </p:nvSpPr>
        <p:spPr>
          <a:xfrm>
            <a:off x="317525" y="3290950"/>
            <a:ext cx="8556600" cy="603000"/>
          </a:xfrm>
          <a:prstGeom prst="rect">
            <a:avLst/>
          </a:prstGeom>
          <a:solidFill>
            <a:srgbClr val="0000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F6B26B"/>
                </a:solidFill>
                <a:latin typeface="Consolas"/>
                <a:ea typeface="Consolas"/>
                <a:cs typeface="Consolas"/>
                <a:sym typeface="Consolas"/>
              </a:rPr>
              <a:t>provincia_id_t</a:t>
            </a:r>
            <a:r>
              <a:rPr lang="en" sz="2400">
                <a:solidFill>
                  <a:srgbClr val="D9D9D9"/>
                </a:solidFill>
                <a:latin typeface="Consolas"/>
                <a:ea typeface="Consolas"/>
                <a:cs typeface="Consolas"/>
                <a:sym typeface="Consolas"/>
              </a:rPr>
              <a:t> provincia = </a:t>
            </a:r>
            <a:r>
              <a:rPr lang="en" sz="2400">
                <a:solidFill>
                  <a:srgbClr val="D5A6BD"/>
                </a:solidFill>
                <a:latin typeface="Consolas"/>
                <a:ea typeface="Consolas"/>
                <a:cs typeface="Consolas"/>
                <a:sym typeface="Consolas"/>
              </a:rPr>
              <a:t>FORMOSA</a:t>
            </a:r>
            <a:r>
              <a:rPr lang="en" sz="2400">
                <a:solidFill>
                  <a:srgbClr val="D9D9D9"/>
                </a:solidFill>
                <a:latin typeface="Consolas"/>
                <a:ea typeface="Consolas"/>
                <a:cs typeface="Consolas"/>
                <a:sym typeface="Consolas"/>
              </a:rPr>
              <a:t>;</a:t>
            </a:r>
            <a:endParaRPr sz="2400">
              <a:solidFill>
                <a:srgbClr val="FF5252"/>
              </a:solidFill>
              <a:latin typeface="Consolas"/>
              <a:ea typeface="Consolas"/>
              <a:cs typeface="Consolas"/>
              <a:sym typeface="Consola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30"/>
          <p:cNvSpPr txBox="1"/>
          <p:nvPr/>
        </p:nvSpPr>
        <p:spPr>
          <a:xfrm>
            <a:off x="317525" y="807549"/>
            <a:ext cx="8556600" cy="2268159"/>
          </a:xfrm>
          <a:prstGeom prst="rect">
            <a:avLst/>
          </a:prstGeom>
          <a:solidFill>
            <a:srgbClr val="0000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chemeClr val="accent5"/>
                </a:solidFill>
                <a:latin typeface="Consolas"/>
                <a:ea typeface="Consolas"/>
                <a:cs typeface="Consolas"/>
                <a:sym typeface="Consolas"/>
              </a:rPr>
              <a:t>typedef enum </a:t>
            </a:r>
            <a:r>
              <a:rPr lang="en" sz="2400" dirty="0">
                <a:solidFill>
                  <a:srgbClr val="D9D9D9"/>
                </a:solidFill>
                <a:latin typeface="Consolas"/>
                <a:ea typeface="Consolas"/>
                <a:cs typeface="Consolas"/>
                <a:sym typeface="Consolas"/>
              </a:rPr>
              <a:t>{</a:t>
            </a:r>
            <a:endParaRPr sz="2400" dirty="0">
              <a:solidFill>
                <a:srgbClr val="D9D9D9"/>
              </a:solidFill>
              <a:latin typeface="Consolas"/>
              <a:ea typeface="Consolas"/>
              <a:cs typeface="Consolas"/>
              <a:sym typeface="Consolas"/>
            </a:endParaRPr>
          </a:p>
          <a:p>
            <a:pPr marL="0" lvl="0" indent="0" algn="l" rtl="0">
              <a:spcBef>
                <a:spcPts val="0"/>
              </a:spcBef>
              <a:spcAft>
                <a:spcPts val="0"/>
              </a:spcAft>
              <a:buNone/>
            </a:pPr>
            <a:r>
              <a:rPr lang="en" sz="2400" dirty="0">
                <a:solidFill>
                  <a:srgbClr val="D9D9D9"/>
                </a:solidFill>
                <a:latin typeface="Consolas"/>
                <a:ea typeface="Consolas"/>
                <a:cs typeface="Consolas"/>
                <a:sym typeface="Consolas"/>
              </a:rPr>
              <a:t>    </a:t>
            </a:r>
            <a:r>
              <a:rPr lang="en" sz="2400" dirty="0" smtClean="0">
                <a:solidFill>
                  <a:srgbClr val="D5A6BD"/>
                </a:solidFill>
                <a:latin typeface="Consolas"/>
                <a:ea typeface="Consolas"/>
                <a:cs typeface="Consolas"/>
                <a:sym typeface="Consolas"/>
              </a:rPr>
              <a:t>BUENOS_AIRES // =1</a:t>
            </a:r>
            <a:r>
              <a:rPr lang="en" sz="2400" dirty="0" smtClean="0">
                <a:solidFill>
                  <a:srgbClr val="D9D9D9"/>
                </a:solidFill>
                <a:latin typeface="Consolas"/>
                <a:ea typeface="Consolas"/>
                <a:cs typeface="Consolas"/>
                <a:sym typeface="Consolas"/>
              </a:rPr>
              <a:t>,</a:t>
            </a:r>
          </a:p>
          <a:p>
            <a:pPr marL="0" lvl="0" indent="0" algn="l" rtl="0">
              <a:spcBef>
                <a:spcPts val="0"/>
              </a:spcBef>
              <a:spcAft>
                <a:spcPts val="0"/>
              </a:spcAft>
              <a:buNone/>
            </a:pPr>
            <a:r>
              <a:rPr lang="en" sz="2400" dirty="0" smtClean="0">
                <a:solidFill>
                  <a:srgbClr val="D9D9D9"/>
                </a:solidFill>
                <a:latin typeface="Consolas"/>
                <a:ea typeface="Consolas"/>
                <a:cs typeface="Consolas"/>
                <a:sym typeface="Consolas"/>
              </a:rPr>
              <a:t> </a:t>
            </a:r>
            <a:r>
              <a:rPr lang="en" sz="2400" dirty="0">
                <a:solidFill>
                  <a:srgbClr val="D5A6BD"/>
                </a:solidFill>
                <a:latin typeface="Consolas"/>
                <a:ea typeface="Consolas"/>
                <a:cs typeface="Consolas"/>
                <a:sym typeface="Consolas"/>
              </a:rPr>
              <a:t>CATAMARCA</a:t>
            </a:r>
            <a:r>
              <a:rPr lang="en" sz="2400" dirty="0">
                <a:solidFill>
                  <a:srgbClr val="D9D9D9"/>
                </a:solidFill>
                <a:latin typeface="Consolas"/>
                <a:ea typeface="Consolas"/>
                <a:cs typeface="Consolas"/>
                <a:sym typeface="Consolas"/>
              </a:rPr>
              <a:t>, </a:t>
            </a:r>
            <a:r>
              <a:rPr lang="en" sz="2400" dirty="0" smtClean="0">
                <a:solidFill>
                  <a:srgbClr val="D9D9D9"/>
                </a:solidFill>
                <a:latin typeface="Consolas"/>
                <a:ea typeface="Consolas"/>
                <a:cs typeface="Consolas"/>
                <a:sym typeface="Consolas"/>
              </a:rPr>
              <a:t>//=2</a:t>
            </a:r>
          </a:p>
          <a:p>
            <a:pPr marL="0" lvl="0" indent="0" algn="l" rtl="0">
              <a:spcBef>
                <a:spcPts val="0"/>
              </a:spcBef>
              <a:spcAft>
                <a:spcPts val="0"/>
              </a:spcAft>
              <a:buNone/>
            </a:pPr>
            <a:r>
              <a:rPr lang="en" sz="2400" dirty="0" smtClean="0">
                <a:solidFill>
                  <a:srgbClr val="D5A6BD"/>
                </a:solidFill>
                <a:latin typeface="Consolas"/>
                <a:ea typeface="Consolas"/>
                <a:cs typeface="Consolas"/>
                <a:sym typeface="Consolas"/>
              </a:rPr>
              <a:t>CHACO</a:t>
            </a:r>
            <a:r>
              <a:rPr lang="en" sz="2400" dirty="0">
                <a:solidFill>
                  <a:srgbClr val="D9D9D9"/>
                </a:solidFill>
                <a:latin typeface="Consolas"/>
                <a:ea typeface="Consolas"/>
                <a:cs typeface="Consolas"/>
                <a:sym typeface="Consolas"/>
              </a:rPr>
              <a:t>, </a:t>
            </a:r>
            <a:r>
              <a:rPr lang="en" sz="2400" dirty="0" smtClean="0">
                <a:solidFill>
                  <a:srgbClr val="D5A6BD"/>
                </a:solidFill>
                <a:latin typeface="Consolas"/>
                <a:ea typeface="Consolas"/>
                <a:cs typeface="Consolas"/>
                <a:sym typeface="Consolas"/>
              </a:rPr>
              <a:t>CHUBUT</a:t>
            </a:r>
            <a:r>
              <a:rPr lang="en" sz="2400" dirty="0" smtClean="0">
                <a:solidFill>
                  <a:srgbClr val="D9D9D9"/>
                </a:solidFill>
                <a:latin typeface="Consolas"/>
                <a:ea typeface="Consolas"/>
                <a:cs typeface="Consolas"/>
                <a:sym typeface="Consolas"/>
              </a:rPr>
              <a:t>,//=3</a:t>
            </a:r>
            <a:endParaRPr sz="2400" dirty="0">
              <a:solidFill>
                <a:srgbClr val="D9D9D9"/>
              </a:solidFill>
              <a:latin typeface="Consolas"/>
              <a:ea typeface="Consolas"/>
              <a:cs typeface="Consolas"/>
              <a:sym typeface="Consolas"/>
            </a:endParaRPr>
          </a:p>
          <a:p>
            <a:pPr marL="0" lvl="0" indent="0" algn="l" rtl="0">
              <a:spcBef>
                <a:spcPts val="0"/>
              </a:spcBef>
              <a:spcAft>
                <a:spcPts val="0"/>
              </a:spcAft>
              <a:buNone/>
            </a:pPr>
            <a:r>
              <a:rPr lang="en" sz="2400" dirty="0">
                <a:solidFill>
                  <a:srgbClr val="D9D9D9"/>
                </a:solidFill>
                <a:latin typeface="Consolas"/>
                <a:ea typeface="Consolas"/>
                <a:cs typeface="Consolas"/>
                <a:sym typeface="Consolas"/>
              </a:rPr>
              <a:t>    ...,</a:t>
            </a:r>
            <a:endParaRPr sz="2400" dirty="0">
              <a:solidFill>
                <a:srgbClr val="D9D9D9"/>
              </a:solidFill>
              <a:latin typeface="Consolas"/>
              <a:ea typeface="Consolas"/>
              <a:cs typeface="Consolas"/>
              <a:sym typeface="Consolas"/>
            </a:endParaRPr>
          </a:p>
          <a:p>
            <a:pPr marL="0" lvl="0" indent="0" algn="l" rtl="0">
              <a:spcBef>
                <a:spcPts val="0"/>
              </a:spcBef>
              <a:spcAft>
                <a:spcPts val="0"/>
              </a:spcAft>
              <a:buNone/>
            </a:pPr>
            <a:r>
              <a:rPr lang="en" sz="2400" dirty="0" smtClean="0">
                <a:solidFill>
                  <a:srgbClr val="D9D9D9"/>
                </a:solidFill>
                <a:latin typeface="Consolas"/>
                <a:ea typeface="Consolas"/>
                <a:cs typeface="Consolas"/>
                <a:sym typeface="Consolas"/>
              </a:rPr>
              <a:t>}</a:t>
            </a:r>
            <a:r>
              <a:rPr lang="en" sz="2400" dirty="0" smtClean="0">
                <a:solidFill>
                  <a:schemeClr val="accent5"/>
                </a:solidFill>
                <a:latin typeface="Consolas"/>
                <a:ea typeface="Consolas"/>
                <a:cs typeface="Consolas"/>
                <a:sym typeface="Consolas"/>
              </a:rPr>
              <a:t> </a:t>
            </a:r>
            <a:r>
              <a:rPr lang="en" sz="2400" dirty="0">
                <a:solidFill>
                  <a:srgbClr val="F6B26B"/>
                </a:solidFill>
                <a:latin typeface="Consolas"/>
                <a:ea typeface="Consolas"/>
                <a:cs typeface="Consolas"/>
                <a:sym typeface="Consolas"/>
              </a:rPr>
              <a:t>provincia_id_t</a:t>
            </a:r>
            <a:r>
              <a:rPr lang="en" sz="2400" dirty="0">
                <a:solidFill>
                  <a:srgbClr val="D9D9D9"/>
                </a:solidFill>
                <a:latin typeface="Consolas"/>
                <a:ea typeface="Consolas"/>
                <a:cs typeface="Consolas"/>
                <a:sym typeface="Consolas"/>
              </a:rPr>
              <a:t>;</a:t>
            </a:r>
            <a:endParaRPr sz="2400" dirty="0">
              <a:solidFill>
                <a:srgbClr val="FF5252"/>
              </a:solidFill>
              <a:latin typeface="Consolas"/>
              <a:ea typeface="Consolas"/>
              <a:cs typeface="Consolas"/>
              <a:sym typeface="Consolas"/>
            </a:endParaRPr>
          </a:p>
        </p:txBody>
      </p:sp>
      <p:sp>
        <p:nvSpPr>
          <p:cNvPr id="168" name="Google Shape;168;p30"/>
          <p:cNvSpPr txBox="1"/>
          <p:nvPr/>
        </p:nvSpPr>
        <p:spPr>
          <a:xfrm>
            <a:off x="317525" y="3290950"/>
            <a:ext cx="8556600" cy="1422300"/>
          </a:xfrm>
          <a:prstGeom prst="rect">
            <a:avLst/>
          </a:prstGeom>
          <a:solidFill>
            <a:srgbClr val="0000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chemeClr val="accent5"/>
                </a:solidFill>
                <a:latin typeface="Consolas"/>
                <a:ea typeface="Consolas"/>
                <a:cs typeface="Consolas"/>
                <a:sym typeface="Consolas"/>
              </a:rPr>
              <a:t>unsigned int</a:t>
            </a:r>
            <a:r>
              <a:rPr lang="en" sz="2400" dirty="0">
                <a:solidFill>
                  <a:srgbClr val="D9D9D9"/>
                </a:solidFill>
                <a:latin typeface="Consolas"/>
                <a:ea typeface="Consolas"/>
                <a:cs typeface="Consolas"/>
                <a:sym typeface="Consolas"/>
              </a:rPr>
              <a:t> provincia_area(</a:t>
            </a:r>
            <a:r>
              <a:rPr lang="en" sz="2400" dirty="0">
                <a:solidFill>
                  <a:srgbClr val="F6B26B"/>
                </a:solidFill>
                <a:latin typeface="Consolas"/>
                <a:ea typeface="Consolas"/>
                <a:cs typeface="Consolas"/>
                <a:sym typeface="Consolas"/>
              </a:rPr>
              <a:t>provincia_id_t</a:t>
            </a:r>
            <a:r>
              <a:rPr lang="en" sz="2400" dirty="0">
                <a:solidFill>
                  <a:srgbClr val="D9D9D9"/>
                </a:solidFill>
                <a:latin typeface="Consolas"/>
                <a:ea typeface="Consolas"/>
                <a:cs typeface="Consolas"/>
                <a:sym typeface="Consolas"/>
              </a:rPr>
              <a:t> id) {</a:t>
            </a:r>
            <a:endParaRPr sz="2400" dirty="0">
              <a:solidFill>
                <a:srgbClr val="D9D9D9"/>
              </a:solidFill>
              <a:latin typeface="Consolas"/>
              <a:ea typeface="Consolas"/>
              <a:cs typeface="Consolas"/>
              <a:sym typeface="Consolas"/>
            </a:endParaRPr>
          </a:p>
          <a:p>
            <a:pPr marL="0" lvl="0" indent="0" algn="l" rtl="0">
              <a:spcBef>
                <a:spcPts val="0"/>
              </a:spcBef>
              <a:spcAft>
                <a:spcPts val="0"/>
              </a:spcAft>
              <a:buNone/>
            </a:pPr>
            <a:r>
              <a:rPr lang="en" sz="2400" dirty="0">
                <a:solidFill>
                  <a:srgbClr val="D9D9D9"/>
                </a:solidFill>
                <a:latin typeface="Consolas"/>
                <a:ea typeface="Consolas"/>
                <a:cs typeface="Consolas"/>
                <a:sym typeface="Consolas"/>
              </a:rPr>
              <a:t>    </a:t>
            </a:r>
            <a:r>
              <a:rPr lang="en" sz="2400" dirty="0">
                <a:solidFill>
                  <a:schemeClr val="accent6"/>
                </a:solidFill>
                <a:latin typeface="Consolas"/>
                <a:ea typeface="Consolas"/>
                <a:cs typeface="Consolas"/>
                <a:sym typeface="Consolas"/>
              </a:rPr>
              <a:t>???</a:t>
            </a:r>
            <a:r>
              <a:rPr lang="en" sz="2400" dirty="0">
                <a:solidFill>
                  <a:srgbClr val="D9D9D9"/>
                </a:solidFill>
                <a:latin typeface="Consolas"/>
                <a:ea typeface="Consolas"/>
                <a:cs typeface="Consolas"/>
                <a:sym typeface="Consolas"/>
              </a:rPr>
              <a:t>;</a:t>
            </a:r>
            <a:endParaRPr sz="2400" dirty="0">
              <a:solidFill>
                <a:srgbClr val="D9D9D9"/>
              </a:solidFill>
              <a:latin typeface="Consolas"/>
              <a:ea typeface="Consolas"/>
              <a:cs typeface="Consolas"/>
              <a:sym typeface="Consolas"/>
            </a:endParaRPr>
          </a:p>
          <a:p>
            <a:pPr marL="0" lvl="0" indent="0" algn="l" rtl="0">
              <a:spcBef>
                <a:spcPts val="0"/>
              </a:spcBef>
              <a:spcAft>
                <a:spcPts val="0"/>
              </a:spcAft>
              <a:buNone/>
            </a:pPr>
            <a:r>
              <a:rPr lang="en" sz="2400" dirty="0">
                <a:solidFill>
                  <a:srgbClr val="D9D9D9"/>
                </a:solidFill>
                <a:latin typeface="Consolas"/>
                <a:ea typeface="Consolas"/>
                <a:cs typeface="Consolas"/>
                <a:sym typeface="Consolas"/>
              </a:rPr>
              <a:t>}</a:t>
            </a:r>
            <a:endParaRPr sz="2400" dirty="0">
              <a:solidFill>
                <a:srgbClr val="D9D9D9"/>
              </a:solidFill>
              <a:latin typeface="Consolas"/>
              <a:ea typeface="Consolas"/>
              <a:cs typeface="Consolas"/>
              <a:sym typeface="Consola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1"/>
          <p:cNvSpPr txBox="1"/>
          <p:nvPr/>
        </p:nvSpPr>
        <p:spPr>
          <a:xfrm>
            <a:off x="972225" y="542353"/>
            <a:ext cx="7181700" cy="611400"/>
          </a:xfrm>
          <a:prstGeom prst="rect">
            <a:avLst/>
          </a:prstGeom>
          <a:solidFill>
            <a:srgbClr val="0000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chemeClr val="accent5"/>
                </a:solidFill>
                <a:latin typeface="Consolas"/>
                <a:ea typeface="Consolas"/>
                <a:cs typeface="Consolas"/>
                <a:sym typeface="Consolas"/>
              </a:rPr>
              <a:t>int</a:t>
            </a:r>
            <a:r>
              <a:rPr lang="en" sz="2400">
                <a:solidFill>
                  <a:srgbClr val="D9D9D9"/>
                </a:solidFill>
                <a:latin typeface="Consolas"/>
                <a:ea typeface="Consolas"/>
                <a:cs typeface="Consolas"/>
                <a:sym typeface="Consolas"/>
              </a:rPr>
              <a:t> valores</a:t>
            </a:r>
            <a:r>
              <a:rPr lang="en" sz="2400">
                <a:solidFill>
                  <a:schemeClr val="accent5"/>
                </a:solidFill>
                <a:latin typeface="Consolas"/>
                <a:ea typeface="Consolas"/>
                <a:cs typeface="Consolas"/>
                <a:sym typeface="Consolas"/>
              </a:rPr>
              <a:t>[</a:t>
            </a:r>
            <a:r>
              <a:rPr lang="en" sz="2400">
                <a:solidFill>
                  <a:srgbClr val="D9D9D9"/>
                </a:solidFill>
                <a:latin typeface="Consolas"/>
                <a:ea typeface="Consolas"/>
                <a:cs typeface="Consolas"/>
                <a:sym typeface="Consolas"/>
              </a:rPr>
              <a:t>4</a:t>
            </a:r>
            <a:r>
              <a:rPr lang="en" sz="2400">
                <a:solidFill>
                  <a:schemeClr val="accent5"/>
                </a:solidFill>
                <a:latin typeface="Consolas"/>
                <a:ea typeface="Consolas"/>
                <a:cs typeface="Consolas"/>
                <a:sym typeface="Consolas"/>
              </a:rPr>
              <a:t>]</a:t>
            </a:r>
            <a:r>
              <a:rPr lang="en" sz="2400">
                <a:solidFill>
                  <a:srgbClr val="D9D9D9"/>
                </a:solidFill>
                <a:latin typeface="Consolas"/>
                <a:ea typeface="Consolas"/>
                <a:cs typeface="Consolas"/>
                <a:sym typeface="Consolas"/>
              </a:rPr>
              <a:t> = { [1]=20, [3]=40 };</a:t>
            </a:r>
            <a:endParaRPr sz="2400">
              <a:solidFill>
                <a:srgbClr val="D9D9D9"/>
              </a:solidFill>
              <a:latin typeface="Consolas"/>
              <a:ea typeface="Consolas"/>
              <a:cs typeface="Consolas"/>
              <a:sym typeface="Consolas"/>
            </a:endParaRPr>
          </a:p>
        </p:txBody>
      </p:sp>
      <p:sp>
        <p:nvSpPr>
          <p:cNvPr id="174" name="Google Shape;174;p31"/>
          <p:cNvSpPr/>
          <p:nvPr/>
        </p:nvSpPr>
        <p:spPr>
          <a:xfrm>
            <a:off x="2956200" y="2854650"/>
            <a:ext cx="2671200" cy="2238900"/>
          </a:xfrm>
          <a:prstGeom prst="rect">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1"/>
          <p:cNvSpPr txBox="1"/>
          <p:nvPr/>
        </p:nvSpPr>
        <p:spPr>
          <a:xfrm>
            <a:off x="4088650" y="2448345"/>
            <a:ext cx="1177500" cy="34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Consolas"/>
                <a:ea typeface="Consolas"/>
                <a:cs typeface="Consolas"/>
                <a:sym typeface="Consolas"/>
              </a:rPr>
              <a:t>stack</a:t>
            </a:r>
            <a:endParaRPr sz="1800">
              <a:latin typeface="Consolas"/>
              <a:ea typeface="Consolas"/>
              <a:cs typeface="Consolas"/>
              <a:sym typeface="Consolas"/>
            </a:endParaRPr>
          </a:p>
        </p:txBody>
      </p:sp>
      <p:sp>
        <p:nvSpPr>
          <p:cNvPr id="176" name="Google Shape;176;p31"/>
          <p:cNvSpPr txBox="1"/>
          <p:nvPr/>
        </p:nvSpPr>
        <p:spPr>
          <a:xfrm>
            <a:off x="2906525" y="3066850"/>
            <a:ext cx="1177500" cy="455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800">
                <a:latin typeface="Consolas"/>
                <a:ea typeface="Consolas"/>
                <a:cs typeface="Consolas"/>
                <a:sym typeface="Consolas"/>
              </a:rPr>
              <a:t>valores</a:t>
            </a:r>
            <a:endParaRPr sz="1800">
              <a:latin typeface="Consolas"/>
              <a:ea typeface="Consolas"/>
              <a:cs typeface="Consolas"/>
              <a:sym typeface="Consolas"/>
            </a:endParaRPr>
          </a:p>
        </p:txBody>
      </p:sp>
      <p:sp>
        <p:nvSpPr>
          <p:cNvPr id="177" name="Google Shape;177;p31"/>
          <p:cNvSpPr txBox="1"/>
          <p:nvPr/>
        </p:nvSpPr>
        <p:spPr>
          <a:xfrm>
            <a:off x="4088650" y="3066850"/>
            <a:ext cx="1390500" cy="4554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endParaRPr sz="1800">
              <a:latin typeface="Consolas"/>
              <a:ea typeface="Consolas"/>
              <a:cs typeface="Consolas"/>
              <a:sym typeface="Consolas"/>
            </a:endParaRPr>
          </a:p>
        </p:txBody>
      </p:sp>
      <p:sp>
        <p:nvSpPr>
          <p:cNvPr id="178" name="Google Shape;178;p31"/>
          <p:cNvSpPr txBox="1"/>
          <p:nvPr/>
        </p:nvSpPr>
        <p:spPr>
          <a:xfrm>
            <a:off x="4088650" y="3524050"/>
            <a:ext cx="1390500" cy="4554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endParaRPr sz="1800">
              <a:latin typeface="Consolas"/>
              <a:ea typeface="Consolas"/>
              <a:cs typeface="Consolas"/>
              <a:sym typeface="Consolas"/>
            </a:endParaRPr>
          </a:p>
        </p:txBody>
      </p:sp>
      <p:sp>
        <p:nvSpPr>
          <p:cNvPr id="179" name="Google Shape;179;p31"/>
          <p:cNvSpPr txBox="1"/>
          <p:nvPr/>
        </p:nvSpPr>
        <p:spPr>
          <a:xfrm>
            <a:off x="4088650" y="3981250"/>
            <a:ext cx="1390500" cy="4554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endParaRPr sz="1800">
              <a:latin typeface="Consolas"/>
              <a:ea typeface="Consolas"/>
              <a:cs typeface="Consolas"/>
              <a:sym typeface="Consolas"/>
            </a:endParaRPr>
          </a:p>
        </p:txBody>
      </p:sp>
      <p:sp>
        <p:nvSpPr>
          <p:cNvPr id="180" name="Google Shape;180;p31"/>
          <p:cNvSpPr txBox="1"/>
          <p:nvPr/>
        </p:nvSpPr>
        <p:spPr>
          <a:xfrm>
            <a:off x="4088650" y="4438450"/>
            <a:ext cx="1390500" cy="4554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endParaRPr sz="1800">
              <a:latin typeface="Consolas"/>
              <a:ea typeface="Consolas"/>
              <a:cs typeface="Consolas"/>
              <a:sym typeface="Consolas"/>
            </a:endParaRPr>
          </a:p>
        </p:txBody>
      </p:sp>
      <p:sp>
        <p:nvSpPr>
          <p:cNvPr id="181" name="Google Shape;181;p31"/>
          <p:cNvSpPr txBox="1"/>
          <p:nvPr/>
        </p:nvSpPr>
        <p:spPr>
          <a:xfrm>
            <a:off x="4409425" y="3066850"/>
            <a:ext cx="749100" cy="455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Consolas"/>
                <a:ea typeface="Consolas"/>
                <a:cs typeface="Consolas"/>
                <a:sym typeface="Consolas"/>
              </a:rPr>
              <a:t>0</a:t>
            </a:r>
            <a:endParaRPr sz="1800">
              <a:latin typeface="Consolas"/>
              <a:ea typeface="Consolas"/>
              <a:cs typeface="Consolas"/>
              <a:sym typeface="Consolas"/>
            </a:endParaRPr>
          </a:p>
        </p:txBody>
      </p:sp>
      <p:sp>
        <p:nvSpPr>
          <p:cNvPr id="182" name="Google Shape;182;p31"/>
          <p:cNvSpPr txBox="1"/>
          <p:nvPr/>
        </p:nvSpPr>
        <p:spPr>
          <a:xfrm>
            <a:off x="4409425" y="3524050"/>
            <a:ext cx="749100" cy="455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Consolas"/>
                <a:ea typeface="Consolas"/>
                <a:cs typeface="Consolas"/>
                <a:sym typeface="Consolas"/>
              </a:rPr>
              <a:t>20</a:t>
            </a:r>
            <a:endParaRPr sz="1800">
              <a:latin typeface="Consolas"/>
              <a:ea typeface="Consolas"/>
              <a:cs typeface="Consolas"/>
              <a:sym typeface="Consolas"/>
            </a:endParaRPr>
          </a:p>
        </p:txBody>
      </p:sp>
      <p:sp>
        <p:nvSpPr>
          <p:cNvPr id="183" name="Google Shape;183;p31"/>
          <p:cNvSpPr txBox="1"/>
          <p:nvPr/>
        </p:nvSpPr>
        <p:spPr>
          <a:xfrm>
            <a:off x="4409425" y="3981250"/>
            <a:ext cx="749100" cy="455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Consolas"/>
                <a:ea typeface="Consolas"/>
                <a:cs typeface="Consolas"/>
                <a:sym typeface="Consolas"/>
              </a:rPr>
              <a:t>0</a:t>
            </a:r>
            <a:endParaRPr sz="1800">
              <a:latin typeface="Consolas"/>
              <a:ea typeface="Consolas"/>
              <a:cs typeface="Consolas"/>
              <a:sym typeface="Consolas"/>
            </a:endParaRPr>
          </a:p>
        </p:txBody>
      </p:sp>
      <p:sp>
        <p:nvSpPr>
          <p:cNvPr id="184" name="Google Shape;184;p31"/>
          <p:cNvSpPr txBox="1"/>
          <p:nvPr/>
        </p:nvSpPr>
        <p:spPr>
          <a:xfrm>
            <a:off x="4409425" y="4438450"/>
            <a:ext cx="749100" cy="455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Consolas"/>
                <a:ea typeface="Consolas"/>
                <a:cs typeface="Consolas"/>
                <a:sym typeface="Consolas"/>
              </a:rPr>
              <a:t>40</a:t>
            </a:r>
            <a:endParaRPr sz="1800">
              <a:latin typeface="Consolas"/>
              <a:ea typeface="Consolas"/>
              <a:cs typeface="Consolas"/>
              <a:sym typeface="Consolas"/>
            </a:endParaRPr>
          </a:p>
        </p:txBody>
      </p:sp>
      <p:sp>
        <p:nvSpPr>
          <p:cNvPr id="185" name="Google Shape;185;p31"/>
          <p:cNvSpPr txBox="1"/>
          <p:nvPr/>
        </p:nvSpPr>
        <p:spPr>
          <a:xfrm rot="2700000">
            <a:off x="7488571" y="280626"/>
            <a:ext cx="2271510" cy="389899"/>
          </a:xfrm>
          <a:prstGeom prst="rect">
            <a:avLst/>
          </a:prstGeom>
          <a:solidFill>
            <a:srgbClr val="FF525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Proxima Nova"/>
                <a:ea typeface="Proxima Nova"/>
                <a:cs typeface="Proxima Nova"/>
                <a:sym typeface="Proxima Nova"/>
              </a:rPr>
              <a:t>REPASO</a:t>
            </a:r>
            <a:endParaRPr sz="1800" b="1">
              <a:solidFill>
                <a:srgbClr val="FFFFFF"/>
              </a:solidFill>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4"/>
          <p:cNvSpPr txBox="1"/>
          <p:nvPr/>
        </p:nvSpPr>
        <p:spPr>
          <a:xfrm>
            <a:off x="391175" y="1207450"/>
            <a:ext cx="8409000" cy="3598200"/>
          </a:xfrm>
          <a:prstGeom prst="rect">
            <a:avLst/>
          </a:prstGeom>
          <a:solidFill>
            <a:srgbClr val="0000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FF5252"/>
                </a:solidFill>
                <a:latin typeface="Consolas"/>
                <a:ea typeface="Consolas"/>
                <a:cs typeface="Consolas"/>
                <a:sym typeface="Consolas"/>
              </a:rPr>
              <a:t>size_t </a:t>
            </a:r>
            <a:r>
              <a:rPr lang="en" sz="2400">
                <a:solidFill>
                  <a:srgbClr val="63D297"/>
                </a:solidFill>
                <a:latin typeface="Consolas"/>
                <a:ea typeface="Consolas"/>
                <a:cs typeface="Consolas"/>
                <a:sym typeface="Consolas"/>
              </a:rPr>
              <a:t>contar_mayusculas</a:t>
            </a:r>
            <a:r>
              <a:rPr lang="en" sz="2400">
                <a:solidFill>
                  <a:srgbClr val="D9D9D9"/>
                </a:solidFill>
                <a:latin typeface="Consolas"/>
                <a:ea typeface="Consolas"/>
                <a:cs typeface="Consolas"/>
                <a:sym typeface="Consolas"/>
              </a:rPr>
              <a:t>(</a:t>
            </a:r>
            <a:r>
              <a:rPr lang="en" sz="2400">
                <a:solidFill>
                  <a:srgbClr val="FF5252"/>
                </a:solidFill>
                <a:latin typeface="Consolas"/>
                <a:ea typeface="Consolas"/>
                <a:cs typeface="Consolas"/>
                <a:sym typeface="Consolas"/>
              </a:rPr>
              <a:t>const</a:t>
            </a:r>
            <a:r>
              <a:rPr lang="en" sz="2400">
                <a:solidFill>
                  <a:srgbClr val="D9D9D9"/>
                </a:solidFill>
                <a:latin typeface="Consolas"/>
                <a:ea typeface="Consolas"/>
                <a:cs typeface="Consolas"/>
                <a:sym typeface="Consolas"/>
              </a:rPr>
              <a:t> </a:t>
            </a:r>
            <a:r>
              <a:rPr lang="en" sz="2400">
                <a:solidFill>
                  <a:srgbClr val="FF5252"/>
                </a:solidFill>
                <a:latin typeface="Consolas"/>
                <a:ea typeface="Consolas"/>
                <a:cs typeface="Consolas"/>
                <a:sym typeface="Consolas"/>
              </a:rPr>
              <a:t>char *</a:t>
            </a:r>
            <a:r>
              <a:rPr lang="en" sz="2400">
                <a:solidFill>
                  <a:srgbClr val="D9D9D9"/>
                </a:solidFill>
                <a:latin typeface="Consolas"/>
                <a:ea typeface="Consolas"/>
                <a:cs typeface="Consolas"/>
                <a:sym typeface="Consolas"/>
              </a:rPr>
              <a:t>s) {</a:t>
            </a:r>
            <a:endParaRPr sz="2400">
              <a:solidFill>
                <a:srgbClr val="D9D9D9"/>
              </a:solidFill>
              <a:latin typeface="Consolas"/>
              <a:ea typeface="Consolas"/>
              <a:cs typeface="Consolas"/>
              <a:sym typeface="Consolas"/>
            </a:endParaRPr>
          </a:p>
          <a:p>
            <a:pPr marL="0" lvl="0" indent="0" algn="l" rtl="0">
              <a:spcBef>
                <a:spcPts val="0"/>
              </a:spcBef>
              <a:spcAft>
                <a:spcPts val="0"/>
              </a:spcAft>
              <a:buNone/>
            </a:pPr>
            <a:endParaRPr sz="2400">
              <a:solidFill>
                <a:srgbClr val="D9D9D9"/>
              </a:solidFill>
              <a:latin typeface="Consolas"/>
              <a:ea typeface="Consolas"/>
              <a:cs typeface="Consolas"/>
              <a:sym typeface="Consolas"/>
            </a:endParaRPr>
          </a:p>
          <a:p>
            <a:pPr marL="0" lvl="0" indent="0" algn="l" rtl="0">
              <a:spcBef>
                <a:spcPts val="0"/>
              </a:spcBef>
              <a:spcAft>
                <a:spcPts val="0"/>
              </a:spcAft>
              <a:buNone/>
            </a:pPr>
            <a:endParaRPr sz="2400">
              <a:solidFill>
                <a:srgbClr val="D9D9D9"/>
              </a:solidFill>
              <a:latin typeface="Consolas"/>
              <a:ea typeface="Consolas"/>
              <a:cs typeface="Consolas"/>
              <a:sym typeface="Consolas"/>
            </a:endParaRPr>
          </a:p>
          <a:p>
            <a:pPr marL="0" lvl="0" indent="0" algn="l" rtl="0">
              <a:spcBef>
                <a:spcPts val="0"/>
              </a:spcBef>
              <a:spcAft>
                <a:spcPts val="0"/>
              </a:spcAft>
              <a:buNone/>
            </a:pPr>
            <a:endParaRPr sz="2400">
              <a:solidFill>
                <a:srgbClr val="D9D9D9"/>
              </a:solidFill>
              <a:latin typeface="Consolas"/>
              <a:ea typeface="Consolas"/>
              <a:cs typeface="Consolas"/>
              <a:sym typeface="Consolas"/>
            </a:endParaRPr>
          </a:p>
          <a:p>
            <a:pPr marL="0" lvl="0" indent="0" algn="l" rtl="0">
              <a:spcBef>
                <a:spcPts val="0"/>
              </a:spcBef>
              <a:spcAft>
                <a:spcPts val="0"/>
              </a:spcAft>
              <a:buNone/>
            </a:pPr>
            <a:endParaRPr sz="2400">
              <a:solidFill>
                <a:srgbClr val="D9D9D9"/>
              </a:solidFill>
              <a:latin typeface="Consolas"/>
              <a:ea typeface="Consolas"/>
              <a:cs typeface="Consolas"/>
              <a:sym typeface="Consolas"/>
            </a:endParaRPr>
          </a:p>
          <a:p>
            <a:pPr marL="0" lvl="0" indent="0" algn="l" rtl="0">
              <a:spcBef>
                <a:spcPts val="0"/>
              </a:spcBef>
              <a:spcAft>
                <a:spcPts val="0"/>
              </a:spcAft>
              <a:buNone/>
            </a:pPr>
            <a:endParaRPr sz="2400">
              <a:solidFill>
                <a:srgbClr val="D9D9D9"/>
              </a:solidFill>
              <a:latin typeface="Consolas"/>
              <a:ea typeface="Consolas"/>
              <a:cs typeface="Consolas"/>
              <a:sym typeface="Consolas"/>
            </a:endParaRPr>
          </a:p>
          <a:p>
            <a:pPr marL="0" lvl="0" indent="0" algn="l" rtl="0">
              <a:spcBef>
                <a:spcPts val="0"/>
              </a:spcBef>
              <a:spcAft>
                <a:spcPts val="0"/>
              </a:spcAft>
              <a:buNone/>
            </a:pPr>
            <a:endParaRPr sz="2400">
              <a:solidFill>
                <a:srgbClr val="D9D9D9"/>
              </a:solidFill>
              <a:latin typeface="Consolas"/>
              <a:ea typeface="Consolas"/>
              <a:cs typeface="Consolas"/>
              <a:sym typeface="Consolas"/>
            </a:endParaRPr>
          </a:p>
          <a:p>
            <a:pPr marL="0" lvl="0" indent="0" algn="l" rtl="0">
              <a:spcBef>
                <a:spcPts val="0"/>
              </a:spcBef>
              <a:spcAft>
                <a:spcPts val="0"/>
              </a:spcAft>
              <a:buNone/>
            </a:pPr>
            <a:endParaRPr sz="2400">
              <a:solidFill>
                <a:srgbClr val="D9D9D9"/>
              </a:solidFill>
              <a:latin typeface="Consolas"/>
              <a:ea typeface="Consolas"/>
              <a:cs typeface="Consolas"/>
              <a:sym typeface="Consolas"/>
            </a:endParaRPr>
          </a:p>
          <a:p>
            <a:pPr marL="0" lvl="0" indent="0" algn="l" rtl="0">
              <a:spcBef>
                <a:spcPts val="0"/>
              </a:spcBef>
              <a:spcAft>
                <a:spcPts val="0"/>
              </a:spcAft>
              <a:buNone/>
            </a:pPr>
            <a:r>
              <a:rPr lang="en" sz="2400">
                <a:solidFill>
                  <a:srgbClr val="D9D9D9"/>
                </a:solidFill>
                <a:latin typeface="Consolas"/>
                <a:ea typeface="Consolas"/>
                <a:cs typeface="Consolas"/>
                <a:sym typeface="Consolas"/>
              </a:rPr>
              <a:t>}</a:t>
            </a:r>
            <a:endParaRPr sz="2400">
              <a:solidFill>
                <a:srgbClr val="D9D9D9"/>
              </a:solidFill>
              <a:latin typeface="Consolas"/>
              <a:ea typeface="Consolas"/>
              <a:cs typeface="Consolas"/>
              <a:sym typeface="Consola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9"/>
        <p:cNvGrpSpPr/>
        <p:nvPr/>
      </p:nvGrpSpPr>
      <p:grpSpPr>
        <a:xfrm>
          <a:off x="0" y="0"/>
          <a:ext cx="0" cy="0"/>
          <a:chOff x="0" y="0"/>
          <a:chExt cx="0" cy="0"/>
        </a:xfrm>
      </p:grpSpPr>
      <p:pic>
        <p:nvPicPr>
          <p:cNvPr id="190" name="Google Shape;190;p32"/>
          <p:cNvPicPr preferRelativeResize="0"/>
          <p:nvPr/>
        </p:nvPicPr>
        <p:blipFill>
          <a:blip r:embed="rId3">
            <a:alphaModFix/>
          </a:blip>
          <a:stretch>
            <a:fillRect/>
          </a:stretch>
        </p:blipFill>
        <p:spPr>
          <a:xfrm>
            <a:off x="-4" y="0"/>
            <a:ext cx="423809" cy="6858002"/>
          </a:xfrm>
          <a:prstGeom prst="rect">
            <a:avLst/>
          </a:prstGeom>
          <a:noFill/>
          <a:ln>
            <a:noFill/>
          </a:ln>
        </p:spPr>
      </p:pic>
      <p:sp>
        <p:nvSpPr>
          <p:cNvPr id="191" name="Google Shape;191;p32"/>
          <p:cNvSpPr txBox="1">
            <a:spLocks noGrp="1"/>
          </p:cNvSpPr>
          <p:nvPr>
            <p:ph type="ctrTitle" idx="4294967295"/>
          </p:nvPr>
        </p:nvSpPr>
        <p:spPr>
          <a:xfrm>
            <a:off x="-50" y="2133925"/>
            <a:ext cx="9144000" cy="102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500" b="1">
                <a:solidFill>
                  <a:srgbClr val="0BA1E6"/>
                </a:solidFill>
              </a:rPr>
              <a:t>Tablas de búsqueda</a:t>
            </a:r>
            <a:endParaRPr sz="4500" b="1">
              <a:solidFill>
                <a:srgbClr val="0BA1E6"/>
              </a:solidFill>
            </a:endParaRPr>
          </a:p>
          <a:p>
            <a:pPr marL="0" lvl="0" indent="0" algn="l" rtl="0">
              <a:spcBef>
                <a:spcPts val="0"/>
              </a:spcBef>
              <a:spcAft>
                <a:spcPts val="0"/>
              </a:spcAft>
              <a:buNone/>
            </a:pPr>
            <a:endParaRPr sz="4500" b="1">
              <a:solidFill>
                <a:srgbClr val="0BA1E6"/>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3"/>
          <p:cNvSpPr txBox="1"/>
          <p:nvPr/>
        </p:nvSpPr>
        <p:spPr>
          <a:xfrm>
            <a:off x="317525" y="5093727"/>
            <a:ext cx="8556600" cy="1510500"/>
          </a:xfrm>
          <a:prstGeom prst="rect">
            <a:avLst/>
          </a:prstGeom>
          <a:solidFill>
            <a:srgbClr val="0000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100" dirty="0">
                <a:solidFill>
                  <a:schemeClr val="accent5"/>
                </a:solidFill>
                <a:latin typeface="Consolas"/>
                <a:ea typeface="Consolas"/>
                <a:cs typeface="Consolas"/>
                <a:sym typeface="Consolas"/>
              </a:rPr>
              <a:t>unsigned int </a:t>
            </a:r>
            <a:r>
              <a:rPr lang="en" sz="2100" dirty="0">
                <a:solidFill>
                  <a:srgbClr val="D9D9D9"/>
                </a:solidFill>
                <a:latin typeface="Consolas"/>
                <a:ea typeface="Consolas"/>
                <a:cs typeface="Consolas"/>
                <a:sym typeface="Consolas"/>
              </a:rPr>
              <a:t>provincia_poblacion(...) { ... }</a:t>
            </a:r>
            <a:endParaRPr sz="2100" dirty="0">
              <a:solidFill>
                <a:srgbClr val="D9D9D9"/>
              </a:solidFill>
              <a:latin typeface="Consolas"/>
              <a:ea typeface="Consolas"/>
              <a:cs typeface="Consolas"/>
              <a:sym typeface="Consolas"/>
            </a:endParaRPr>
          </a:p>
          <a:p>
            <a:pPr marL="0" lvl="0" indent="0" algn="l" rtl="0">
              <a:spcBef>
                <a:spcPts val="0"/>
              </a:spcBef>
              <a:spcAft>
                <a:spcPts val="0"/>
              </a:spcAft>
              <a:buNone/>
            </a:pPr>
            <a:r>
              <a:rPr lang="en" sz="2100" dirty="0">
                <a:solidFill>
                  <a:schemeClr val="accent5"/>
                </a:solidFill>
                <a:latin typeface="Consolas"/>
                <a:ea typeface="Consolas"/>
                <a:cs typeface="Consolas"/>
                <a:sym typeface="Consolas"/>
              </a:rPr>
              <a:t>char *</a:t>
            </a:r>
            <a:r>
              <a:rPr lang="en" sz="2100" dirty="0">
                <a:solidFill>
                  <a:srgbClr val="D9D9D9"/>
                </a:solidFill>
                <a:latin typeface="Consolas"/>
                <a:ea typeface="Consolas"/>
                <a:cs typeface="Consolas"/>
                <a:sym typeface="Consolas"/>
              </a:rPr>
              <a:t>provincia_nombre(...) { ... }</a:t>
            </a:r>
            <a:endParaRPr sz="2100" dirty="0">
              <a:solidFill>
                <a:srgbClr val="D9D9D9"/>
              </a:solidFill>
              <a:latin typeface="Consolas"/>
              <a:ea typeface="Consolas"/>
              <a:cs typeface="Consolas"/>
              <a:sym typeface="Consolas"/>
            </a:endParaRPr>
          </a:p>
          <a:p>
            <a:pPr marL="0" lvl="0" indent="0" algn="l" rtl="0">
              <a:spcBef>
                <a:spcPts val="0"/>
              </a:spcBef>
              <a:spcAft>
                <a:spcPts val="0"/>
              </a:spcAft>
              <a:buNone/>
            </a:pPr>
            <a:endParaRPr sz="2100" dirty="0">
              <a:solidFill>
                <a:srgbClr val="D9D9D9"/>
              </a:solidFill>
              <a:latin typeface="Consolas"/>
              <a:ea typeface="Consolas"/>
              <a:cs typeface="Consolas"/>
              <a:sym typeface="Consolas"/>
            </a:endParaRPr>
          </a:p>
          <a:p>
            <a:pPr marL="0" lvl="0" indent="0" algn="l" rtl="0">
              <a:spcBef>
                <a:spcPts val="0"/>
              </a:spcBef>
              <a:spcAft>
                <a:spcPts val="0"/>
              </a:spcAft>
              <a:buNone/>
            </a:pPr>
            <a:r>
              <a:rPr lang="en" sz="1900" dirty="0">
                <a:solidFill>
                  <a:srgbClr val="D9D9D9"/>
                </a:solidFill>
                <a:latin typeface="Consolas"/>
                <a:ea typeface="Consolas"/>
                <a:cs typeface="Consolas"/>
                <a:sym typeface="Consolas"/>
              </a:rPr>
              <a:t>printf(</a:t>
            </a:r>
            <a:r>
              <a:rPr lang="en" sz="1900" dirty="0">
                <a:solidFill>
                  <a:srgbClr val="76A5AF"/>
                </a:solidFill>
                <a:latin typeface="Consolas"/>
                <a:ea typeface="Consolas"/>
                <a:cs typeface="Consolas"/>
                <a:sym typeface="Consolas"/>
              </a:rPr>
              <a:t>"La provincia </a:t>
            </a:r>
            <a:r>
              <a:rPr lang="en" sz="1900" dirty="0">
                <a:solidFill>
                  <a:srgbClr val="B6D7A8"/>
                </a:solidFill>
                <a:latin typeface="Consolas"/>
                <a:ea typeface="Consolas"/>
                <a:cs typeface="Consolas"/>
                <a:sym typeface="Consolas"/>
              </a:rPr>
              <a:t>%s</a:t>
            </a:r>
            <a:r>
              <a:rPr lang="en" sz="1900" dirty="0">
                <a:solidFill>
                  <a:srgbClr val="76A5AF"/>
                </a:solidFill>
                <a:latin typeface="Consolas"/>
                <a:ea typeface="Consolas"/>
                <a:cs typeface="Consolas"/>
                <a:sym typeface="Consolas"/>
              </a:rPr>
              <a:t> tiene </a:t>
            </a:r>
            <a:r>
              <a:rPr lang="en" sz="1900" dirty="0">
                <a:solidFill>
                  <a:srgbClr val="B6D7A8"/>
                </a:solidFill>
                <a:latin typeface="Consolas"/>
                <a:ea typeface="Consolas"/>
                <a:cs typeface="Consolas"/>
                <a:sym typeface="Consolas"/>
              </a:rPr>
              <a:t>%d</a:t>
            </a:r>
            <a:r>
              <a:rPr lang="en" sz="1900" dirty="0">
                <a:solidFill>
                  <a:srgbClr val="76A5AF"/>
                </a:solidFill>
                <a:latin typeface="Consolas"/>
                <a:ea typeface="Consolas"/>
                <a:cs typeface="Consolas"/>
                <a:sym typeface="Consolas"/>
              </a:rPr>
              <a:t> km² y </a:t>
            </a:r>
            <a:r>
              <a:rPr lang="en" sz="1900" dirty="0">
                <a:solidFill>
                  <a:srgbClr val="B6D7A8"/>
                </a:solidFill>
                <a:latin typeface="Consolas"/>
                <a:ea typeface="Consolas"/>
                <a:cs typeface="Consolas"/>
                <a:sym typeface="Consolas"/>
              </a:rPr>
              <a:t>%d</a:t>
            </a:r>
            <a:r>
              <a:rPr lang="en" sz="1900" dirty="0">
                <a:solidFill>
                  <a:srgbClr val="76A5AF"/>
                </a:solidFill>
                <a:latin typeface="Consolas"/>
                <a:ea typeface="Consolas"/>
                <a:cs typeface="Consolas"/>
                <a:sym typeface="Consolas"/>
              </a:rPr>
              <a:t> habitantes\n"</a:t>
            </a:r>
            <a:r>
              <a:rPr lang="en" sz="1900" dirty="0">
                <a:solidFill>
                  <a:srgbClr val="D9D9D9"/>
                </a:solidFill>
                <a:latin typeface="Consolas"/>
                <a:ea typeface="Consolas"/>
                <a:cs typeface="Consolas"/>
                <a:sym typeface="Consolas"/>
              </a:rPr>
              <a:t>, ...);</a:t>
            </a:r>
            <a:endParaRPr sz="1900" dirty="0">
              <a:solidFill>
                <a:srgbClr val="D9D9D9"/>
              </a:solidFill>
              <a:latin typeface="Consolas"/>
              <a:ea typeface="Consolas"/>
              <a:cs typeface="Consolas"/>
              <a:sym typeface="Consolas"/>
            </a:endParaRPr>
          </a:p>
        </p:txBody>
      </p:sp>
      <p:sp>
        <p:nvSpPr>
          <p:cNvPr id="197" name="Google Shape;197;p33"/>
          <p:cNvSpPr txBox="1"/>
          <p:nvPr/>
        </p:nvSpPr>
        <p:spPr>
          <a:xfrm>
            <a:off x="293700" y="209200"/>
            <a:ext cx="8556600" cy="646800"/>
          </a:xfrm>
          <a:prstGeom prst="rect">
            <a:avLst/>
          </a:prstGeom>
          <a:solidFill>
            <a:srgbClr val="0000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100">
                <a:solidFill>
                  <a:schemeClr val="accent5"/>
                </a:solidFill>
                <a:latin typeface="Consolas"/>
                <a:ea typeface="Consolas"/>
                <a:cs typeface="Consolas"/>
                <a:sym typeface="Consolas"/>
              </a:rPr>
              <a:t>typedef enum </a:t>
            </a:r>
            <a:r>
              <a:rPr lang="en" sz="2100">
                <a:solidFill>
                  <a:srgbClr val="D9D9D9"/>
                </a:solidFill>
                <a:latin typeface="Consolas"/>
                <a:ea typeface="Consolas"/>
                <a:cs typeface="Consolas"/>
                <a:sym typeface="Consolas"/>
              </a:rPr>
              <a:t>{</a:t>
            </a:r>
            <a:r>
              <a:rPr lang="en" sz="2100">
                <a:solidFill>
                  <a:srgbClr val="D5A6BD"/>
                </a:solidFill>
                <a:latin typeface="Consolas"/>
                <a:ea typeface="Consolas"/>
                <a:cs typeface="Consolas"/>
                <a:sym typeface="Consolas"/>
              </a:rPr>
              <a:t>BUENOS_AIRES</a:t>
            </a:r>
            <a:r>
              <a:rPr lang="en" sz="2100">
                <a:solidFill>
                  <a:srgbClr val="D9D9D9"/>
                </a:solidFill>
                <a:latin typeface="Consolas"/>
                <a:ea typeface="Consolas"/>
                <a:cs typeface="Consolas"/>
                <a:sym typeface="Consolas"/>
              </a:rPr>
              <a:t>, ...,</a:t>
            </a:r>
            <a:r>
              <a:rPr lang="en" sz="2100">
                <a:solidFill>
                  <a:srgbClr val="D5A6BD"/>
                </a:solidFill>
                <a:latin typeface="Consolas"/>
                <a:ea typeface="Consolas"/>
                <a:cs typeface="Consolas"/>
                <a:sym typeface="Consolas"/>
              </a:rPr>
              <a:t> TUCUMAN</a:t>
            </a:r>
            <a:r>
              <a:rPr lang="en" sz="2100">
                <a:solidFill>
                  <a:srgbClr val="D9D9D9"/>
                </a:solidFill>
                <a:latin typeface="Consolas"/>
                <a:ea typeface="Consolas"/>
                <a:cs typeface="Consolas"/>
                <a:sym typeface="Consolas"/>
              </a:rPr>
              <a:t>}</a:t>
            </a:r>
            <a:r>
              <a:rPr lang="en" sz="2100">
                <a:solidFill>
                  <a:schemeClr val="accent5"/>
                </a:solidFill>
                <a:latin typeface="Consolas"/>
                <a:ea typeface="Consolas"/>
                <a:cs typeface="Consolas"/>
                <a:sym typeface="Consolas"/>
              </a:rPr>
              <a:t> </a:t>
            </a:r>
            <a:r>
              <a:rPr lang="en" sz="2100">
                <a:solidFill>
                  <a:srgbClr val="F6B26B"/>
                </a:solidFill>
                <a:latin typeface="Consolas"/>
                <a:ea typeface="Consolas"/>
                <a:cs typeface="Consolas"/>
                <a:sym typeface="Consolas"/>
              </a:rPr>
              <a:t>provincia_t</a:t>
            </a:r>
            <a:r>
              <a:rPr lang="en" sz="2100">
                <a:solidFill>
                  <a:srgbClr val="D9D9D9"/>
                </a:solidFill>
                <a:latin typeface="Consolas"/>
                <a:ea typeface="Consolas"/>
                <a:cs typeface="Consolas"/>
                <a:sym typeface="Consolas"/>
              </a:rPr>
              <a:t>;</a:t>
            </a:r>
            <a:endParaRPr sz="2100">
              <a:solidFill>
                <a:srgbClr val="FF5252"/>
              </a:solidFill>
              <a:latin typeface="Consolas"/>
              <a:ea typeface="Consolas"/>
              <a:cs typeface="Consolas"/>
              <a:sym typeface="Consolas"/>
            </a:endParaRPr>
          </a:p>
        </p:txBody>
      </p:sp>
      <p:sp>
        <p:nvSpPr>
          <p:cNvPr id="198" name="Google Shape;198;p33"/>
          <p:cNvSpPr txBox="1"/>
          <p:nvPr/>
        </p:nvSpPr>
        <p:spPr>
          <a:xfrm>
            <a:off x="317525" y="4078725"/>
            <a:ext cx="8556600" cy="1149900"/>
          </a:xfrm>
          <a:prstGeom prst="rect">
            <a:avLst/>
          </a:prstGeom>
          <a:solidFill>
            <a:srgbClr val="0000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100" dirty="0">
                <a:solidFill>
                  <a:schemeClr val="accent5"/>
                </a:solidFill>
                <a:latin typeface="Consolas"/>
                <a:ea typeface="Consolas"/>
                <a:cs typeface="Consolas"/>
                <a:sym typeface="Consolas"/>
              </a:rPr>
              <a:t>unsigned int</a:t>
            </a:r>
            <a:r>
              <a:rPr lang="en" sz="2100" dirty="0">
                <a:solidFill>
                  <a:srgbClr val="D9D9D9"/>
                </a:solidFill>
                <a:latin typeface="Consolas"/>
                <a:ea typeface="Consolas"/>
                <a:cs typeface="Consolas"/>
                <a:sym typeface="Consolas"/>
              </a:rPr>
              <a:t> provincia_area(</a:t>
            </a:r>
            <a:r>
              <a:rPr lang="en" sz="2100" dirty="0">
                <a:solidFill>
                  <a:srgbClr val="F6B26B"/>
                </a:solidFill>
                <a:latin typeface="Consolas"/>
                <a:ea typeface="Consolas"/>
                <a:cs typeface="Consolas"/>
                <a:sym typeface="Consolas"/>
              </a:rPr>
              <a:t>provincia_id_t</a:t>
            </a:r>
            <a:r>
              <a:rPr lang="en" sz="2100" dirty="0">
                <a:solidFill>
                  <a:srgbClr val="D9D9D9"/>
                </a:solidFill>
                <a:latin typeface="Consolas"/>
                <a:ea typeface="Consolas"/>
                <a:cs typeface="Consolas"/>
                <a:sym typeface="Consolas"/>
              </a:rPr>
              <a:t> id) {</a:t>
            </a:r>
            <a:endParaRPr sz="2100" dirty="0">
              <a:solidFill>
                <a:srgbClr val="D9D9D9"/>
              </a:solidFill>
              <a:latin typeface="Consolas"/>
              <a:ea typeface="Consolas"/>
              <a:cs typeface="Consolas"/>
              <a:sym typeface="Consolas"/>
            </a:endParaRPr>
          </a:p>
          <a:p>
            <a:pPr marL="0" lvl="0" indent="0" algn="l" rtl="0">
              <a:spcBef>
                <a:spcPts val="0"/>
              </a:spcBef>
              <a:spcAft>
                <a:spcPts val="0"/>
              </a:spcAft>
              <a:buNone/>
            </a:pPr>
            <a:r>
              <a:rPr lang="en" sz="2100" dirty="0">
                <a:solidFill>
                  <a:srgbClr val="D9D9D9"/>
                </a:solidFill>
                <a:latin typeface="Consolas"/>
                <a:ea typeface="Consolas"/>
                <a:cs typeface="Consolas"/>
                <a:sym typeface="Consolas"/>
              </a:rPr>
              <a:t>    </a:t>
            </a:r>
            <a:r>
              <a:rPr lang="en" sz="2100" dirty="0">
                <a:solidFill>
                  <a:schemeClr val="accent5"/>
                </a:solidFill>
                <a:latin typeface="Consolas"/>
                <a:ea typeface="Consolas"/>
                <a:cs typeface="Consolas"/>
                <a:sym typeface="Consolas"/>
              </a:rPr>
              <a:t>return</a:t>
            </a:r>
            <a:r>
              <a:rPr lang="en" sz="2100" dirty="0">
                <a:solidFill>
                  <a:schemeClr val="accent6"/>
                </a:solidFill>
                <a:latin typeface="Consolas"/>
                <a:ea typeface="Consolas"/>
                <a:cs typeface="Consolas"/>
                <a:sym typeface="Consolas"/>
              </a:rPr>
              <a:t> </a:t>
            </a:r>
            <a:r>
              <a:rPr lang="en" sz="2100" dirty="0">
                <a:solidFill>
                  <a:schemeClr val="lt2"/>
                </a:solidFill>
                <a:latin typeface="Consolas"/>
                <a:ea typeface="Consolas"/>
                <a:cs typeface="Consolas"/>
                <a:sym typeface="Consolas"/>
              </a:rPr>
              <a:t>areas_km2</a:t>
            </a:r>
            <a:r>
              <a:rPr lang="en" sz="2100" dirty="0">
                <a:solidFill>
                  <a:srgbClr val="D9D9D9"/>
                </a:solidFill>
                <a:latin typeface="Consolas"/>
                <a:ea typeface="Consolas"/>
                <a:cs typeface="Consolas"/>
                <a:sym typeface="Consolas"/>
              </a:rPr>
              <a:t>[id];</a:t>
            </a:r>
            <a:endParaRPr sz="2100" dirty="0">
              <a:solidFill>
                <a:srgbClr val="D9D9D9"/>
              </a:solidFill>
              <a:latin typeface="Consolas"/>
              <a:ea typeface="Consolas"/>
              <a:cs typeface="Consolas"/>
              <a:sym typeface="Consolas"/>
            </a:endParaRPr>
          </a:p>
          <a:p>
            <a:pPr marL="0" lvl="0" indent="0" algn="l" rtl="0">
              <a:spcBef>
                <a:spcPts val="0"/>
              </a:spcBef>
              <a:spcAft>
                <a:spcPts val="0"/>
              </a:spcAft>
              <a:buNone/>
            </a:pPr>
            <a:r>
              <a:rPr lang="en" sz="2100" dirty="0">
                <a:solidFill>
                  <a:srgbClr val="D9D9D9"/>
                </a:solidFill>
                <a:latin typeface="Consolas"/>
                <a:ea typeface="Consolas"/>
                <a:cs typeface="Consolas"/>
                <a:sym typeface="Consolas"/>
              </a:rPr>
              <a:t>}</a:t>
            </a:r>
            <a:endParaRPr sz="2100" dirty="0">
              <a:solidFill>
                <a:srgbClr val="F6B26B"/>
              </a:solidFill>
              <a:latin typeface="Consolas"/>
              <a:ea typeface="Consolas"/>
              <a:cs typeface="Consolas"/>
              <a:sym typeface="Consolas"/>
            </a:endParaRPr>
          </a:p>
        </p:txBody>
      </p:sp>
      <p:sp>
        <p:nvSpPr>
          <p:cNvPr id="199" name="Google Shape;199;p33"/>
          <p:cNvSpPr txBox="1"/>
          <p:nvPr/>
        </p:nvSpPr>
        <p:spPr>
          <a:xfrm>
            <a:off x="293700" y="945625"/>
            <a:ext cx="8556600" cy="2957400"/>
          </a:xfrm>
          <a:prstGeom prst="rect">
            <a:avLst/>
          </a:prstGeom>
          <a:solidFill>
            <a:srgbClr val="0000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100" dirty="0">
                <a:solidFill>
                  <a:schemeClr val="accent5"/>
                </a:solidFill>
                <a:latin typeface="Consolas"/>
                <a:ea typeface="Consolas"/>
                <a:cs typeface="Consolas"/>
                <a:sym typeface="Consolas"/>
              </a:rPr>
              <a:t>unsigned int </a:t>
            </a:r>
            <a:r>
              <a:rPr lang="en" sz="2100" dirty="0">
                <a:solidFill>
                  <a:schemeClr val="lt2"/>
                </a:solidFill>
                <a:latin typeface="Consolas"/>
                <a:ea typeface="Consolas"/>
                <a:cs typeface="Consolas"/>
                <a:sym typeface="Consolas"/>
              </a:rPr>
              <a:t>areas_km2</a:t>
            </a:r>
            <a:r>
              <a:rPr lang="en" sz="2100" dirty="0">
                <a:solidFill>
                  <a:srgbClr val="D9D9D9"/>
                </a:solidFill>
                <a:latin typeface="Consolas"/>
                <a:ea typeface="Consolas"/>
                <a:cs typeface="Consolas"/>
                <a:sym typeface="Consolas"/>
              </a:rPr>
              <a:t>[] = {</a:t>
            </a:r>
            <a:endParaRPr sz="2100" dirty="0">
              <a:solidFill>
                <a:srgbClr val="D9D9D9"/>
              </a:solidFill>
              <a:latin typeface="Consolas"/>
              <a:ea typeface="Consolas"/>
              <a:cs typeface="Consolas"/>
              <a:sym typeface="Consolas"/>
            </a:endParaRPr>
          </a:p>
          <a:p>
            <a:pPr marL="0" lvl="0" indent="0" algn="l" rtl="0">
              <a:spcBef>
                <a:spcPts val="0"/>
              </a:spcBef>
              <a:spcAft>
                <a:spcPts val="0"/>
              </a:spcAft>
              <a:buNone/>
            </a:pPr>
            <a:r>
              <a:rPr lang="en" sz="2100" dirty="0">
                <a:solidFill>
                  <a:srgbClr val="D9D9D9"/>
                </a:solidFill>
                <a:latin typeface="Consolas"/>
                <a:ea typeface="Consolas"/>
                <a:cs typeface="Consolas"/>
                <a:sym typeface="Consolas"/>
              </a:rPr>
              <a:t>    [</a:t>
            </a:r>
            <a:r>
              <a:rPr lang="en" sz="2100" dirty="0">
                <a:solidFill>
                  <a:srgbClr val="D5A6BD"/>
                </a:solidFill>
                <a:latin typeface="Consolas"/>
                <a:ea typeface="Consolas"/>
                <a:cs typeface="Consolas"/>
                <a:sym typeface="Consolas"/>
              </a:rPr>
              <a:t>BUENOS_AIRES</a:t>
            </a:r>
            <a:r>
              <a:rPr lang="en" sz="2100" dirty="0">
                <a:solidFill>
                  <a:srgbClr val="D9D9D9"/>
                </a:solidFill>
                <a:latin typeface="Consolas"/>
                <a:ea typeface="Consolas"/>
                <a:cs typeface="Consolas"/>
                <a:sym typeface="Consolas"/>
              </a:rPr>
              <a:t>] = 307571,</a:t>
            </a:r>
            <a:endParaRPr sz="2100" dirty="0">
              <a:solidFill>
                <a:srgbClr val="D9D9D9"/>
              </a:solidFill>
              <a:latin typeface="Consolas"/>
              <a:ea typeface="Consolas"/>
              <a:cs typeface="Consolas"/>
              <a:sym typeface="Consolas"/>
            </a:endParaRPr>
          </a:p>
          <a:p>
            <a:pPr marL="0" lvl="0" indent="0" algn="l" rtl="0">
              <a:spcBef>
                <a:spcPts val="0"/>
              </a:spcBef>
              <a:spcAft>
                <a:spcPts val="0"/>
              </a:spcAft>
              <a:buNone/>
            </a:pPr>
            <a:r>
              <a:rPr lang="en" sz="2100" dirty="0">
                <a:solidFill>
                  <a:srgbClr val="D9D9D9"/>
                </a:solidFill>
                <a:latin typeface="Consolas"/>
                <a:ea typeface="Consolas"/>
                <a:cs typeface="Consolas"/>
                <a:sym typeface="Consolas"/>
              </a:rPr>
              <a:t>    [</a:t>
            </a:r>
            <a:r>
              <a:rPr lang="en" sz="2100" dirty="0">
                <a:solidFill>
                  <a:srgbClr val="D5A6BD"/>
                </a:solidFill>
                <a:latin typeface="Consolas"/>
                <a:ea typeface="Consolas"/>
                <a:cs typeface="Consolas"/>
                <a:sym typeface="Consolas"/>
              </a:rPr>
              <a:t>CATAMARCA</a:t>
            </a:r>
            <a:r>
              <a:rPr lang="en" sz="2100" dirty="0">
                <a:solidFill>
                  <a:srgbClr val="D9D9D9"/>
                </a:solidFill>
                <a:latin typeface="Consolas"/>
                <a:ea typeface="Consolas"/>
                <a:cs typeface="Consolas"/>
                <a:sym typeface="Consolas"/>
              </a:rPr>
              <a:t>] = 102602,</a:t>
            </a:r>
            <a:endParaRPr sz="2100" dirty="0">
              <a:solidFill>
                <a:srgbClr val="D9D9D9"/>
              </a:solidFill>
              <a:latin typeface="Consolas"/>
              <a:ea typeface="Consolas"/>
              <a:cs typeface="Consolas"/>
              <a:sym typeface="Consolas"/>
            </a:endParaRPr>
          </a:p>
          <a:p>
            <a:pPr marL="0" lvl="0" indent="0" algn="l" rtl="0">
              <a:spcBef>
                <a:spcPts val="0"/>
              </a:spcBef>
              <a:spcAft>
                <a:spcPts val="0"/>
              </a:spcAft>
              <a:buNone/>
            </a:pPr>
            <a:r>
              <a:rPr lang="en" sz="2100" dirty="0">
                <a:solidFill>
                  <a:srgbClr val="D9D9D9"/>
                </a:solidFill>
                <a:latin typeface="Consolas"/>
                <a:ea typeface="Consolas"/>
                <a:cs typeface="Consolas"/>
                <a:sym typeface="Consolas"/>
              </a:rPr>
              <a:t>    [</a:t>
            </a:r>
            <a:r>
              <a:rPr lang="en" sz="2100" dirty="0">
                <a:solidFill>
                  <a:srgbClr val="D5A6BD"/>
                </a:solidFill>
                <a:latin typeface="Consolas"/>
                <a:ea typeface="Consolas"/>
                <a:cs typeface="Consolas"/>
                <a:sym typeface="Consolas"/>
              </a:rPr>
              <a:t>CHACO</a:t>
            </a:r>
            <a:r>
              <a:rPr lang="en" sz="2100" dirty="0">
                <a:solidFill>
                  <a:srgbClr val="D9D9D9"/>
                </a:solidFill>
                <a:latin typeface="Consolas"/>
                <a:ea typeface="Consolas"/>
                <a:cs typeface="Consolas"/>
                <a:sym typeface="Consolas"/>
              </a:rPr>
              <a:t>] = 99633,</a:t>
            </a:r>
            <a:endParaRPr sz="2100" dirty="0">
              <a:solidFill>
                <a:srgbClr val="D9D9D9"/>
              </a:solidFill>
              <a:latin typeface="Consolas"/>
              <a:ea typeface="Consolas"/>
              <a:cs typeface="Consolas"/>
              <a:sym typeface="Consolas"/>
            </a:endParaRPr>
          </a:p>
          <a:p>
            <a:pPr marL="0" lvl="0" indent="0" algn="l" rtl="0">
              <a:spcBef>
                <a:spcPts val="0"/>
              </a:spcBef>
              <a:spcAft>
                <a:spcPts val="0"/>
              </a:spcAft>
              <a:buNone/>
            </a:pPr>
            <a:r>
              <a:rPr lang="en" sz="2100" dirty="0">
                <a:solidFill>
                  <a:srgbClr val="D9D9D9"/>
                </a:solidFill>
                <a:latin typeface="Consolas"/>
                <a:ea typeface="Consolas"/>
                <a:cs typeface="Consolas"/>
                <a:sym typeface="Consolas"/>
              </a:rPr>
              <a:t>    ...,</a:t>
            </a:r>
            <a:endParaRPr sz="2100" dirty="0">
              <a:solidFill>
                <a:srgbClr val="D9D9D9"/>
              </a:solidFill>
              <a:latin typeface="Consolas"/>
              <a:ea typeface="Consolas"/>
              <a:cs typeface="Consolas"/>
              <a:sym typeface="Consolas"/>
            </a:endParaRPr>
          </a:p>
          <a:p>
            <a:pPr marL="0" lvl="0" indent="0" algn="l" rtl="0">
              <a:spcBef>
                <a:spcPts val="0"/>
              </a:spcBef>
              <a:spcAft>
                <a:spcPts val="0"/>
              </a:spcAft>
              <a:buNone/>
            </a:pPr>
            <a:r>
              <a:rPr lang="en" sz="2100" dirty="0">
                <a:solidFill>
                  <a:srgbClr val="D9D9D9"/>
                </a:solidFill>
                <a:latin typeface="Consolas"/>
                <a:ea typeface="Consolas"/>
                <a:cs typeface="Consolas"/>
                <a:sym typeface="Consolas"/>
              </a:rPr>
              <a:t>    [</a:t>
            </a:r>
            <a:r>
              <a:rPr lang="en" sz="2100" dirty="0">
                <a:solidFill>
                  <a:srgbClr val="D5A6BD"/>
                </a:solidFill>
                <a:latin typeface="Consolas"/>
                <a:ea typeface="Consolas"/>
                <a:cs typeface="Consolas"/>
                <a:sym typeface="Consolas"/>
              </a:rPr>
              <a:t>TIERRA_DEL_FUEGO</a:t>
            </a:r>
            <a:r>
              <a:rPr lang="en" sz="2100" dirty="0">
                <a:solidFill>
                  <a:srgbClr val="D9D9D9"/>
                </a:solidFill>
                <a:latin typeface="Consolas"/>
                <a:ea typeface="Consolas"/>
                <a:cs typeface="Consolas"/>
                <a:sym typeface="Consolas"/>
              </a:rPr>
              <a:t>] = 21263,</a:t>
            </a:r>
            <a:endParaRPr sz="2100" dirty="0">
              <a:solidFill>
                <a:srgbClr val="D9D9D9"/>
              </a:solidFill>
              <a:latin typeface="Consolas"/>
              <a:ea typeface="Consolas"/>
              <a:cs typeface="Consolas"/>
              <a:sym typeface="Consolas"/>
            </a:endParaRPr>
          </a:p>
          <a:p>
            <a:pPr marL="0" lvl="0" indent="0" algn="l" rtl="0">
              <a:spcBef>
                <a:spcPts val="0"/>
              </a:spcBef>
              <a:spcAft>
                <a:spcPts val="0"/>
              </a:spcAft>
              <a:buNone/>
            </a:pPr>
            <a:r>
              <a:rPr lang="en" sz="2100" dirty="0">
                <a:solidFill>
                  <a:srgbClr val="D9D9D9"/>
                </a:solidFill>
                <a:latin typeface="Consolas"/>
                <a:ea typeface="Consolas"/>
                <a:cs typeface="Consolas"/>
                <a:sym typeface="Consolas"/>
              </a:rPr>
              <a:t>    [</a:t>
            </a:r>
            <a:r>
              <a:rPr lang="en" sz="2100" dirty="0">
                <a:solidFill>
                  <a:srgbClr val="D5A6BD"/>
                </a:solidFill>
                <a:latin typeface="Consolas"/>
                <a:ea typeface="Consolas"/>
                <a:cs typeface="Consolas"/>
                <a:sym typeface="Consolas"/>
              </a:rPr>
              <a:t>TUCUMAN</a:t>
            </a:r>
            <a:r>
              <a:rPr lang="en" sz="2100" dirty="0">
                <a:solidFill>
                  <a:srgbClr val="D9D9D9"/>
                </a:solidFill>
                <a:latin typeface="Consolas"/>
                <a:ea typeface="Consolas"/>
                <a:cs typeface="Consolas"/>
                <a:sym typeface="Consolas"/>
              </a:rPr>
              <a:t>] = 22524,</a:t>
            </a:r>
            <a:endParaRPr sz="2100" dirty="0">
              <a:solidFill>
                <a:srgbClr val="D9D9D9"/>
              </a:solidFill>
              <a:latin typeface="Consolas"/>
              <a:ea typeface="Consolas"/>
              <a:cs typeface="Consolas"/>
              <a:sym typeface="Consolas"/>
            </a:endParaRPr>
          </a:p>
          <a:p>
            <a:pPr marL="0" lvl="0" indent="0" algn="l" rtl="0">
              <a:spcBef>
                <a:spcPts val="0"/>
              </a:spcBef>
              <a:spcAft>
                <a:spcPts val="0"/>
              </a:spcAft>
              <a:buNone/>
            </a:pPr>
            <a:r>
              <a:rPr lang="en" sz="2100" dirty="0">
                <a:solidFill>
                  <a:srgbClr val="D9D9D9"/>
                </a:solidFill>
                <a:latin typeface="Consolas"/>
                <a:ea typeface="Consolas"/>
                <a:cs typeface="Consolas"/>
                <a:sym typeface="Consolas"/>
              </a:rPr>
              <a:t>};</a:t>
            </a:r>
            <a:endParaRPr sz="2100" dirty="0">
              <a:solidFill>
                <a:srgbClr val="FF5252"/>
              </a:solidFill>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6"/>
                                        </p:tgtEl>
                                        <p:attrNameLst>
                                          <p:attrName>style.visibility</p:attrName>
                                        </p:attrNameLst>
                                      </p:cBhvr>
                                      <p:to>
                                        <p:strVal val="visible"/>
                                      </p:to>
                                    </p:set>
                                    <p:animEffect transition="in" filter="fade">
                                      <p:cBhvr>
                                        <p:cTn id="7" dur="1000"/>
                                        <p:tgtEl>
                                          <p:spTgt spid="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4"/>
          <p:cNvSpPr txBox="1"/>
          <p:nvPr/>
        </p:nvSpPr>
        <p:spPr>
          <a:xfrm>
            <a:off x="146850" y="115775"/>
            <a:ext cx="8850300" cy="1794900"/>
          </a:xfrm>
          <a:prstGeom prst="rect">
            <a:avLst/>
          </a:prstGeom>
          <a:solidFill>
            <a:srgbClr val="0000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chemeClr val="accent5"/>
                </a:solidFill>
                <a:latin typeface="Consolas"/>
                <a:ea typeface="Consolas"/>
                <a:cs typeface="Consolas"/>
                <a:sym typeface="Consolas"/>
              </a:rPr>
              <a:t>typedef struct </a:t>
            </a:r>
            <a:r>
              <a:rPr lang="en" sz="2000">
                <a:solidFill>
                  <a:srgbClr val="D9D9D9"/>
                </a:solidFill>
                <a:latin typeface="Consolas"/>
                <a:ea typeface="Consolas"/>
                <a:cs typeface="Consolas"/>
                <a:sym typeface="Consolas"/>
              </a:rPr>
              <a:t>{</a:t>
            </a:r>
            <a:endParaRPr sz="2000">
              <a:solidFill>
                <a:srgbClr val="D9D9D9"/>
              </a:solidFill>
              <a:latin typeface="Consolas"/>
              <a:ea typeface="Consolas"/>
              <a:cs typeface="Consolas"/>
              <a:sym typeface="Consolas"/>
            </a:endParaRPr>
          </a:p>
          <a:p>
            <a:pPr marL="0" lvl="0" indent="0" algn="l" rtl="0">
              <a:spcBef>
                <a:spcPts val="0"/>
              </a:spcBef>
              <a:spcAft>
                <a:spcPts val="0"/>
              </a:spcAft>
              <a:buNone/>
            </a:pPr>
            <a:r>
              <a:rPr lang="en" sz="2000">
                <a:solidFill>
                  <a:srgbClr val="D9D9D9"/>
                </a:solidFill>
                <a:latin typeface="Consolas"/>
                <a:ea typeface="Consolas"/>
                <a:cs typeface="Consolas"/>
                <a:sym typeface="Consolas"/>
              </a:rPr>
              <a:t>    </a:t>
            </a:r>
            <a:r>
              <a:rPr lang="en" sz="2000">
                <a:solidFill>
                  <a:schemeClr val="accent5"/>
                </a:solidFill>
                <a:latin typeface="Consolas"/>
                <a:ea typeface="Consolas"/>
                <a:cs typeface="Consolas"/>
                <a:sym typeface="Consolas"/>
              </a:rPr>
              <a:t>char</a:t>
            </a:r>
            <a:r>
              <a:rPr lang="en" sz="2000">
                <a:solidFill>
                  <a:srgbClr val="D9D9D9"/>
                </a:solidFill>
                <a:latin typeface="Consolas"/>
                <a:ea typeface="Consolas"/>
                <a:cs typeface="Consolas"/>
                <a:sym typeface="Consolas"/>
              </a:rPr>
              <a:t> nombre[30];</a:t>
            </a:r>
            <a:endParaRPr sz="2000">
              <a:solidFill>
                <a:srgbClr val="D9D9D9"/>
              </a:solidFill>
              <a:latin typeface="Consolas"/>
              <a:ea typeface="Consolas"/>
              <a:cs typeface="Consolas"/>
              <a:sym typeface="Consolas"/>
            </a:endParaRPr>
          </a:p>
          <a:p>
            <a:pPr marL="0" lvl="0" indent="0" algn="l" rtl="0">
              <a:spcBef>
                <a:spcPts val="0"/>
              </a:spcBef>
              <a:spcAft>
                <a:spcPts val="0"/>
              </a:spcAft>
              <a:buNone/>
            </a:pPr>
            <a:r>
              <a:rPr lang="en" sz="2000">
                <a:solidFill>
                  <a:srgbClr val="D9D9D9"/>
                </a:solidFill>
                <a:latin typeface="Consolas"/>
                <a:ea typeface="Consolas"/>
                <a:cs typeface="Consolas"/>
                <a:sym typeface="Consolas"/>
              </a:rPr>
              <a:t>    </a:t>
            </a:r>
            <a:r>
              <a:rPr lang="en" sz="2000">
                <a:solidFill>
                  <a:schemeClr val="accent5"/>
                </a:solidFill>
                <a:latin typeface="Consolas"/>
                <a:ea typeface="Consolas"/>
                <a:cs typeface="Consolas"/>
                <a:sym typeface="Consolas"/>
              </a:rPr>
              <a:t>unsigned int</a:t>
            </a:r>
            <a:r>
              <a:rPr lang="en" sz="2000">
                <a:solidFill>
                  <a:srgbClr val="D9D9D9"/>
                </a:solidFill>
                <a:latin typeface="Consolas"/>
                <a:ea typeface="Consolas"/>
                <a:cs typeface="Consolas"/>
                <a:sym typeface="Consolas"/>
              </a:rPr>
              <a:t> area;</a:t>
            </a:r>
            <a:endParaRPr sz="2000">
              <a:solidFill>
                <a:srgbClr val="D9D9D9"/>
              </a:solidFill>
              <a:latin typeface="Consolas"/>
              <a:ea typeface="Consolas"/>
              <a:cs typeface="Consolas"/>
              <a:sym typeface="Consolas"/>
            </a:endParaRPr>
          </a:p>
          <a:p>
            <a:pPr marL="0" lvl="0" indent="0" algn="l" rtl="0">
              <a:spcBef>
                <a:spcPts val="0"/>
              </a:spcBef>
              <a:spcAft>
                <a:spcPts val="0"/>
              </a:spcAft>
              <a:buNone/>
            </a:pPr>
            <a:r>
              <a:rPr lang="en" sz="2000">
                <a:solidFill>
                  <a:srgbClr val="D9D9D9"/>
                </a:solidFill>
                <a:latin typeface="Consolas"/>
                <a:ea typeface="Consolas"/>
                <a:cs typeface="Consolas"/>
                <a:sym typeface="Consolas"/>
              </a:rPr>
              <a:t>    </a:t>
            </a:r>
            <a:r>
              <a:rPr lang="en" sz="2000">
                <a:solidFill>
                  <a:schemeClr val="accent5"/>
                </a:solidFill>
                <a:latin typeface="Consolas"/>
                <a:ea typeface="Consolas"/>
                <a:cs typeface="Consolas"/>
                <a:sym typeface="Consolas"/>
              </a:rPr>
              <a:t>unsigned int</a:t>
            </a:r>
            <a:r>
              <a:rPr lang="en" sz="2000">
                <a:solidFill>
                  <a:srgbClr val="D9D9D9"/>
                </a:solidFill>
                <a:latin typeface="Consolas"/>
                <a:ea typeface="Consolas"/>
                <a:cs typeface="Consolas"/>
                <a:sym typeface="Consolas"/>
              </a:rPr>
              <a:t> poblacion;</a:t>
            </a:r>
            <a:endParaRPr sz="2000">
              <a:solidFill>
                <a:srgbClr val="D9D9D9"/>
              </a:solidFill>
              <a:latin typeface="Consolas"/>
              <a:ea typeface="Consolas"/>
              <a:cs typeface="Consolas"/>
              <a:sym typeface="Consolas"/>
            </a:endParaRPr>
          </a:p>
          <a:p>
            <a:pPr marL="0" lvl="0" indent="0" algn="l" rtl="0">
              <a:spcBef>
                <a:spcPts val="0"/>
              </a:spcBef>
              <a:spcAft>
                <a:spcPts val="0"/>
              </a:spcAft>
              <a:buNone/>
            </a:pPr>
            <a:r>
              <a:rPr lang="en" sz="2000">
                <a:solidFill>
                  <a:srgbClr val="D9D9D9"/>
                </a:solidFill>
                <a:latin typeface="Consolas"/>
                <a:ea typeface="Consolas"/>
                <a:cs typeface="Consolas"/>
                <a:sym typeface="Consolas"/>
              </a:rPr>
              <a:t>}</a:t>
            </a:r>
            <a:r>
              <a:rPr lang="en" sz="2000">
                <a:solidFill>
                  <a:schemeClr val="accent5"/>
                </a:solidFill>
                <a:latin typeface="Consolas"/>
                <a:ea typeface="Consolas"/>
                <a:cs typeface="Consolas"/>
                <a:sym typeface="Consolas"/>
              </a:rPr>
              <a:t> </a:t>
            </a:r>
            <a:r>
              <a:rPr lang="en" sz="2000">
                <a:solidFill>
                  <a:srgbClr val="F6B26B"/>
                </a:solidFill>
                <a:latin typeface="Consolas"/>
                <a:ea typeface="Consolas"/>
                <a:cs typeface="Consolas"/>
                <a:sym typeface="Consolas"/>
              </a:rPr>
              <a:t>provincia_t</a:t>
            </a:r>
            <a:r>
              <a:rPr lang="en" sz="2000">
                <a:solidFill>
                  <a:srgbClr val="D9D9D9"/>
                </a:solidFill>
                <a:latin typeface="Consolas"/>
                <a:ea typeface="Consolas"/>
                <a:cs typeface="Consolas"/>
                <a:sym typeface="Consolas"/>
              </a:rPr>
              <a:t>;</a:t>
            </a:r>
            <a:endParaRPr sz="2000">
              <a:solidFill>
                <a:srgbClr val="FF5252"/>
              </a:solidFill>
              <a:latin typeface="Consolas"/>
              <a:ea typeface="Consolas"/>
              <a:cs typeface="Consolas"/>
              <a:sym typeface="Consolas"/>
            </a:endParaRPr>
          </a:p>
        </p:txBody>
      </p:sp>
      <p:sp>
        <p:nvSpPr>
          <p:cNvPr id="205" name="Google Shape;205;p34"/>
          <p:cNvSpPr txBox="1"/>
          <p:nvPr/>
        </p:nvSpPr>
        <p:spPr>
          <a:xfrm>
            <a:off x="146850" y="1981899"/>
            <a:ext cx="8850300" cy="2092200"/>
          </a:xfrm>
          <a:prstGeom prst="rect">
            <a:avLst/>
          </a:prstGeom>
          <a:solidFill>
            <a:srgbClr val="0000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rgbClr val="F6B26B"/>
                </a:solidFill>
                <a:latin typeface="Consolas"/>
                <a:ea typeface="Consolas"/>
                <a:cs typeface="Consolas"/>
                <a:sym typeface="Consolas"/>
              </a:rPr>
              <a:t>provincia_t</a:t>
            </a:r>
            <a:r>
              <a:rPr lang="en" sz="2000">
                <a:solidFill>
                  <a:schemeClr val="accent5"/>
                </a:solidFill>
                <a:latin typeface="Consolas"/>
                <a:ea typeface="Consolas"/>
                <a:cs typeface="Consolas"/>
                <a:sym typeface="Consolas"/>
              </a:rPr>
              <a:t> </a:t>
            </a:r>
            <a:r>
              <a:rPr lang="en" sz="2000">
                <a:solidFill>
                  <a:schemeClr val="lt2"/>
                </a:solidFill>
                <a:latin typeface="Consolas"/>
                <a:ea typeface="Consolas"/>
                <a:cs typeface="Consolas"/>
                <a:sym typeface="Consolas"/>
              </a:rPr>
              <a:t>provincias</a:t>
            </a:r>
            <a:r>
              <a:rPr lang="en" sz="2000">
                <a:solidFill>
                  <a:srgbClr val="D9D9D9"/>
                </a:solidFill>
                <a:latin typeface="Consolas"/>
                <a:ea typeface="Consolas"/>
                <a:cs typeface="Consolas"/>
                <a:sym typeface="Consolas"/>
              </a:rPr>
              <a:t>[] = {</a:t>
            </a:r>
            <a:endParaRPr sz="2000">
              <a:solidFill>
                <a:srgbClr val="D9D9D9"/>
              </a:solidFill>
              <a:latin typeface="Consolas"/>
              <a:ea typeface="Consolas"/>
              <a:cs typeface="Consolas"/>
              <a:sym typeface="Consolas"/>
            </a:endParaRPr>
          </a:p>
          <a:p>
            <a:pPr marL="0" lvl="0" indent="0" algn="l" rtl="0">
              <a:spcBef>
                <a:spcPts val="0"/>
              </a:spcBef>
              <a:spcAft>
                <a:spcPts val="0"/>
              </a:spcAft>
              <a:buNone/>
            </a:pPr>
            <a:r>
              <a:rPr lang="en" sz="2000">
                <a:solidFill>
                  <a:srgbClr val="D9D9D9"/>
                </a:solidFill>
                <a:latin typeface="Consolas"/>
                <a:ea typeface="Consolas"/>
                <a:cs typeface="Consolas"/>
                <a:sym typeface="Consolas"/>
              </a:rPr>
              <a:t>    [</a:t>
            </a:r>
            <a:r>
              <a:rPr lang="en" sz="2000">
                <a:solidFill>
                  <a:srgbClr val="D5A6BD"/>
                </a:solidFill>
                <a:latin typeface="Consolas"/>
                <a:ea typeface="Consolas"/>
                <a:cs typeface="Consolas"/>
                <a:sym typeface="Consolas"/>
              </a:rPr>
              <a:t>BUENOS_AIRES</a:t>
            </a:r>
            <a:r>
              <a:rPr lang="en" sz="2000">
                <a:solidFill>
                  <a:srgbClr val="D9D9D9"/>
                </a:solidFill>
                <a:latin typeface="Consolas"/>
                <a:ea typeface="Consolas"/>
                <a:cs typeface="Consolas"/>
                <a:sym typeface="Consolas"/>
              </a:rPr>
              <a:t>] = {"Buenos Aires", 307571, 17196396},</a:t>
            </a:r>
            <a:endParaRPr sz="2000">
              <a:solidFill>
                <a:srgbClr val="D9D9D9"/>
              </a:solidFill>
              <a:latin typeface="Consolas"/>
              <a:ea typeface="Consolas"/>
              <a:cs typeface="Consolas"/>
              <a:sym typeface="Consolas"/>
            </a:endParaRPr>
          </a:p>
          <a:p>
            <a:pPr marL="0" lvl="0" indent="0" algn="l" rtl="0">
              <a:spcBef>
                <a:spcPts val="0"/>
              </a:spcBef>
              <a:spcAft>
                <a:spcPts val="0"/>
              </a:spcAft>
              <a:buNone/>
            </a:pPr>
            <a:r>
              <a:rPr lang="en" sz="2000">
                <a:solidFill>
                  <a:srgbClr val="D9D9D9"/>
                </a:solidFill>
                <a:latin typeface="Consolas"/>
                <a:ea typeface="Consolas"/>
                <a:cs typeface="Consolas"/>
                <a:sym typeface="Consolas"/>
              </a:rPr>
              <a:t>    [</a:t>
            </a:r>
            <a:r>
              <a:rPr lang="en" sz="2000">
                <a:solidFill>
                  <a:srgbClr val="D5A6BD"/>
                </a:solidFill>
                <a:latin typeface="Consolas"/>
                <a:ea typeface="Consolas"/>
                <a:cs typeface="Consolas"/>
                <a:sym typeface="Consolas"/>
              </a:rPr>
              <a:t>CATAMARCA</a:t>
            </a:r>
            <a:r>
              <a:rPr lang="en" sz="2000">
                <a:solidFill>
                  <a:srgbClr val="D9D9D9"/>
                </a:solidFill>
                <a:latin typeface="Consolas"/>
                <a:ea typeface="Consolas"/>
                <a:cs typeface="Consolas"/>
                <a:sym typeface="Consolas"/>
              </a:rPr>
              <a:t>] = {"Catamarca", 102602, 408152},</a:t>
            </a:r>
            <a:endParaRPr sz="2000">
              <a:solidFill>
                <a:srgbClr val="D9D9D9"/>
              </a:solidFill>
              <a:latin typeface="Consolas"/>
              <a:ea typeface="Consolas"/>
              <a:cs typeface="Consolas"/>
              <a:sym typeface="Consolas"/>
            </a:endParaRPr>
          </a:p>
          <a:p>
            <a:pPr marL="0" lvl="0" indent="0" algn="l" rtl="0">
              <a:spcBef>
                <a:spcPts val="0"/>
              </a:spcBef>
              <a:spcAft>
                <a:spcPts val="0"/>
              </a:spcAft>
              <a:buNone/>
            </a:pPr>
            <a:r>
              <a:rPr lang="en" sz="2000">
                <a:solidFill>
                  <a:srgbClr val="D9D9D9"/>
                </a:solidFill>
                <a:latin typeface="Consolas"/>
                <a:ea typeface="Consolas"/>
                <a:cs typeface="Consolas"/>
                <a:sym typeface="Consolas"/>
              </a:rPr>
              <a:t>    [</a:t>
            </a:r>
            <a:r>
              <a:rPr lang="en" sz="2000">
                <a:solidFill>
                  <a:srgbClr val="D5A6BD"/>
                </a:solidFill>
                <a:latin typeface="Consolas"/>
                <a:ea typeface="Consolas"/>
                <a:cs typeface="Consolas"/>
                <a:sym typeface="Consolas"/>
              </a:rPr>
              <a:t>CHACO</a:t>
            </a:r>
            <a:r>
              <a:rPr lang="en" sz="2000">
                <a:solidFill>
                  <a:srgbClr val="D9D9D9"/>
                </a:solidFill>
                <a:latin typeface="Consolas"/>
                <a:ea typeface="Consolas"/>
                <a:cs typeface="Consolas"/>
                <a:sym typeface="Consolas"/>
              </a:rPr>
              <a:t>] = {"Chaco", 99633, 1180477},</a:t>
            </a:r>
            <a:endParaRPr sz="2000">
              <a:solidFill>
                <a:srgbClr val="D9D9D9"/>
              </a:solidFill>
              <a:latin typeface="Consolas"/>
              <a:ea typeface="Consolas"/>
              <a:cs typeface="Consolas"/>
              <a:sym typeface="Consolas"/>
            </a:endParaRPr>
          </a:p>
          <a:p>
            <a:pPr marL="0" lvl="0" indent="0" algn="l" rtl="0">
              <a:spcBef>
                <a:spcPts val="0"/>
              </a:spcBef>
              <a:spcAft>
                <a:spcPts val="0"/>
              </a:spcAft>
              <a:buNone/>
            </a:pPr>
            <a:r>
              <a:rPr lang="en" sz="2000">
                <a:solidFill>
                  <a:srgbClr val="D9D9D9"/>
                </a:solidFill>
                <a:latin typeface="Consolas"/>
                <a:ea typeface="Consolas"/>
                <a:cs typeface="Consolas"/>
                <a:sym typeface="Consolas"/>
              </a:rPr>
              <a:t>    ...,</a:t>
            </a:r>
            <a:endParaRPr sz="2000">
              <a:solidFill>
                <a:srgbClr val="D9D9D9"/>
              </a:solidFill>
              <a:latin typeface="Consolas"/>
              <a:ea typeface="Consolas"/>
              <a:cs typeface="Consolas"/>
              <a:sym typeface="Consolas"/>
            </a:endParaRPr>
          </a:p>
          <a:p>
            <a:pPr marL="0" lvl="0" indent="0" algn="l" rtl="0">
              <a:spcBef>
                <a:spcPts val="0"/>
              </a:spcBef>
              <a:spcAft>
                <a:spcPts val="0"/>
              </a:spcAft>
              <a:buNone/>
            </a:pPr>
            <a:r>
              <a:rPr lang="en" sz="2000">
                <a:solidFill>
                  <a:srgbClr val="D9D9D9"/>
                </a:solidFill>
                <a:latin typeface="Consolas"/>
                <a:ea typeface="Consolas"/>
                <a:cs typeface="Consolas"/>
                <a:sym typeface="Consolas"/>
              </a:rPr>
              <a:t>};</a:t>
            </a:r>
            <a:endParaRPr sz="2000">
              <a:solidFill>
                <a:srgbClr val="FF5252"/>
              </a:solidFill>
              <a:latin typeface="Consolas"/>
              <a:ea typeface="Consolas"/>
              <a:cs typeface="Consolas"/>
              <a:sym typeface="Consolas"/>
            </a:endParaRPr>
          </a:p>
        </p:txBody>
      </p:sp>
      <p:sp>
        <p:nvSpPr>
          <p:cNvPr id="206" name="Google Shape;206;p34"/>
          <p:cNvSpPr txBox="1"/>
          <p:nvPr/>
        </p:nvSpPr>
        <p:spPr>
          <a:xfrm>
            <a:off x="146850" y="4145325"/>
            <a:ext cx="8850300" cy="2619300"/>
          </a:xfrm>
          <a:prstGeom prst="rect">
            <a:avLst/>
          </a:prstGeom>
          <a:solidFill>
            <a:srgbClr val="0000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100">
                <a:solidFill>
                  <a:schemeClr val="accent5"/>
                </a:solidFill>
                <a:latin typeface="Consolas"/>
                <a:ea typeface="Consolas"/>
                <a:cs typeface="Consolas"/>
                <a:sym typeface="Consolas"/>
              </a:rPr>
              <a:t>void </a:t>
            </a:r>
            <a:r>
              <a:rPr lang="en" sz="2100">
                <a:solidFill>
                  <a:srgbClr val="D9D9D9"/>
                </a:solidFill>
                <a:latin typeface="Consolas"/>
                <a:ea typeface="Consolas"/>
                <a:cs typeface="Consolas"/>
                <a:sym typeface="Consolas"/>
              </a:rPr>
              <a:t>provincia_mostrar(</a:t>
            </a:r>
            <a:r>
              <a:rPr lang="en" sz="2100">
                <a:solidFill>
                  <a:srgbClr val="F6B26B"/>
                </a:solidFill>
                <a:latin typeface="Consolas"/>
                <a:ea typeface="Consolas"/>
                <a:cs typeface="Consolas"/>
                <a:sym typeface="Consolas"/>
              </a:rPr>
              <a:t>provincia_id_t</a:t>
            </a:r>
            <a:r>
              <a:rPr lang="en" sz="2100">
                <a:solidFill>
                  <a:srgbClr val="D9D9D9"/>
                </a:solidFill>
                <a:latin typeface="Consolas"/>
                <a:ea typeface="Consolas"/>
                <a:cs typeface="Consolas"/>
                <a:sym typeface="Consolas"/>
              </a:rPr>
              <a:t> id) {</a:t>
            </a:r>
            <a:endParaRPr sz="2100">
              <a:solidFill>
                <a:srgbClr val="D9D9D9"/>
              </a:solidFill>
              <a:latin typeface="Consolas"/>
              <a:ea typeface="Consolas"/>
              <a:cs typeface="Consolas"/>
              <a:sym typeface="Consolas"/>
            </a:endParaRPr>
          </a:p>
          <a:p>
            <a:pPr marL="0" lvl="0" indent="0" algn="l" rtl="0">
              <a:spcBef>
                <a:spcPts val="0"/>
              </a:spcBef>
              <a:spcAft>
                <a:spcPts val="0"/>
              </a:spcAft>
              <a:buNone/>
            </a:pPr>
            <a:r>
              <a:rPr lang="en" sz="2000">
                <a:solidFill>
                  <a:srgbClr val="F6B26B"/>
                </a:solidFill>
                <a:latin typeface="Consolas"/>
                <a:ea typeface="Consolas"/>
                <a:cs typeface="Consolas"/>
                <a:sym typeface="Consolas"/>
              </a:rPr>
              <a:t>    provincia_t </a:t>
            </a:r>
            <a:r>
              <a:rPr lang="en" sz="2000">
                <a:solidFill>
                  <a:srgbClr val="D9D9D9"/>
                </a:solidFill>
                <a:latin typeface="Consolas"/>
                <a:ea typeface="Consolas"/>
                <a:cs typeface="Consolas"/>
                <a:sym typeface="Consolas"/>
              </a:rPr>
              <a:t>*provincia = &amp;</a:t>
            </a:r>
            <a:r>
              <a:rPr lang="en" sz="2000">
                <a:solidFill>
                  <a:schemeClr val="lt2"/>
                </a:solidFill>
                <a:latin typeface="Consolas"/>
                <a:ea typeface="Consolas"/>
                <a:cs typeface="Consolas"/>
                <a:sym typeface="Consolas"/>
              </a:rPr>
              <a:t>provincias</a:t>
            </a:r>
            <a:r>
              <a:rPr lang="en" sz="2000">
                <a:solidFill>
                  <a:srgbClr val="D9D9D9"/>
                </a:solidFill>
                <a:latin typeface="Consolas"/>
                <a:ea typeface="Consolas"/>
                <a:cs typeface="Consolas"/>
                <a:sym typeface="Consolas"/>
              </a:rPr>
              <a:t>[id];</a:t>
            </a:r>
            <a:endParaRPr sz="2000">
              <a:solidFill>
                <a:srgbClr val="D9D9D9"/>
              </a:solidFill>
              <a:latin typeface="Consolas"/>
              <a:ea typeface="Consolas"/>
              <a:cs typeface="Consolas"/>
              <a:sym typeface="Consolas"/>
            </a:endParaRPr>
          </a:p>
          <a:p>
            <a:pPr marL="0" lvl="0" indent="0" algn="l" rtl="0">
              <a:spcBef>
                <a:spcPts val="0"/>
              </a:spcBef>
              <a:spcAft>
                <a:spcPts val="0"/>
              </a:spcAft>
              <a:buNone/>
            </a:pPr>
            <a:r>
              <a:rPr lang="en" sz="2000">
                <a:solidFill>
                  <a:srgbClr val="D9D9D9"/>
                </a:solidFill>
                <a:latin typeface="Consolas"/>
                <a:ea typeface="Consolas"/>
                <a:cs typeface="Consolas"/>
                <a:sym typeface="Consolas"/>
              </a:rPr>
              <a:t>    printf(</a:t>
            </a:r>
            <a:r>
              <a:rPr lang="en" sz="2000">
                <a:solidFill>
                  <a:srgbClr val="76A5AF"/>
                </a:solidFill>
                <a:latin typeface="Consolas"/>
                <a:ea typeface="Consolas"/>
                <a:cs typeface="Consolas"/>
                <a:sym typeface="Consolas"/>
              </a:rPr>
              <a:t>"La provincia </a:t>
            </a:r>
            <a:r>
              <a:rPr lang="en" sz="2000">
                <a:solidFill>
                  <a:srgbClr val="B6D7A8"/>
                </a:solidFill>
                <a:latin typeface="Consolas"/>
                <a:ea typeface="Consolas"/>
                <a:cs typeface="Consolas"/>
                <a:sym typeface="Consolas"/>
              </a:rPr>
              <a:t>%s</a:t>
            </a:r>
            <a:r>
              <a:rPr lang="en" sz="2000">
                <a:solidFill>
                  <a:srgbClr val="76A5AF"/>
                </a:solidFill>
                <a:latin typeface="Consolas"/>
                <a:ea typeface="Consolas"/>
                <a:cs typeface="Consolas"/>
                <a:sym typeface="Consolas"/>
              </a:rPr>
              <a:t> tiene </a:t>
            </a:r>
            <a:r>
              <a:rPr lang="en" sz="2000">
                <a:solidFill>
                  <a:srgbClr val="B6D7A8"/>
                </a:solidFill>
                <a:latin typeface="Consolas"/>
                <a:ea typeface="Consolas"/>
                <a:cs typeface="Consolas"/>
                <a:sym typeface="Consolas"/>
              </a:rPr>
              <a:t>%d</a:t>
            </a:r>
            <a:r>
              <a:rPr lang="en" sz="2000">
                <a:solidFill>
                  <a:srgbClr val="76A5AF"/>
                </a:solidFill>
                <a:latin typeface="Consolas"/>
                <a:ea typeface="Consolas"/>
                <a:cs typeface="Consolas"/>
                <a:sym typeface="Consolas"/>
              </a:rPr>
              <a:t> km² y </a:t>
            </a:r>
            <a:r>
              <a:rPr lang="en" sz="2000">
                <a:solidFill>
                  <a:srgbClr val="B6D7A8"/>
                </a:solidFill>
                <a:latin typeface="Consolas"/>
                <a:ea typeface="Consolas"/>
                <a:cs typeface="Consolas"/>
                <a:sym typeface="Consolas"/>
              </a:rPr>
              <a:t>%d</a:t>
            </a:r>
            <a:r>
              <a:rPr lang="en" sz="2000">
                <a:solidFill>
                  <a:srgbClr val="76A5AF"/>
                </a:solidFill>
                <a:latin typeface="Consolas"/>
                <a:ea typeface="Consolas"/>
                <a:cs typeface="Consolas"/>
                <a:sym typeface="Consolas"/>
              </a:rPr>
              <a:t> habitantes\n"</a:t>
            </a:r>
            <a:r>
              <a:rPr lang="en" sz="2000">
                <a:solidFill>
                  <a:srgbClr val="D9D9D9"/>
                </a:solidFill>
                <a:latin typeface="Consolas"/>
                <a:ea typeface="Consolas"/>
                <a:cs typeface="Consolas"/>
                <a:sym typeface="Consolas"/>
              </a:rPr>
              <a:t>,</a:t>
            </a:r>
            <a:endParaRPr sz="2000">
              <a:solidFill>
                <a:srgbClr val="D9D9D9"/>
              </a:solidFill>
              <a:latin typeface="Consolas"/>
              <a:ea typeface="Consolas"/>
              <a:cs typeface="Consolas"/>
              <a:sym typeface="Consolas"/>
            </a:endParaRPr>
          </a:p>
          <a:p>
            <a:pPr marL="0" lvl="0" indent="0" algn="l" rtl="0">
              <a:spcBef>
                <a:spcPts val="0"/>
              </a:spcBef>
              <a:spcAft>
                <a:spcPts val="0"/>
              </a:spcAft>
              <a:buNone/>
            </a:pPr>
            <a:r>
              <a:rPr lang="en" sz="2000">
                <a:solidFill>
                  <a:srgbClr val="D9D9D9"/>
                </a:solidFill>
                <a:latin typeface="Consolas"/>
                <a:ea typeface="Consolas"/>
                <a:cs typeface="Consolas"/>
                <a:sym typeface="Consolas"/>
              </a:rPr>
              <a:t>        provincia-&gt;nombre,</a:t>
            </a:r>
            <a:endParaRPr sz="2000">
              <a:solidFill>
                <a:srgbClr val="D9D9D9"/>
              </a:solidFill>
              <a:latin typeface="Consolas"/>
              <a:ea typeface="Consolas"/>
              <a:cs typeface="Consolas"/>
              <a:sym typeface="Consolas"/>
            </a:endParaRPr>
          </a:p>
          <a:p>
            <a:pPr marL="0" lvl="0" indent="0" algn="l" rtl="0">
              <a:spcBef>
                <a:spcPts val="0"/>
              </a:spcBef>
              <a:spcAft>
                <a:spcPts val="0"/>
              </a:spcAft>
              <a:buNone/>
            </a:pPr>
            <a:r>
              <a:rPr lang="en" sz="2000">
                <a:solidFill>
                  <a:srgbClr val="D9D9D9"/>
                </a:solidFill>
                <a:latin typeface="Consolas"/>
                <a:ea typeface="Consolas"/>
                <a:cs typeface="Consolas"/>
                <a:sym typeface="Consolas"/>
              </a:rPr>
              <a:t>        provincia-&gt;area,</a:t>
            </a:r>
            <a:endParaRPr sz="2000">
              <a:solidFill>
                <a:srgbClr val="D9D9D9"/>
              </a:solidFill>
              <a:latin typeface="Consolas"/>
              <a:ea typeface="Consolas"/>
              <a:cs typeface="Consolas"/>
              <a:sym typeface="Consolas"/>
            </a:endParaRPr>
          </a:p>
          <a:p>
            <a:pPr marL="0" lvl="0" indent="0" algn="l" rtl="0">
              <a:spcBef>
                <a:spcPts val="0"/>
              </a:spcBef>
              <a:spcAft>
                <a:spcPts val="0"/>
              </a:spcAft>
              <a:buNone/>
            </a:pPr>
            <a:r>
              <a:rPr lang="en" sz="2000">
                <a:solidFill>
                  <a:srgbClr val="D9D9D9"/>
                </a:solidFill>
                <a:latin typeface="Consolas"/>
                <a:ea typeface="Consolas"/>
                <a:cs typeface="Consolas"/>
                <a:sym typeface="Consolas"/>
              </a:rPr>
              <a:t>        provincia-&gt;poblacion</a:t>
            </a:r>
            <a:endParaRPr sz="2000">
              <a:solidFill>
                <a:srgbClr val="D9D9D9"/>
              </a:solidFill>
              <a:latin typeface="Consolas"/>
              <a:ea typeface="Consolas"/>
              <a:cs typeface="Consolas"/>
              <a:sym typeface="Consolas"/>
            </a:endParaRPr>
          </a:p>
          <a:p>
            <a:pPr marL="0" lvl="0" indent="0" algn="l" rtl="0">
              <a:spcBef>
                <a:spcPts val="0"/>
              </a:spcBef>
              <a:spcAft>
                <a:spcPts val="0"/>
              </a:spcAft>
              <a:buNone/>
            </a:pPr>
            <a:r>
              <a:rPr lang="en" sz="2000">
                <a:solidFill>
                  <a:srgbClr val="D9D9D9"/>
                </a:solidFill>
                <a:latin typeface="Consolas"/>
                <a:ea typeface="Consolas"/>
                <a:cs typeface="Consolas"/>
                <a:sym typeface="Consolas"/>
              </a:rPr>
              <a:t>    );</a:t>
            </a:r>
            <a:endParaRPr sz="2100">
              <a:solidFill>
                <a:srgbClr val="D9D9D9"/>
              </a:solidFill>
              <a:latin typeface="Consolas"/>
              <a:ea typeface="Consolas"/>
              <a:cs typeface="Consolas"/>
              <a:sym typeface="Consolas"/>
            </a:endParaRPr>
          </a:p>
          <a:p>
            <a:pPr marL="0" lvl="0" indent="0" algn="l" rtl="0">
              <a:spcBef>
                <a:spcPts val="0"/>
              </a:spcBef>
              <a:spcAft>
                <a:spcPts val="0"/>
              </a:spcAft>
              <a:buNone/>
            </a:pPr>
            <a:r>
              <a:rPr lang="en" sz="2100">
                <a:solidFill>
                  <a:srgbClr val="D9D9D9"/>
                </a:solidFill>
                <a:latin typeface="Consolas"/>
                <a:ea typeface="Consolas"/>
                <a:cs typeface="Consolas"/>
                <a:sym typeface="Consolas"/>
              </a:rPr>
              <a:t>}</a:t>
            </a:r>
            <a:endParaRPr sz="2000">
              <a:solidFill>
                <a:srgbClr val="D9D9D9"/>
              </a:solidFill>
              <a:latin typeface="Consolas"/>
              <a:ea typeface="Consolas"/>
              <a:cs typeface="Consolas"/>
              <a:sym typeface="Consola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5"/>
          <p:cNvSpPr txBox="1"/>
          <p:nvPr/>
        </p:nvSpPr>
        <p:spPr>
          <a:xfrm>
            <a:off x="293700" y="271700"/>
            <a:ext cx="8556600" cy="2444400"/>
          </a:xfrm>
          <a:prstGeom prst="rect">
            <a:avLst/>
          </a:prstGeom>
          <a:solidFill>
            <a:srgbClr val="0000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chemeClr val="accent5"/>
                </a:solidFill>
                <a:latin typeface="Consolas"/>
                <a:ea typeface="Consolas"/>
                <a:cs typeface="Consolas"/>
                <a:sym typeface="Consolas"/>
              </a:rPr>
              <a:t>typedef </a:t>
            </a:r>
            <a:r>
              <a:rPr lang="en" sz="2400" dirty="0">
                <a:solidFill>
                  <a:schemeClr val="lt2"/>
                </a:solidFill>
                <a:latin typeface="Consolas"/>
                <a:ea typeface="Consolas"/>
                <a:cs typeface="Consolas"/>
                <a:sym typeface="Consolas"/>
              </a:rPr>
              <a:t>void (*</a:t>
            </a:r>
            <a:r>
              <a:rPr lang="en" sz="2400" dirty="0">
                <a:solidFill>
                  <a:srgbClr val="F6B26B"/>
                </a:solidFill>
                <a:latin typeface="Consolas"/>
                <a:ea typeface="Consolas"/>
                <a:cs typeface="Consolas"/>
                <a:sym typeface="Consolas"/>
              </a:rPr>
              <a:t>accion_t</a:t>
            </a:r>
            <a:r>
              <a:rPr lang="en" sz="2400" dirty="0" smtClean="0">
                <a:solidFill>
                  <a:schemeClr val="lt2"/>
                </a:solidFill>
                <a:latin typeface="Consolas"/>
                <a:ea typeface="Consolas"/>
                <a:cs typeface="Consolas"/>
                <a:sym typeface="Consolas"/>
              </a:rPr>
              <a:t>)(void)</a:t>
            </a:r>
            <a:r>
              <a:rPr lang="en" sz="2400" dirty="0" smtClean="0">
                <a:solidFill>
                  <a:srgbClr val="D9D9D9"/>
                </a:solidFill>
                <a:latin typeface="Consolas"/>
                <a:ea typeface="Consolas"/>
                <a:cs typeface="Consolas"/>
                <a:sym typeface="Consolas"/>
              </a:rPr>
              <a:t>;</a:t>
            </a:r>
            <a:endParaRPr sz="2400" dirty="0">
              <a:solidFill>
                <a:srgbClr val="D9D9D9"/>
              </a:solidFill>
              <a:latin typeface="Consolas"/>
              <a:ea typeface="Consolas"/>
              <a:cs typeface="Consolas"/>
              <a:sym typeface="Consolas"/>
            </a:endParaRPr>
          </a:p>
          <a:p>
            <a:pPr marL="0" lvl="0" indent="0" algn="l" rtl="0">
              <a:spcBef>
                <a:spcPts val="0"/>
              </a:spcBef>
              <a:spcAft>
                <a:spcPts val="0"/>
              </a:spcAft>
              <a:buNone/>
            </a:pPr>
            <a:endParaRPr sz="2400" dirty="0">
              <a:solidFill>
                <a:srgbClr val="D9D9D9"/>
              </a:solidFill>
              <a:latin typeface="Consolas"/>
              <a:ea typeface="Consolas"/>
              <a:cs typeface="Consolas"/>
              <a:sym typeface="Consolas"/>
            </a:endParaRPr>
          </a:p>
          <a:p>
            <a:pPr marL="0" lvl="0" indent="0" algn="l" rtl="0">
              <a:spcBef>
                <a:spcPts val="0"/>
              </a:spcBef>
              <a:spcAft>
                <a:spcPts val="0"/>
              </a:spcAft>
              <a:buNone/>
            </a:pPr>
            <a:r>
              <a:rPr lang="en" sz="2400" dirty="0">
                <a:solidFill>
                  <a:schemeClr val="accent5"/>
                </a:solidFill>
                <a:latin typeface="Consolas"/>
                <a:ea typeface="Consolas"/>
                <a:cs typeface="Consolas"/>
                <a:sym typeface="Consolas"/>
              </a:rPr>
              <a:t>void</a:t>
            </a:r>
            <a:r>
              <a:rPr lang="en" sz="2400" dirty="0">
                <a:solidFill>
                  <a:srgbClr val="D9D9D9"/>
                </a:solidFill>
                <a:latin typeface="Consolas"/>
                <a:ea typeface="Consolas"/>
                <a:cs typeface="Consolas"/>
                <a:sym typeface="Consolas"/>
              </a:rPr>
              <a:t> </a:t>
            </a:r>
            <a:r>
              <a:rPr lang="en" sz="2400" dirty="0" smtClean="0">
                <a:solidFill>
                  <a:srgbClr val="D9D9D9"/>
                </a:solidFill>
                <a:latin typeface="Consolas"/>
                <a:ea typeface="Consolas"/>
                <a:cs typeface="Consolas"/>
                <a:sym typeface="Consolas"/>
              </a:rPr>
              <a:t>acelerar(void);</a:t>
            </a:r>
            <a:endParaRPr sz="2400" dirty="0">
              <a:solidFill>
                <a:srgbClr val="D9D9D9"/>
              </a:solidFill>
              <a:latin typeface="Consolas"/>
              <a:ea typeface="Consolas"/>
              <a:cs typeface="Consolas"/>
              <a:sym typeface="Consolas"/>
            </a:endParaRPr>
          </a:p>
          <a:p>
            <a:pPr marL="0" lvl="0" indent="0" algn="l" rtl="0">
              <a:spcBef>
                <a:spcPts val="0"/>
              </a:spcBef>
              <a:spcAft>
                <a:spcPts val="0"/>
              </a:spcAft>
              <a:buNone/>
            </a:pPr>
            <a:r>
              <a:rPr lang="en" sz="2400" dirty="0">
                <a:solidFill>
                  <a:schemeClr val="accent5"/>
                </a:solidFill>
                <a:latin typeface="Consolas"/>
                <a:ea typeface="Consolas"/>
                <a:cs typeface="Consolas"/>
                <a:sym typeface="Consolas"/>
              </a:rPr>
              <a:t>void</a:t>
            </a:r>
            <a:r>
              <a:rPr lang="en" sz="2400" dirty="0">
                <a:solidFill>
                  <a:srgbClr val="D9D9D9"/>
                </a:solidFill>
                <a:latin typeface="Consolas"/>
                <a:ea typeface="Consolas"/>
                <a:cs typeface="Consolas"/>
                <a:sym typeface="Consolas"/>
              </a:rPr>
              <a:t> </a:t>
            </a:r>
            <a:r>
              <a:rPr lang="en" sz="2400" dirty="0" smtClean="0">
                <a:solidFill>
                  <a:srgbClr val="D9D9D9"/>
                </a:solidFill>
                <a:latin typeface="Consolas"/>
                <a:ea typeface="Consolas"/>
                <a:cs typeface="Consolas"/>
                <a:sym typeface="Consolas"/>
              </a:rPr>
              <a:t>frenar(void);</a:t>
            </a:r>
            <a:endParaRPr sz="2400" dirty="0">
              <a:solidFill>
                <a:srgbClr val="D9D9D9"/>
              </a:solidFill>
              <a:latin typeface="Consolas"/>
              <a:ea typeface="Consolas"/>
              <a:cs typeface="Consolas"/>
              <a:sym typeface="Consolas"/>
            </a:endParaRPr>
          </a:p>
          <a:p>
            <a:pPr marL="0" lvl="0" indent="0" algn="l" rtl="0">
              <a:spcBef>
                <a:spcPts val="0"/>
              </a:spcBef>
              <a:spcAft>
                <a:spcPts val="0"/>
              </a:spcAft>
              <a:buNone/>
            </a:pPr>
            <a:r>
              <a:rPr lang="en" sz="2400" dirty="0">
                <a:solidFill>
                  <a:schemeClr val="accent5"/>
                </a:solidFill>
                <a:latin typeface="Consolas"/>
                <a:ea typeface="Consolas"/>
                <a:cs typeface="Consolas"/>
                <a:sym typeface="Consolas"/>
              </a:rPr>
              <a:t>void</a:t>
            </a:r>
            <a:r>
              <a:rPr lang="en" sz="2400" dirty="0">
                <a:solidFill>
                  <a:srgbClr val="D9D9D9"/>
                </a:solidFill>
                <a:latin typeface="Consolas"/>
                <a:ea typeface="Consolas"/>
                <a:cs typeface="Consolas"/>
                <a:sym typeface="Consolas"/>
              </a:rPr>
              <a:t> </a:t>
            </a:r>
            <a:r>
              <a:rPr lang="en" sz="2400" dirty="0" smtClean="0">
                <a:solidFill>
                  <a:srgbClr val="D9D9D9"/>
                </a:solidFill>
                <a:latin typeface="Consolas"/>
                <a:ea typeface="Consolas"/>
                <a:cs typeface="Consolas"/>
                <a:sym typeface="Consolas"/>
              </a:rPr>
              <a:t>doblar_izq(void);</a:t>
            </a:r>
            <a:endParaRPr sz="2400" dirty="0">
              <a:solidFill>
                <a:srgbClr val="D9D9D9"/>
              </a:solidFill>
              <a:latin typeface="Consolas"/>
              <a:ea typeface="Consolas"/>
              <a:cs typeface="Consolas"/>
              <a:sym typeface="Consolas"/>
            </a:endParaRPr>
          </a:p>
          <a:p>
            <a:pPr marL="0" lvl="0" indent="0" algn="l" rtl="0">
              <a:spcBef>
                <a:spcPts val="0"/>
              </a:spcBef>
              <a:spcAft>
                <a:spcPts val="0"/>
              </a:spcAft>
              <a:buNone/>
            </a:pPr>
            <a:r>
              <a:rPr lang="en" sz="2400" dirty="0">
                <a:solidFill>
                  <a:schemeClr val="accent5"/>
                </a:solidFill>
                <a:latin typeface="Consolas"/>
                <a:ea typeface="Consolas"/>
                <a:cs typeface="Consolas"/>
                <a:sym typeface="Consolas"/>
              </a:rPr>
              <a:t>void</a:t>
            </a:r>
            <a:r>
              <a:rPr lang="en" sz="2400" dirty="0">
                <a:solidFill>
                  <a:srgbClr val="D9D9D9"/>
                </a:solidFill>
                <a:latin typeface="Consolas"/>
                <a:ea typeface="Consolas"/>
                <a:cs typeface="Consolas"/>
                <a:sym typeface="Consolas"/>
              </a:rPr>
              <a:t> </a:t>
            </a:r>
            <a:r>
              <a:rPr lang="en" sz="2400" dirty="0" smtClean="0">
                <a:solidFill>
                  <a:srgbClr val="D9D9D9"/>
                </a:solidFill>
                <a:latin typeface="Consolas"/>
                <a:ea typeface="Consolas"/>
                <a:cs typeface="Consolas"/>
                <a:sym typeface="Consolas"/>
              </a:rPr>
              <a:t>doblar_der(void);</a:t>
            </a:r>
            <a:endParaRPr sz="2400" dirty="0">
              <a:solidFill>
                <a:srgbClr val="D9D9D9"/>
              </a:solidFill>
              <a:latin typeface="Consolas"/>
              <a:ea typeface="Consolas"/>
              <a:cs typeface="Consolas"/>
              <a:sym typeface="Consolas"/>
            </a:endParaRPr>
          </a:p>
        </p:txBody>
      </p:sp>
      <p:sp>
        <p:nvSpPr>
          <p:cNvPr id="212" name="Google Shape;212;p35"/>
          <p:cNvSpPr txBox="1"/>
          <p:nvPr/>
        </p:nvSpPr>
        <p:spPr>
          <a:xfrm>
            <a:off x="293700" y="2883852"/>
            <a:ext cx="8556600" cy="2568300"/>
          </a:xfrm>
          <a:prstGeom prst="rect">
            <a:avLst/>
          </a:prstGeom>
          <a:solidFill>
            <a:srgbClr val="0000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rgbClr val="F6B26B"/>
                </a:solidFill>
                <a:latin typeface="Consolas"/>
                <a:ea typeface="Consolas"/>
                <a:cs typeface="Consolas"/>
                <a:sym typeface="Consolas"/>
              </a:rPr>
              <a:t>accion_t</a:t>
            </a:r>
            <a:r>
              <a:rPr lang="en" sz="2400" dirty="0">
                <a:solidFill>
                  <a:schemeClr val="accent5"/>
                </a:solidFill>
                <a:latin typeface="Consolas"/>
                <a:ea typeface="Consolas"/>
                <a:cs typeface="Consolas"/>
                <a:sym typeface="Consolas"/>
              </a:rPr>
              <a:t> </a:t>
            </a:r>
            <a:r>
              <a:rPr lang="en" sz="2400" dirty="0">
                <a:solidFill>
                  <a:schemeClr val="lt2"/>
                </a:solidFill>
                <a:latin typeface="Consolas"/>
                <a:ea typeface="Consolas"/>
                <a:cs typeface="Consolas"/>
                <a:sym typeface="Consolas"/>
              </a:rPr>
              <a:t>acciones</a:t>
            </a:r>
            <a:r>
              <a:rPr lang="en" sz="2400" dirty="0">
                <a:solidFill>
                  <a:srgbClr val="D9D9D9"/>
                </a:solidFill>
                <a:latin typeface="Consolas"/>
                <a:ea typeface="Consolas"/>
                <a:cs typeface="Consolas"/>
                <a:sym typeface="Consolas"/>
              </a:rPr>
              <a:t>[] = {</a:t>
            </a:r>
            <a:endParaRPr sz="2400" dirty="0">
              <a:solidFill>
                <a:srgbClr val="D9D9D9"/>
              </a:solidFill>
              <a:latin typeface="Consolas"/>
              <a:ea typeface="Consolas"/>
              <a:cs typeface="Consolas"/>
              <a:sym typeface="Consolas"/>
            </a:endParaRPr>
          </a:p>
          <a:p>
            <a:pPr marL="0" lvl="0" indent="0" algn="l" rtl="0">
              <a:spcBef>
                <a:spcPts val="0"/>
              </a:spcBef>
              <a:spcAft>
                <a:spcPts val="0"/>
              </a:spcAft>
              <a:buNone/>
            </a:pPr>
            <a:r>
              <a:rPr lang="en" sz="2400" dirty="0">
                <a:solidFill>
                  <a:srgbClr val="D9D9D9"/>
                </a:solidFill>
                <a:latin typeface="Consolas"/>
                <a:ea typeface="Consolas"/>
                <a:cs typeface="Consolas"/>
                <a:sym typeface="Consolas"/>
              </a:rPr>
              <a:t>    [</a:t>
            </a:r>
            <a:r>
              <a:rPr lang="en" sz="2400" dirty="0">
                <a:solidFill>
                  <a:srgbClr val="D5A6BD"/>
                </a:solidFill>
                <a:latin typeface="Consolas"/>
                <a:ea typeface="Consolas"/>
                <a:cs typeface="Consolas"/>
                <a:sym typeface="Consolas"/>
              </a:rPr>
              <a:t>'w'</a:t>
            </a:r>
            <a:r>
              <a:rPr lang="en" sz="2400" dirty="0">
                <a:solidFill>
                  <a:srgbClr val="D9D9D9"/>
                </a:solidFill>
                <a:latin typeface="Consolas"/>
                <a:ea typeface="Consolas"/>
                <a:cs typeface="Consolas"/>
                <a:sym typeface="Consolas"/>
              </a:rPr>
              <a:t>] = acelerar,</a:t>
            </a:r>
            <a:endParaRPr sz="2400" dirty="0">
              <a:solidFill>
                <a:srgbClr val="D9D9D9"/>
              </a:solidFill>
              <a:latin typeface="Consolas"/>
              <a:ea typeface="Consolas"/>
              <a:cs typeface="Consolas"/>
              <a:sym typeface="Consolas"/>
            </a:endParaRPr>
          </a:p>
          <a:p>
            <a:pPr marL="0" lvl="0" indent="0" algn="l" rtl="0">
              <a:spcBef>
                <a:spcPts val="0"/>
              </a:spcBef>
              <a:spcAft>
                <a:spcPts val="0"/>
              </a:spcAft>
              <a:buNone/>
            </a:pPr>
            <a:r>
              <a:rPr lang="en" sz="2400" dirty="0">
                <a:solidFill>
                  <a:srgbClr val="D9D9D9"/>
                </a:solidFill>
                <a:latin typeface="Consolas"/>
                <a:ea typeface="Consolas"/>
                <a:cs typeface="Consolas"/>
                <a:sym typeface="Consolas"/>
              </a:rPr>
              <a:t>    [</a:t>
            </a:r>
            <a:r>
              <a:rPr lang="en" sz="2400" dirty="0">
                <a:solidFill>
                  <a:srgbClr val="D5A6BD"/>
                </a:solidFill>
                <a:latin typeface="Consolas"/>
                <a:ea typeface="Consolas"/>
                <a:cs typeface="Consolas"/>
                <a:sym typeface="Consolas"/>
              </a:rPr>
              <a:t>'a'</a:t>
            </a:r>
            <a:r>
              <a:rPr lang="en" sz="2400" dirty="0">
                <a:solidFill>
                  <a:srgbClr val="D9D9D9"/>
                </a:solidFill>
                <a:latin typeface="Consolas"/>
                <a:ea typeface="Consolas"/>
                <a:cs typeface="Consolas"/>
                <a:sym typeface="Consolas"/>
              </a:rPr>
              <a:t>] = doblar_izq,</a:t>
            </a:r>
            <a:endParaRPr sz="2400" dirty="0">
              <a:solidFill>
                <a:srgbClr val="D9D9D9"/>
              </a:solidFill>
              <a:latin typeface="Consolas"/>
              <a:ea typeface="Consolas"/>
              <a:cs typeface="Consolas"/>
              <a:sym typeface="Consolas"/>
            </a:endParaRPr>
          </a:p>
          <a:p>
            <a:pPr marL="0" lvl="0" indent="0" algn="l" rtl="0">
              <a:spcBef>
                <a:spcPts val="0"/>
              </a:spcBef>
              <a:spcAft>
                <a:spcPts val="0"/>
              </a:spcAft>
              <a:buNone/>
            </a:pPr>
            <a:r>
              <a:rPr lang="en" sz="2400" dirty="0">
                <a:solidFill>
                  <a:srgbClr val="D9D9D9"/>
                </a:solidFill>
                <a:latin typeface="Consolas"/>
                <a:ea typeface="Consolas"/>
                <a:cs typeface="Consolas"/>
                <a:sym typeface="Consolas"/>
              </a:rPr>
              <a:t>    [</a:t>
            </a:r>
            <a:r>
              <a:rPr lang="en" sz="2400" dirty="0">
                <a:solidFill>
                  <a:srgbClr val="D5A6BD"/>
                </a:solidFill>
                <a:latin typeface="Consolas"/>
                <a:ea typeface="Consolas"/>
                <a:cs typeface="Consolas"/>
                <a:sym typeface="Consolas"/>
              </a:rPr>
              <a:t>'s'</a:t>
            </a:r>
            <a:r>
              <a:rPr lang="en" sz="2400" dirty="0">
                <a:solidFill>
                  <a:srgbClr val="D9D9D9"/>
                </a:solidFill>
                <a:latin typeface="Consolas"/>
                <a:ea typeface="Consolas"/>
                <a:cs typeface="Consolas"/>
                <a:sym typeface="Consolas"/>
              </a:rPr>
              <a:t>] = frenar,</a:t>
            </a:r>
            <a:endParaRPr sz="2400" dirty="0">
              <a:solidFill>
                <a:srgbClr val="D9D9D9"/>
              </a:solidFill>
              <a:latin typeface="Consolas"/>
              <a:ea typeface="Consolas"/>
              <a:cs typeface="Consolas"/>
              <a:sym typeface="Consolas"/>
            </a:endParaRPr>
          </a:p>
          <a:p>
            <a:pPr marL="0" lvl="0" indent="0" algn="l" rtl="0">
              <a:spcBef>
                <a:spcPts val="0"/>
              </a:spcBef>
              <a:spcAft>
                <a:spcPts val="0"/>
              </a:spcAft>
              <a:buNone/>
            </a:pPr>
            <a:r>
              <a:rPr lang="en" sz="2400" dirty="0">
                <a:solidFill>
                  <a:srgbClr val="D9D9D9"/>
                </a:solidFill>
                <a:latin typeface="Consolas"/>
                <a:ea typeface="Consolas"/>
                <a:cs typeface="Consolas"/>
                <a:sym typeface="Consolas"/>
              </a:rPr>
              <a:t>    [</a:t>
            </a:r>
            <a:r>
              <a:rPr lang="en" sz="2400" dirty="0">
                <a:solidFill>
                  <a:srgbClr val="D5A6BD"/>
                </a:solidFill>
                <a:latin typeface="Consolas"/>
                <a:ea typeface="Consolas"/>
                <a:cs typeface="Consolas"/>
                <a:sym typeface="Consolas"/>
              </a:rPr>
              <a:t>'d'</a:t>
            </a:r>
            <a:r>
              <a:rPr lang="en" sz="2400" dirty="0">
                <a:solidFill>
                  <a:srgbClr val="D9D9D9"/>
                </a:solidFill>
                <a:latin typeface="Consolas"/>
                <a:ea typeface="Consolas"/>
                <a:cs typeface="Consolas"/>
                <a:sym typeface="Consolas"/>
              </a:rPr>
              <a:t>] = doblar_der,</a:t>
            </a:r>
            <a:endParaRPr sz="2400" dirty="0">
              <a:solidFill>
                <a:srgbClr val="D9D9D9"/>
              </a:solidFill>
              <a:latin typeface="Consolas"/>
              <a:ea typeface="Consolas"/>
              <a:cs typeface="Consolas"/>
              <a:sym typeface="Consolas"/>
            </a:endParaRPr>
          </a:p>
          <a:p>
            <a:pPr marL="0" lvl="0" indent="0" algn="l" rtl="0">
              <a:spcBef>
                <a:spcPts val="0"/>
              </a:spcBef>
              <a:spcAft>
                <a:spcPts val="0"/>
              </a:spcAft>
              <a:buNone/>
            </a:pPr>
            <a:r>
              <a:rPr lang="en" sz="2400" dirty="0">
                <a:solidFill>
                  <a:srgbClr val="D9D9D9"/>
                </a:solidFill>
                <a:latin typeface="Consolas"/>
                <a:ea typeface="Consolas"/>
                <a:cs typeface="Consolas"/>
                <a:sym typeface="Consolas"/>
              </a:rPr>
              <a:t>};</a:t>
            </a:r>
            <a:endParaRPr sz="2400" dirty="0">
              <a:solidFill>
                <a:srgbClr val="FF5252"/>
              </a:solidFill>
              <a:latin typeface="Consolas"/>
              <a:ea typeface="Consolas"/>
              <a:cs typeface="Consolas"/>
              <a:sym typeface="Consolas"/>
            </a:endParaRPr>
          </a:p>
        </p:txBody>
      </p:sp>
      <p:sp>
        <p:nvSpPr>
          <p:cNvPr id="213" name="Google Shape;213;p35"/>
          <p:cNvSpPr txBox="1"/>
          <p:nvPr/>
        </p:nvSpPr>
        <p:spPr>
          <a:xfrm>
            <a:off x="293700" y="5606600"/>
            <a:ext cx="8556600" cy="904500"/>
          </a:xfrm>
          <a:prstGeom prst="rect">
            <a:avLst/>
          </a:prstGeom>
          <a:solidFill>
            <a:srgbClr val="0000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rgbClr val="FF5252"/>
                </a:solidFill>
                <a:latin typeface="Consolas"/>
                <a:ea typeface="Consolas"/>
                <a:cs typeface="Consolas"/>
                <a:sym typeface="Consolas"/>
              </a:rPr>
              <a:t>char </a:t>
            </a:r>
            <a:r>
              <a:rPr lang="en" sz="2400" dirty="0">
                <a:solidFill>
                  <a:srgbClr val="D9D9D9"/>
                </a:solidFill>
                <a:latin typeface="Consolas"/>
                <a:ea typeface="Consolas"/>
                <a:cs typeface="Consolas"/>
                <a:sym typeface="Consolas"/>
              </a:rPr>
              <a:t>tecla = getchar();</a:t>
            </a:r>
            <a:endParaRPr sz="2400" dirty="0">
              <a:solidFill>
                <a:srgbClr val="D9D9D9"/>
              </a:solidFill>
              <a:latin typeface="Consolas"/>
              <a:ea typeface="Consolas"/>
              <a:cs typeface="Consolas"/>
              <a:sym typeface="Consolas"/>
            </a:endParaRPr>
          </a:p>
          <a:p>
            <a:pPr marL="0" lvl="0" indent="0" algn="l" rtl="0">
              <a:spcBef>
                <a:spcPts val="0"/>
              </a:spcBef>
              <a:spcAft>
                <a:spcPts val="0"/>
              </a:spcAft>
              <a:buNone/>
            </a:pPr>
            <a:r>
              <a:rPr lang="en" sz="2400" dirty="0">
                <a:solidFill>
                  <a:srgbClr val="63D297"/>
                </a:solidFill>
                <a:latin typeface="Consolas"/>
                <a:ea typeface="Consolas"/>
                <a:cs typeface="Consolas"/>
                <a:sym typeface="Consolas"/>
              </a:rPr>
              <a:t>acciones</a:t>
            </a:r>
            <a:r>
              <a:rPr lang="en" sz="2400" dirty="0">
                <a:solidFill>
                  <a:srgbClr val="D9D9D9"/>
                </a:solidFill>
                <a:latin typeface="Consolas"/>
                <a:ea typeface="Consolas"/>
                <a:cs typeface="Consolas"/>
                <a:sym typeface="Consolas"/>
              </a:rPr>
              <a:t>[tecla]();</a:t>
            </a:r>
            <a:endParaRPr sz="2400" dirty="0">
              <a:solidFill>
                <a:srgbClr val="D9D9D9"/>
              </a:solidFill>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3"/>
                                        </p:tgtEl>
                                        <p:attrNameLst>
                                          <p:attrName>style.visibility</p:attrName>
                                        </p:attrNameLst>
                                      </p:cBhvr>
                                      <p:to>
                                        <p:strVal val="visible"/>
                                      </p:to>
                                    </p:set>
                                    <p:animEffect transition="in" filter="fade">
                                      <p:cBhvr>
                                        <p:cTn id="7" dur="1000"/>
                                        <p:tgtEl>
                                          <p:spTgt spid="2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7"/>
        <p:cNvGrpSpPr/>
        <p:nvPr/>
      </p:nvGrpSpPr>
      <p:grpSpPr>
        <a:xfrm>
          <a:off x="0" y="0"/>
          <a:ext cx="0" cy="0"/>
          <a:chOff x="0" y="0"/>
          <a:chExt cx="0" cy="0"/>
        </a:xfrm>
      </p:grpSpPr>
      <p:pic>
        <p:nvPicPr>
          <p:cNvPr id="218" name="Google Shape;218;p36"/>
          <p:cNvPicPr preferRelativeResize="0"/>
          <p:nvPr/>
        </p:nvPicPr>
        <p:blipFill>
          <a:blip r:embed="rId3">
            <a:alphaModFix/>
          </a:blip>
          <a:stretch>
            <a:fillRect/>
          </a:stretch>
        </p:blipFill>
        <p:spPr>
          <a:xfrm>
            <a:off x="-4" y="0"/>
            <a:ext cx="423809" cy="6858002"/>
          </a:xfrm>
          <a:prstGeom prst="rect">
            <a:avLst/>
          </a:prstGeom>
          <a:noFill/>
          <a:ln>
            <a:noFill/>
          </a:ln>
        </p:spPr>
      </p:pic>
      <p:pic>
        <p:nvPicPr>
          <p:cNvPr id="219" name="Google Shape;219;p36"/>
          <p:cNvPicPr preferRelativeResize="0"/>
          <p:nvPr/>
        </p:nvPicPr>
        <p:blipFill>
          <a:blip r:embed="rId4">
            <a:alphaModFix/>
          </a:blip>
          <a:stretch>
            <a:fillRect/>
          </a:stretch>
        </p:blipFill>
        <p:spPr>
          <a:xfrm>
            <a:off x="8720196" y="0"/>
            <a:ext cx="423809" cy="6858002"/>
          </a:xfrm>
          <a:prstGeom prst="rect">
            <a:avLst/>
          </a:prstGeom>
          <a:noFill/>
          <a:ln>
            <a:noFill/>
          </a:ln>
        </p:spPr>
      </p:pic>
      <p:pic>
        <p:nvPicPr>
          <p:cNvPr id="220" name="Google Shape;220;p36"/>
          <p:cNvPicPr preferRelativeResize="0"/>
          <p:nvPr/>
        </p:nvPicPr>
        <p:blipFill>
          <a:blip r:embed="rId5">
            <a:alphaModFix/>
          </a:blip>
          <a:stretch>
            <a:fillRect/>
          </a:stretch>
        </p:blipFill>
        <p:spPr>
          <a:xfrm>
            <a:off x="576205" y="1530600"/>
            <a:ext cx="7991593" cy="379678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p:nvPr/>
        </p:nvSpPr>
        <p:spPr>
          <a:xfrm>
            <a:off x="391175" y="1207450"/>
            <a:ext cx="8409000" cy="3598200"/>
          </a:xfrm>
          <a:prstGeom prst="rect">
            <a:avLst/>
          </a:prstGeom>
          <a:solidFill>
            <a:srgbClr val="0000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FF5252"/>
                </a:solidFill>
                <a:latin typeface="Consolas"/>
                <a:ea typeface="Consolas"/>
                <a:cs typeface="Consolas"/>
                <a:sym typeface="Consolas"/>
              </a:rPr>
              <a:t>size_t </a:t>
            </a:r>
            <a:r>
              <a:rPr lang="en" sz="2400">
                <a:solidFill>
                  <a:srgbClr val="63D297"/>
                </a:solidFill>
                <a:latin typeface="Consolas"/>
                <a:ea typeface="Consolas"/>
                <a:cs typeface="Consolas"/>
                <a:sym typeface="Consolas"/>
              </a:rPr>
              <a:t>contar_mayusculas</a:t>
            </a:r>
            <a:r>
              <a:rPr lang="en" sz="2400">
                <a:solidFill>
                  <a:srgbClr val="D9D9D9"/>
                </a:solidFill>
                <a:latin typeface="Consolas"/>
                <a:ea typeface="Consolas"/>
                <a:cs typeface="Consolas"/>
                <a:sym typeface="Consolas"/>
              </a:rPr>
              <a:t>(</a:t>
            </a:r>
            <a:r>
              <a:rPr lang="en" sz="2400">
                <a:solidFill>
                  <a:srgbClr val="FF5252"/>
                </a:solidFill>
                <a:latin typeface="Consolas"/>
                <a:ea typeface="Consolas"/>
                <a:cs typeface="Consolas"/>
                <a:sym typeface="Consolas"/>
              </a:rPr>
              <a:t>const</a:t>
            </a:r>
            <a:r>
              <a:rPr lang="en" sz="2400">
                <a:solidFill>
                  <a:srgbClr val="D9D9D9"/>
                </a:solidFill>
                <a:latin typeface="Consolas"/>
                <a:ea typeface="Consolas"/>
                <a:cs typeface="Consolas"/>
                <a:sym typeface="Consolas"/>
              </a:rPr>
              <a:t> </a:t>
            </a:r>
            <a:r>
              <a:rPr lang="en" sz="2400">
                <a:solidFill>
                  <a:srgbClr val="FF5252"/>
                </a:solidFill>
                <a:latin typeface="Consolas"/>
                <a:ea typeface="Consolas"/>
                <a:cs typeface="Consolas"/>
                <a:sym typeface="Consolas"/>
              </a:rPr>
              <a:t>char *</a:t>
            </a:r>
            <a:r>
              <a:rPr lang="en" sz="2400">
                <a:solidFill>
                  <a:srgbClr val="D9D9D9"/>
                </a:solidFill>
                <a:latin typeface="Consolas"/>
                <a:ea typeface="Consolas"/>
                <a:cs typeface="Consolas"/>
                <a:sym typeface="Consolas"/>
              </a:rPr>
              <a:t>s) {</a:t>
            </a:r>
            <a:endParaRPr sz="2400">
              <a:solidFill>
                <a:srgbClr val="D9D9D9"/>
              </a:solidFill>
              <a:latin typeface="Consolas"/>
              <a:ea typeface="Consolas"/>
              <a:cs typeface="Consolas"/>
              <a:sym typeface="Consolas"/>
            </a:endParaRPr>
          </a:p>
          <a:p>
            <a:pPr marL="0" lvl="0" indent="0" algn="l" rtl="0">
              <a:spcBef>
                <a:spcPts val="0"/>
              </a:spcBef>
              <a:spcAft>
                <a:spcPts val="0"/>
              </a:spcAft>
              <a:buNone/>
            </a:pPr>
            <a:r>
              <a:rPr lang="en" sz="2400">
                <a:solidFill>
                  <a:srgbClr val="D9D9D9"/>
                </a:solidFill>
                <a:latin typeface="Consolas"/>
                <a:ea typeface="Consolas"/>
                <a:cs typeface="Consolas"/>
                <a:sym typeface="Consolas"/>
              </a:rPr>
              <a:t>    </a:t>
            </a:r>
            <a:r>
              <a:rPr lang="en" sz="2400">
                <a:solidFill>
                  <a:schemeClr val="accent5"/>
                </a:solidFill>
                <a:latin typeface="Consolas"/>
                <a:ea typeface="Consolas"/>
                <a:cs typeface="Consolas"/>
                <a:sym typeface="Consolas"/>
              </a:rPr>
              <a:t>size_t</a:t>
            </a:r>
            <a:r>
              <a:rPr lang="en" sz="2400">
                <a:solidFill>
                  <a:srgbClr val="FF5252"/>
                </a:solidFill>
                <a:latin typeface="Consolas"/>
                <a:ea typeface="Consolas"/>
                <a:cs typeface="Consolas"/>
                <a:sym typeface="Consolas"/>
              </a:rPr>
              <a:t> </a:t>
            </a:r>
            <a:r>
              <a:rPr lang="en" sz="2400">
                <a:solidFill>
                  <a:srgbClr val="D9D9D9"/>
                </a:solidFill>
                <a:latin typeface="Consolas"/>
                <a:ea typeface="Consolas"/>
                <a:cs typeface="Consolas"/>
                <a:sym typeface="Consolas"/>
              </a:rPr>
              <a:t>r </a:t>
            </a:r>
            <a:r>
              <a:rPr lang="en" sz="2400">
                <a:solidFill>
                  <a:srgbClr val="FF5252"/>
                </a:solidFill>
                <a:latin typeface="Consolas"/>
                <a:ea typeface="Consolas"/>
                <a:cs typeface="Consolas"/>
                <a:sym typeface="Consolas"/>
              </a:rPr>
              <a:t>=</a:t>
            </a:r>
            <a:r>
              <a:rPr lang="en" sz="2400">
                <a:solidFill>
                  <a:srgbClr val="D9D9D9"/>
                </a:solidFill>
                <a:latin typeface="Consolas"/>
                <a:ea typeface="Consolas"/>
                <a:cs typeface="Consolas"/>
                <a:sym typeface="Consolas"/>
              </a:rPr>
              <a:t> 0;</a:t>
            </a:r>
            <a:endParaRPr sz="2400">
              <a:solidFill>
                <a:srgbClr val="D9D9D9"/>
              </a:solidFill>
              <a:latin typeface="Consolas"/>
              <a:ea typeface="Consolas"/>
              <a:cs typeface="Consolas"/>
              <a:sym typeface="Consolas"/>
            </a:endParaRPr>
          </a:p>
          <a:p>
            <a:pPr marL="0" lvl="0" indent="0" algn="l" rtl="0">
              <a:spcBef>
                <a:spcPts val="0"/>
              </a:spcBef>
              <a:spcAft>
                <a:spcPts val="0"/>
              </a:spcAft>
              <a:buNone/>
            </a:pPr>
            <a:r>
              <a:rPr lang="en" sz="2400">
                <a:solidFill>
                  <a:srgbClr val="D9D9D9"/>
                </a:solidFill>
                <a:latin typeface="Consolas"/>
                <a:ea typeface="Consolas"/>
                <a:cs typeface="Consolas"/>
                <a:sym typeface="Consolas"/>
              </a:rPr>
              <a:t>    </a:t>
            </a:r>
            <a:r>
              <a:rPr lang="en" sz="2400">
                <a:solidFill>
                  <a:schemeClr val="accent5"/>
                </a:solidFill>
                <a:latin typeface="Consolas"/>
                <a:ea typeface="Consolas"/>
                <a:cs typeface="Consolas"/>
                <a:sym typeface="Consolas"/>
              </a:rPr>
              <a:t>for</a:t>
            </a:r>
            <a:r>
              <a:rPr lang="en" sz="2400">
                <a:solidFill>
                  <a:srgbClr val="D9D9D9"/>
                </a:solidFill>
                <a:latin typeface="Consolas"/>
                <a:ea typeface="Consolas"/>
                <a:cs typeface="Consolas"/>
                <a:sym typeface="Consolas"/>
              </a:rPr>
              <a:t> (</a:t>
            </a:r>
            <a:r>
              <a:rPr lang="en" sz="2400">
                <a:solidFill>
                  <a:schemeClr val="accent5"/>
                </a:solidFill>
                <a:latin typeface="Consolas"/>
                <a:ea typeface="Consolas"/>
                <a:cs typeface="Consolas"/>
                <a:sym typeface="Consolas"/>
              </a:rPr>
              <a:t>const char *</a:t>
            </a:r>
            <a:r>
              <a:rPr lang="en" sz="2400">
                <a:solidFill>
                  <a:srgbClr val="D9D9D9"/>
                </a:solidFill>
                <a:latin typeface="Consolas"/>
                <a:ea typeface="Consolas"/>
                <a:cs typeface="Consolas"/>
                <a:sym typeface="Consolas"/>
              </a:rPr>
              <a:t>c </a:t>
            </a:r>
            <a:r>
              <a:rPr lang="en" sz="2400">
                <a:solidFill>
                  <a:schemeClr val="accent5"/>
                </a:solidFill>
                <a:latin typeface="Consolas"/>
                <a:ea typeface="Consolas"/>
                <a:cs typeface="Consolas"/>
                <a:sym typeface="Consolas"/>
              </a:rPr>
              <a:t>=</a:t>
            </a:r>
            <a:r>
              <a:rPr lang="en" sz="2400">
                <a:solidFill>
                  <a:srgbClr val="D9D9D9"/>
                </a:solidFill>
                <a:latin typeface="Consolas"/>
                <a:ea typeface="Consolas"/>
                <a:cs typeface="Consolas"/>
                <a:sym typeface="Consolas"/>
              </a:rPr>
              <a:t> s; </a:t>
            </a:r>
            <a:r>
              <a:rPr lang="en" sz="2400">
                <a:solidFill>
                  <a:schemeClr val="accent5"/>
                </a:solidFill>
                <a:latin typeface="Consolas"/>
                <a:ea typeface="Consolas"/>
                <a:cs typeface="Consolas"/>
                <a:sym typeface="Consolas"/>
              </a:rPr>
              <a:t>*</a:t>
            </a:r>
            <a:r>
              <a:rPr lang="en" sz="2400">
                <a:solidFill>
                  <a:srgbClr val="D9D9D9"/>
                </a:solidFill>
                <a:latin typeface="Consolas"/>
                <a:ea typeface="Consolas"/>
                <a:cs typeface="Consolas"/>
                <a:sym typeface="Consolas"/>
              </a:rPr>
              <a:t>c </a:t>
            </a:r>
            <a:r>
              <a:rPr lang="en" sz="2400">
                <a:solidFill>
                  <a:schemeClr val="accent5"/>
                </a:solidFill>
                <a:latin typeface="Consolas"/>
                <a:ea typeface="Consolas"/>
                <a:cs typeface="Consolas"/>
                <a:sym typeface="Consolas"/>
              </a:rPr>
              <a:t>!=</a:t>
            </a:r>
            <a:r>
              <a:rPr lang="en" sz="2400">
                <a:solidFill>
                  <a:srgbClr val="D9D9D9"/>
                </a:solidFill>
                <a:latin typeface="Consolas"/>
                <a:ea typeface="Consolas"/>
                <a:cs typeface="Consolas"/>
                <a:sym typeface="Consolas"/>
              </a:rPr>
              <a:t> '\0'; c</a:t>
            </a:r>
            <a:r>
              <a:rPr lang="en" sz="2400">
                <a:solidFill>
                  <a:schemeClr val="accent5"/>
                </a:solidFill>
                <a:latin typeface="Consolas"/>
                <a:ea typeface="Consolas"/>
                <a:cs typeface="Consolas"/>
                <a:sym typeface="Consolas"/>
              </a:rPr>
              <a:t>++</a:t>
            </a:r>
            <a:r>
              <a:rPr lang="en" sz="2400">
                <a:solidFill>
                  <a:srgbClr val="D9D9D9"/>
                </a:solidFill>
                <a:latin typeface="Consolas"/>
                <a:ea typeface="Consolas"/>
                <a:cs typeface="Consolas"/>
                <a:sym typeface="Consolas"/>
              </a:rPr>
              <a:t>) {</a:t>
            </a:r>
            <a:endParaRPr sz="2400">
              <a:solidFill>
                <a:srgbClr val="D9D9D9"/>
              </a:solidFill>
              <a:latin typeface="Consolas"/>
              <a:ea typeface="Consolas"/>
              <a:cs typeface="Consolas"/>
              <a:sym typeface="Consolas"/>
            </a:endParaRPr>
          </a:p>
          <a:p>
            <a:pPr marL="0" lvl="0" indent="0" algn="l" rtl="0">
              <a:spcBef>
                <a:spcPts val="0"/>
              </a:spcBef>
              <a:spcAft>
                <a:spcPts val="0"/>
              </a:spcAft>
              <a:buNone/>
            </a:pPr>
            <a:r>
              <a:rPr lang="en" sz="2400">
                <a:solidFill>
                  <a:srgbClr val="D9D9D9"/>
                </a:solidFill>
                <a:latin typeface="Consolas"/>
                <a:ea typeface="Consolas"/>
                <a:cs typeface="Consolas"/>
                <a:sym typeface="Consolas"/>
              </a:rPr>
              <a:t>        </a:t>
            </a:r>
            <a:r>
              <a:rPr lang="en" sz="2400">
                <a:solidFill>
                  <a:schemeClr val="accent5"/>
                </a:solidFill>
                <a:latin typeface="Consolas"/>
                <a:ea typeface="Consolas"/>
                <a:cs typeface="Consolas"/>
                <a:sym typeface="Consolas"/>
              </a:rPr>
              <a:t>if</a:t>
            </a:r>
            <a:r>
              <a:rPr lang="en" sz="2400">
                <a:solidFill>
                  <a:srgbClr val="D9D9D9"/>
                </a:solidFill>
                <a:latin typeface="Consolas"/>
                <a:ea typeface="Consolas"/>
                <a:cs typeface="Consolas"/>
                <a:sym typeface="Consolas"/>
              </a:rPr>
              <a:t> (</a:t>
            </a:r>
            <a:r>
              <a:rPr lang="en" sz="2400">
                <a:solidFill>
                  <a:schemeClr val="lt2"/>
                </a:solidFill>
                <a:latin typeface="Consolas"/>
                <a:ea typeface="Consolas"/>
                <a:cs typeface="Consolas"/>
                <a:sym typeface="Consolas"/>
              </a:rPr>
              <a:t>isupper</a:t>
            </a:r>
            <a:r>
              <a:rPr lang="en" sz="2400">
                <a:solidFill>
                  <a:srgbClr val="D9D9D9"/>
                </a:solidFill>
                <a:latin typeface="Consolas"/>
                <a:ea typeface="Consolas"/>
                <a:cs typeface="Consolas"/>
                <a:sym typeface="Consolas"/>
              </a:rPr>
              <a:t>(</a:t>
            </a:r>
            <a:r>
              <a:rPr lang="en" sz="2400">
                <a:solidFill>
                  <a:schemeClr val="accent5"/>
                </a:solidFill>
                <a:latin typeface="Consolas"/>
                <a:ea typeface="Consolas"/>
                <a:cs typeface="Consolas"/>
                <a:sym typeface="Consolas"/>
              </a:rPr>
              <a:t>*</a:t>
            </a:r>
            <a:r>
              <a:rPr lang="en" sz="2400">
                <a:solidFill>
                  <a:srgbClr val="D9D9D9"/>
                </a:solidFill>
                <a:latin typeface="Consolas"/>
                <a:ea typeface="Consolas"/>
                <a:cs typeface="Consolas"/>
                <a:sym typeface="Consolas"/>
              </a:rPr>
              <a:t>c)) {</a:t>
            </a:r>
            <a:endParaRPr sz="2400">
              <a:solidFill>
                <a:srgbClr val="D9D9D9"/>
              </a:solidFill>
              <a:latin typeface="Consolas"/>
              <a:ea typeface="Consolas"/>
              <a:cs typeface="Consolas"/>
              <a:sym typeface="Consolas"/>
            </a:endParaRPr>
          </a:p>
          <a:p>
            <a:pPr marL="0" lvl="0" indent="0" algn="l" rtl="0">
              <a:spcBef>
                <a:spcPts val="0"/>
              </a:spcBef>
              <a:spcAft>
                <a:spcPts val="0"/>
              </a:spcAft>
              <a:buNone/>
            </a:pPr>
            <a:r>
              <a:rPr lang="en" sz="2400">
                <a:solidFill>
                  <a:srgbClr val="D9D9D9"/>
                </a:solidFill>
                <a:latin typeface="Consolas"/>
                <a:ea typeface="Consolas"/>
                <a:cs typeface="Consolas"/>
                <a:sym typeface="Consolas"/>
              </a:rPr>
              <a:t>            r</a:t>
            </a:r>
            <a:r>
              <a:rPr lang="en" sz="2400">
                <a:solidFill>
                  <a:schemeClr val="accent5"/>
                </a:solidFill>
                <a:latin typeface="Consolas"/>
                <a:ea typeface="Consolas"/>
                <a:cs typeface="Consolas"/>
                <a:sym typeface="Consolas"/>
              </a:rPr>
              <a:t>++</a:t>
            </a:r>
            <a:r>
              <a:rPr lang="en" sz="2400">
                <a:solidFill>
                  <a:srgbClr val="D9D9D9"/>
                </a:solidFill>
                <a:latin typeface="Consolas"/>
                <a:ea typeface="Consolas"/>
                <a:cs typeface="Consolas"/>
                <a:sym typeface="Consolas"/>
              </a:rPr>
              <a:t>;</a:t>
            </a:r>
            <a:endParaRPr sz="2400">
              <a:solidFill>
                <a:srgbClr val="D9D9D9"/>
              </a:solidFill>
              <a:latin typeface="Consolas"/>
              <a:ea typeface="Consolas"/>
              <a:cs typeface="Consolas"/>
              <a:sym typeface="Consolas"/>
            </a:endParaRPr>
          </a:p>
          <a:p>
            <a:pPr marL="0" lvl="0" indent="0" algn="l" rtl="0">
              <a:spcBef>
                <a:spcPts val="0"/>
              </a:spcBef>
              <a:spcAft>
                <a:spcPts val="0"/>
              </a:spcAft>
              <a:buNone/>
            </a:pPr>
            <a:r>
              <a:rPr lang="en" sz="2400">
                <a:solidFill>
                  <a:srgbClr val="D9D9D9"/>
                </a:solidFill>
                <a:latin typeface="Consolas"/>
                <a:ea typeface="Consolas"/>
                <a:cs typeface="Consolas"/>
                <a:sym typeface="Consolas"/>
              </a:rPr>
              <a:t>        }</a:t>
            </a:r>
            <a:endParaRPr sz="2400">
              <a:solidFill>
                <a:srgbClr val="D9D9D9"/>
              </a:solidFill>
              <a:latin typeface="Consolas"/>
              <a:ea typeface="Consolas"/>
              <a:cs typeface="Consolas"/>
              <a:sym typeface="Consolas"/>
            </a:endParaRPr>
          </a:p>
          <a:p>
            <a:pPr marL="0" lvl="0" indent="0" algn="l" rtl="0">
              <a:spcBef>
                <a:spcPts val="0"/>
              </a:spcBef>
              <a:spcAft>
                <a:spcPts val="0"/>
              </a:spcAft>
              <a:buNone/>
            </a:pPr>
            <a:r>
              <a:rPr lang="en" sz="2400">
                <a:solidFill>
                  <a:srgbClr val="D9D9D9"/>
                </a:solidFill>
                <a:latin typeface="Consolas"/>
                <a:ea typeface="Consolas"/>
                <a:cs typeface="Consolas"/>
                <a:sym typeface="Consolas"/>
              </a:rPr>
              <a:t>    }</a:t>
            </a:r>
            <a:endParaRPr sz="2400">
              <a:solidFill>
                <a:srgbClr val="D9D9D9"/>
              </a:solidFill>
              <a:latin typeface="Consolas"/>
              <a:ea typeface="Consolas"/>
              <a:cs typeface="Consolas"/>
              <a:sym typeface="Consolas"/>
            </a:endParaRPr>
          </a:p>
          <a:p>
            <a:pPr marL="0" lvl="0" indent="0" algn="l" rtl="0">
              <a:spcBef>
                <a:spcPts val="0"/>
              </a:spcBef>
              <a:spcAft>
                <a:spcPts val="0"/>
              </a:spcAft>
              <a:buNone/>
            </a:pPr>
            <a:r>
              <a:rPr lang="en" sz="2400">
                <a:solidFill>
                  <a:srgbClr val="D9D9D9"/>
                </a:solidFill>
                <a:latin typeface="Consolas"/>
                <a:ea typeface="Consolas"/>
                <a:cs typeface="Consolas"/>
                <a:sym typeface="Consolas"/>
              </a:rPr>
              <a:t>    </a:t>
            </a:r>
            <a:r>
              <a:rPr lang="en" sz="2400">
                <a:solidFill>
                  <a:srgbClr val="FF5252"/>
                </a:solidFill>
                <a:latin typeface="Consolas"/>
                <a:ea typeface="Consolas"/>
                <a:cs typeface="Consolas"/>
                <a:sym typeface="Consolas"/>
              </a:rPr>
              <a:t>return</a:t>
            </a:r>
            <a:r>
              <a:rPr lang="en" sz="2400">
                <a:solidFill>
                  <a:srgbClr val="D9D9D9"/>
                </a:solidFill>
                <a:latin typeface="Consolas"/>
                <a:ea typeface="Consolas"/>
                <a:cs typeface="Consolas"/>
                <a:sym typeface="Consolas"/>
              </a:rPr>
              <a:t> r;</a:t>
            </a:r>
            <a:endParaRPr sz="2400">
              <a:solidFill>
                <a:srgbClr val="D9D9D9"/>
              </a:solidFill>
              <a:latin typeface="Consolas"/>
              <a:ea typeface="Consolas"/>
              <a:cs typeface="Consolas"/>
              <a:sym typeface="Consolas"/>
            </a:endParaRPr>
          </a:p>
          <a:p>
            <a:pPr marL="0" lvl="0" indent="0" algn="l" rtl="0">
              <a:spcBef>
                <a:spcPts val="0"/>
              </a:spcBef>
              <a:spcAft>
                <a:spcPts val="0"/>
              </a:spcAft>
              <a:buNone/>
            </a:pPr>
            <a:r>
              <a:rPr lang="en" sz="2400">
                <a:solidFill>
                  <a:srgbClr val="D9D9D9"/>
                </a:solidFill>
                <a:latin typeface="Consolas"/>
                <a:ea typeface="Consolas"/>
                <a:cs typeface="Consolas"/>
                <a:sym typeface="Consolas"/>
              </a:rPr>
              <a:t>}</a:t>
            </a:r>
            <a:endParaRPr sz="2400">
              <a:solidFill>
                <a:srgbClr val="D9D9D9"/>
              </a:solidFill>
              <a:latin typeface="Consolas"/>
              <a:ea typeface="Consolas"/>
              <a:cs typeface="Consolas"/>
              <a:sym typeface="Consola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p:nvPr/>
        </p:nvSpPr>
        <p:spPr>
          <a:xfrm>
            <a:off x="391175" y="1207450"/>
            <a:ext cx="8409000" cy="3598200"/>
          </a:xfrm>
          <a:prstGeom prst="rect">
            <a:avLst/>
          </a:prstGeom>
          <a:solidFill>
            <a:srgbClr val="0000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FF5252"/>
                </a:solidFill>
                <a:latin typeface="Consolas"/>
                <a:ea typeface="Consolas"/>
                <a:cs typeface="Consolas"/>
                <a:sym typeface="Consolas"/>
              </a:rPr>
              <a:t>size_t </a:t>
            </a:r>
            <a:r>
              <a:rPr lang="en" sz="2400">
                <a:solidFill>
                  <a:srgbClr val="63D297"/>
                </a:solidFill>
                <a:latin typeface="Consolas"/>
                <a:ea typeface="Consolas"/>
                <a:cs typeface="Consolas"/>
                <a:sym typeface="Consolas"/>
              </a:rPr>
              <a:t>contar_minusculas</a:t>
            </a:r>
            <a:r>
              <a:rPr lang="en" sz="2400">
                <a:solidFill>
                  <a:srgbClr val="D9D9D9"/>
                </a:solidFill>
                <a:latin typeface="Consolas"/>
                <a:ea typeface="Consolas"/>
                <a:cs typeface="Consolas"/>
                <a:sym typeface="Consolas"/>
              </a:rPr>
              <a:t>(</a:t>
            </a:r>
            <a:r>
              <a:rPr lang="en" sz="2400">
                <a:solidFill>
                  <a:srgbClr val="FF5252"/>
                </a:solidFill>
                <a:latin typeface="Consolas"/>
                <a:ea typeface="Consolas"/>
                <a:cs typeface="Consolas"/>
                <a:sym typeface="Consolas"/>
              </a:rPr>
              <a:t>const</a:t>
            </a:r>
            <a:r>
              <a:rPr lang="en" sz="2400">
                <a:solidFill>
                  <a:srgbClr val="D9D9D9"/>
                </a:solidFill>
                <a:latin typeface="Consolas"/>
                <a:ea typeface="Consolas"/>
                <a:cs typeface="Consolas"/>
                <a:sym typeface="Consolas"/>
              </a:rPr>
              <a:t> </a:t>
            </a:r>
            <a:r>
              <a:rPr lang="en" sz="2400">
                <a:solidFill>
                  <a:srgbClr val="FF5252"/>
                </a:solidFill>
                <a:latin typeface="Consolas"/>
                <a:ea typeface="Consolas"/>
                <a:cs typeface="Consolas"/>
                <a:sym typeface="Consolas"/>
              </a:rPr>
              <a:t>char *</a:t>
            </a:r>
            <a:r>
              <a:rPr lang="en" sz="2400">
                <a:solidFill>
                  <a:srgbClr val="D9D9D9"/>
                </a:solidFill>
                <a:latin typeface="Consolas"/>
                <a:ea typeface="Consolas"/>
                <a:cs typeface="Consolas"/>
                <a:sym typeface="Consolas"/>
              </a:rPr>
              <a:t>s) {</a:t>
            </a:r>
            <a:endParaRPr sz="2400">
              <a:solidFill>
                <a:srgbClr val="D9D9D9"/>
              </a:solidFill>
              <a:latin typeface="Consolas"/>
              <a:ea typeface="Consolas"/>
              <a:cs typeface="Consolas"/>
              <a:sym typeface="Consolas"/>
            </a:endParaRPr>
          </a:p>
          <a:p>
            <a:pPr marL="0" lvl="0" indent="0" algn="l" rtl="0">
              <a:spcBef>
                <a:spcPts val="0"/>
              </a:spcBef>
              <a:spcAft>
                <a:spcPts val="0"/>
              </a:spcAft>
              <a:buNone/>
            </a:pPr>
            <a:endParaRPr sz="2400">
              <a:solidFill>
                <a:srgbClr val="D9D9D9"/>
              </a:solidFill>
              <a:latin typeface="Consolas"/>
              <a:ea typeface="Consolas"/>
              <a:cs typeface="Consolas"/>
              <a:sym typeface="Consolas"/>
            </a:endParaRPr>
          </a:p>
          <a:p>
            <a:pPr marL="0" lvl="0" indent="0" algn="l" rtl="0">
              <a:spcBef>
                <a:spcPts val="0"/>
              </a:spcBef>
              <a:spcAft>
                <a:spcPts val="0"/>
              </a:spcAft>
              <a:buNone/>
            </a:pPr>
            <a:endParaRPr sz="2400">
              <a:solidFill>
                <a:srgbClr val="D9D9D9"/>
              </a:solidFill>
              <a:latin typeface="Consolas"/>
              <a:ea typeface="Consolas"/>
              <a:cs typeface="Consolas"/>
              <a:sym typeface="Consolas"/>
            </a:endParaRPr>
          </a:p>
          <a:p>
            <a:pPr marL="0" lvl="0" indent="0" algn="l" rtl="0">
              <a:spcBef>
                <a:spcPts val="0"/>
              </a:spcBef>
              <a:spcAft>
                <a:spcPts val="0"/>
              </a:spcAft>
              <a:buNone/>
            </a:pPr>
            <a:endParaRPr sz="2400">
              <a:solidFill>
                <a:srgbClr val="D9D9D9"/>
              </a:solidFill>
              <a:latin typeface="Consolas"/>
              <a:ea typeface="Consolas"/>
              <a:cs typeface="Consolas"/>
              <a:sym typeface="Consolas"/>
            </a:endParaRPr>
          </a:p>
          <a:p>
            <a:pPr marL="0" lvl="0" indent="0" algn="l" rtl="0">
              <a:spcBef>
                <a:spcPts val="0"/>
              </a:spcBef>
              <a:spcAft>
                <a:spcPts val="0"/>
              </a:spcAft>
              <a:buNone/>
            </a:pPr>
            <a:endParaRPr sz="2400">
              <a:solidFill>
                <a:srgbClr val="D9D9D9"/>
              </a:solidFill>
              <a:latin typeface="Consolas"/>
              <a:ea typeface="Consolas"/>
              <a:cs typeface="Consolas"/>
              <a:sym typeface="Consolas"/>
            </a:endParaRPr>
          </a:p>
          <a:p>
            <a:pPr marL="0" lvl="0" indent="0" algn="l" rtl="0">
              <a:spcBef>
                <a:spcPts val="0"/>
              </a:spcBef>
              <a:spcAft>
                <a:spcPts val="0"/>
              </a:spcAft>
              <a:buNone/>
            </a:pPr>
            <a:endParaRPr sz="2400">
              <a:solidFill>
                <a:srgbClr val="D9D9D9"/>
              </a:solidFill>
              <a:latin typeface="Consolas"/>
              <a:ea typeface="Consolas"/>
              <a:cs typeface="Consolas"/>
              <a:sym typeface="Consolas"/>
            </a:endParaRPr>
          </a:p>
          <a:p>
            <a:pPr marL="0" lvl="0" indent="0" algn="l" rtl="0">
              <a:spcBef>
                <a:spcPts val="0"/>
              </a:spcBef>
              <a:spcAft>
                <a:spcPts val="0"/>
              </a:spcAft>
              <a:buNone/>
            </a:pPr>
            <a:endParaRPr sz="2400">
              <a:solidFill>
                <a:srgbClr val="D9D9D9"/>
              </a:solidFill>
              <a:latin typeface="Consolas"/>
              <a:ea typeface="Consolas"/>
              <a:cs typeface="Consolas"/>
              <a:sym typeface="Consolas"/>
            </a:endParaRPr>
          </a:p>
          <a:p>
            <a:pPr marL="0" lvl="0" indent="0" algn="l" rtl="0">
              <a:spcBef>
                <a:spcPts val="0"/>
              </a:spcBef>
              <a:spcAft>
                <a:spcPts val="0"/>
              </a:spcAft>
              <a:buNone/>
            </a:pPr>
            <a:endParaRPr sz="2400">
              <a:solidFill>
                <a:srgbClr val="D9D9D9"/>
              </a:solidFill>
              <a:latin typeface="Consolas"/>
              <a:ea typeface="Consolas"/>
              <a:cs typeface="Consolas"/>
              <a:sym typeface="Consolas"/>
            </a:endParaRPr>
          </a:p>
          <a:p>
            <a:pPr marL="0" lvl="0" indent="0" algn="l" rtl="0">
              <a:spcBef>
                <a:spcPts val="0"/>
              </a:spcBef>
              <a:spcAft>
                <a:spcPts val="0"/>
              </a:spcAft>
              <a:buNone/>
            </a:pPr>
            <a:r>
              <a:rPr lang="en" sz="2400">
                <a:solidFill>
                  <a:srgbClr val="D9D9D9"/>
                </a:solidFill>
                <a:latin typeface="Consolas"/>
                <a:ea typeface="Consolas"/>
                <a:cs typeface="Consolas"/>
                <a:sym typeface="Consolas"/>
              </a:rPr>
              <a:t>}</a:t>
            </a:r>
            <a:endParaRPr sz="2400">
              <a:solidFill>
                <a:srgbClr val="D9D9D9"/>
              </a:solidFill>
              <a:latin typeface="Consolas"/>
              <a:ea typeface="Consolas"/>
              <a:cs typeface="Consolas"/>
              <a:sym typeface="Consola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p:nvPr/>
        </p:nvSpPr>
        <p:spPr>
          <a:xfrm>
            <a:off x="391175" y="1207450"/>
            <a:ext cx="8409000" cy="3598200"/>
          </a:xfrm>
          <a:prstGeom prst="rect">
            <a:avLst/>
          </a:prstGeom>
          <a:solidFill>
            <a:srgbClr val="0000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rgbClr val="FF5252"/>
                </a:solidFill>
                <a:latin typeface="Consolas"/>
                <a:ea typeface="Consolas"/>
                <a:cs typeface="Consolas"/>
                <a:sym typeface="Consolas"/>
              </a:rPr>
              <a:t>size_t </a:t>
            </a:r>
            <a:r>
              <a:rPr lang="en" sz="2400" dirty="0">
                <a:solidFill>
                  <a:srgbClr val="63D297"/>
                </a:solidFill>
                <a:latin typeface="Consolas"/>
                <a:ea typeface="Consolas"/>
                <a:cs typeface="Consolas"/>
                <a:sym typeface="Consolas"/>
              </a:rPr>
              <a:t>contar_minusculas</a:t>
            </a:r>
            <a:r>
              <a:rPr lang="en" sz="2400" dirty="0">
                <a:solidFill>
                  <a:srgbClr val="D9D9D9"/>
                </a:solidFill>
                <a:latin typeface="Consolas"/>
                <a:ea typeface="Consolas"/>
                <a:cs typeface="Consolas"/>
                <a:sym typeface="Consolas"/>
              </a:rPr>
              <a:t>(</a:t>
            </a:r>
            <a:r>
              <a:rPr lang="en" sz="2400" dirty="0">
                <a:solidFill>
                  <a:srgbClr val="FF5252"/>
                </a:solidFill>
                <a:latin typeface="Consolas"/>
                <a:ea typeface="Consolas"/>
                <a:cs typeface="Consolas"/>
                <a:sym typeface="Consolas"/>
              </a:rPr>
              <a:t>const</a:t>
            </a:r>
            <a:r>
              <a:rPr lang="en" sz="2400" dirty="0">
                <a:solidFill>
                  <a:srgbClr val="D9D9D9"/>
                </a:solidFill>
                <a:latin typeface="Consolas"/>
                <a:ea typeface="Consolas"/>
                <a:cs typeface="Consolas"/>
                <a:sym typeface="Consolas"/>
              </a:rPr>
              <a:t> </a:t>
            </a:r>
            <a:r>
              <a:rPr lang="en" sz="2400" dirty="0">
                <a:solidFill>
                  <a:srgbClr val="FF5252"/>
                </a:solidFill>
                <a:latin typeface="Consolas"/>
                <a:ea typeface="Consolas"/>
                <a:cs typeface="Consolas"/>
                <a:sym typeface="Consolas"/>
              </a:rPr>
              <a:t>char *</a:t>
            </a:r>
            <a:r>
              <a:rPr lang="en" sz="2400" dirty="0">
                <a:solidFill>
                  <a:srgbClr val="D9D9D9"/>
                </a:solidFill>
                <a:latin typeface="Consolas"/>
                <a:ea typeface="Consolas"/>
                <a:cs typeface="Consolas"/>
                <a:sym typeface="Consolas"/>
              </a:rPr>
              <a:t>s) {</a:t>
            </a:r>
            <a:endParaRPr sz="2400" dirty="0">
              <a:solidFill>
                <a:srgbClr val="D9D9D9"/>
              </a:solidFill>
              <a:latin typeface="Consolas"/>
              <a:ea typeface="Consolas"/>
              <a:cs typeface="Consolas"/>
              <a:sym typeface="Consolas"/>
            </a:endParaRPr>
          </a:p>
          <a:p>
            <a:pPr marL="0" lvl="0" indent="0" algn="l" rtl="0">
              <a:spcBef>
                <a:spcPts val="0"/>
              </a:spcBef>
              <a:spcAft>
                <a:spcPts val="0"/>
              </a:spcAft>
              <a:buNone/>
            </a:pPr>
            <a:r>
              <a:rPr lang="en" sz="2400" dirty="0">
                <a:solidFill>
                  <a:srgbClr val="D9D9D9"/>
                </a:solidFill>
                <a:latin typeface="Consolas"/>
                <a:ea typeface="Consolas"/>
                <a:cs typeface="Consolas"/>
                <a:sym typeface="Consolas"/>
              </a:rPr>
              <a:t>    </a:t>
            </a:r>
            <a:r>
              <a:rPr lang="en" sz="2400" dirty="0">
                <a:solidFill>
                  <a:schemeClr val="accent5"/>
                </a:solidFill>
                <a:latin typeface="Consolas"/>
                <a:ea typeface="Consolas"/>
                <a:cs typeface="Consolas"/>
                <a:sym typeface="Consolas"/>
              </a:rPr>
              <a:t>size_t</a:t>
            </a:r>
            <a:r>
              <a:rPr lang="en" sz="2400" dirty="0">
                <a:solidFill>
                  <a:srgbClr val="FF5252"/>
                </a:solidFill>
                <a:latin typeface="Consolas"/>
                <a:ea typeface="Consolas"/>
                <a:cs typeface="Consolas"/>
                <a:sym typeface="Consolas"/>
              </a:rPr>
              <a:t> </a:t>
            </a:r>
            <a:r>
              <a:rPr lang="en" sz="2400" dirty="0">
                <a:solidFill>
                  <a:srgbClr val="D9D9D9"/>
                </a:solidFill>
                <a:latin typeface="Consolas"/>
                <a:ea typeface="Consolas"/>
                <a:cs typeface="Consolas"/>
                <a:sym typeface="Consolas"/>
              </a:rPr>
              <a:t>r </a:t>
            </a:r>
            <a:r>
              <a:rPr lang="en" sz="2400" dirty="0">
                <a:solidFill>
                  <a:srgbClr val="FF5252"/>
                </a:solidFill>
                <a:latin typeface="Consolas"/>
                <a:ea typeface="Consolas"/>
                <a:cs typeface="Consolas"/>
                <a:sym typeface="Consolas"/>
              </a:rPr>
              <a:t>=</a:t>
            </a:r>
            <a:r>
              <a:rPr lang="en" sz="2400" dirty="0">
                <a:solidFill>
                  <a:srgbClr val="D9D9D9"/>
                </a:solidFill>
                <a:latin typeface="Consolas"/>
                <a:ea typeface="Consolas"/>
                <a:cs typeface="Consolas"/>
                <a:sym typeface="Consolas"/>
              </a:rPr>
              <a:t> 0;</a:t>
            </a:r>
            <a:endParaRPr sz="2400" dirty="0">
              <a:solidFill>
                <a:srgbClr val="D9D9D9"/>
              </a:solidFill>
              <a:latin typeface="Consolas"/>
              <a:ea typeface="Consolas"/>
              <a:cs typeface="Consolas"/>
              <a:sym typeface="Consolas"/>
            </a:endParaRPr>
          </a:p>
          <a:p>
            <a:pPr marL="0" lvl="0" indent="0" algn="l" rtl="0">
              <a:spcBef>
                <a:spcPts val="0"/>
              </a:spcBef>
              <a:spcAft>
                <a:spcPts val="0"/>
              </a:spcAft>
              <a:buNone/>
            </a:pPr>
            <a:r>
              <a:rPr lang="en" sz="2400" dirty="0">
                <a:solidFill>
                  <a:srgbClr val="D9D9D9"/>
                </a:solidFill>
                <a:latin typeface="Consolas"/>
                <a:ea typeface="Consolas"/>
                <a:cs typeface="Consolas"/>
                <a:sym typeface="Consolas"/>
              </a:rPr>
              <a:t>    </a:t>
            </a:r>
            <a:r>
              <a:rPr lang="en" sz="2400" dirty="0">
                <a:solidFill>
                  <a:schemeClr val="accent5"/>
                </a:solidFill>
                <a:latin typeface="Consolas"/>
                <a:ea typeface="Consolas"/>
                <a:cs typeface="Consolas"/>
                <a:sym typeface="Consolas"/>
              </a:rPr>
              <a:t>for</a:t>
            </a:r>
            <a:r>
              <a:rPr lang="en" sz="2400" dirty="0">
                <a:solidFill>
                  <a:srgbClr val="D9D9D9"/>
                </a:solidFill>
                <a:latin typeface="Consolas"/>
                <a:ea typeface="Consolas"/>
                <a:cs typeface="Consolas"/>
                <a:sym typeface="Consolas"/>
              </a:rPr>
              <a:t> (</a:t>
            </a:r>
            <a:r>
              <a:rPr lang="en" sz="2400" dirty="0">
                <a:solidFill>
                  <a:schemeClr val="accent5"/>
                </a:solidFill>
                <a:latin typeface="Consolas"/>
                <a:ea typeface="Consolas"/>
                <a:cs typeface="Consolas"/>
                <a:sym typeface="Consolas"/>
              </a:rPr>
              <a:t>const char *</a:t>
            </a:r>
            <a:r>
              <a:rPr lang="en" sz="2400" dirty="0">
                <a:solidFill>
                  <a:srgbClr val="D9D9D9"/>
                </a:solidFill>
                <a:latin typeface="Consolas"/>
                <a:ea typeface="Consolas"/>
                <a:cs typeface="Consolas"/>
                <a:sym typeface="Consolas"/>
              </a:rPr>
              <a:t>c </a:t>
            </a:r>
            <a:r>
              <a:rPr lang="en" sz="2400" dirty="0">
                <a:solidFill>
                  <a:schemeClr val="accent5"/>
                </a:solidFill>
                <a:latin typeface="Consolas"/>
                <a:ea typeface="Consolas"/>
                <a:cs typeface="Consolas"/>
                <a:sym typeface="Consolas"/>
              </a:rPr>
              <a:t>=</a:t>
            </a:r>
            <a:r>
              <a:rPr lang="en" sz="2400" dirty="0">
                <a:solidFill>
                  <a:srgbClr val="D9D9D9"/>
                </a:solidFill>
                <a:latin typeface="Consolas"/>
                <a:ea typeface="Consolas"/>
                <a:cs typeface="Consolas"/>
                <a:sym typeface="Consolas"/>
              </a:rPr>
              <a:t> s; </a:t>
            </a:r>
            <a:r>
              <a:rPr lang="en" sz="2400" dirty="0">
                <a:solidFill>
                  <a:schemeClr val="accent5"/>
                </a:solidFill>
                <a:latin typeface="Consolas"/>
                <a:ea typeface="Consolas"/>
                <a:cs typeface="Consolas"/>
                <a:sym typeface="Consolas"/>
              </a:rPr>
              <a:t>*</a:t>
            </a:r>
            <a:r>
              <a:rPr lang="en" sz="2400" dirty="0">
                <a:solidFill>
                  <a:srgbClr val="D9D9D9"/>
                </a:solidFill>
                <a:latin typeface="Consolas"/>
                <a:ea typeface="Consolas"/>
                <a:cs typeface="Consolas"/>
                <a:sym typeface="Consolas"/>
              </a:rPr>
              <a:t>c </a:t>
            </a:r>
            <a:r>
              <a:rPr lang="en" sz="2400" dirty="0">
                <a:solidFill>
                  <a:schemeClr val="accent5"/>
                </a:solidFill>
                <a:latin typeface="Consolas"/>
                <a:ea typeface="Consolas"/>
                <a:cs typeface="Consolas"/>
                <a:sym typeface="Consolas"/>
              </a:rPr>
              <a:t>!=</a:t>
            </a:r>
            <a:r>
              <a:rPr lang="en" sz="2400" dirty="0">
                <a:solidFill>
                  <a:srgbClr val="D9D9D9"/>
                </a:solidFill>
                <a:latin typeface="Consolas"/>
                <a:ea typeface="Consolas"/>
                <a:cs typeface="Consolas"/>
                <a:sym typeface="Consolas"/>
              </a:rPr>
              <a:t> '\0'; c</a:t>
            </a:r>
            <a:r>
              <a:rPr lang="en" sz="2400" dirty="0">
                <a:solidFill>
                  <a:schemeClr val="accent5"/>
                </a:solidFill>
                <a:latin typeface="Consolas"/>
                <a:ea typeface="Consolas"/>
                <a:cs typeface="Consolas"/>
                <a:sym typeface="Consolas"/>
              </a:rPr>
              <a:t>++</a:t>
            </a:r>
            <a:r>
              <a:rPr lang="en" sz="2400" dirty="0">
                <a:solidFill>
                  <a:srgbClr val="D9D9D9"/>
                </a:solidFill>
                <a:latin typeface="Consolas"/>
                <a:ea typeface="Consolas"/>
                <a:cs typeface="Consolas"/>
                <a:sym typeface="Consolas"/>
              </a:rPr>
              <a:t>) {</a:t>
            </a:r>
            <a:endParaRPr sz="2400" dirty="0">
              <a:solidFill>
                <a:srgbClr val="D9D9D9"/>
              </a:solidFill>
              <a:latin typeface="Consolas"/>
              <a:ea typeface="Consolas"/>
              <a:cs typeface="Consolas"/>
              <a:sym typeface="Consolas"/>
            </a:endParaRPr>
          </a:p>
          <a:p>
            <a:pPr marL="0" lvl="0" indent="0" algn="l" rtl="0">
              <a:spcBef>
                <a:spcPts val="0"/>
              </a:spcBef>
              <a:spcAft>
                <a:spcPts val="0"/>
              </a:spcAft>
              <a:buNone/>
            </a:pPr>
            <a:r>
              <a:rPr lang="en" sz="2400" dirty="0">
                <a:solidFill>
                  <a:srgbClr val="D9D9D9"/>
                </a:solidFill>
                <a:latin typeface="Consolas"/>
                <a:ea typeface="Consolas"/>
                <a:cs typeface="Consolas"/>
                <a:sym typeface="Consolas"/>
              </a:rPr>
              <a:t>        </a:t>
            </a:r>
            <a:r>
              <a:rPr lang="en" sz="2400" dirty="0">
                <a:solidFill>
                  <a:schemeClr val="accent5"/>
                </a:solidFill>
                <a:latin typeface="Consolas"/>
                <a:ea typeface="Consolas"/>
                <a:cs typeface="Consolas"/>
                <a:sym typeface="Consolas"/>
              </a:rPr>
              <a:t>if</a:t>
            </a:r>
            <a:r>
              <a:rPr lang="en" sz="2400" dirty="0">
                <a:solidFill>
                  <a:srgbClr val="D9D9D9"/>
                </a:solidFill>
                <a:latin typeface="Consolas"/>
                <a:ea typeface="Consolas"/>
                <a:cs typeface="Consolas"/>
                <a:sym typeface="Consolas"/>
              </a:rPr>
              <a:t> (</a:t>
            </a:r>
            <a:r>
              <a:rPr lang="en" sz="2400" dirty="0">
                <a:solidFill>
                  <a:schemeClr val="lt2"/>
                </a:solidFill>
                <a:latin typeface="Consolas"/>
                <a:ea typeface="Consolas"/>
                <a:cs typeface="Consolas"/>
                <a:sym typeface="Consolas"/>
              </a:rPr>
              <a:t>islower</a:t>
            </a:r>
            <a:r>
              <a:rPr lang="en" sz="2400" dirty="0">
                <a:solidFill>
                  <a:srgbClr val="D9D9D9"/>
                </a:solidFill>
                <a:latin typeface="Consolas"/>
                <a:ea typeface="Consolas"/>
                <a:cs typeface="Consolas"/>
                <a:sym typeface="Consolas"/>
              </a:rPr>
              <a:t>(</a:t>
            </a:r>
            <a:r>
              <a:rPr lang="en" sz="2400" dirty="0">
                <a:solidFill>
                  <a:schemeClr val="accent5"/>
                </a:solidFill>
                <a:latin typeface="Consolas"/>
                <a:ea typeface="Consolas"/>
                <a:cs typeface="Consolas"/>
                <a:sym typeface="Consolas"/>
              </a:rPr>
              <a:t>*</a:t>
            </a:r>
            <a:r>
              <a:rPr lang="en" sz="2400" dirty="0">
                <a:solidFill>
                  <a:srgbClr val="D9D9D9"/>
                </a:solidFill>
                <a:latin typeface="Consolas"/>
                <a:ea typeface="Consolas"/>
                <a:cs typeface="Consolas"/>
                <a:sym typeface="Consolas"/>
              </a:rPr>
              <a:t>c)) {</a:t>
            </a:r>
            <a:endParaRPr sz="2400" dirty="0">
              <a:solidFill>
                <a:srgbClr val="D9D9D9"/>
              </a:solidFill>
              <a:latin typeface="Consolas"/>
              <a:ea typeface="Consolas"/>
              <a:cs typeface="Consolas"/>
              <a:sym typeface="Consolas"/>
            </a:endParaRPr>
          </a:p>
          <a:p>
            <a:pPr marL="0" lvl="0" indent="0" algn="l" rtl="0">
              <a:spcBef>
                <a:spcPts val="0"/>
              </a:spcBef>
              <a:spcAft>
                <a:spcPts val="0"/>
              </a:spcAft>
              <a:buNone/>
            </a:pPr>
            <a:r>
              <a:rPr lang="en" sz="2400" dirty="0">
                <a:solidFill>
                  <a:srgbClr val="D9D9D9"/>
                </a:solidFill>
                <a:latin typeface="Consolas"/>
                <a:ea typeface="Consolas"/>
                <a:cs typeface="Consolas"/>
                <a:sym typeface="Consolas"/>
              </a:rPr>
              <a:t>            r</a:t>
            </a:r>
            <a:r>
              <a:rPr lang="en" sz="2400" dirty="0">
                <a:solidFill>
                  <a:schemeClr val="accent5"/>
                </a:solidFill>
                <a:latin typeface="Consolas"/>
                <a:ea typeface="Consolas"/>
                <a:cs typeface="Consolas"/>
                <a:sym typeface="Consolas"/>
              </a:rPr>
              <a:t>++</a:t>
            </a:r>
            <a:r>
              <a:rPr lang="en" sz="2400" dirty="0">
                <a:solidFill>
                  <a:srgbClr val="D9D9D9"/>
                </a:solidFill>
                <a:latin typeface="Consolas"/>
                <a:ea typeface="Consolas"/>
                <a:cs typeface="Consolas"/>
                <a:sym typeface="Consolas"/>
              </a:rPr>
              <a:t>;</a:t>
            </a:r>
            <a:endParaRPr sz="2400" dirty="0">
              <a:solidFill>
                <a:srgbClr val="D9D9D9"/>
              </a:solidFill>
              <a:latin typeface="Consolas"/>
              <a:ea typeface="Consolas"/>
              <a:cs typeface="Consolas"/>
              <a:sym typeface="Consolas"/>
            </a:endParaRPr>
          </a:p>
          <a:p>
            <a:pPr marL="0" lvl="0" indent="0" algn="l" rtl="0">
              <a:spcBef>
                <a:spcPts val="0"/>
              </a:spcBef>
              <a:spcAft>
                <a:spcPts val="0"/>
              </a:spcAft>
              <a:buNone/>
            </a:pPr>
            <a:r>
              <a:rPr lang="en" sz="2400" dirty="0">
                <a:solidFill>
                  <a:srgbClr val="D9D9D9"/>
                </a:solidFill>
                <a:latin typeface="Consolas"/>
                <a:ea typeface="Consolas"/>
                <a:cs typeface="Consolas"/>
                <a:sym typeface="Consolas"/>
              </a:rPr>
              <a:t>        }</a:t>
            </a:r>
            <a:endParaRPr sz="2400" dirty="0">
              <a:solidFill>
                <a:srgbClr val="D9D9D9"/>
              </a:solidFill>
              <a:latin typeface="Consolas"/>
              <a:ea typeface="Consolas"/>
              <a:cs typeface="Consolas"/>
              <a:sym typeface="Consolas"/>
            </a:endParaRPr>
          </a:p>
          <a:p>
            <a:pPr marL="0" lvl="0" indent="0" algn="l" rtl="0">
              <a:spcBef>
                <a:spcPts val="0"/>
              </a:spcBef>
              <a:spcAft>
                <a:spcPts val="0"/>
              </a:spcAft>
              <a:buNone/>
            </a:pPr>
            <a:r>
              <a:rPr lang="en" sz="2400" dirty="0">
                <a:solidFill>
                  <a:srgbClr val="D9D9D9"/>
                </a:solidFill>
                <a:latin typeface="Consolas"/>
                <a:ea typeface="Consolas"/>
                <a:cs typeface="Consolas"/>
                <a:sym typeface="Consolas"/>
              </a:rPr>
              <a:t>    }</a:t>
            </a:r>
            <a:endParaRPr sz="2400" dirty="0">
              <a:solidFill>
                <a:srgbClr val="D9D9D9"/>
              </a:solidFill>
              <a:latin typeface="Consolas"/>
              <a:ea typeface="Consolas"/>
              <a:cs typeface="Consolas"/>
              <a:sym typeface="Consolas"/>
            </a:endParaRPr>
          </a:p>
          <a:p>
            <a:pPr marL="0" lvl="0" indent="0" algn="l" rtl="0">
              <a:spcBef>
                <a:spcPts val="0"/>
              </a:spcBef>
              <a:spcAft>
                <a:spcPts val="0"/>
              </a:spcAft>
              <a:buNone/>
            </a:pPr>
            <a:r>
              <a:rPr lang="en" sz="2400" dirty="0">
                <a:solidFill>
                  <a:srgbClr val="D9D9D9"/>
                </a:solidFill>
                <a:latin typeface="Consolas"/>
                <a:ea typeface="Consolas"/>
                <a:cs typeface="Consolas"/>
                <a:sym typeface="Consolas"/>
              </a:rPr>
              <a:t>    </a:t>
            </a:r>
            <a:r>
              <a:rPr lang="en" sz="2400" dirty="0">
                <a:solidFill>
                  <a:srgbClr val="FF5252"/>
                </a:solidFill>
                <a:latin typeface="Consolas"/>
                <a:ea typeface="Consolas"/>
                <a:cs typeface="Consolas"/>
                <a:sym typeface="Consolas"/>
              </a:rPr>
              <a:t>return</a:t>
            </a:r>
            <a:r>
              <a:rPr lang="en" sz="2400" dirty="0">
                <a:solidFill>
                  <a:srgbClr val="D9D9D9"/>
                </a:solidFill>
                <a:latin typeface="Consolas"/>
                <a:ea typeface="Consolas"/>
                <a:cs typeface="Consolas"/>
                <a:sym typeface="Consolas"/>
              </a:rPr>
              <a:t> r;</a:t>
            </a:r>
            <a:endParaRPr sz="2400" dirty="0">
              <a:solidFill>
                <a:srgbClr val="D9D9D9"/>
              </a:solidFill>
              <a:latin typeface="Consolas"/>
              <a:ea typeface="Consolas"/>
              <a:cs typeface="Consolas"/>
              <a:sym typeface="Consolas"/>
            </a:endParaRPr>
          </a:p>
          <a:p>
            <a:pPr marL="0" lvl="0" indent="0" algn="l" rtl="0">
              <a:spcBef>
                <a:spcPts val="0"/>
              </a:spcBef>
              <a:spcAft>
                <a:spcPts val="0"/>
              </a:spcAft>
              <a:buNone/>
            </a:pPr>
            <a:r>
              <a:rPr lang="en" sz="2400" dirty="0">
                <a:solidFill>
                  <a:srgbClr val="D9D9D9"/>
                </a:solidFill>
                <a:latin typeface="Consolas"/>
                <a:ea typeface="Consolas"/>
                <a:cs typeface="Consolas"/>
                <a:sym typeface="Consolas"/>
              </a:rPr>
              <a:t>}</a:t>
            </a:r>
            <a:endParaRPr sz="2400" dirty="0">
              <a:solidFill>
                <a:srgbClr val="D9D9D9"/>
              </a:solidFill>
              <a:latin typeface="Consolas"/>
              <a:ea typeface="Consolas"/>
              <a:cs typeface="Consolas"/>
              <a:sym typeface="Consola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p:nvPr/>
        </p:nvSpPr>
        <p:spPr>
          <a:xfrm>
            <a:off x="391175" y="1207450"/>
            <a:ext cx="8409000" cy="3598200"/>
          </a:xfrm>
          <a:prstGeom prst="rect">
            <a:avLst/>
          </a:prstGeom>
          <a:solidFill>
            <a:srgbClr val="0000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rgbClr val="FF5252"/>
                </a:solidFill>
                <a:latin typeface="Consolas"/>
                <a:ea typeface="Consolas"/>
                <a:cs typeface="Consolas"/>
                <a:sym typeface="Consolas"/>
              </a:rPr>
              <a:t>size_t </a:t>
            </a:r>
            <a:r>
              <a:rPr lang="en" sz="2400" dirty="0">
                <a:solidFill>
                  <a:srgbClr val="63D297"/>
                </a:solidFill>
                <a:latin typeface="Consolas"/>
                <a:ea typeface="Consolas"/>
                <a:cs typeface="Consolas"/>
                <a:sym typeface="Consolas"/>
              </a:rPr>
              <a:t>contar_digitos</a:t>
            </a:r>
            <a:r>
              <a:rPr lang="en" sz="2400" dirty="0">
                <a:solidFill>
                  <a:srgbClr val="D9D9D9"/>
                </a:solidFill>
                <a:latin typeface="Consolas"/>
                <a:ea typeface="Consolas"/>
                <a:cs typeface="Consolas"/>
                <a:sym typeface="Consolas"/>
              </a:rPr>
              <a:t>(</a:t>
            </a:r>
            <a:r>
              <a:rPr lang="en" sz="2400" dirty="0">
                <a:solidFill>
                  <a:srgbClr val="FF5252"/>
                </a:solidFill>
                <a:latin typeface="Consolas"/>
                <a:ea typeface="Consolas"/>
                <a:cs typeface="Consolas"/>
                <a:sym typeface="Consolas"/>
              </a:rPr>
              <a:t>const</a:t>
            </a:r>
            <a:r>
              <a:rPr lang="en" sz="2400" dirty="0">
                <a:solidFill>
                  <a:srgbClr val="D9D9D9"/>
                </a:solidFill>
                <a:latin typeface="Consolas"/>
                <a:ea typeface="Consolas"/>
                <a:cs typeface="Consolas"/>
                <a:sym typeface="Consolas"/>
              </a:rPr>
              <a:t> </a:t>
            </a:r>
            <a:r>
              <a:rPr lang="en" sz="2400" dirty="0">
                <a:solidFill>
                  <a:srgbClr val="FF5252"/>
                </a:solidFill>
                <a:latin typeface="Consolas"/>
                <a:ea typeface="Consolas"/>
                <a:cs typeface="Consolas"/>
                <a:sym typeface="Consolas"/>
              </a:rPr>
              <a:t>char *</a:t>
            </a:r>
            <a:r>
              <a:rPr lang="en" sz="2400" dirty="0">
                <a:solidFill>
                  <a:srgbClr val="D9D9D9"/>
                </a:solidFill>
                <a:latin typeface="Consolas"/>
                <a:ea typeface="Consolas"/>
                <a:cs typeface="Consolas"/>
                <a:sym typeface="Consolas"/>
              </a:rPr>
              <a:t>s) {</a:t>
            </a:r>
            <a:endParaRPr sz="2400" dirty="0">
              <a:solidFill>
                <a:srgbClr val="D9D9D9"/>
              </a:solidFill>
              <a:latin typeface="Consolas"/>
              <a:ea typeface="Consolas"/>
              <a:cs typeface="Consolas"/>
              <a:sym typeface="Consolas"/>
            </a:endParaRPr>
          </a:p>
          <a:p>
            <a:pPr marL="0" lvl="0" indent="0" algn="l" rtl="0">
              <a:spcBef>
                <a:spcPts val="0"/>
              </a:spcBef>
              <a:spcAft>
                <a:spcPts val="0"/>
              </a:spcAft>
              <a:buNone/>
            </a:pPr>
            <a:endParaRPr sz="2400" dirty="0">
              <a:solidFill>
                <a:srgbClr val="D9D9D9"/>
              </a:solidFill>
              <a:latin typeface="Consolas"/>
              <a:ea typeface="Consolas"/>
              <a:cs typeface="Consolas"/>
              <a:sym typeface="Consolas"/>
            </a:endParaRPr>
          </a:p>
          <a:p>
            <a:pPr marL="0" lvl="0" indent="0" algn="l" rtl="0">
              <a:spcBef>
                <a:spcPts val="0"/>
              </a:spcBef>
              <a:spcAft>
                <a:spcPts val="0"/>
              </a:spcAft>
              <a:buNone/>
            </a:pPr>
            <a:endParaRPr sz="2400" dirty="0">
              <a:solidFill>
                <a:srgbClr val="D9D9D9"/>
              </a:solidFill>
              <a:latin typeface="Consolas"/>
              <a:ea typeface="Consolas"/>
              <a:cs typeface="Consolas"/>
              <a:sym typeface="Consolas"/>
            </a:endParaRPr>
          </a:p>
          <a:p>
            <a:pPr marL="0" lvl="0" indent="0" algn="l" rtl="0">
              <a:spcBef>
                <a:spcPts val="0"/>
              </a:spcBef>
              <a:spcAft>
                <a:spcPts val="0"/>
              </a:spcAft>
              <a:buNone/>
            </a:pPr>
            <a:endParaRPr sz="2400" dirty="0">
              <a:solidFill>
                <a:srgbClr val="D9D9D9"/>
              </a:solidFill>
              <a:latin typeface="Consolas"/>
              <a:ea typeface="Consolas"/>
              <a:cs typeface="Consolas"/>
              <a:sym typeface="Consolas"/>
            </a:endParaRPr>
          </a:p>
          <a:p>
            <a:pPr marL="0" lvl="0" indent="0" algn="l" rtl="0">
              <a:spcBef>
                <a:spcPts val="0"/>
              </a:spcBef>
              <a:spcAft>
                <a:spcPts val="0"/>
              </a:spcAft>
              <a:buNone/>
            </a:pPr>
            <a:endParaRPr sz="2400" dirty="0">
              <a:solidFill>
                <a:srgbClr val="D9D9D9"/>
              </a:solidFill>
              <a:latin typeface="Consolas"/>
              <a:ea typeface="Consolas"/>
              <a:cs typeface="Consolas"/>
              <a:sym typeface="Consolas"/>
            </a:endParaRPr>
          </a:p>
          <a:p>
            <a:pPr marL="0" lvl="0" indent="0" algn="l" rtl="0">
              <a:spcBef>
                <a:spcPts val="0"/>
              </a:spcBef>
              <a:spcAft>
                <a:spcPts val="0"/>
              </a:spcAft>
              <a:buNone/>
            </a:pPr>
            <a:endParaRPr sz="2400" dirty="0">
              <a:solidFill>
                <a:srgbClr val="D9D9D9"/>
              </a:solidFill>
              <a:latin typeface="Consolas"/>
              <a:ea typeface="Consolas"/>
              <a:cs typeface="Consolas"/>
              <a:sym typeface="Consolas"/>
            </a:endParaRPr>
          </a:p>
          <a:p>
            <a:pPr marL="0" lvl="0" indent="0" algn="l" rtl="0">
              <a:spcBef>
                <a:spcPts val="0"/>
              </a:spcBef>
              <a:spcAft>
                <a:spcPts val="0"/>
              </a:spcAft>
              <a:buNone/>
            </a:pPr>
            <a:endParaRPr sz="2400" dirty="0">
              <a:solidFill>
                <a:srgbClr val="D9D9D9"/>
              </a:solidFill>
              <a:latin typeface="Consolas"/>
              <a:ea typeface="Consolas"/>
              <a:cs typeface="Consolas"/>
              <a:sym typeface="Consolas"/>
            </a:endParaRPr>
          </a:p>
          <a:p>
            <a:pPr marL="0" lvl="0" indent="0" algn="l" rtl="0">
              <a:spcBef>
                <a:spcPts val="0"/>
              </a:spcBef>
              <a:spcAft>
                <a:spcPts val="0"/>
              </a:spcAft>
              <a:buNone/>
            </a:pPr>
            <a:endParaRPr sz="2400" dirty="0">
              <a:solidFill>
                <a:srgbClr val="D9D9D9"/>
              </a:solidFill>
              <a:latin typeface="Consolas"/>
              <a:ea typeface="Consolas"/>
              <a:cs typeface="Consolas"/>
              <a:sym typeface="Consolas"/>
            </a:endParaRPr>
          </a:p>
          <a:p>
            <a:pPr marL="0" lvl="0" indent="0" algn="l" rtl="0">
              <a:spcBef>
                <a:spcPts val="0"/>
              </a:spcBef>
              <a:spcAft>
                <a:spcPts val="0"/>
              </a:spcAft>
              <a:buNone/>
            </a:pPr>
            <a:r>
              <a:rPr lang="en" sz="2400" dirty="0">
                <a:solidFill>
                  <a:srgbClr val="D9D9D9"/>
                </a:solidFill>
                <a:latin typeface="Consolas"/>
                <a:ea typeface="Consolas"/>
                <a:cs typeface="Consolas"/>
                <a:sym typeface="Consolas"/>
              </a:rPr>
              <a:t>}</a:t>
            </a:r>
            <a:endParaRPr sz="2400" dirty="0">
              <a:solidFill>
                <a:srgbClr val="D9D9D9"/>
              </a:solidFill>
              <a:latin typeface="Consolas"/>
              <a:ea typeface="Consolas"/>
              <a:cs typeface="Consolas"/>
              <a:sym typeface="Consola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p:nvPr/>
        </p:nvSpPr>
        <p:spPr>
          <a:xfrm>
            <a:off x="391175" y="1207450"/>
            <a:ext cx="8409000" cy="3598200"/>
          </a:xfrm>
          <a:prstGeom prst="rect">
            <a:avLst/>
          </a:prstGeom>
          <a:solidFill>
            <a:srgbClr val="0000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FF5252"/>
                </a:solidFill>
                <a:latin typeface="Consolas"/>
                <a:ea typeface="Consolas"/>
                <a:cs typeface="Consolas"/>
                <a:sym typeface="Consolas"/>
              </a:rPr>
              <a:t>size_t </a:t>
            </a:r>
            <a:r>
              <a:rPr lang="en" sz="2400">
                <a:solidFill>
                  <a:srgbClr val="63D297"/>
                </a:solidFill>
                <a:latin typeface="Consolas"/>
                <a:ea typeface="Consolas"/>
                <a:cs typeface="Consolas"/>
                <a:sym typeface="Consolas"/>
              </a:rPr>
              <a:t>contar_digitos</a:t>
            </a:r>
            <a:r>
              <a:rPr lang="en" sz="2400">
                <a:solidFill>
                  <a:srgbClr val="D9D9D9"/>
                </a:solidFill>
                <a:latin typeface="Consolas"/>
                <a:ea typeface="Consolas"/>
                <a:cs typeface="Consolas"/>
                <a:sym typeface="Consolas"/>
              </a:rPr>
              <a:t>(</a:t>
            </a:r>
            <a:r>
              <a:rPr lang="en" sz="2400">
                <a:solidFill>
                  <a:srgbClr val="FF5252"/>
                </a:solidFill>
                <a:latin typeface="Consolas"/>
                <a:ea typeface="Consolas"/>
                <a:cs typeface="Consolas"/>
                <a:sym typeface="Consolas"/>
              </a:rPr>
              <a:t>const</a:t>
            </a:r>
            <a:r>
              <a:rPr lang="en" sz="2400">
                <a:solidFill>
                  <a:srgbClr val="D9D9D9"/>
                </a:solidFill>
                <a:latin typeface="Consolas"/>
                <a:ea typeface="Consolas"/>
                <a:cs typeface="Consolas"/>
                <a:sym typeface="Consolas"/>
              </a:rPr>
              <a:t> </a:t>
            </a:r>
            <a:r>
              <a:rPr lang="en" sz="2400">
                <a:solidFill>
                  <a:srgbClr val="FF5252"/>
                </a:solidFill>
                <a:latin typeface="Consolas"/>
                <a:ea typeface="Consolas"/>
                <a:cs typeface="Consolas"/>
                <a:sym typeface="Consolas"/>
              </a:rPr>
              <a:t>char *</a:t>
            </a:r>
            <a:r>
              <a:rPr lang="en" sz="2400">
                <a:solidFill>
                  <a:srgbClr val="D9D9D9"/>
                </a:solidFill>
                <a:latin typeface="Consolas"/>
                <a:ea typeface="Consolas"/>
                <a:cs typeface="Consolas"/>
                <a:sym typeface="Consolas"/>
              </a:rPr>
              <a:t>s) {</a:t>
            </a:r>
            <a:endParaRPr sz="2400">
              <a:solidFill>
                <a:srgbClr val="D9D9D9"/>
              </a:solidFill>
              <a:latin typeface="Consolas"/>
              <a:ea typeface="Consolas"/>
              <a:cs typeface="Consolas"/>
              <a:sym typeface="Consolas"/>
            </a:endParaRPr>
          </a:p>
          <a:p>
            <a:pPr marL="0" lvl="0" indent="0" algn="l" rtl="0">
              <a:spcBef>
                <a:spcPts val="0"/>
              </a:spcBef>
              <a:spcAft>
                <a:spcPts val="0"/>
              </a:spcAft>
              <a:buNone/>
            </a:pPr>
            <a:r>
              <a:rPr lang="en" sz="2400">
                <a:solidFill>
                  <a:srgbClr val="D9D9D9"/>
                </a:solidFill>
                <a:latin typeface="Consolas"/>
                <a:ea typeface="Consolas"/>
                <a:cs typeface="Consolas"/>
                <a:sym typeface="Consolas"/>
              </a:rPr>
              <a:t>    </a:t>
            </a:r>
            <a:r>
              <a:rPr lang="en" sz="2400">
                <a:solidFill>
                  <a:schemeClr val="accent5"/>
                </a:solidFill>
                <a:latin typeface="Consolas"/>
                <a:ea typeface="Consolas"/>
                <a:cs typeface="Consolas"/>
                <a:sym typeface="Consolas"/>
              </a:rPr>
              <a:t>size_t</a:t>
            </a:r>
            <a:r>
              <a:rPr lang="en" sz="2400">
                <a:solidFill>
                  <a:srgbClr val="FF5252"/>
                </a:solidFill>
                <a:latin typeface="Consolas"/>
                <a:ea typeface="Consolas"/>
                <a:cs typeface="Consolas"/>
                <a:sym typeface="Consolas"/>
              </a:rPr>
              <a:t> </a:t>
            </a:r>
            <a:r>
              <a:rPr lang="en" sz="2400">
                <a:solidFill>
                  <a:srgbClr val="D9D9D9"/>
                </a:solidFill>
                <a:latin typeface="Consolas"/>
                <a:ea typeface="Consolas"/>
                <a:cs typeface="Consolas"/>
                <a:sym typeface="Consolas"/>
              </a:rPr>
              <a:t>r </a:t>
            </a:r>
            <a:r>
              <a:rPr lang="en" sz="2400">
                <a:solidFill>
                  <a:srgbClr val="FF5252"/>
                </a:solidFill>
                <a:latin typeface="Consolas"/>
                <a:ea typeface="Consolas"/>
                <a:cs typeface="Consolas"/>
                <a:sym typeface="Consolas"/>
              </a:rPr>
              <a:t>=</a:t>
            </a:r>
            <a:r>
              <a:rPr lang="en" sz="2400">
                <a:solidFill>
                  <a:srgbClr val="D9D9D9"/>
                </a:solidFill>
                <a:latin typeface="Consolas"/>
                <a:ea typeface="Consolas"/>
                <a:cs typeface="Consolas"/>
                <a:sym typeface="Consolas"/>
              </a:rPr>
              <a:t> 0;</a:t>
            </a:r>
            <a:endParaRPr sz="2400">
              <a:solidFill>
                <a:srgbClr val="D9D9D9"/>
              </a:solidFill>
              <a:latin typeface="Consolas"/>
              <a:ea typeface="Consolas"/>
              <a:cs typeface="Consolas"/>
              <a:sym typeface="Consolas"/>
            </a:endParaRPr>
          </a:p>
          <a:p>
            <a:pPr marL="0" lvl="0" indent="0" algn="l" rtl="0">
              <a:spcBef>
                <a:spcPts val="0"/>
              </a:spcBef>
              <a:spcAft>
                <a:spcPts val="0"/>
              </a:spcAft>
              <a:buNone/>
            </a:pPr>
            <a:r>
              <a:rPr lang="en" sz="2400">
                <a:solidFill>
                  <a:srgbClr val="D9D9D9"/>
                </a:solidFill>
                <a:latin typeface="Consolas"/>
                <a:ea typeface="Consolas"/>
                <a:cs typeface="Consolas"/>
                <a:sym typeface="Consolas"/>
              </a:rPr>
              <a:t>    </a:t>
            </a:r>
            <a:r>
              <a:rPr lang="en" sz="2400">
                <a:solidFill>
                  <a:schemeClr val="accent5"/>
                </a:solidFill>
                <a:latin typeface="Consolas"/>
                <a:ea typeface="Consolas"/>
                <a:cs typeface="Consolas"/>
                <a:sym typeface="Consolas"/>
              </a:rPr>
              <a:t>for</a:t>
            </a:r>
            <a:r>
              <a:rPr lang="en" sz="2400">
                <a:solidFill>
                  <a:srgbClr val="D9D9D9"/>
                </a:solidFill>
                <a:latin typeface="Consolas"/>
                <a:ea typeface="Consolas"/>
                <a:cs typeface="Consolas"/>
                <a:sym typeface="Consolas"/>
              </a:rPr>
              <a:t> (</a:t>
            </a:r>
            <a:r>
              <a:rPr lang="en" sz="2400">
                <a:solidFill>
                  <a:schemeClr val="accent5"/>
                </a:solidFill>
                <a:latin typeface="Consolas"/>
                <a:ea typeface="Consolas"/>
                <a:cs typeface="Consolas"/>
                <a:sym typeface="Consolas"/>
              </a:rPr>
              <a:t>const char *</a:t>
            </a:r>
            <a:r>
              <a:rPr lang="en" sz="2400">
                <a:solidFill>
                  <a:srgbClr val="D9D9D9"/>
                </a:solidFill>
                <a:latin typeface="Consolas"/>
                <a:ea typeface="Consolas"/>
                <a:cs typeface="Consolas"/>
                <a:sym typeface="Consolas"/>
              </a:rPr>
              <a:t>c </a:t>
            </a:r>
            <a:r>
              <a:rPr lang="en" sz="2400">
                <a:solidFill>
                  <a:schemeClr val="accent5"/>
                </a:solidFill>
                <a:latin typeface="Consolas"/>
                <a:ea typeface="Consolas"/>
                <a:cs typeface="Consolas"/>
                <a:sym typeface="Consolas"/>
              </a:rPr>
              <a:t>=</a:t>
            </a:r>
            <a:r>
              <a:rPr lang="en" sz="2400">
                <a:solidFill>
                  <a:srgbClr val="D9D9D9"/>
                </a:solidFill>
                <a:latin typeface="Consolas"/>
                <a:ea typeface="Consolas"/>
                <a:cs typeface="Consolas"/>
                <a:sym typeface="Consolas"/>
              </a:rPr>
              <a:t> s; </a:t>
            </a:r>
            <a:r>
              <a:rPr lang="en" sz="2400">
                <a:solidFill>
                  <a:schemeClr val="accent5"/>
                </a:solidFill>
                <a:latin typeface="Consolas"/>
                <a:ea typeface="Consolas"/>
                <a:cs typeface="Consolas"/>
                <a:sym typeface="Consolas"/>
              </a:rPr>
              <a:t>*</a:t>
            </a:r>
            <a:r>
              <a:rPr lang="en" sz="2400">
                <a:solidFill>
                  <a:srgbClr val="D9D9D9"/>
                </a:solidFill>
                <a:latin typeface="Consolas"/>
                <a:ea typeface="Consolas"/>
                <a:cs typeface="Consolas"/>
                <a:sym typeface="Consolas"/>
              </a:rPr>
              <a:t>c </a:t>
            </a:r>
            <a:r>
              <a:rPr lang="en" sz="2400">
                <a:solidFill>
                  <a:schemeClr val="accent5"/>
                </a:solidFill>
                <a:latin typeface="Consolas"/>
                <a:ea typeface="Consolas"/>
                <a:cs typeface="Consolas"/>
                <a:sym typeface="Consolas"/>
              </a:rPr>
              <a:t>!=</a:t>
            </a:r>
            <a:r>
              <a:rPr lang="en" sz="2400">
                <a:solidFill>
                  <a:srgbClr val="D9D9D9"/>
                </a:solidFill>
                <a:latin typeface="Consolas"/>
                <a:ea typeface="Consolas"/>
                <a:cs typeface="Consolas"/>
                <a:sym typeface="Consolas"/>
              </a:rPr>
              <a:t> '\0'; c</a:t>
            </a:r>
            <a:r>
              <a:rPr lang="en" sz="2400">
                <a:solidFill>
                  <a:schemeClr val="accent5"/>
                </a:solidFill>
                <a:latin typeface="Consolas"/>
                <a:ea typeface="Consolas"/>
                <a:cs typeface="Consolas"/>
                <a:sym typeface="Consolas"/>
              </a:rPr>
              <a:t>++</a:t>
            </a:r>
            <a:r>
              <a:rPr lang="en" sz="2400">
                <a:solidFill>
                  <a:srgbClr val="D9D9D9"/>
                </a:solidFill>
                <a:latin typeface="Consolas"/>
                <a:ea typeface="Consolas"/>
                <a:cs typeface="Consolas"/>
                <a:sym typeface="Consolas"/>
              </a:rPr>
              <a:t>) {</a:t>
            </a:r>
            <a:endParaRPr sz="2400">
              <a:solidFill>
                <a:srgbClr val="D9D9D9"/>
              </a:solidFill>
              <a:latin typeface="Consolas"/>
              <a:ea typeface="Consolas"/>
              <a:cs typeface="Consolas"/>
              <a:sym typeface="Consolas"/>
            </a:endParaRPr>
          </a:p>
          <a:p>
            <a:pPr marL="0" lvl="0" indent="0" algn="l" rtl="0">
              <a:spcBef>
                <a:spcPts val="0"/>
              </a:spcBef>
              <a:spcAft>
                <a:spcPts val="0"/>
              </a:spcAft>
              <a:buNone/>
            </a:pPr>
            <a:r>
              <a:rPr lang="en" sz="2400">
                <a:solidFill>
                  <a:srgbClr val="D9D9D9"/>
                </a:solidFill>
                <a:latin typeface="Consolas"/>
                <a:ea typeface="Consolas"/>
                <a:cs typeface="Consolas"/>
                <a:sym typeface="Consolas"/>
              </a:rPr>
              <a:t>        </a:t>
            </a:r>
            <a:r>
              <a:rPr lang="en" sz="2400">
                <a:solidFill>
                  <a:schemeClr val="accent5"/>
                </a:solidFill>
                <a:latin typeface="Consolas"/>
                <a:ea typeface="Consolas"/>
                <a:cs typeface="Consolas"/>
                <a:sym typeface="Consolas"/>
              </a:rPr>
              <a:t>if</a:t>
            </a:r>
            <a:r>
              <a:rPr lang="en" sz="2400">
                <a:solidFill>
                  <a:srgbClr val="D9D9D9"/>
                </a:solidFill>
                <a:latin typeface="Consolas"/>
                <a:ea typeface="Consolas"/>
                <a:cs typeface="Consolas"/>
                <a:sym typeface="Consolas"/>
              </a:rPr>
              <a:t> (</a:t>
            </a:r>
            <a:r>
              <a:rPr lang="en" sz="2400">
                <a:solidFill>
                  <a:schemeClr val="lt2"/>
                </a:solidFill>
                <a:latin typeface="Consolas"/>
                <a:ea typeface="Consolas"/>
                <a:cs typeface="Consolas"/>
                <a:sym typeface="Consolas"/>
              </a:rPr>
              <a:t>isdigit</a:t>
            </a:r>
            <a:r>
              <a:rPr lang="en" sz="2400">
                <a:solidFill>
                  <a:srgbClr val="D9D9D9"/>
                </a:solidFill>
                <a:latin typeface="Consolas"/>
                <a:ea typeface="Consolas"/>
                <a:cs typeface="Consolas"/>
                <a:sym typeface="Consolas"/>
              </a:rPr>
              <a:t>(</a:t>
            </a:r>
            <a:r>
              <a:rPr lang="en" sz="2400">
                <a:solidFill>
                  <a:schemeClr val="accent5"/>
                </a:solidFill>
                <a:latin typeface="Consolas"/>
                <a:ea typeface="Consolas"/>
                <a:cs typeface="Consolas"/>
                <a:sym typeface="Consolas"/>
              </a:rPr>
              <a:t>*</a:t>
            </a:r>
            <a:r>
              <a:rPr lang="en" sz="2400">
                <a:solidFill>
                  <a:srgbClr val="D9D9D9"/>
                </a:solidFill>
                <a:latin typeface="Consolas"/>
                <a:ea typeface="Consolas"/>
                <a:cs typeface="Consolas"/>
                <a:sym typeface="Consolas"/>
              </a:rPr>
              <a:t>c)) {</a:t>
            </a:r>
            <a:endParaRPr sz="2400">
              <a:solidFill>
                <a:srgbClr val="D9D9D9"/>
              </a:solidFill>
              <a:latin typeface="Consolas"/>
              <a:ea typeface="Consolas"/>
              <a:cs typeface="Consolas"/>
              <a:sym typeface="Consolas"/>
            </a:endParaRPr>
          </a:p>
          <a:p>
            <a:pPr marL="0" lvl="0" indent="0" algn="l" rtl="0">
              <a:spcBef>
                <a:spcPts val="0"/>
              </a:spcBef>
              <a:spcAft>
                <a:spcPts val="0"/>
              </a:spcAft>
              <a:buNone/>
            </a:pPr>
            <a:r>
              <a:rPr lang="en" sz="2400">
                <a:solidFill>
                  <a:srgbClr val="D9D9D9"/>
                </a:solidFill>
                <a:latin typeface="Consolas"/>
                <a:ea typeface="Consolas"/>
                <a:cs typeface="Consolas"/>
                <a:sym typeface="Consolas"/>
              </a:rPr>
              <a:t>            r</a:t>
            </a:r>
            <a:r>
              <a:rPr lang="en" sz="2400">
                <a:solidFill>
                  <a:schemeClr val="accent5"/>
                </a:solidFill>
                <a:latin typeface="Consolas"/>
                <a:ea typeface="Consolas"/>
                <a:cs typeface="Consolas"/>
                <a:sym typeface="Consolas"/>
              </a:rPr>
              <a:t>++</a:t>
            </a:r>
            <a:r>
              <a:rPr lang="en" sz="2400">
                <a:solidFill>
                  <a:srgbClr val="D9D9D9"/>
                </a:solidFill>
                <a:latin typeface="Consolas"/>
                <a:ea typeface="Consolas"/>
                <a:cs typeface="Consolas"/>
                <a:sym typeface="Consolas"/>
              </a:rPr>
              <a:t>;</a:t>
            </a:r>
            <a:endParaRPr sz="2400">
              <a:solidFill>
                <a:srgbClr val="D9D9D9"/>
              </a:solidFill>
              <a:latin typeface="Consolas"/>
              <a:ea typeface="Consolas"/>
              <a:cs typeface="Consolas"/>
              <a:sym typeface="Consolas"/>
            </a:endParaRPr>
          </a:p>
          <a:p>
            <a:pPr marL="0" lvl="0" indent="0" algn="l" rtl="0">
              <a:spcBef>
                <a:spcPts val="0"/>
              </a:spcBef>
              <a:spcAft>
                <a:spcPts val="0"/>
              </a:spcAft>
              <a:buNone/>
            </a:pPr>
            <a:r>
              <a:rPr lang="en" sz="2400">
                <a:solidFill>
                  <a:srgbClr val="D9D9D9"/>
                </a:solidFill>
                <a:latin typeface="Consolas"/>
                <a:ea typeface="Consolas"/>
                <a:cs typeface="Consolas"/>
                <a:sym typeface="Consolas"/>
              </a:rPr>
              <a:t>        }</a:t>
            </a:r>
            <a:endParaRPr sz="2400">
              <a:solidFill>
                <a:srgbClr val="D9D9D9"/>
              </a:solidFill>
              <a:latin typeface="Consolas"/>
              <a:ea typeface="Consolas"/>
              <a:cs typeface="Consolas"/>
              <a:sym typeface="Consolas"/>
            </a:endParaRPr>
          </a:p>
          <a:p>
            <a:pPr marL="0" lvl="0" indent="0" algn="l" rtl="0">
              <a:spcBef>
                <a:spcPts val="0"/>
              </a:spcBef>
              <a:spcAft>
                <a:spcPts val="0"/>
              </a:spcAft>
              <a:buNone/>
            </a:pPr>
            <a:r>
              <a:rPr lang="en" sz="2400">
                <a:solidFill>
                  <a:srgbClr val="D9D9D9"/>
                </a:solidFill>
                <a:latin typeface="Consolas"/>
                <a:ea typeface="Consolas"/>
                <a:cs typeface="Consolas"/>
                <a:sym typeface="Consolas"/>
              </a:rPr>
              <a:t>    }</a:t>
            </a:r>
            <a:endParaRPr sz="2400">
              <a:solidFill>
                <a:srgbClr val="D9D9D9"/>
              </a:solidFill>
              <a:latin typeface="Consolas"/>
              <a:ea typeface="Consolas"/>
              <a:cs typeface="Consolas"/>
              <a:sym typeface="Consolas"/>
            </a:endParaRPr>
          </a:p>
          <a:p>
            <a:pPr marL="0" lvl="0" indent="0" algn="l" rtl="0">
              <a:spcBef>
                <a:spcPts val="0"/>
              </a:spcBef>
              <a:spcAft>
                <a:spcPts val="0"/>
              </a:spcAft>
              <a:buNone/>
            </a:pPr>
            <a:r>
              <a:rPr lang="en" sz="2400">
                <a:solidFill>
                  <a:srgbClr val="D9D9D9"/>
                </a:solidFill>
                <a:latin typeface="Consolas"/>
                <a:ea typeface="Consolas"/>
                <a:cs typeface="Consolas"/>
                <a:sym typeface="Consolas"/>
              </a:rPr>
              <a:t>    </a:t>
            </a:r>
            <a:r>
              <a:rPr lang="en" sz="2400">
                <a:solidFill>
                  <a:srgbClr val="FF5252"/>
                </a:solidFill>
                <a:latin typeface="Consolas"/>
                <a:ea typeface="Consolas"/>
                <a:cs typeface="Consolas"/>
                <a:sym typeface="Consolas"/>
              </a:rPr>
              <a:t>return</a:t>
            </a:r>
            <a:r>
              <a:rPr lang="en" sz="2400">
                <a:solidFill>
                  <a:srgbClr val="D9D9D9"/>
                </a:solidFill>
                <a:latin typeface="Consolas"/>
                <a:ea typeface="Consolas"/>
                <a:cs typeface="Consolas"/>
                <a:sym typeface="Consolas"/>
              </a:rPr>
              <a:t> r;</a:t>
            </a:r>
            <a:endParaRPr sz="2400">
              <a:solidFill>
                <a:srgbClr val="D9D9D9"/>
              </a:solidFill>
              <a:latin typeface="Consolas"/>
              <a:ea typeface="Consolas"/>
              <a:cs typeface="Consolas"/>
              <a:sym typeface="Consolas"/>
            </a:endParaRPr>
          </a:p>
          <a:p>
            <a:pPr marL="0" lvl="0" indent="0" algn="l" rtl="0">
              <a:spcBef>
                <a:spcPts val="0"/>
              </a:spcBef>
              <a:spcAft>
                <a:spcPts val="0"/>
              </a:spcAft>
              <a:buNone/>
            </a:pPr>
            <a:r>
              <a:rPr lang="en" sz="2400">
                <a:solidFill>
                  <a:srgbClr val="D9D9D9"/>
                </a:solidFill>
                <a:latin typeface="Consolas"/>
                <a:ea typeface="Consolas"/>
                <a:cs typeface="Consolas"/>
                <a:sym typeface="Consolas"/>
              </a:rPr>
              <a:t>}</a:t>
            </a:r>
            <a:endParaRPr sz="2400">
              <a:solidFill>
                <a:srgbClr val="D9D9D9"/>
              </a:solidFill>
              <a:latin typeface="Consolas"/>
              <a:ea typeface="Consolas"/>
              <a:cs typeface="Consolas"/>
              <a:sym typeface="Consola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7"/>
        <p:cNvGrpSpPr/>
        <p:nvPr/>
      </p:nvGrpSpPr>
      <p:grpSpPr>
        <a:xfrm>
          <a:off x="0" y="0"/>
          <a:ext cx="0" cy="0"/>
          <a:chOff x="0" y="0"/>
          <a:chExt cx="0" cy="0"/>
        </a:xfrm>
      </p:grpSpPr>
      <p:pic>
        <p:nvPicPr>
          <p:cNvPr id="98" name="Google Shape;98;p20"/>
          <p:cNvPicPr preferRelativeResize="0"/>
          <p:nvPr/>
        </p:nvPicPr>
        <p:blipFill>
          <a:blip r:embed="rId3">
            <a:alphaModFix/>
          </a:blip>
          <a:stretch>
            <a:fillRect/>
          </a:stretch>
        </p:blipFill>
        <p:spPr>
          <a:xfrm>
            <a:off x="-4" y="0"/>
            <a:ext cx="423809" cy="6858002"/>
          </a:xfrm>
          <a:prstGeom prst="rect">
            <a:avLst/>
          </a:prstGeom>
          <a:noFill/>
          <a:ln>
            <a:noFill/>
          </a:ln>
        </p:spPr>
      </p:pic>
      <p:sp>
        <p:nvSpPr>
          <p:cNvPr id="99" name="Google Shape;99;p20"/>
          <p:cNvSpPr txBox="1">
            <a:spLocks noGrp="1"/>
          </p:cNvSpPr>
          <p:nvPr>
            <p:ph type="ctrTitle" idx="4294967295"/>
          </p:nvPr>
        </p:nvSpPr>
        <p:spPr>
          <a:xfrm>
            <a:off x="-50" y="2133925"/>
            <a:ext cx="9144000" cy="102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500" b="1" dirty="0">
                <a:solidFill>
                  <a:srgbClr val="0BA1E6"/>
                </a:solidFill>
              </a:rPr>
              <a:t>Punteros a funciones</a:t>
            </a:r>
            <a:endParaRPr sz="4500" b="1" dirty="0">
              <a:solidFill>
                <a:srgbClr val="0BA1E6"/>
              </a:solidFill>
            </a:endParaRPr>
          </a:p>
          <a:p>
            <a:pPr marL="0" lvl="0" indent="0" algn="l" rtl="0">
              <a:spcBef>
                <a:spcPts val="0"/>
              </a:spcBef>
              <a:spcAft>
                <a:spcPts val="0"/>
              </a:spcAft>
              <a:buNone/>
            </a:pPr>
            <a:endParaRPr sz="4500" b="1" dirty="0">
              <a:solidFill>
                <a:srgbClr val="0BA1E6"/>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03"/>
        <p:cNvGrpSpPr/>
        <p:nvPr/>
      </p:nvGrpSpPr>
      <p:grpSpPr>
        <a:xfrm>
          <a:off x="0" y="0"/>
          <a:ext cx="0" cy="0"/>
          <a:chOff x="0" y="0"/>
          <a:chExt cx="0" cy="0"/>
        </a:xfrm>
      </p:grpSpPr>
      <p:sp>
        <p:nvSpPr>
          <p:cNvPr id="104" name="Google Shape;104;p21"/>
          <p:cNvSpPr txBox="1"/>
          <p:nvPr/>
        </p:nvSpPr>
        <p:spPr>
          <a:xfrm>
            <a:off x="2313200" y="271325"/>
            <a:ext cx="1999200" cy="586800"/>
          </a:xfrm>
          <a:prstGeom prst="rect">
            <a:avLst/>
          </a:prstGeom>
          <a:solidFill>
            <a:srgbClr val="000000"/>
          </a:solid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2400">
                <a:solidFill>
                  <a:schemeClr val="accent5"/>
                </a:solidFill>
                <a:latin typeface="Consolas"/>
                <a:ea typeface="Consolas"/>
                <a:cs typeface="Consolas"/>
                <a:sym typeface="Consolas"/>
              </a:rPr>
              <a:t>int *</a:t>
            </a:r>
            <a:r>
              <a:rPr lang="en" sz="2400">
                <a:solidFill>
                  <a:srgbClr val="D9D9D9"/>
                </a:solidFill>
                <a:latin typeface="Consolas"/>
                <a:ea typeface="Consolas"/>
                <a:cs typeface="Consolas"/>
                <a:sym typeface="Consolas"/>
              </a:rPr>
              <a:t>p;</a:t>
            </a:r>
            <a:endParaRPr sz="2400">
              <a:solidFill>
                <a:srgbClr val="D9D9D9"/>
              </a:solidFill>
              <a:latin typeface="Consolas"/>
              <a:ea typeface="Consolas"/>
              <a:cs typeface="Consolas"/>
              <a:sym typeface="Consolas"/>
            </a:endParaRPr>
          </a:p>
          <a:p>
            <a:pPr marL="0" lvl="0" indent="0" algn="r" rtl="0">
              <a:spcBef>
                <a:spcPts val="0"/>
              </a:spcBef>
              <a:spcAft>
                <a:spcPts val="0"/>
              </a:spcAft>
              <a:buNone/>
            </a:pPr>
            <a:endParaRPr sz="2400">
              <a:solidFill>
                <a:srgbClr val="D9D9D9"/>
              </a:solidFill>
              <a:latin typeface="Consolas"/>
              <a:ea typeface="Consolas"/>
              <a:cs typeface="Consolas"/>
              <a:sym typeface="Consolas"/>
            </a:endParaRPr>
          </a:p>
          <a:p>
            <a:pPr marL="0" lvl="0" indent="0" algn="r" rtl="0">
              <a:spcBef>
                <a:spcPts val="0"/>
              </a:spcBef>
              <a:spcAft>
                <a:spcPts val="0"/>
              </a:spcAft>
              <a:buNone/>
            </a:pPr>
            <a:endParaRPr sz="2400">
              <a:solidFill>
                <a:srgbClr val="D9D9D9"/>
              </a:solidFill>
              <a:latin typeface="Consolas"/>
              <a:ea typeface="Consolas"/>
              <a:cs typeface="Consolas"/>
              <a:sym typeface="Consolas"/>
            </a:endParaRPr>
          </a:p>
        </p:txBody>
      </p:sp>
      <p:sp>
        <p:nvSpPr>
          <p:cNvPr id="105" name="Google Shape;105;p21"/>
          <p:cNvSpPr txBox="1"/>
          <p:nvPr/>
        </p:nvSpPr>
        <p:spPr>
          <a:xfrm>
            <a:off x="1592525" y="1421650"/>
            <a:ext cx="2719800" cy="586800"/>
          </a:xfrm>
          <a:prstGeom prst="rect">
            <a:avLst/>
          </a:prstGeom>
          <a:solidFill>
            <a:srgbClr val="000000"/>
          </a:solid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2400">
                <a:solidFill>
                  <a:schemeClr val="accent5"/>
                </a:solidFill>
                <a:latin typeface="Consolas"/>
                <a:ea typeface="Consolas"/>
                <a:cs typeface="Consolas"/>
                <a:sym typeface="Consolas"/>
              </a:rPr>
              <a:t>int *</a:t>
            </a:r>
            <a:r>
              <a:rPr lang="en" sz="2400">
                <a:solidFill>
                  <a:srgbClr val="D9D9D9"/>
                </a:solidFill>
                <a:latin typeface="Consolas"/>
                <a:ea typeface="Consolas"/>
                <a:cs typeface="Consolas"/>
                <a:sym typeface="Consolas"/>
              </a:rPr>
              <a:t>p</a:t>
            </a:r>
            <a:r>
              <a:rPr lang="en" sz="2400">
                <a:solidFill>
                  <a:schemeClr val="accent5"/>
                </a:solidFill>
                <a:latin typeface="Consolas"/>
                <a:ea typeface="Consolas"/>
                <a:cs typeface="Consolas"/>
                <a:sym typeface="Consolas"/>
              </a:rPr>
              <a:t>[</a:t>
            </a:r>
            <a:r>
              <a:rPr lang="en" sz="2400">
                <a:solidFill>
                  <a:srgbClr val="D9D9D9"/>
                </a:solidFill>
                <a:latin typeface="Consolas"/>
                <a:ea typeface="Consolas"/>
                <a:cs typeface="Consolas"/>
                <a:sym typeface="Consolas"/>
              </a:rPr>
              <a:t>10</a:t>
            </a:r>
            <a:r>
              <a:rPr lang="en" sz="2400">
                <a:solidFill>
                  <a:schemeClr val="accent5"/>
                </a:solidFill>
                <a:latin typeface="Consolas"/>
                <a:ea typeface="Consolas"/>
                <a:cs typeface="Consolas"/>
                <a:sym typeface="Consolas"/>
              </a:rPr>
              <a:t>]</a:t>
            </a:r>
            <a:r>
              <a:rPr lang="en" sz="2400">
                <a:solidFill>
                  <a:srgbClr val="D9D9D9"/>
                </a:solidFill>
                <a:latin typeface="Consolas"/>
                <a:ea typeface="Consolas"/>
                <a:cs typeface="Consolas"/>
                <a:sym typeface="Consolas"/>
              </a:rPr>
              <a:t>;</a:t>
            </a:r>
            <a:endParaRPr sz="2400">
              <a:solidFill>
                <a:srgbClr val="D9D9D9"/>
              </a:solidFill>
              <a:latin typeface="Consolas"/>
              <a:ea typeface="Consolas"/>
              <a:cs typeface="Consolas"/>
              <a:sym typeface="Consolas"/>
            </a:endParaRPr>
          </a:p>
          <a:p>
            <a:pPr marL="0" lvl="0" indent="0" algn="r" rtl="0">
              <a:spcBef>
                <a:spcPts val="0"/>
              </a:spcBef>
              <a:spcAft>
                <a:spcPts val="0"/>
              </a:spcAft>
              <a:buNone/>
            </a:pPr>
            <a:endParaRPr sz="2400">
              <a:solidFill>
                <a:srgbClr val="D9D9D9"/>
              </a:solidFill>
              <a:latin typeface="Consolas"/>
              <a:ea typeface="Consolas"/>
              <a:cs typeface="Consolas"/>
              <a:sym typeface="Consolas"/>
            </a:endParaRPr>
          </a:p>
          <a:p>
            <a:pPr marL="0" lvl="0" indent="0" algn="r" rtl="0">
              <a:spcBef>
                <a:spcPts val="0"/>
              </a:spcBef>
              <a:spcAft>
                <a:spcPts val="0"/>
              </a:spcAft>
              <a:buNone/>
            </a:pPr>
            <a:endParaRPr sz="2400">
              <a:solidFill>
                <a:srgbClr val="D9D9D9"/>
              </a:solidFill>
              <a:latin typeface="Consolas"/>
              <a:ea typeface="Consolas"/>
              <a:cs typeface="Consolas"/>
              <a:sym typeface="Consolas"/>
            </a:endParaRPr>
          </a:p>
        </p:txBody>
      </p:sp>
      <p:sp>
        <p:nvSpPr>
          <p:cNvPr id="106" name="Google Shape;106;p21"/>
          <p:cNvSpPr txBox="1"/>
          <p:nvPr/>
        </p:nvSpPr>
        <p:spPr>
          <a:xfrm>
            <a:off x="579950" y="2795125"/>
            <a:ext cx="3732600" cy="586800"/>
          </a:xfrm>
          <a:prstGeom prst="rect">
            <a:avLst/>
          </a:prstGeom>
          <a:solidFill>
            <a:srgbClr val="000000"/>
          </a:solid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2400">
                <a:solidFill>
                  <a:schemeClr val="accent5"/>
                </a:solidFill>
                <a:latin typeface="Consolas"/>
                <a:ea typeface="Consolas"/>
                <a:cs typeface="Consolas"/>
                <a:sym typeface="Consolas"/>
              </a:rPr>
              <a:t>int</a:t>
            </a:r>
            <a:r>
              <a:rPr lang="en" sz="2400">
                <a:solidFill>
                  <a:srgbClr val="D9D9D9"/>
                </a:solidFill>
                <a:latin typeface="Consolas"/>
                <a:ea typeface="Consolas"/>
                <a:cs typeface="Consolas"/>
                <a:sym typeface="Consolas"/>
              </a:rPr>
              <a:t> (</a:t>
            </a:r>
            <a:r>
              <a:rPr lang="en" sz="2400">
                <a:solidFill>
                  <a:schemeClr val="accent5"/>
                </a:solidFill>
                <a:latin typeface="Consolas"/>
                <a:ea typeface="Consolas"/>
                <a:cs typeface="Consolas"/>
                <a:sym typeface="Consolas"/>
              </a:rPr>
              <a:t>*</a:t>
            </a:r>
            <a:r>
              <a:rPr lang="en" sz="2400">
                <a:solidFill>
                  <a:srgbClr val="D9D9D9"/>
                </a:solidFill>
                <a:latin typeface="Consolas"/>
                <a:ea typeface="Consolas"/>
                <a:cs typeface="Consolas"/>
                <a:sym typeface="Consolas"/>
              </a:rPr>
              <a:t>p)</a:t>
            </a:r>
            <a:r>
              <a:rPr lang="en" sz="2400">
                <a:solidFill>
                  <a:schemeClr val="accent5"/>
                </a:solidFill>
                <a:latin typeface="Consolas"/>
                <a:ea typeface="Consolas"/>
                <a:cs typeface="Consolas"/>
                <a:sym typeface="Consolas"/>
              </a:rPr>
              <a:t>[</a:t>
            </a:r>
            <a:r>
              <a:rPr lang="en" sz="2400">
                <a:solidFill>
                  <a:srgbClr val="D9D9D9"/>
                </a:solidFill>
                <a:latin typeface="Consolas"/>
                <a:ea typeface="Consolas"/>
                <a:cs typeface="Consolas"/>
                <a:sym typeface="Consolas"/>
              </a:rPr>
              <a:t>10</a:t>
            </a:r>
            <a:r>
              <a:rPr lang="en" sz="2400">
                <a:solidFill>
                  <a:schemeClr val="accent5"/>
                </a:solidFill>
                <a:latin typeface="Consolas"/>
                <a:ea typeface="Consolas"/>
                <a:cs typeface="Consolas"/>
                <a:sym typeface="Consolas"/>
              </a:rPr>
              <a:t>]</a:t>
            </a:r>
            <a:r>
              <a:rPr lang="en" sz="2400">
                <a:solidFill>
                  <a:srgbClr val="D9D9D9"/>
                </a:solidFill>
                <a:latin typeface="Consolas"/>
                <a:ea typeface="Consolas"/>
                <a:cs typeface="Consolas"/>
                <a:sym typeface="Consolas"/>
              </a:rPr>
              <a:t>;</a:t>
            </a:r>
            <a:endParaRPr sz="2400">
              <a:solidFill>
                <a:srgbClr val="D9D9D9"/>
              </a:solidFill>
              <a:latin typeface="Consolas"/>
              <a:ea typeface="Consolas"/>
              <a:cs typeface="Consolas"/>
              <a:sym typeface="Consolas"/>
            </a:endParaRPr>
          </a:p>
        </p:txBody>
      </p:sp>
      <p:sp>
        <p:nvSpPr>
          <p:cNvPr id="107" name="Google Shape;107;p21"/>
          <p:cNvSpPr txBox="1"/>
          <p:nvPr/>
        </p:nvSpPr>
        <p:spPr>
          <a:xfrm>
            <a:off x="1054950" y="4157525"/>
            <a:ext cx="3257400" cy="586800"/>
          </a:xfrm>
          <a:prstGeom prst="rect">
            <a:avLst/>
          </a:prstGeom>
          <a:solidFill>
            <a:srgbClr val="000000"/>
          </a:solid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2400">
                <a:solidFill>
                  <a:schemeClr val="accent5"/>
                </a:solidFill>
                <a:latin typeface="Consolas"/>
                <a:ea typeface="Consolas"/>
                <a:cs typeface="Consolas"/>
                <a:sym typeface="Consolas"/>
              </a:rPr>
              <a:t>int</a:t>
            </a:r>
            <a:r>
              <a:rPr lang="en" sz="2400">
                <a:solidFill>
                  <a:srgbClr val="D9D9D9"/>
                </a:solidFill>
                <a:latin typeface="Consolas"/>
                <a:ea typeface="Consolas"/>
                <a:cs typeface="Consolas"/>
                <a:sym typeface="Consolas"/>
              </a:rPr>
              <a:t> (</a:t>
            </a:r>
            <a:r>
              <a:rPr lang="en" sz="2400">
                <a:solidFill>
                  <a:schemeClr val="accent5"/>
                </a:solidFill>
                <a:latin typeface="Consolas"/>
                <a:ea typeface="Consolas"/>
                <a:cs typeface="Consolas"/>
                <a:sym typeface="Consolas"/>
              </a:rPr>
              <a:t>*</a:t>
            </a:r>
            <a:r>
              <a:rPr lang="en" sz="2400">
                <a:solidFill>
                  <a:srgbClr val="D9D9D9"/>
                </a:solidFill>
                <a:latin typeface="Consolas"/>
                <a:ea typeface="Consolas"/>
                <a:cs typeface="Consolas"/>
                <a:sym typeface="Consolas"/>
              </a:rPr>
              <a:t>p)(</a:t>
            </a:r>
            <a:r>
              <a:rPr lang="en" sz="2400">
                <a:solidFill>
                  <a:schemeClr val="accent5"/>
                </a:solidFill>
                <a:latin typeface="Consolas"/>
                <a:ea typeface="Consolas"/>
                <a:cs typeface="Consolas"/>
                <a:sym typeface="Consolas"/>
              </a:rPr>
              <a:t>void</a:t>
            </a:r>
            <a:r>
              <a:rPr lang="en" sz="2400">
                <a:solidFill>
                  <a:srgbClr val="D9D9D9"/>
                </a:solidFill>
                <a:latin typeface="Consolas"/>
                <a:ea typeface="Consolas"/>
                <a:cs typeface="Consolas"/>
                <a:sym typeface="Consolas"/>
              </a:rPr>
              <a:t>);</a:t>
            </a:r>
            <a:endParaRPr sz="2400">
              <a:solidFill>
                <a:srgbClr val="D9D9D9"/>
              </a:solidFill>
              <a:latin typeface="Consolas"/>
              <a:ea typeface="Consolas"/>
              <a:cs typeface="Consolas"/>
              <a:sym typeface="Consolas"/>
            </a:endParaRPr>
          </a:p>
        </p:txBody>
      </p:sp>
      <p:sp>
        <p:nvSpPr>
          <p:cNvPr id="108" name="Google Shape;108;p21"/>
          <p:cNvSpPr txBox="1"/>
          <p:nvPr/>
        </p:nvSpPr>
        <p:spPr>
          <a:xfrm>
            <a:off x="4904000" y="271325"/>
            <a:ext cx="3540000" cy="586800"/>
          </a:xfrm>
          <a:prstGeom prst="rect">
            <a:avLst/>
          </a:prstGeom>
          <a:solidFill>
            <a:srgbClr val="0000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63D297"/>
                </a:solidFill>
                <a:latin typeface="Consolas"/>
                <a:ea typeface="Consolas"/>
                <a:cs typeface="Consolas"/>
                <a:sym typeface="Consolas"/>
              </a:rPr>
              <a:t>puntero a int</a:t>
            </a:r>
            <a:endParaRPr sz="2400">
              <a:solidFill>
                <a:srgbClr val="63D297"/>
              </a:solidFill>
              <a:latin typeface="Consolas"/>
              <a:ea typeface="Consolas"/>
              <a:cs typeface="Consolas"/>
              <a:sym typeface="Consolas"/>
            </a:endParaRPr>
          </a:p>
        </p:txBody>
      </p:sp>
      <p:sp>
        <p:nvSpPr>
          <p:cNvPr id="109" name="Google Shape;109;p21"/>
          <p:cNvSpPr txBox="1"/>
          <p:nvPr/>
        </p:nvSpPr>
        <p:spPr>
          <a:xfrm>
            <a:off x="4904000" y="1243110"/>
            <a:ext cx="3540000" cy="992100"/>
          </a:xfrm>
          <a:prstGeom prst="rect">
            <a:avLst/>
          </a:prstGeom>
          <a:solidFill>
            <a:srgbClr val="0000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63D297"/>
                </a:solidFill>
                <a:latin typeface="Consolas"/>
                <a:ea typeface="Consolas"/>
                <a:cs typeface="Consolas"/>
                <a:sym typeface="Consolas"/>
              </a:rPr>
              <a:t>arreglo de 10 punteros a int</a:t>
            </a:r>
            <a:endParaRPr sz="2400">
              <a:solidFill>
                <a:srgbClr val="63D297"/>
              </a:solidFill>
              <a:latin typeface="Consolas"/>
              <a:ea typeface="Consolas"/>
              <a:cs typeface="Consolas"/>
              <a:sym typeface="Consolas"/>
            </a:endParaRPr>
          </a:p>
        </p:txBody>
      </p:sp>
      <p:sp>
        <p:nvSpPr>
          <p:cNvPr id="110" name="Google Shape;110;p21"/>
          <p:cNvSpPr txBox="1"/>
          <p:nvPr/>
        </p:nvSpPr>
        <p:spPr>
          <a:xfrm>
            <a:off x="4904000" y="2614710"/>
            <a:ext cx="3540000" cy="992100"/>
          </a:xfrm>
          <a:prstGeom prst="rect">
            <a:avLst/>
          </a:prstGeom>
          <a:solidFill>
            <a:srgbClr val="0000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63D297"/>
                </a:solidFill>
                <a:latin typeface="Consolas"/>
                <a:ea typeface="Consolas"/>
                <a:cs typeface="Consolas"/>
                <a:sym typeface="Consolas"/>
              </a:rPr>
              <a:t>puntero a un arreglo de 10 int</a:t>
            </a:r>
            <a:endParaRPr sz="2400">
              <a:solidFill>
                <a:srgbClr val="63D297"/>
              </a:solidFill>
              <a:latin typeface="Consolas"/>
              <a:ea typeface="Consolas"/>
              <a:cs typeface="Consolas"/>
              <a:sym typeface="Consolas"/>
            </a:endParaRPr>
          </a:p>
        </p:txBody>
      </p:sp>
      <p:pic>
        <p:nvPicPr>
          <p:cNvPr id="111" name="Google Shape;111;p21"/>
          <p:cNvPicPr preferRelativeResize="0"/>
          <p:nvPr/>
        </p:nvPicPr>
        <p:blipFill>
          <a:blip r:embed="rId3">
            <a:alphaModFix/>
          </a:blip>
          <a:stretch>
            <a:fillRect/>
          </a:stretch>
        </p:blipFill>
        <p:spPr>
          <a:xfrm>
            <a:off x="1250912" y="4791950"/>
            <a:ext cx="3403026" cy="1914225"/>
          </a:xfrm>
          <a:prstGeom prst="rect">
            <a:avLst/>
          </a:prstGeom>
          <a:noFill/>
          <a:ln>
            <a:noFill/>
          </a:ln>
        </p:spPr>
      </p:pic>
      <p:sp>
        <p:nvSpPr>
          <p:cNvPr id="112" name="Google Shape;112;p21"/>
          <p:cNvSpPr txBox="1"/>
          <p:nvPr/>
        </p:nvSpPr>
        <p:spPr>
          <a:xfrm>
            <a:off x="4904000" y="3986300"/>
            <a:ext cx="3952200" cy="1256400"/>
          </a:xfrm>
          <a:prstGeom prst="rect">
            <a:avLst/>
          </a:prstGeom>
          <a:solidFill>
            <a:srgbClr val="0000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63D297"/>
                </a:solidFill>
                <a:latin typeface="Consolas"/>
                <a:ea typeface="Consolas"/>
                <a:cs typeface="Consolas"/>
                <a:sym typeface="Consolas"/>
              </a:rPr>
              <a:t>puntero a una función que recibe void y devuelve int</a:t>
            </a:r>
            <a:endParaRPr sz="2400">
              <a:solidFill>
                <a:srgbClr val="63D297"/>
              </a:solidFill>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8"/>
                                        </p:tgtEl>
                                        <p:attrNameLst>
                                          <p:attrName>style.visibility</p:attrName>
                                        </p:attrNameLst>
                                      </p:cBhvr>
                                      <p:to>
                                        <p:strVal val="visible"/>
                                      </p:to>
                                    </p:set>
                                    <p:animEffect transition="in" filter="fade">
                                      <p:cBhvr>
                                        <p:cTn id="7" dur="1000"/>
                                        <p:tgtEl>
                                          <p:spTgt spid="10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5"/>
                                        </p:tgtEl>
                                        <p:attrNameLst>
                                          <p:attrName>style.visibility</p:attrName>
                                        </p:attrNameLst>
                                      </p:cBhvr>
                                      <p:to>
                                        <p:strVal val="visible"/>
                                      </p:to>
                                    </p:set>
                                    <p:animEffect transition="in" filter="fade">
                                      <p:cBhvr>
                                        <p:cTn id="12" dur="1000"/>
                                        <p:tgtEl>
                                          <p:spTgt spid="10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9"/>
                                        </p:tgtEl>
                                        <p:attrNameLst>
                                          <p:attrName>style.visibility</p:attrName>
                                        </p:attrNameLst>
                                      </p:cBhvr>
                                      <p:to>
                                        <p:strVal val="visible"/>
                                      </p:to>
                                    </p:set>
                                    <p:animEffect transition="in" filter="fade">
                                      <p:cBhvr>
                                        <p:cTn id="17" dur="1000"/>
                                        <p:tgtEl>
                                          <p:spTgt spid="10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6"/>
                                        </p:tgtEl>
                                        <p:attrNameLst>
                                          <p:attrName>style.visibility</p:attrName>
                                        </p:attrNameLst>
                                      </p:cBhvr>
                                      <p:to>
                                        <p:strVal val="visible"/>
                                      </p:to>
                                    </p:set>
                                    <p:animEffect transition="in" filter="fade">
                                      <p:cBhvr>
                                        <p:cTn id="22" dur="1000"/>
                                        <p:tgtEl>
                                          <p:spTgt spid="10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0"/>
                                        </p:tgtEl>
                                        <p:attrNameLst>
                                          <p:attrName>style.visibility</p:attrName>
                                        </p:attrNameLst>
                                      </p:cBhvr>
                                      <p:to>
                                        <p:strVal val="visible"/>
                                      </p:to>
                                    </p:set>
                                    <p:animEffect transition="in" filter="fade">
                                      <p:cBhvr>
                                        <p:cTn id="27" dur="1000"/>
                                        <p:tgtEl>
                                          <p:spTgt spid="1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7"/>
                                        </p:tgtEl>
                                        <p:attrNameLst>
                                          <p:attrName>style.visibility</p:attrName>
                                        </p:attrNameLst>
                                      </p:cBhvr>
                                      <p:to>
                                        <p:strVal val="visible"/>
                                      </p:to>
                                    </p:set>
                                    <p:animEffect transition="in" filter="fade">
                                      <p:cBhvr>
                                        <p:cTn id="32" dur="1000"/>
                                        <p:tgtEl>
                                          <p:spTgt spid="10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1"/>
                                        </p:tgtEl>
                                        <p:attrNameLst>
                                          <p:attrName>style.visibility</p:attrName>
                                        </p:attrNameLst>
                                      </p:cBhvr>
                                      <p:to>
                                        <p:strVal val="visible"/>
                                      </p:to>
                                    </p:set>
                                    <p:animEffect transition="in" filter="fade">
                                      <p:cBhvr>
                                        <p:cTn id="37" dur="1000"/>
                                        <p:tgtEl>
                                          <p:spTgt spid="11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12"/>
                                        </p:tgtEl>
                                        <p:attrNameLst>
                                          <p:attrName>style.visibility</p:attrName>
                                        </p:attrNameLst>
                                      </p:cBhvr>
                                      <p:to>
                                        <p:strVal val="visible"/>
                                      </p:to>
                                    </p:set>
                                    <p:animEffect transition="in" filter="fade">
                                      <p:cBhvr>
                                        <p:cTn id="42" dur="10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TotalTime>
  <Words>918</Words>
  <Application>Microsoft Office PowerPoint</Application>
  <PresentationFormat>Presentación en pantalla (4:3)</PresentationFormat>
  <Paragraphs>189</Paragraphs>
  <Slides>24</Slides>
  <Notes>24</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24</vt:i4>
      </vt:variant>
    </vt:vector>
  </HeadingPairs>
  <TitlesOfParts>
    <vt:vector size="30" baseType="lpstr">
      <vt:lpstr>Proxima Nova</vt:lpstr>
      <vt:lpstr>Proxima Nova Semibold</vt:lpstr>
      <vt:lpstr>Proxima Nova Extrabold</vt:lpstr>
      <vt:lpstr>Consolas</vt:lpstr>
      <vt:lpstr>Arial</vt:lpstr>
      <vt:lpstr>Spearmint</vt:lpstr>
      <vt:lpstr>Algoritmos y Programación I</vt:lpstr>
      <vt:lpstr>Presentación de PowerPoint</vt:lpstr>
      <vt:lpstr>Presentación de PowerPoint</vt:lpstr>
      <vt:lpstr>Presentación de PowerPoint</vt:lpstr>
      <vt:lpstr>Presentación de PowerPoint</vt:lpstr>
      <vt:lpstr>Presentación de PowerPoint</vt:lpstr>
      <vt:lpstr>Presentación de PowerPoint</vt:lpstr>
      <vt:lpstr>Punteros a funciones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Tablas de búsqueda </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Algoritmos y Programación I</dc:title>
  <cp:lastModifiedBy>TOSHIBA</cp:lastModifiedBy>
  <cp:revision>12</cp:revision>
  <dcterms:modified xsi:type="dcterms:W3CDTF">2022-05-09T19:06:10Z</dcterms:modified>
</cp:coreProperties>
</file>