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embeddedFontLst>
    <p:embeddedFont>
      <p:font typeface="Proxima Nova Semibold" panose="020B0604020202020204" charset="0"/>
      <p:regular r:id="rId10"/>
      <p:bold r:id="rId11"/>
      <p:boldItalic r:id="rId12"/>
    </p:embeddedFont>
    <p:embeddedFont>
      <p:font typeface="Proxima Nova Extrabold" panose="020B0604020202020204" charset="0"/>
      <p:bold r:id="rId13"/>
    </p:embeddedFont>
    <p:embeddedFont>
      <p:font typeface="Consolas" panose="020B0609020204030204" pitchFamily="49" charset="0"/>
      <p:regular r:id="rId14"/>
      <p:bold r:id="rId15"/>
      <p:italic r:id="rId16"/>
      <p:boldItalic r:id="rId17"/>
    </p:embeddedFont>
    <p:embeddedFont>
      <p:font typeface="Proxima Nova"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SHIBA" initials="T" lastIdx="15" clrIdx="0">
    <p:extLst>
      <p:ext uri="{19B8F6BF-5375-455C-9EA6-DF929625EA0E}">
        <p15:presenceInfo xmlns:p15="http://schemas.microsoft.com/office/powerpoint/2012/main" userId="f9097946ac899b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44" autoAdjust="0"/>
    <p:restoredTop sz="94660"/>
  </p:normalViewPr>
  <p:slideViewPr>
    <p:cSldViewPr snapToGrid="0">
      <p:cViewPr varScale="1">
        <p:scale>
          <a:sx n="28" d="100"/>
          <a:sy n="28" d="100"/>
        </p:scale>
        <p:origin x="36" y="10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16T14:06:06.238" idx="1">
    <p:pos x="10" y="10"/>
    <p:text>como minimo enel contrato se encuentra la  fima de lafuncion la funcion debe tener en el contrato informacion de la funcion importante como el manual de usurario que hace la funcion que devuelve</p:text>
    <p:extLst>
      <p:ext uri="{C676402C-5697-4E1C-873F-D02D1690AC5C}">
        <p15:threadingInfo xmlns:p15="http://schemas.microsoft.com/office/powerpoint/2012/main" timeZoneBias="180"/>
      </p:ext>
    </p:extLst>
  </p:cm>
  <p:cm authorId="1" dt="2022-05-16T14:08:26.430" idx="2">
    <p:pos x="10" y="146"/>
    <p:text>todasla funcione tieenenun conrtato en tre dos personas .. alquien que hace lafuncion y alquien que lo implmenta</p:text>
    <p:extLst>
      <p:ext uri="{C676402C-5697-4E1C-873F-D02D1690AC5C}">
        <p15:threadingInfo xmlns:p15="http://schemas.microsoft.com/office/powerpoint/2012/main" timeZoneBias="180">
          <p15:parentCm authorId="1" idx="1"/>
        </p15:threadingInfo>
      </p:ext>
    </p:extLst>
  </p:cm>
  <p:cm authorId="1" dt="2022-05-16T14:11:04.748" idx="3">
    <p:pos x="1586" y="146"/>
    <p:text>comentarios explicito de lo que hace la funcion</p:text>
    <p:extLst>
      <p:ext uri="{C676402C-5697-4E1C-873F-D02D1690AC5C}">
        <p15:threadingInfo xmlns:p15="http://schemas.microsoft.com/office/powerpoint/2012/main" timeZoneBias="180"/>
      </p:ext>
    </p:extLst>
  </p:cm>
  <p:cm authorId="1" dt="2022-05-16T14:12:46.112" idx="4">
    <p:pos x="1586" y="282"/>
    <p:text>documentacion de la funcion que va ser leida por la persona conquiense hace el contraro</p:text>
    <p:extLst>
      <p:ext uri="{C676402C-5697-4E1C-873F-D02D1690AC5C}">
        <p15:threadingInfo xmlns:p15="http://schemas.microsoft.com/office/powerpoint/2012/main" timeZoneBias="180">
          <p15:parentCm authorId="1" idx="3"/>
        </p15:threadingInfo>
      </p:ext>
    </p:extLst>
  </p:cm>
  <p:cm authorId="1" dt="2022-05-16T14:12:46.250" idx="5">
    <p:pos x="-31" y="1121"/>
    <p:text>notasque de informarcion comohizo es para otras personas que no sean barbara</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5-16T14:17:34.567" idx="6">
    <p:pos x="3692" y="3198"/>
    <p:text>las precondiciones son parametros quetiene que cumplir ellapara poder implementar la funcion</p:text>
    <p:extLst>
      <p:ext uri="{C676402C-5697-4E1C-873F-D02D1690AC5C}">
        <p15:threadingInfo xmlns:p15="http://schemas.microsoft.com/office/powerpoint/2012/main" timeZoneBias="180"/>
      </p:ext>
    </p:extLst>
  </p:cm>
  <p:cm authorId="1" dt="2022-05-16T14:20:32.825" idx="7">
    <p:pos x="3445" y="3610"/>
    <p:text>os condiciones son los estandaras quetiene que umplir la funcion</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5-16T14:22:16.771" idx="8">
    <p:pos x="2935" y="2047"/>
    <p:text>la invariane es que m me tien e que ser el valor max de todos los que hemos visto</p:text>
    <p:extLst>
      <p:ext uri="{C676402C-5697-4E1C-873F-D02D1690AC5C}">
        <p15:threadingInfo xmlns:p15="http://schemas.microsoft.com/office/powerpoint/2012/main" timeZoneBias="180"/>
      </p:ext>
    </p:extLst>
  </p:cm>
  <p:cm authorId="1" dt="2022-05-16T14:23:22.321" idx="9">
    <p:pos x="2935" y="2183"/>
    <p:text>la invarinate siempre se tiene que cumplir es por eso que tiene que iniciar con el primer valor que es el maximo de todos en ese momento</p:text>
    <p:extLst>
      <p:ext uri="{C676402C-5697-4E1C-873F-D02D1690AC5C}">
        <p15:threadingInfo xmlns:p15="http://schemas.microsoft.com/office/powerpoint/2012/main" timeZoneBias="180">
          <p15:parentCm authorId="1" idx="8"/>
        </p15:threadingInfo>
      </p:ext>
    </p:extLst>
  </p:cm>
  <p:cm authorId="1" dt="2022-05-16T14:23:22.461" idx="10">
    <p:pos x="1539" y="1317"/>
    <p:text>precondiciones</p:text>
    <p:extLst>
      <p:ext uri="{C676402C-5697-4E1C-873F-D02D1690AC5C}">
        <p15:threadingInfo xmlns:p15="http://schemas.microsoft.com/office/powerpoint/2012/main" timeZoneBias="180"/>
      </p:ext>
    </p:extLst>
  </p:cm>
  <p:cm authorId="1" dt="2022-05-16T14:25:13.157" idx="11">
    <p:pos x="2092" y="-34"/>
    <p:text>ondiones que se cumplmen en ad iteracion del ciclo</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5-16T14:30:07.539" idx="14">
    <p:pos x="10" y="10"/>
    <p:text>la funcion assert hace que lo que tiene dentro es falso explota el programa y te da la linea</p:text>
    <p:extLst>
      <p:ext uri="{C676402C-5697-4E1C-873F-D02D1690AC5C}">
        <p15:threadingInfo xmlns:p15="http://schemas.microsoft.com/office/powerpoint/2012/main" timeZoneBias="180"/>
      </p:ext>
    </p:extLst>
  </p:cm>
  <p:cm authorId="1" dt="2022-05-16T14:34:02.570" idx="15">
    <p:pos x="5396" y="1497"/>
    <p:text>elasssercondume el omplidaor y el tiempo asi que si sabes si todo va a irbien no hace falta el assert solo esneesario para elquien hace el programa</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dee84e768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dee84e768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597defb88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597defb8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f55fe0d61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f55fe0d6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f558197d1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f558197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f558197d1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f558197d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f558197d1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f558197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ee84e768a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ee84e768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3997533"/>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676400"/>
            <a:ext cx="8123100" cy="21180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4243083"/>
            <a:ext cx="8123100" cy="84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321967"/>
            <a:ext cx="8520600" cy="2557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4095067"/>
            <a:ext cx="8520600" cy="12024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3997533"/>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743200"/>
            <a:ext cx="8123100" cy="10383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701800"/>
            <a:ext cx="57975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00"/>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59940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607767"/>
            <a:ext cx="4045200" cy="20127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3692001"/>
            <a:ext cx="40452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5649100"/>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comments" Target="../comments/commen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comments" Target="../comments/commen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idx="4294967295"/>
          </p:nvPr>
        </p:nvSpPr>
        <p:spPr>
          <a:xfrm>
            <a:off x="-50" y="3932250"/>
            <a:ext cx="9144000" cy="72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0BA1E6"/>
                </a:solidFill>
                <a:latin typeface="Proxima Nova Extrabold"/>
                <a:ea typeface="Proxima Nova Extrabold"/>
                <a:cs typeface="Proxima Nova Extrabold"/>
                <a:sym typeface="Proxima Nova Extrabold"/>
              </a:rPr>
              <a:t>Algoritmos y Programación I</a:t>
            </a:r>
            <a:endParaRPr>
              <a:solidFill>
                <a:srgbClr val="0BA1E6"/>
              </a:solidFill>
              <a:latin typeface="Proxima Nova Extrabold"/>
              <a:ea typeface="Proxima Nova Extrabold"/>
              <a:cs typeface="Proxima Nova Extrabold"/>
              <a:sym typeface="Proxima Nova Extrabold"/>
            </a:endParaRPr>
          </a:p>
        </p:txBody>
      </p:sp>
      <p:sp>
        <p:nvSpPr>
          <p:cNvPr id="60" name="Google Shape;60;p13"/>
          <p:cNvSpPr txBox="1">
            <a:spLocks noGrp="1"/>
          </p:cNvSpPr>
          <p:nvPr>
            <p:ph type="subTitle" idx="4294967295"/>
          </p:nvPr>
        </p:nvSpPr>
        <p:spPr>
          <a:xfrm>
            <a:off x="552725" y="4505550"/>
            <a:ext cx="8038500" cy="1094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latin typeface="Proxima Nova Semibold"/>
                <a:ea typeface="Proxima Nova Semibold"/>
                <a:cs typeface="Proxima Nova Semibold"/>
                <a:sym typeface="Proxima Nova Semibold"/>
              </a:rPr>
              <a:t>Curso Essaya - 95.11</a:t>
            </a:r>
            <a:r>
              <a:rPr lang="en">
                <a:solidFill>
                  <a:schemeClr val="dk1"/>
                </a:solidFill>
                <a:latin typeface="Proxima Nova Semibold"/>
                <a:ea typeface="Proxima Nova Semibold"/>
                <a:cs typeface="Proxima Nova Semibold"/>
                <a:sym typeface="Proxima Nova Semibold"/>
              </a:rPr>
              <a:t/>
            </a:r>
            <a:br>
              <a:rPr lang="en">
                <a:solidFill>
                  <a:schemeClr val="dk1"/>
                </a:solidFill>
                <a:latin typeface="Proxima Nova Semibold"/>
                <a:ea typeface="Proxima Nova Semibold"/>
                <a:cs typeface="Proxima Nova Semibold"/>
                <a:sym typeface="Proxima Nova Semibold"/>
              </a:rPr>
            </a:br>
            <a:r>
              <a:rPr lang="en">
                <a:latin typeface="Proxima Nova Semibold"/>
                <a:ea typeface="Proxima Nova Semibold"/>
                <a:cs typeface="Proxima Nova Semibold"/>
                <a:sym typeface="Proxima Nova Semibold"/>
              </a:rPr>
              <a:t>Contratos</a:t>
            </a:r>
            <a:endParaRPr>
              <a:latin typeface="Proxima Nova Semibold"/>
              <a:ea typeface="Proxima Nova Semibold"/>
              <a:cs typeface="Proxima Nova Semibold"/>
              <a:sym typeface="Proxima Nova Semibold"/>
            </a:endParaRPr>
          </a:p>
        </p:txBody>
      </p:sp>
      <p:pic>
        <p:nvPicPr>
          <p:cNvPr id="61" name="Google Shape;61;p13"/>
          <p:cNvPicPr preferRelativeResize="0"/>
          <p:nvPr/>
        </p:nvPicPr>
        <p:blipFill>
          <a:blip r:embed="rId3">
            <a:alphaModFix/>
          </a:blip>
          <a:stretch>
            <a:fillRect/>
          </a:stretch>
        </p:blipFill>
        <p:spPr>
          <a:xfrm>
            <a:off x="1140223" y="1150176"/>
            <a:ext cx="6863549" cy="2278899"/>
          </a:xfrm>
          <a:prstGeom prst="rect">
            <a:avLst/>
          </a:prstGeom>
          <a:noFill/>
          <a:ln>
            <a:noFill/>
          </a:ln>
        </p:spPr>
      </p:pic>
      <p:pic>
        <p:nvPicPr>
          <p:cNvPr id="62" name="Google Shape;62;p13"/>
          <p:cNvPicPr preferRelativeResize="0"/>
          <p:nvPr/>
        </p:nvPicPr>
        <p:blipFill>
          <a:blip r:embed="rId4">
            <a:alphaModFix/>
          </a:blip>
          <a:stretch>
            <a:fillRect/>
          </a:stretch>
        </p:blipFill>
        <p:spPr>
          <a:xfrm>
            <a:off x="-4" y="0"/>
            <a:ext cx="423809" cy="6858002"/>
          </a:xfrm>
          <a:prstGeom prst="rect">
            <a:avLst/>
          </a:prstGeom>
          <a:noFill/>
          <a:ln>
            <a:noFill/>
          </a:ln>
        </p:spPr>
      </p:pic>
      <p:pic>
        <p:nvPicPr>
          <p:cNvPr id="63" name="Google Shape;63;p13"/>
          <p:cNvPicPr preferRelativeResize="0"/>
          <p:nvPr/>
        </p:nvPicPr>
        <p:blipFill>
          <a:blip r:embed="rId5">
            <a:alphaModFix/>
          </a:blip>
          <a:stretch>
            <a:fillRect/>
          </a:stretch>
        </p:blipFill>
        <p:spPr>
          <a:xfrm>
            <a:off x="8720196" y="0"/>
            <a:ext cx="423809" cy="68580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4"/>
          <p:cNvPicPr preferRelativeResize="0"/>
          <p:nvPr/>
        </p:nvPicPr>
        <p:blipFill rotWithShape="1">
          <a:blip r:embed="rId3">
            <a:alphaModFix/>
          </a:blip>
          <a:srcRect l="13663" r="13656"/>
          <a:stretch/>
        </p:blipFill>
        <p:spPr>
          <a:xfrm>
            <a:off x="7389561" y="4808127"/>
            <a:ext cx="1766700" cy="2430873"/>
          </a:xfrm>
          <a:prstGeom prst="rect">
            <a:avLst/>
          </a:prstGeom>
          <a:noFill/>
          <a:ln>
            <a:noFill/>
          </a:ln>
        </p:spPr>
      </p:pic>
      <p:sp>
        <p:nvSpPr>
          <p:cNvPr id="69" name="Google Shape;69;p14"/>
          <p:cNvSpPr txBox="1"/>
          <p:nvPr/>
        </p:nvSpPr>
        <p:spPr>
          <a:xfrm>
            <a:off x="4931700" y="74825"/>
            <a:ext cx="4104300" cy="19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float distancia(</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float x1, float y1,</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float x2, float y2</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70" name="Google Shape;70;p14"/>
          <p:cNvSpPr/>
          <p:nvPr/>
        </p:nvSpPr>
        <p:spPr>
          <a:xfrm>
            <a:off x="4891250" y="4665500"/>
            <a:ext cx="2652600" cy="959100"/>
          </a:xfrm>
          <a:prstGeom prst="cloudCallout">
            <a:avLst>
              <a:gd name="adj1" fmla="val 38212"/>
              <a:gd name="adj2" fmla="val 54517"/>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Proxima Nova"/>
                <a:ea typeface="Proxima Nova"/>
                <a:cs typeface="Proxima Nova"/>
                <a:sym typeface="Proxima Nova"/>
              </a:rPr>
              <a:t>Necesito</a:t>
            </a:r>
            <a:r>
              <a:rPr lang="en" sz="1800">
                <a:latin typeface="Consolas"/>
                <a:ea typeface="Consolas"/>
                <a:cs typeface="Consolas"/>
                <a:sym typeface="Consolas"/>
              </a:rPr>
              <a:t/>
            </a:r>
            <a:br>
              <a:rPr lang="en" sz="1800">
                <a:latin typeface="Consolas"/>
                <a:ea typeface="Consolas"/>
                <a:cs typeface="Consolas"/>
                <a:sym typeface="Consolas"/>
              </a:rPr>
            </a:br>
            <a:r>
              <a:rPr lang="en" sz="1800">
                <a:solidFill>
                  <a:schemeClr val="accent5"/>
                </a:solidFill>
                <a:latin typeface="Consolas"/>
                <a:ea typeface="Consolas"/>
                <a:cs typeface="Consolas"/>
                <a:sym typeface="Consolas"/>
              </a:rPr>
              <a:t>norma</a:t>
            </a:r>
            <a:r>
              <a:rPr lang="en" sz="1800">
                <a:latin typeface="Consolas"/>
                <a:ea typeface="Consolas"/>
                <a:cs typeface="Consolas"/>
                <a:sym typeface="Consolas"/>
              </a:rPr>
              <a:t>(x, 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p:nvPr/>
        </p:nvSpPr>
        <p:spPr>
          <a:xfrm>
            <a:off x="4931700" y="269750"/>
            <a:ext cx="4104300" cy="20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float distancia(</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float x1, float y1,</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float x2, float y2</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pic>
        <p:nvPicPr>
          <p:cNvPr id="76" name="Google Shape;76;p15"/>
          <p:cNvPicPr preferRelativeResize="0"/>
          <p:nvPr/>
        </p:nvPicPr>
        <p:blipFill rotWithShape="1">
          <a:blip r:embed="rId3">
            <a:alphaModFix/>
          </a:blip>
          <a:srcRect l="13663" r="13656"/>
          <a:stretch/>
        </p:blipFill>
        <p:spPr>
          <a:xfrm>
            <a:off x="7389561" y="4808127"/>
            <a:ext cx="1766700" cy="2430873"/>
          </a:xfrm>
          <a:prstGeom prst="rect">
            <a:avLst/>
          </a:prstGeom>
          <a:noFill/>
          <a:ln>
            <a:noFill/>
          </a:ln>
        </p:spPr>
      </p:pic>
      <p:cxnSp>
        <p:nvCxnSpPr>
          <p:cNvPr id="77" name="Google Shape;77;p15"/>
          <p:cNvCxnSpPr/>
          <p:nvPr/>
        </p:nvCxnSpPr>
        <p:spPr>
          <a:xfrm>
            <a:off x="4805725" y="-9075"/>
            <a:ext cx="0" cy="6867000"/>
          </a:xfrm>
          <a:prstGeom prst="straightConnector1">
            <a:avLst/>
          </a:prstGeom>
          <a:noFill/>
          <a:ln w="38100" cap="flat" cmpd="sng">
            <a:solidFill>
              <a:schemeClr val="dk2"/>
            </a:solidFill>
            <a:prstDash val="solid"/>
            <a:round/>
            <a:headEnd type="none" w="med" len="med"/>
            <a:tailEnd type="none" w="med" len="med"/>
          </a:ln>
        </p:spPr>
      </p:cxnSp>
      <p:pic>
        <p:nvPicPr>
          <p:cNvPr id="78" name="Google Shape;78;p15"/>
          <p:cNvPicPr preferRelativeResize="0"/>
          <p:nvPr/>
        </p:nvPicPr>
        <p:blipFill rotWithShape="1">
          <a:blip r:embed="rId4">
            <a:alphaModFix/>
          </a:blip>
          <a:srcRect l="1418" r="1408"/>
          <a:stretch/>
        </p:blipFill>
        <p:spPr>
          <a:xfrm flipH="1">
            <a:off x="0" y="4346525"/>
            <a:ext cx="2511475" cy="2511475"/>
          </a:xfrm>
          <a:prstGeom prst="rect">
            <a:avLst/>
          </a:prstGeom>
          <a:noFill/>
          <a:ln>
            <a:noFill/>
          </a:ln>
        </p:spPr>
      </p:pic>
      <p:sp>
        <p:nvSpPr>
          <p:cNvPr id="79" name="Google Shape;79;p15"/>
          <p:cNvSpPr txBox="1"/>
          <p:nvPr/>
        </p:nvSpPr>
        <p:spPr>
          <a:xfrm>
            <a:off x="249375" y="422150"/>
            <a:ext cx="4556400" cy="372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Consolas"/>
                <a:ea typeface="Consolas"/>
                <a:cs typeface="Consolas"/>
                <a:sym typeface="Consolas"/>
              </a:rPr>
              <a:t>/**</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dk2"/>
                </a:solidFill>
                <a:latin typeface="Consolas"/>
                <a:ea typeface="Consolas"/>
                <a:cs typeface="Consolas"/>
                <a:sym typeface="Consolas"/>
              </a:rPr>
              <a:t> * Devuelve la norma del</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dk2"/>
                </a:solidFill>
                <a:latin typeface="Consolas"/>
                <a:ea typeface="Consolas"/>
                <a:cs typeface="Consolas"/>
                <a:sym typeface="Consolas"/>
              </a:rPr>
              <a:t> * vector (x, y)</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dk2"/>
                </a:solidFill>
                <a:latin typeface="Consolas"/>
                <a:ea typeface="Consolas"/>
                <a:cs typeface="Consolas"/>
                <a:sym typeface="Consolas"/>
              </a:rPr>
              <a:t> */</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rgbClr val="1155CC"/>
                </a:solidFill>
                <a:latin typeface="Consolas"/>
                <a:ea typeface="Consolas"/>
                <a:cs typeface="Consolas"/>
                <a:sym typeface="Consolas"/>
              </a:rPr>
              <a:t>float</a:t>
            </a:r>
            <a:r>
              <a:rPr lang="en" sz="1800">
                <a:latin typeface="Consolas"/>
                <a:ea typeface="Consolas"/>
                <a:cs typeface="Consolas"/>
                <a:sym typeface="Consolas"/>
              </a:rPr>
              <a:t> </a:t>
            </a:r>
            <a:r>
              <a:rPr lang="en" sz="1800">
                <a:solidFill>
                  <a:schemeClr val="accent5"/>
                </a:solidFill>
                <a:latin typeface="Consolas"/>
                <a:ea typeface="Consolas"/>
                <a:cs typeface="Consolas"/>
                <a:sym typeface="Consolas"/>
              </a:rPr>
              <a:t>norma</a:t>
            </a:r>
            <a:r>
              <a:rPr lang="en" sz="1800">
                <a:latin typeface="Consolas"/>
                <a:ea typeface="Consolas"/>
                <a:cs typeface="Consolas"/>
                <a:sym typeface="Consolas"/>
              </a:rPr>
              <a:t>(</a:t>
            </a:r>
            <a:r>
              <a:rPr lang="en" sz="1800">
                <a:solidFill>
                  <a:srgbClr val="1155CC"/>
                </a:solidFill>
                <a:latin typeface="Consolas"/>
                <a:ea typeface="Consolas"/>
                <a:cs typeface="Consolas"/>
                <a:sym typeface="Consolas"/>
              </a:rPr>
              <a:t>float</a:t>
            </a:r>
            <a:r>
              <a:rPr lang="en" sz="1800">
                <a:latin typeface="Consolas"/>
                <a:ea typeface="Consolas"/>
                <a:cs typeface="Consolas"/>
                <a:sym typeface="Consolas"/>
              </a:rPr>
              <a:t> x, </a:t>
            </a:r>
            <a:r>
              <a:rPr lang="en" sz="1800">
                <a:solidFill>
                  <a:srgbClr val="1155CC"/>
                </a:solidFill>
                <a:latin typeface="Consolas"/>
                <a:ea typeface="Consolas"/>
                <a:cs typeface="Consolas"/>
                <a:sym typeface="Consolas"/>
              </a:rPr>
              <a:t>float</a:t>
            </a:r>
            <a:r>
              <a:rPr lang="en" sz="1800">
                <a:latin typeface="Consolas"/>
                <a:ea typeface="Consolas"/>
                <a:cs typeface="Consolas"/>
                <a:sym typeface="Consolas"/>
              </a:rPr>
              <a:t> y) {</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r>
              <a:rPr lang="en" sz="1800">
                <a:solidFill>
                  <a:schemeClr val="accent4"/>
                </a:solidFill>
                <a:latin typeface="Consolas"/>
                <a:ea typeface="Consolas"/>
                <a:cs typeface="Consolas"/>
                <a:sym typeface="Consolas"/>
              </a:rPr>
              <a:t>// norma = √(x² + y²)</a:t>
            </a:r>
            <a:endParaRPr sz="1800">
              <a:solidFill>
                <a:schemeClr val="accent4"/>
              </a:solidFill>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r>
              <a:rPr lang="en" sz="1800">
                <a:solidFill>
                  <a:schemeClr val="accent4"/>
                </a:solidFill>
                <a:latin typeface="Consolas"/>
                <a:ea typeface="Consolas"/>
                <a:cs typeface="Consolas"/>
                <a:sym typeface="Consolas"/>
              </a:rPr>
              <a:t>// pero √x = x^(1/2) = x^0.5</a:t>
            </a:r>
            <a:endParaRPr sz="1800">
              <a:solidFill>
                <a:schemeClr val="accent4"/>
              </a:solidFill>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r>
              <a:rPr lang="en" sz="1800">
                <a:solidFill>
                  <a:srgbClr val="1155CC"/>
                </a:solidFill>
                <a:latin typeface="Consolas"/>
                <a:ea typeface="Consolas"/>
                <a:cs typeface="Consolas"/>
                <a:sym typeface="Consolas"/>
              </a:rPr>
              <a:t>return</a:t>
            </a:r>
            <a:r>
              <a:rPr lang="en" sz="1800">
                <a:latin typeface="Consolas"/>
                <a:ea typeface="Consolas"/>
                <a:cs typeface="Consolas"/>
                <a:sym typeface="Consolas"/>
              </a:rPr>
              <a:t> pow(x*x + y*y, 0.5);</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80" name="Google Shape;80;p15"/>
          <p:cNvSpPr/>
          <p:nvPr/>
        </p:nvSpPr>
        <p:spPr>
          <a:xfrm>
            <a:off x="1620975" y="4142225"/>
            <a:ext cx="5993400" cy="2430900"/>
          </a:xfrm>
          <a:prstGeom prst="verticalScroll">
            <a:avLst>
              <a:gd name="adj" fmla="val 12500"/>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txBox="1"/>
          <p:nvPr/>
        </p:nvSpPr>
        <p:spPr>
          <a:xfrm>
            <a:off x="2061600" y="5229950"/>
            <a:ext cx="5087400" cy="5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Proxima Nova"/>
                <a:ea typeface="Proxima Nova"/>
                <a:cs typeface="Proxima Nova"/>
                <a:sym typeface="Proxima Nova"/>
              </a:rPr>
              <a:t>Firma:</a:t>
            </a:r>
            <a:r>
              <a:rPr lang="en" sz="1800">
                <a:latin typeface="Consolas"/>
                <a:ea typeface="Consolas"/>
                <a:cs typeface="Consolas"/>
                <a:sym typeface="Consolas"/>
              </a:rPr>
              <a:t> </a:t>
            </a:r>
            <a:r>
              <a:rPr lang="en" sz="1800">
                <a:solidFill>
                  <a:srgbClr val="1155CC"/>
                </a:solidFill>
                <a:latin typeface="Consolas"/>
                <a:ea typeface="Consolas"/>
                <a:cs typeface="Consolas"/>
                <a:sym typeface="Consolas"/>
              </a:rPr>
              <a:t>float</a:t>
            </a:r>
            <a:r>
              <a:rPr lang="en" sz="1800">
                <a:latin typeface="Consolas"/>
                <a:ea typeface="Consolas"/>
                <a:cs typeface="Consolas"/>
                <a:sym typeface="Consolas"/>
              </a:rPr>
              <a:t> </a:t>
            </a:r>
            <a:r>
              <a:rPr lang="en" sz="1800">
                <a:solidFill>
                  <a:schemeClr val="accent5"/>
                </a:solidFill>
                <a:latin typeface="Consolas"/>
                <a:ea typeface="Consolas"/>
                <a:cs typeface="Consolas"/>
                <a:sym typeface="Consolas"/>
              </a:rPr>
              <a:t>norma</a:t>
            </a:r>
            <a:r>
              <a:rPr lang="en" sz="1800">
                <a:latin typeface="Consolas"/>
                <a:ea typeface="Consolas"/>
                <a:cs typeface="Consolas"/>
                <a:sym typeface="Consolas"/>
              </a:rPr>
              <a:t>(</a:t>
            </a:r>
            <a:r>
              <a:rPr lang="en" sz="1800">
                <a:solidFill>
                  <a:srgbClr val="1155CC"/>
                </a:solidFill>
                <a:latin typeface="Consolas"/>
                <a:ea typeface="Consolas"/>
                <a:cs typeface="Consolas"/>
                <a:sym typeface="Consolas"/>
              </a:rPr>
              <a:t>float</a:t>
            </a:r>
            <a:r>
              <a:rPr lang="en" sz="1800">
                <a:latin typeface="Consolas"/>
                <a:ea typeface="Consolas"/>
                <a:cs typeface="Consolas"/>
                <a:sym typeface="Consolas"/>
              </a:rPr>
              <a:t> x, </a:t>
            </a:r>
            <a:r>
              <a:rPr lang="en" sz="1800">
                <a:solidFill>
                  <a:srgbClr val="1155CC"/>
                </a:solidFill>
                <a:latin typeface="Consolas"/>
                <a:ea typeface="Consolas"/>
                <a:cs typeface="Consolas"/>
                <a:sym typeface="Consolas"/>
              </a:rPr>
              <a:t>float</a:t>
            </a:r>
            <a:r>
              <a:rPr lang="en" sz="1800">
                <a:latin typeface="Consolas"/>
                <a:ea typeface="Consolas"/>
                <a:cs typeface="Consolas"/>
                <a:sym typeface="Consolas"/>
              </a:rPr>
              <a:t> y);</a:t>
            </a:r>
            <a:endParaRPr sz="1800">
              <a:latin typeface="Consolas"/>
              <a:ea typeface="Consolas"/>
              <a:cs typeface="Consolas"/>
              <a:sym typeface="Consolas"/>
            </a:endParaRPr>
          </a:p>
        </p:txBody>
      </p:sp>
      <p:sp>
        <p:nvSpPr>
          <p:cNvPr id="82" name="Google Shape;82;p15"/>
          <p:cNvSpPr txBox="1"/>
          <p:nvPr/>
        </p:nvSpPr>
        <p:spPr>
          <a:xfrm>
            <a:off x="2061600" y="5727475"/>
            <a:ext cx="4735800" cy="6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Proxima Nova"/>
                <a:ea typeface="Proxima Nova"/>
                <a:cs typeface="Proxima Nova"/>
                <a:sym typeface="Proxima Nova"/>
              </a:rPr>
              <a:t>Devuelve la norma del vector </a:t>
            </a:r>
            <a:r>
              <a:rPr lang="en" sz="1800">
                <a:latin typeface="Consolas"/>
                <a:ea typeface="Consolas"/>
                <a:cs typeface="Consolas"/>
                <a:sym typeface="Consolas"/>
              </a:rPr>
              <a:t>(x, y)</a:t>
            </a:r>
            <a:endParaRPr sz="1800">
              <a:latin typeface="Consolas"/>
              <a:ea typeface="Consolas"/>
              <a:cs typeface="Consolas"/>
              <a:sym typeface="Consolas"/>
            </a:endParaRPr>
          </a:p>
        </p:txBody>
      </p:sp>
      <p:sp>
        <p:nvSpPr>
          <p:cNvPr id="83" name="Google Shape;83;p15"/>
          <p:cNvSpPr txBox="1"/>
          <p:nvPr/>
        </p:nvSpPr>
        <p:spPr>
          <a:xfrm>
            <a:off x="4931700" y="1348075"/>
            <a:ext cx="4104300" cy="5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    return </a:t>
            </a:r>
            <a:r>
              <a:rPr lang="en" sz="1800">
                <a:solidFill>
                  <a:schemeClr val="accent5"/>
                </a:solidFill>
                <a:latin typeface="Consolas"/>
                <a:ea typeface="Consolas"/>
                <a:cs typeface="Consolas"/>
                <a:sym typeface="Consolas"/>
              </a:rPr>
              <a:t>norma</a:t>
            </a:r>
            <a:r>
              <a:rPr lang="en" sz="1800">
                <a:latin typeface="Consolas"/>
                <a:ea typeface="Consolas"/>
                <a:cs typeface="Consolas"/>
                <a:sym typeface="Consolas"/>
              </a:rPr>
              <a:t>(x2-x1, y2-y1);</a:t>
            </a:r>
            <a:endParaRPr sz="1800">
              <a:latin typeface="Consolas"/>
              <a:ea typeface="Consolas"/>
              <a:cs typeface="Consolas"/>
              <a:sym typeface="Consolas"/>
            </a:endParaRPr>
          </a:p>
        </p:txBody>
      </p:sp>
      <p:sp>
        <p:nvSpPr>
          <p:cNvPr id="84" name="Google Shape;84;p15"/>
          <p:cNvSpPr/>
          <p:nvPr/>
        </p:nvSpPr>
        <p:spPr>
          <a:xfrm rot="-977864">
            <a:off x="3343977" y="598154"/>
            <a:ext cx="1365449" cy="775289"/>
          </a:xfrm>
          <a:prstGeom prst="cloud">
            <a:avLst/>
          </a:prstGeom>
          <a:solidFill>
            <a:srgbClr val="D9EAD3"/>
          </a:solid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 name="Google Shape;85;p15"/>
          <p:cNvSpPr txBox="1"/>
          <p:nvPr/>
        </p:nvSpPr>
        <p:spPr>
          <a:xfrm rot="-977820">
            <a:off x="3211773" y="721971"/>
            <a:ext cx="1551228" cy="52755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38761D"/>
                </a:solidFill>
                <a:latin typeface="Proxima Nova"/>
                <a:ea typeface="Proxima Nova"/>
                <a:cs typeface="Proxima Nova"/>
                <a:sym typeface="Proxima Nova"/>
              </a:rPr>
              <a:t>Qué</a:t>
            </a:r>
            <a:endParaRPr sz="2400" b="1">
              <a:solidFill>
                <a:srgbClr val="38761D"/>
              </a:solidFill>
              <a:latin typeface="Proxima Nova"/>
              <a:ea typeface="Proxima Nova"/>
              <a:cs typeface="Proxima Nova"/>
              <a:sym typeface="Proxima Nova"/>
            </a:endParaRPr>
          </a:p>
        </p:txBody>
      </p:sp>
      <p:sp>
        <p:nvSpPr>
          <p:cNvPr id="86" name="Google Shape;86;p15"/>
          <p:cNvSpPr/>
          <p:nvPr/>
        </p:nvSpPr>
        <p:spPr>
          <a:xfrm rot="-977879">
            <a:off x="3780302" y="1725362"/>
            <a:ext cx="1369276" cy="806799"/>
          </a:xfrm>
          <a:prstGeom prst="cloud">
            <a:avLst/>
          </a:prstGeom>
          <a:solidFill>
            <a:srgbClr val="D9D9D9"/>
          </a:solidFill>
          <a:ln w="9525" cap="flat" cmpd="sng">
            <a:solidFill>
              <a:srgbClr val="666666"/>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 name="Google Shape;87;p15"/>
          <p:cNvSpPr txBox="1"/>
          <p:nvPr/>
        </p:nvSpPr>
        <p:spPr>
          <a:xfrm rot="-977820">
            <a:off x="3689337" y="1804765"/>
            <a:ext cx="1551228" cy="54577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666666"/>
                </a:solidFill>
                <a:latin typeface="Proxima Nova"/>
                <a:ea typeface="Proxima Nova"/>
                <a:cs typeface="Proxima Nova"/>
                <a:sym typeface="Proxima Nova"/>
              </a:rPr>
              <a:t>Cómo</a:t>
            </a:r>
            <a:endParaRPr sz="2400" b="1">
              <a:solidFill>
                <a:srgbClr val="666666"/>
              </a:solidFill>
              <a:latin typeface="Proxima Nova"/>
              <a:ea typeface="Proxima Nova"/>
              <a:cs typeface="Proxima Nova"/>
              <a:sym typeface="Proxima Nova"/>
            </a:endParaRPr>
          </a:p>
        </p:txBody>
      </p:sp>
      <p:sp>
        <p:nvSpPr>
          <p:cNvPr id="88" name="Google Shape;88;p15"/>
          <p:cNvSpPr txBox="1"/>
          <p:nvPr/>
        </p:nvSpPr>
        <p:spPr>
          <a:xfrm>
            <a:off x="2061600" y="4671713"/>
            <a:ext cx="5087400" cy="5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i="1">
                <a:latin typeface="Times New Roman"/>
                <a:ea typeface="Times New Roman"/>
                <a:cs typeface="Times New Roman"/>
                <a:sym typeface="Times New Roman"/>
              </a:rPr>
              <a:t>Contrato de la función</a:t>
            </a:r>
            <a:r>
              <a:rPr lang="en" sz="2400">
                <a:latin typeface="Proxima Nova"/>
                <a:ea typeface="Proxima Nova"/>
                <a:cs typeface="Proxima Nova"/>
                <a:sym typeface="Proxima Nova"/>
              </a:rPr>
              <a:t> </a:t>
            </a:r>
            <a:r>
              <a:rPr lang="en" sz="2400">
                <a:solidFill>
                  <a:schemeClr val="accent5"/>
                </a:solidFill>
                <a:latin typeface="Consolas"/>
                <a:ea typeface="Consolas"/>
                <a:cs typeface="Consolas"/>
                <a:sym typeface="Consolas"/>
              </a:rPr>
              <a:t>norma</a:t>
            </a:r>
            <a:endParaRPr sz="2400">
              <a:solidFill>
                <a:schemeClr val="accent5"/>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1000"/>
                                        <p:tgtEl>
                                          <p:spTgt spid="78"/>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fade">
                                      <p:cBhvr>
                                        <p:cTn id="11" dur="1000"/>
                                        <p:tgtEl>
                                          <p:spTgt spid="7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1000"/>
                                        <p:tgtEl>
                                          <p:spTgt spid="80"/>
                                        </p:tgtEl>
                                      </p:cBhvr>
                                    </p:animEffect>
                                  </p:childTnLst>
                                </p:cTn>
                              </p:par>
                              <p:par>
                                <p:cTn id="17" presetID="10" presetClass="entr" presetSubtype="0" fill="hold" nodeType="with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fade">
                                      <p:cBhvr>
                                        <p:cTn id="19" dur="1000"/>
                                        <p:tgtEl>
                                          <p:spTgt spid="8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fade">
                                      <p:cBhvr>
                                        <p:cTn id="24" dur="1000"/>
                                        <p:tgtEl>
                                          <p:spTgt spid="8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1000"/>
                                        <p:tgtEl>
                                          <p:spTgt spid="8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fade">
                                      <p:cBhvr>
                                        <p:cTn id="34" dur="1000"/>
                                        <p:tgtEl>
                                          <p:spTgt spid="8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fade">
                                      <p:cBhvr>
                                        <p:cTn id="39" dur="1000"/>
                                        <p:tgtEl>
                                          <p:spTgt spid="7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5"/>
                                        </p:tgtEl>
                                        <p:attrNameLst>
                                          <p:attrName>style.visibility</p:attrName>
                                        </p:attrNameLst>
                                      </p:cBhvr>
                                      <p:to>
                                        <p:strVal val="visible"/>
                                      </p:to>
                                    </p:set>
                                    <p:animEffect transition="in" filter="fade">
                                      <p:cBhvr>
                                        <p:cTn id="44" dur="1000"/>
                                        <p:tgtEl>
                                          <p:spTgt spid="85"/>
                                        </p:tgtEl>
                                      </p:cBhvr>
                                    </p:animEffect>
                                  </p:childTnLst>
                                </p:cTn>
                              </p:par>
                              <p:par>
                                <p:cTn id="45" presetID="10" presetClass="entr" presetSubtype="0" fill="hold" nodeType="with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1000"/>
                                        <p:tgtEl>
                                          <p:spTgt spid="8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87"/>
                                        </p:tgtEl>
                                        <p:attrNameLst>
                                          <p:attrName>style.visibility</p:attrName>
                                        </p:attrNameLst>
                                      </p:cBhvr>
                                      <p:to>
                                        <p:strVal val="visible"/>
                                      </p:to>
                                    </p:set>
                                    <p:animEffect transition="in" filter="fade">
                                      <p:cBhvr>
                                        <p:cTn id="52" dur="1000"/>
                                        <p:tgtEl>
                                          <p:spTgt spid="87"/>
                                        </p:tgtEl>
                                      </p:cBhvr>
                                    </p:animEffect>
                                  </p:childTnLst>
                                </p:cTn>
                              </p:par>
                              <p:par>
                                <p:cTn id="53" presetID="10" presetClass="entr" presetSubtype="0" fill="hold" nodeType="with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10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p:nvPr/>
        </p:nvSpPr>
        <p:spPr>
          <a:xfrm>
            <a:off x="2538550" y="4346525"/>
            <a:ext cx="4851000" cy="1683000"/>
          </a:xfrm>
          <a:prstGeom prst="wedgeEllipseCallout">
            <a:avLst>
              <a:gd name="adj1" fmla="val -61771"/>
              <a:gd name="adj2" fmla="val 4721"/>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616161"/>
                </a:solidFill>
                <a:latin typeface="Proxima Nova"/>
                <a:ea typeface="Proxima Nova"/>
                <a:cs typeface="Proxima Nova"/>
                <a:sym typeface="Proxima Nova"/>
              </a:rPr>
              <a:t>Las </a:t>
            </a:r>
            <a:r>
              <a:rPr lang="en" sz="1800" b="1">
                <a:solidFill>
                  <a:schemeClr val="accent5"/>
                </a:solidFill>
                <a:latin typeface="Proxima Nova"/>
                <a:ea typeface="Proxima Nova"/>
                <a:cs typeface="Proxima Nova"/>
                <a:sym typeface="Proxima Nova"/>
              </a:rPr>
              <a:t>precondiciones</a:t>
            </a:r>
            <a:r>
              <a:rPr lang="en" sz="1800">
                <a:solidFill>
                  <a:srgbClr val="616161"/>
                </a:solidFill>
                <a:latin typeface="Proxima Nova"/>
                <a:ea typeface="Proxima Nova"/>
                <a:cs typeface="Proxima Nova"/>
                <a:sym typeface="Proxima Nova"/>
              </a:rPr>
              <a:t> y </a:t>
            </a:r>
            <a:r>
              <a:rPr lang="en" sz="1800" b="1">
                <a:solidFill>
                  <a:schemeClr val="accent5"/>
                </a:solidFill>
                <a:latin typeface="Proxima Nova"/>
                <a:ea typeface="Proxima Nova"/>
                <a:cs typeface="Proxima Nova"/>
                <a:sym typeface="Proxima Nova"/>
              </a:rPr>
              <a:t>postcondiciones</a:t>
            </a:r>
            <a:r>
              <a:rPr lang="en" sz="1800">
                <a:solidFill>
                  <a:srgbClr val="616161"/>
                </a:solidFill>
                <a:latin typeface="Proxima Nova"/>
                <a:ea typeface="Proxima Nova"/>
                <a:cs typeface="Proxima Nova"/>
                <a:sym typeface="Proxima Nova"/>
              </a:rPr>
              <a:t> también son parte del contrato.</a:t>
            </a:r>
            <a:endParaRPr sz="1800" b="1">
              <a:solidFill>
                <a:srgbClr val="4BA173"/>
              </a:solidFill>
              <a:latin typeface="Proxima Nova"/>
              <a:ea typeface="Proxima Nova"/>
              <a:cs typeface="Proxima Nova"/>
              <a:sym typeface="Proxima Nova"/>
            </a:endParaRPr>
          </a:p>
        </p:txBody>
      </p:sp>
      <p:sp>
        <p:nvSpPr>
          <p:cNvPr id="94" name="Google Shape;94;p16"/>
          <p:cNvSpPr txBox="1"/>
          <p:nvPr/>
        </p:nvSpPr>
        <p:spPr>
          <a:xfrm>
            <a:off x="399000" y="152400"/>
            <a:ext cx="8304300" cy="145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Consolas"/>
                <a:ea typeface="Consolas"/>
                <a:cs typeface="Consolas"/>
                <a:sym typeface="Consolas"/>
              </a:rPr>
              <a:t>/**</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dk2"/>
                </a:solidFill>
                <a:latin typeface="Consolas"/>
                <a:ea typeface="Consolas"/>
                <a:cs typeface="Consolas"/>
                <a:sym typeface="Consolas"/>
              </a:rPr>
              <a:t> * Intercambia n valores de los arreglos a y b.</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dk2"/>
                </a:solidFill>
                <a:latin typeface="Consolas"/>
                <a:ea typeface="Consolas"/>
                <a:cs typeface="Consolas"/>
                <a:sym typeface="Consolas"/>
              </a:rPr>
              <a:t> * </a:t>
            </a:r>
            <a:r>
              <a:rPr lang="en" sz="1800">
                <a:solidFill>
                  <a:schemeClr val="accent5"/>
                </a:solidFill>
                <a:latin typeface="Consolas"/>
                <a:ea typeface="Consolas"/>
                <a:cs typeface="Consolas"/>
                <a:sym typeface="Consolas"/>
              </a:rPr>
              <a:t>Pre:</a:t>
            </a:r>
            <a:r>
              <a:rPr lang="en" sz="1800">
                <a:solidFill>
                  <a:schemeClr val="dk2"/>
                </a:solidFill>
                <a:latin typeface="Consolas"/>
                <a:ea typeface="Consolas"/>
                <a:cs typeface="Consolas"/>
                <a:sym typeface="Consolas"/>
              </a:rPr>
              <a:t> Ambos arreglos deben contener al menos n elementos.</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dk2"/>
                </a:solidFill>
                <a:latin typeface="Consolas"/>
                <a:ea typeface="Consolas"/>
                <a:cs typeface="Consolas"/>
                <a:sym typeface="Consolas"/>
              </a:rPr>
              <a:t> * </a:t>
            </a:r>
            <a:r>
              <a:rPr lang="en" sz="1800">
                <a:solidFill>
                  <a:schemeClr val="accent5"/>
                </a:solidFill>
                <a:latin typeface="Consolas"/>
                <a:ea typeface="Consolas"/>
                <a:cs typeface="Consolas"/>
                <a:sym typeface="Consolas"/>
              </a:rPr>
              <a:t>Post:</a:t>
            </a:r>
            <a:r>
              <a:rPr lang="en" sz="1800">
                <a:solidFill>
                  <a:schemeClr val="dk2"/>
                </a:solidFill>
                <a:latin typeface="Consolas"/>
                <a:ea typeface="Consolas"/>
                <a:cs typeface="Consolas"/>
                <a:sym typeface="Consolas"/>
              </a:rPr>
              <a:t> Los primeros n elementos de a están en b, y viceversa.</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dk2"/>
                </a:solidFill>
                <a:latin typeface="Consolas"/>
                <a:ea typeface="Consolas"/>
                <a:cs typeface="Consolas"/>
                <a:sym typeface="Consolas"/>
              </a:rPr>
              <a:t> */</a:t>
            </a:r>
            <a:endParaRPr sz="1800">
              <a:solidFill>
                <a:schemeClr val="dk2"/>
              </a:solidFill>
              <a:latin typeface="Consolas"/>
              <a:ea typeface="Consolas"/>
              <a:cs typeface="Consolas"/>
              <a:sym typeface="Consolas"/>
            </a:endParaRPr>
          </a:p>
        </p:txBody>
      </p:sp>
      <p:sp>
        <p:nvSpPr>
          <p:cNvPr id="95" name="Google Shape;95;p16"/>
          <p:cNvSpPr txBox="1"/>
          <p:nvPr/>
        </p:nvSpPr>
        <p:spPr>
          <a:xfrm>
            <a:off x="399000" y="1604600"/>
            <a:ext cx="7228800" cy="4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5"/>
                </a:solidFill>
                <a:latin typeface="Consolas"/>
                <a:ea typeface="Consolas"/>
                <a:cs typeface="Consolas"/>
                <a:sym typeface="Consolas"/>
              </a:rPr>
              <a:t>void</a:t>
            </a:r>
            <a:r>
              <a:rPr lang="en" sz="1800">
                <a:latin typeface="Consolas"/>
                <a:ea typeface="Consolas"/>
                <a:cs typeface="Consolas"/>
                <a:sym typeface="Consolas"/>
              </a:rPr>
              <a:t> </a:t>
            </a:r>
            <a:r>
              <a:rPr lang="en" sz="1800">
                <a:solidFill>
                  <a:srgbClr val="1155CC"/>
                </a:solidFill>
                <a:latin typeface="Consolas"/>
                <a:ea typeface="Consolas"/>
                <a:cs typeface="Consolas"/>
                <a:sym typeface="Consolas"/>
              </a:rPr>
              <a:t>intercambiar_elementos</a:t>
            </a:r>
            <a:r>
              <a:rPr lang="en" sz="1800">
                <a:latin typeface="Consolas"/>
                <a:ea typeface="Consolas"/>
                <a:cs typeface="Consolas"/>
                <a:sym typeface="Consolas"/>
              </a:rPr>
              <a:t>(</a:t>
            </a:r>
            <a:r>
              <a:rPr lang="en" sz="1800">
                <a:solidFill>
                  <a:schemeClr val="accent5"/>
                </a:solidFill>
                <a:latin typeface="Consolas"/>
                <a:ea typeface="Consolas"/>
                <a:cs typeface="Consolas"/>
                <a:sym typeface="Consolas"/>
              </a:rPr>
              <a:t>int</a:t>
            </a:r>
            <a:r>
              <a:rPr lang="en" sz="1800">
                <a:latin typeface="Consolas"/>
                <a:ea typeface="Consolas"/>
                <a:cs typeface="Consolas"/>
                <a:sym typeface="Consolas"/>
              </a:rPr>
              <a:t> a</a:t>
            </a:r>
            <a:r>
              <a:rPr lang="en" sz="1800">
                <a:solidFill>
                  <a:schemeClr val="accent5"/>
                </a:solidFill>
                <a:latin typeface="Consolas"/>
                <a:ea typeface="Consolas"/>
                <a:cs typeface="Consolas"/>
                <a:sym typeface="Consolas"/>
              </a:rPr>
              <a:t>[]</a:t>
            </a:r>
            <a:r>
              <a:rPr lang="en" sz="1800">
                <a:latin typeface="Consolas"/>
                <a:ea typeface="Consolas"/>
                <a:cs typeface="Consolas"/>
                <a:sym typeface="Consolas"/>
              </a:rPr>
              <a:t>, </a:t>
            </a:r>
            <a:r>
              <a:rPr lang="en" sz="1800">
                <a:solidFill>
                  <a:schemeClr val="accent5"/>
                </a:solidFill>
                <a:latin typeface="Consolas"/>
                <a:ea typeface="Consolas"/>
                <a:cs typeface="Consolas"/>
                <a:sym typeface="Consolas"/>
              </a:rPr>
              <a:t>int</a:t>
            </a:r>
            <a:r>
              <a:rPr lang="en" sz="1800">
                <a:latin typeface="Consolas"/>
                <a:ea typeface="Consolas"/>
                <a:cs typeface="Consolas"/>
                <a:sym typeface="Consolas"/>
              </a:rPr>
              <a:t> b</a:t>
            </a:r>
            <a:r>
              <a:rPr lang="en" sz="1800">
                <a:solidFill>
                  <a:schemeClr val="accent5"/>
                </a:solidFill>
                <a:latin typeface="Consolas"/>
                <a:ea typeface="Consolas"/>
                <a:cs typeface="Consolas"/>
                <a:sym typeface="Consolas"/>
              </a:rPr>
              <a:t>[]</a:t>
            </a:r>
            <a:r>
              <a:rPr lang="en" sz="1800">
                <a:latin typeface="Consolas"/>
                <a:ea typeface="Consolas"/>
                <a:cs typeface="Consolas"/>
                <a:sym typeface="Consolas"/>
              </a:rPr>
              <a:t>, </a:t>
            </a:r>
            <a:r>
              <a:rPr lang="en" sz="1800">
                <a:solidFill>
                  <a:schemeClr val="accent5"/>
                </a:solidFill>
                <a:latin typeface="Consolas"/>
                <a:ea typeface="Consolas"/>
                <a:cs typeface="Consolas"/>
                <a:sym typeface="Consolas"/>
              </a:rPr>
              <a:t>size_t</a:t>
            </a:r>
            <a:r>
              <a:rPr lang="en" sz="1800">
                <a:latin typeface="Consolas"/>
                <a:ea typeface="Consolas"/>
                <a:cs typeface="Consolas"/>
                <a:sym typeface="Consolas"/>
              </a:rPr>
              <a:t> n);</a:t>
            </a:r>
            <a:endParaRPr sz="1800">
              <a:latin typeface="Consolas"/>
              <a:ea typeface="Consolas"/>
              <a:cs typeface="Consolas"/>
              <a:sym typeface="Consolas"/>
            </a:endParaRPr>
          </a:p>
        </p:txBody>
      </p:sp>
      <p:pic>
        <p:nvPicPr>
          <p:cNvPr id="96" name="Google Shape;96;p16"/>
          <p:cNvPicPr preferRelativeResize="0"/>
          <p:nvPr/>
        </p:nvPicPr>
        <p:blipFill rotWithShape="1">
          <a:blip r:embed="rId3">
            <a:alphaModFix/>
          </a:blip>
          <a:srcRect l="1418" r="1408"/>
          <a:stretch/>
        </p:blipFill>
        <p:spPr>
          <a:xfrm flipH="1">
            <a:off x="0" y="4346525"/>
            <a:ext cx="2511475" cy="2511475"/>
          </a:xfrm>
          <a:prstGeom prst="rect">
            <a:avLst/>
          </a:prstGeom>
          <a:noFill/>
          <a:ln>
            <a:noFill/>
          </a:ln>
        </p:spPr>
      </p:pic>
      <p:sp>
        <p:nvSpPr>
          <p:cNvPr id="97" name="Google Shape;97;p16"/>
          <p:cNvSpPr/>
          <p:nvPr/>
        </p:nvSpPr>
        <p:spPr>
          <a:xfrm>
            <a:off x="868325" y="2431250"/>
            <a:ext cx="5379000" cy="1683000"/>
          </a:xfrm>
          <a:prstGeom prst="wedgeEllipseCallout">
            <a:avLst>
              <a:gd name="adj1" fmla="val -36195"/>
              <a:gd name="adj2" fmla="val 56361"/>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616161"/>
                </a:solidFill>
                <a:latin typeface="Proxima Nova"/>
                <a:ea typeface="Proxima Nova"/>
                <a:cs typeface="Proxima Nova"/>
                <a:sym typeface="Proxima Nova"/>
              </a:rPr>
              <a:t>¿Qué pasa si </a:t>
            </a:r>
            <a:r>
              <a:rPr lang="en" sz="1800">
                <a:solidFill>
                  <a:srgbClr val="616161"/>
                </a:solidFill>
                <a:latin typeface="Consolas"/>
                <a:ea typeface="Consolas"/>
                <a:cs typeface="Consolas"/>
                <a:sym typeface="Consolas"/>
              </a:rPr>
              <a:t>a</a:t>
            </a:r>
            <a:r>
              <a:rPr lang="en" sz="1800">
                <a:solidFill>
                  <a:srgbClr val="616161"/>
                </a:solidFill>
                <a:latin typeface="Proxima Nova"/>
                <a:ea typeface="Proxima Nova"/>
                <a:cs typeface="Proxima Nova"/>
                <a:sym typeface="Proxima Nova"/>
              </a:rPr>
              <a:t> o </a:t>
            </a:r>
            <a:r>
              <a:rPr lang="en" sz="1800">
                <a:solidFill>
                  <a:srgbClr val="616161"/>
                </a:solidFill>
                <a:latin typeface="Consolas"/>
                <a:ea typeface="Consolas"/>
                <a:cs typeface="Consolas"/>
                <a:sym typeface="Consolas"/>
              </a:rPr>
              <a:t>b</a:t>
            </a:r>
            <a:r>
              <a:rPr lang="en" sz="1800">
                <a:solidFill>
                  <a:srgbClr val="616161"/>
                </a:solidFill>
                <a:latin typeface="Proxima Nova"/>
                <a:ea typeface="Proxima Nova"/>
                <a:cs typeface="Proxima Nova"/>
                <a:sym typeface="Proxima Nova"/>
              </a:rPr>
              <a:t> son </a:t>
            </a:r>
            <a:r>
              <a:rPr lang="en" sz="1800">
                <a:solidFill>
                  <a:srgbClr val="616161"/>
                </a:solidFill>
                <a:latin typeface="Consolas"/>
                <a:ea typeface="Consolas"/>
                <a:cs typeface="Consolas"/>
                <a:sym typeface="Consolas"/>
              </a:rPr>
              <a:t>NULL</a:t>
            </a:r>
            <a:r>
              <a:rPr lang="en" sz="1800">
                <a:solidFill>
                  <a:srgbClr val="616161"/>
                </a:solidFill>
                <a:latin typeface="Proxima Nova"/>
                <a:ea typeface="Proxima Nova"/>
                <a:cs typeface="Proxima Nova"/>
                <a:sym typeface="Proxima Nova"/>
              </a:rPr>
              <a:t>?</a:t>
            </a:r>
            <a:br>
              <a:rPr lang="en" sz="1800">
                <a:solidFill>
                  <a:srgbClr val="616161"/>
                </a:solidFill>
                <a:latin typeface="Proxima Nova"/>
                <a:ea typeface="Proxima Nova"/>
                <a:cs typeface="Proxima Nova"/>
                <a:sym typeface="Proxima Nova"/>
              </a:rPr>
            </a:br>
            <a:r>
              <a:rPr lang="en" sz="1800">
                <a:solidFill>
                  <a:schemeClr val="accent3"/>
                </a:solidFill>
                <a:latin typeface="Proxima Nova"/>
                <a:ea typeface="Proxima Nova"/>
                <a:cs typeface="Proxima Nova"/>
                <a:sym typeface="Proxima Nova"/>
              </a:rPr>
              <a:t>¿Si tienen menos de </a:t>
            </a:r>
            <a:r>
              <a:rPr lang="en" sz="1800">
                <a:solidFill>
                  <a:schemeClr val="accent3"/>
                </a:solidFill>
                <a:latin typeface="Consolas"/>
                <a:ea typeface="Consolas"/>
                <a:cs typeface="Consolas"/>
                <a:sym typeface="Consolas"/>
              </a:rPr>
              <a:t>n</a:t>
            </a:r>
            <a:r>
              <a:rPr lang="en" sz="1800">
                <a:solidFill>
                  <a:schemeClr val="accent3"/>
                </a:solidFill>
                <a:latin typeface="Proxima Nova"/>
                <a:ea typeface="Proxima Nova"/>
                <a:cs typeface="Proxima Nova"/>
                <a:sym typeface="Proxima Nova"/>
              </a:rPr>
              <a:t> elementos?</a:t>
            </a:r>
            <a:endParaRPr sz="1800" b="1">
              <a:solidFill>
                <a:srgbClr val="4BA173"/>
              </a:solidFill>
              <a:latin typeface="Proxima Nova"/>
              <a:ea typeface="Proxima Nova"/>
              <a:cs typeface="Proxima Nova"/>
              <a:sym typeface="Proxima Nova"/>
            </a:endParaRPr>
          </a:p>
        </p:txBody>
      </p:sp>
      <p:pic>
        <p:nvPicPr>
          <p:cNvPr id="98" name="Google Shape;98;p16"/>
          <p:cNvPicPr preferRelativeResize="0"/>
          <p:nvPr/>
        </p:nvPicPr>
        <p:blipFill rotWithShape="1">
          <a:blip r:embed="rId4">
            <a:alphaModFix/>
          </a:blip>
          <a:srcRect l="13663" r="13656"/>
          <a:stretch/>
        </p:blipFill>
        <p:spPr>
          <a:xfrm>
            <a:off x="7377300" y="4427127"/>
            <a:ext cx="1766700" cy="243087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1000"/>
                                        <p:tgtEl>
                                          <p:spTgt spid="94"/>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fade">
                                      <p:cBhvr>
                                        <p:cTn id="16" dur="10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p:nvPr/>
        </p:nvSpPr>
        <p:spPr>
          <a:xfrm>
            <a:off x="816425" y="879925"/>
            <a:ext cx="6213900" cy="1388700"/>
          </a:xfrm>
          <a:prstGeom prst="wedgeRoundRectCallout">
            <a:avLst>
              <a:gd name="adj1" fmla="val 53650"/>
              <a:gd name="adj2" fmla="val -34975"/>
              <a:gd name="adj3" fmla="val 0"/>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7"/>
          <p:cNvSpPr txBox="1">
            <a:spLocks noGrp="1"/>
          </p:cNvSpPr>
          <p:nvPr>
            <p:ph type="title" idx="4294967295"/>
          </p:nvPr>
        </p:nvSpPr>
        <p:spPr>
          <a:xfrm>
            <a:off x="311700" y="18881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Invariante de ciclo</a:t>
            </a:r>
            <a:endParaRPr/>
          </a:p>
        </p:txBody>
      </p:sp>
      <p:sp>
        <p:nvSpPr>
          <p:cNvPr id="105" name="Google Shape;105;p17"/>
          <p:cNvSpPr txBox="1"/>
          <p:nvPr/>
        </p:nvSpPr>
        <p:spPr>
          <a:xfrm>
            <a:off x="943575" y="2385750"/>
            <a:ext cx="6881700" cy="419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Consolas"/>
                <a:ea typeface="Consolas"/>
                <a:cs typeface="Consolas"/>
                <a:sym typeface="Consolas"/>
              </a:rPr>
              <a:t>/**</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dk2"/>
                </a:solidFill>
                <a:latin typeface="Consolas"/>
                <a:ea typeface="Consolas"/>
                <a:cs typeface="Consolas"/>
                <a:sym typeface="Consolas"/>
              </a:rPr>
              <a:t> * Pre: n ≥ 1</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dk2"/>
                </a:solidFill>
                <a:latin typeface="Consolas"/>
                <a:ea typeface="Consolas"/>
                <a:cs typeface="Consolas"/>
                <a:sym typeface="Consolas"/>
              </a:rPr>
              <a:t> * Devuelve el elemento máximo de v</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dk2"/>
                </a:solidFill>
                <a:latin typeface="Consolas"/>
                <a:ea typeface="Consolas"/>
                <a:cs typeface="Consolas"/>
                <a:sym typeface="Consolas"/>
              </a:rPr>
              <a:t> */</a:t>
            </a:r>
            <a:endParaRPr sz="1800">
              <a:solidFill>
                <a:schemeClr val="accent5"/>
              </a:solidFill>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int</a:t>
            </a:r>
            <a:r>
              <a:rPr lang="en" sz="1800">
                <a:latin typeface="Consolas"/>
                <a:ea typeface="Consolas"/>
                <a:cs typeface="Consolas"/>
                <a:sym typeface="Consolas"/>
              </a:rPr>
              <a:t> </a:t>
            </a:r>
            <a:r>
              <a:rPr lang="en" sz="1800">
                <a:solidFill>
                  <a:schemeClr val="accent3"/>
                </a:solidFill>
                <a:latin typeface="Consolas"/>
                <a:ea typeface="Consolas"/>
                <a:cs typeface="Consolas"/>
                <a:sym typeface="Consolas"/>
              </a:rPr>
              <a:t>max(</a:t>
            </a:r>
            <a:r>
              <a:rPr lang="en" sz="1800">
                <a:solidFill>
                  <a:schemeClr val="accent5"/>
                </a:solidFill>
                <a:latin typeface="Consolas"/>
                <a:ea typeface="Consolas"/>
                <a:cs typeface="Consolas"/>
                <a:sym typeface="Consolas"/>
              </a:rPr>
              <a:t>int</a:t>
            </a:r>
            <a:r>
              <a:rPr lang="en" sz="1800">
                <a:solidFill>
                  <a:schemeClr val="accent3"/>
                </a:solidFill>
                <a:latin typeface="Consolas"/>
                <a:ea typeface="Consolas"/>
                <a:cs typeface="Consolas"/>
                <a:sym typeface="Consolas"/>
              </a:rPr>
              <a:t> v</a:t>
            </a:r>
            <a:r>
              <a:rPr lang="en" sz="1800">
                <a:solidFill>
                  <a:schemeClr val="accent5"/>
                </a:solidFill>
                <a:latin typeface="Consolas"/>
                <a:ea typeface="Consolas"/>
                <a:cs typeface="Consolas"/>
                <a:sym typeface="Consolas"/>
              </a:rPr>
              <a:t>[]</a:t>
            </a:r>
            <a:r>
              <a:rPr lang="en" sz="1800">
                <a:solidFill>
                  <a:schemeClr val="accent3"/>
                </a:solidFill>
                <a:latin typeface="Consolas"/>
                <a:ea typeface="Consolas"/>
                <a:cs typeface="Consolas"/>
                <a:sym typeface="Consolas"/>
              </a:rPr>
              <a:t>, </a:t>
            </a:r>
            <a:r>
              <a:rPr lang="en" sz="1800">
                <a:solidFill>
                  <a:schemeClr val="accent5"/>
                </a:solidFill>
                <a:latin typeface="Consolas"/>
                <a:ea typeface="Consolas"/>
                <a:cs typeface="Consolas"/>
                <a:sym typeface="Consolas"/>
              </a:rPr>
              <a:t>size_t</a:t>
            </a:r>
            <a:r>
              <a:rPr lang="en" sz="1800">
                <a:solidFill>
                  <a:schemeClr val="accent3"/>
                </a:solidFill>
                <a:latin typeface="Consolas"/>
                <a:ea typeface="Consolas"/>
                <a:cs typeface="Consolas"/>
                <a:sym typeface="Consolas"/>
              </a:rPr>
              <a:t> n) {</a:t>
            </a:r>
            <a:endParaRPr sz="1800">
              <a:solidFill>
                <a:schemeClr val="accent3"/>
              </a:solidFill>
              <a:latin typeface="Consolas"/>
              <a:ea typeface="Consolas"/>
              <a:cs typeface="Consolas"/>
              <a:sym typeface="Consolas"/>
            </a:endParaRPr>
          </a:p>
          <a:p>
            <a:pPr marL="0" lvl="0" indent="0" algn="l" rtl="0">
              <a:spcBef>
                <a:spcPts val="0"/>
              </a:spcBef>
              <a:spcAft>
                <a:spcPts val="0"/>
              </a:spcAft>
              <a:buNone/>
            </a:pPr>
            <a:endParaRPr sz="1800">
              <a:solidFill>
                <a:schemeClr val="accent3"/>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a:p>
            <a:pPr marL="0" lvl="0" indent="0" algn="l" rtl="0">
              <a:spcBef>
                <a:spcPts val="0"/>
              </a:spcBef>
              <a:spcAft>
                <a:spcPts val="0"/>
              </a:spcAft>
              <a:buNone/>
            </a:pPr>
            <a:r>
              <a:rPr lang="en" sz="1800">
                <a:solidFill>
                  <a:srgbClr val="666666"/>
                </a:solidFill>
                <a:latin typeface="Consolas"/>
                <a:ea typeface="Consolas"/>
                <a:cs typeface="Consolas"/>
                <a:sym typeface="Consolas"/>
              </a:rPr>
              <a:t>}</a:t>
            </a:r>
            <a:endParaRPr sz="1800">
              <a:solidFill>
                <a:srgbClr val="666666"/>
              </a:solidFill>
              <a:latin typeface="Consolas"/>
              <a:ea typeface="Consolas"/>
              <a:cs typeface="Consolas"/>
              <a:sym typeface="Consolas"/>
            </a:endParaRPr>
          </a:p>
        </p:txBody>
      </p:sp>
      <p:sp>
        <p:nvSpPr>
          <p:cNvPr id="106" name="Google Shape;106;p17"/>
          <p:cNvSpPr txBox="1"/>
          <p:nvPr/>
        </p:nvSpPr>
        <p:spPr>
          <a:xfrm>
            <a:off x="943575" y="895625"/>
            <a:ext cx="5832900" cy="7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3"/>
                </a:solidFill>
                <a:latin typeface="Proxima Nova"/>
                <a:ea typeface="Proxima Nova"/>
                <a:cs typeface="Proxima Nova"/>
                <a:sym typeface="Proxima Nova"/>
              </a:rPr>
              <a:t>Una </a:t>
            </a:r>
            <a:r>
              <a:rPr lang="en" sz="1800" b="1">
                <a:solidFill>
                  <a:schemeClr val="accent3"/>
                </a:solidFill>
                <a:latin typeface="Proxima Nova"/>
                <a:ea typeface="Proxima Nova"/>
                <a:cs typeface="Proxima Nova"/>
                <a:sym typeface="Proxima Nova"/>
              </a:rPr>
              <a:t>invariante de ciclo</a:t>
            </a:r>
            <a:r>
              <a:rPr lang="en" sz="1800">
                <a:solidFill>
                  <a:schemeClr val="accent3"/>
                </a:solidFill>
                <a:latin typeface="Proxima Nova"/>
                <a:ea typeface="Proxima Nova"/>
                <a:cs typeface="Proxima Nova"/>
                <a:sym typeface="Proxima Nova"/>
              </a:rPr>
              <a:t> es una </a:t>
            </a:r>
            <a:r>
              <a:rPr lang="en" sz="1800" b="1">
                <a:solidFill>
                  <a:schemeClr val="accent3"/>
                </a:solidFill>
                <a:latin typeface="Proxima Nova"/>
                <a:ea typeface="Proxima Nova"/>
                <a:cs typeface="Proxima Nova"/>
                <a:sym typeface="Proxima Nova"/>
              </a:rPr>
              <a:t>condición</a:t>
            </a:r>
            <a:r>
              <a:rPr lang="en" sz="1800">
                <a:solidFill>
                  <a:schemeClr val="accent3"/>
                </a:solidFill>
                <a:latin typeface="Proxima Nova"/>
                <a:ea typeface="Proxima Nova"/>
                <a:cs typeface="Proxima Nova"/>
                <a:sym typeface="Proxima Nova"/>
              </a:rPr>
              <a:t> que se cumple </a:t>
            </a:r>
            <a:r>
              <a:rPr lang="en" sz="1800" b="1">
                <a:solidFill>
                  <a:schemeClr val="accent3"/>
                </a:solidFill>
                <a:latin typeface="Proxima Nova"/>
                <a:ea typeface="Proxima Nova"/>
                <a:cs typeface="Proxima Nova"/>
                <a:sym typeface="Proxima Nova"/>
              </a:rPr>
              <a:t>al comienzo</a:t>
            </a:r>
            <a:r>
              <a:rPr lang="en" sz="1800">
                <a:solidFill>
                  <a:schemeClr val="accent3"/>
                </a:solidFill>
                <a:latin typeface="Proxima Nova"/>
                <a:ea typeface="Proxima Nova"/>
                <a:cs typeface="Proxima Nova"/>
                <a:sym typeface="Proxima Nova"/>
              </a:rPr>
              <a:t> de cada </a:t>
            </a:r>
            <a:r>
              <a:rPr lang="en" sz="1800" b="1">
                <a:solidFill>
                  <a:schemeClr val="accent3"/>
                </a:solidFill>
                <a:latin typeface="Proxima Nova"/>
                <a:ea typeface="Proxima Nova"/>
                <a:cs typeface="Proxima Nova"/>
                <a:sym typeface="Proxima Nova"/>
              </a:rPr>
              <a:t>iteración</a:t>
            </a:r>
            <a:r>
              <a:rPr lang="en" sz="1800">
                <a:solidFill>
                  <a:schemeClr val="accent3"/>
                </a:solidFill>
                <a:latin typeface="Proxima Nova"/>
                <a:ea typeface="Proxima Nova"/>
                <a:cs typeface="Proxima Nova"/>
                <a:sym typeface="Proxima Nova"/>
              </a:rPr>
              <a:t> del ciclo.</a:t>
            </a:r>
            <a:endParaRPr sz="1800">
              <a:solidFill>
                <a:schemeClr val="accent3"/>
              </a:solidFill>
              <a:latin typeface="Proxima Nova"/>
              <a:ea typeface="Proxima Nova"/>
              <a:cs typeface="Proxima Nova"/>
              <a:sym typeface="Proxima Nova"/>
            </a:endParaRPr>
          </a:p>
        </p:txBody>
      </p:sp>
      <p:sp>
        <p:nvSpPr>
          <p:cNvPr id="107" name="Google Shape;107;p17"/>
          <p:cNvSpPr txBox="1"/>
          <p:nvPr/>
        </p:nvSpPr>
        <p:spPr>
          <a:xfrm>
            <a:off x="943575" y="1505225"/>
            <a:ext cx="5832900" cy="7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3"/>
                </a:solidFill>
                <a:latin typeface="Proxima Nova"/>
                <a:ea typeface="Proxima Nova"/>
                <a:cs typeface="Proxima Nova"/>
                <a:sym typeface="Proxima Nova"/>
              </a:rPr>
              <a:t>El </a:t>
            </a:r>
            <a:r>
              <a:rPr lang="en" sz="1800" b="1">
                <a:solidFill>
                  <a:schemeClr val="accent3"/>
                </a:solidFill>
                <a:latin typeface="Proxima Nova"/>
                <a:ea typeface="Proxima Nova"/>
                <a:cs typeface="Proxima Nova"/>
                <a:sym typeface="Proxima Nova"/>
              </a:rPr>
              <a:t>cuerpo</a:t>
            </a:r>
            <a:r>
              <a:rPr lang="en" sz="1800">
                <a:solidFill>
                  <a:schemeClr val="accent3"/>
                </a:solidFill>
                <a:latin typeface="Proxima Nova"/>
                <a:ea typeface="Proxima Nova"/>
                <a:cs typeface="Proxima Nova"/>
                <a:sym typeface="Proxima Nova"/>
              </a:rPr>
              <a:t> del ciclo debe asegurar que la invariante se cumpla al comienzo de la </a:t>
            </a:r>
            <a:r>
              <a:rPr lang="en" sz="1800" b="1">
                <a:solidFill>
                  <a:schemeClr val="accent3"/>
                </a:solidFill>
                <a:latin typeface="Proxima Nova"/>
                <a:ea typeface="Proxima Nova"/>
                <a:cs typeface="Proxima Nova"/>
                <a:sym typeface="Proxima Nova"/>
              </a:rPr>
              <a:t>siguiente</a:t>
            </a:r>
            <a:r>
              <a:rPr lang="en" sz="1800">
                <a:solidFill>
                  <a:schemeClr val="accent3"/>
                </a:solidFill>
                <a:latin typeface="Proxima Nova"/>
                <a:ea typeface="Proxima Nova"/>
                <a:cs typeface="Proxima Nova"/>
                <a:sym typeface="Proxima Nova"/>
              </a:rPr>
              <a:t> iteración.</a:t>
            </a:r>
            <a:endParaRPr sz="1800">
              <a:solidFill>
                <a:schemeClr val="accent3"/>
              </a:solidFill>
              <a:latin typeface="Proxima Nova"/>
              <a:ea typeface="Proxima Nova"/>
              <a:cs typeface="Proxima Nova"/>
              <a:sym typeface="Proxima Nova"/>
            </a:endParaRPr>
          </a:p>
        </p:txBody>
      </p:sp>
      <p:sp>
        <p:nvSpPr>
          <p:cNvPr id="108" name="Google Shape;108;p17"/>
          <p:cNvSpPr txBox="1"/>
          <p:nvPr/>
        </p:nvSpPr>
        <p:spPr>
          <a:xfrm>
            <a:off x="943575" y="4192500"/>
            <a:ext cx="6881700" cy="155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    </a:t>
            </a:r>
            <a:r>
              <a:rPr lang="en" sz="1800">
                <a:solidFill>
                  <a:schemeClr val="accent5"/>
                </a:solidFill>
                <a:latin typeface="Consolas"/>
                <a:ea typeface="Consolas"/>
                <a:cs typeface="Consolas"/>
                <a:sym typeface="Consolas"/>
              </a:rPr>
              <a:t>for  </a:t>
            </a:r>
            <a:r>
              <a:rPr lang="en" sz="1800">
                <a:solidFill>
                  <a:schemeClr val="accent3"/>
                </a:solidFill>
                <a:latin typeface="Consolas"/>
                <a:ea typeface="Consolas"/>
                <a:cs typeface="Consolas"/>
                <a:sym typeface="Consolas"/>
              </a:rPr>
              <a:t>(int i = 0; i &lt; n; i++) {</a:t>
            </a:r>
            <a:endParaRPr sz="1800">
              <a:solidFill>
                <a:schemeClr val="accent3"/>
              </a:solidFill>
              <a:latin typeface="Consolas"/>
              <a:ea typeface="Consolas"/>
              <a:cs typeface="Consolas"/>
              <a:sym typeface="Consolas"/>
            </a:endParaRPr>
          </a:p>
          <a:p>
            <a:pPr marL="0" lvl="0" indent="0" algn="l" rtl="0">
              <a:spcBef>
                <a:spcPts val="0"/>
              </a:spcBef>
              <a:spcAft>
                <a:spcPts val="0"/>
              </a:spcAft>
              <a:buNone/>
            </a:pPr>
            <a:endParaRPr sz="1800">
              <a:solidFill>
                <a:schemeClr val="accent3"/>
              </a:solidFill>
              <a:latin typeface="Consolas"/>
              <a:ea typeface="Consolas"/>
              <a:cs typeface="Consolas"/>
              <a:sym typeface="Consolas"/>
            </a:endParaRPr>
          </a:p>
          <a:p>
            <a:pPr marL="0" lvl="0" indent="0" algn="l" rtl="0">
              <a:spcBef>
                <a:spcPts val="0"/>
              </a:spcBef>
              <a:spcAft>
                <a:spcPts val="0"/>
              </a:spcAft>
              <a:buNone/>
            </a:pPr>
            <a:endParaRPr sz="1800">
              <a:solidFill>
                <a:schemeClr val="accent3"/>
              </a:solidFill>
              <a:latin typeface="Consolas"/>
              <a:ea typeface="Consolas"/>
              <a:cs typeface="Consolas"/>
              <a:sym typeface="Consolas"/>
            </a:endParaRPr>
          </a:p>
          <a:p>
            <a:pPr marL="0" lvl="0" indent="0" algn="l" rtl="0">
              <a:spcBef>
                <a:spcPts val="0"/>
              </a:spcBef>
              <a:spcAft>
                <a:spcPts val="0"/>
              </a:spcAft>
              <a:buNone/>
            </a:pPr>
            <a:endParaRPr sz="1800">
              <a:solidFill>
                <a:schemeClr val="accent3"/>
              </a:solidFill>
              <a:latin typeface="Consolas"/>
              <a:ea typeface="Consolas"/>
              <a:cs typeface="Consolas"/>
              <a:sym typeface="Consolas"/>
            </a:endParaRPr>
          </a:p>
          <a:p>
            <a:pPr marL="0" lvl="0" indent="0" algn="l" rtl="0">
              <a:spcBef>
                <a:spcPts val="0"/>
              </a:spcBef>
              <a:spcAft>
                <a:spcPts val="0"/>
              </a:spcAft>
              <a:buNone/>
            </a:pPr>
            <a:r>
              <a:rPr lang="en" sz="1800">
                <a:solidFill>
                  <a:schemeClr val="accent3"/>
                </a:solidFill>
                <a:latin typeface="Consolas"/>
                <a:ea typeface="Consolas"/>
                <a:cs typeface="Consolas"/>
                <a:sym typeface="Consolas"/>
              </a:rPr>
              <a:t>    }</a:t>
            </a:r>
            <a:endParaRPr sz="1800">
              <a:solidFill>
                <a:schemeClr val="accent3"/>
              </a:solidFill>
              <a:latin typeface="Consolas"/>
              <a:ea typeface="Consolas"/>
              <a:cs typeface="Consolas"/>
              <a:sym typeface="Consolas"/>
            </a:endParaRPr>
          </a:p>
        </p:txBody>
      </p:sp>
      <p:sp>
        <p:nvSpPr>
          <p:cNvPr id="109" name="Google Shape;109;p17"/>
          <p:cNvSpPr txBox="1"/>
          <p:nvPr/>
        </p:nvSpPr>
        <p:spPr>
          <a:xfrm>
            <a:off x="943575" y="3836438"/>
            <a:ext cx="6881700" cy="4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    </a:t>
            </a:r>
            <a:r>
              <a:rPr lang="en" sz="1800">
                <a:solidFill>
                  <a:schemeClr val="accent5"/>
                </a:solidFill>
                <a:latin typeface="Consolas"/>
                <a:ea typeface="Consolas"/>
                <a:cs typeface="Consolas"/>
                <a:sym typeface="Consolas"/>
              </a:rPr>
              <a:t>int</a:t>
            </a:r>
            <a:r>
              <a:rPr lang="en" sz="1800">
                <a:latin typeface="Consolas"/>
                <a:ea typeface="Consolas"/>
                <a:cs typeface="Consolas"/>
                <a:sym typeface="Consolas"/>
              </a:rPr>
              <a:t> </a:t>
            </a:r>
            <a:r>
              <a:rPr lang="en" sz="1800">
                <a:solidFill>
                  <a:schemeClr val="accent3"/>
                </a:solidFill>
                <a:latin typeface="Consolas"/>
                <a:ea typeface="Consolas"/>
                <a:cs typeface="Consolas"/>
                <a:sym typeface="Consolas"/>
              </a:rPr>
              <a:t>m = v[0];</a:t>
            </a:r>
            <a:endParaRPr sz="1800">
              <a:solidFill>
                <a:schemeClr val="accent3"/>
              </a:solidFill>
              <a:latin typeface="Consolas"/>
              <a:ea typeface="Consolas"/>
              <a:cs typeface="Consolas"/>
              <a:sym typeface="Consolas"/>
            </a:endParaRPr>
          </a:p>
        </p:txBody>
      </p:sp>
      <p:sp>
        <p:nvSpPr>
          <p:cNvPr id="110" name="Google Shape;110;p17"/>
          <p:cNvSpPr txBox="1"/>
          <p:nvPr/>
        </p:nvSpPr>
        <p:spPr>
          <a:xfrm>
            <a:off x="943575" y="4497300"/>
            <a:ext cx="8042400" cy="4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        </a:t>
            </a:r>
            <a:r>
              <a:rPr lang="en" sz="1800">
                <a:solidFill>
                  <a:schemeClr val="dk2"/>
                </a:solidFill>
                <a:latin typeface="Consolas"/>
                <a:ea typeface="Consolas"/>
                <a:cs typeface="Consolas"/>
                <a:sym typeface="Consolas"/>
              </a:rPr>
              <a:t>// </a:t>
            </a:r>
            <a:r>
              <a:rPr lang="en" sz="1800" b="1">
                <a:solidFill>
                  <a:schemeClr val="dk2"/>
                </a:solidFill>
                <a:latin typeface="Consolas"/>
                <a:ea typeface="Consolas"/>
                <a:cs typeface="Consolas"/>
                <a:sym typeface="Consolas"/>
              </a:rPr>
              <a:t>Invariante:</a:t>
            </a:r>
            <a:r>
              <a:rPr lang="en" sz="1800">
                <a:solidFill>
                  <a:schemeClr val="dk2"/>
                </a:solidFill>
                <a:latin typeface="Consolas"/>
                <a:ea typeface="Consolas"/>
                <a:cs typeface="Consolas"/>
                <a:sym typeface="Consolas"/>
              </a:rPr>
              <a:t> m = max(v[0], v[1], ..., v[i - 1])</a:t>
            </a:r>
            <a:endParaRPr sz="1800">
              <a:solidFill>
                <a:schemeClr val="dk2"/>
              </a:solidFill>
              <a:latin typeface="Consolas"/>
              <a:ea typeface="Consolas"/>
              <a:cs typeface="Consolas"/>
              <a:sym typeface="Consolas"/>
            </a:endParaRPr>
          </a:p>
        </p:txBody>
      </p:sp>
      <p:sp>
        <p:nvSpPr>
          <p:cNvPr id="111" name="Google Shape;111;p17"/>
          <p:cNvSpPr txBox="1"/>
          <p:nvPr/>
        </p:nvSpPr>
        <p:spPr>
          <a:xfrm>
            <a:off x="943575" y="5641800"/>
            <a:ext cx="6881700" cy="47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    </a:t>
            </a:r>
            <a:r>
              <a:rPr lang="en" sz="1800">
                <a:solidFill>
                  <a:schemeClr val="accent5"/>
                </a:solidFill>
                <a:latin typeface="Consolas"/>
                <a:ea typeface="Consolas"/>
                <a:cs typeface="Consolas"/>
                <a:sym typeface="Consolas"/>
              </a:rPr>
              <a:t>return </a:t>
            </a:r>
            <a:r>
              <a:rPr lang="en" sz="1800">
                <a:solidFill>
                  <a:schemeClr val="accent3"/>
                </a:solidFill>
                <a:latin typeface="Consolas"/>
                <a:ea typeface="Consolas"/>
                <a:cs typeface="Consolas"/>
                <a:sym typeface="Consolas"/>
              </a:rPr>
              <a:t>m;</a:t>
            </a:r>
            <a:endParaRPr sz="1800">
              <a:solidFill>
                <a:schemeClr val="accent3"/>
              </a:solidFill>
              <a:latin typeface="Consolas"/>
              <a:ea typeface="Consolas"/>
              <a:cs typeface="Consolas"/>
              <a:sym typeface="Consolas"/>
            </a:endParaRPr>
          </a:p>
        </p:txBody>
      </p:sp>
      <p:sp>
        <p:nvSpPr>
          <p:cNvPr id="112" name="Google Shape;112;p17"/>
          <p:cNvSpPr txBox="1"/>
          <p:nvPr/>
        </p:nvSpPr>
        <p:spPr>
          <a:xfrm>
            <a:off x="2458375" y="3836438"/>
            <a:ext cx="789300" cy="4776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3"/>
                </a:solidFill>
                <a:latin typeface="Consolas"/>
                <a:ea typeface="Consolas"/>
                <a:cs typeface="Consolas"/>
                <a:sym typeface="Consolas"/>
              </a:rPr>
              <a:t>???</a:t>
            </a:r>
            <a:endParaRPr sz="1800">
              <a:solidFill>
                <a:schemeClr val="accent3"/>
              </a:solidFill>
              <a:latin typeface="Consolas"/>
              <a:ea typeface="Consolas"/>
              <a:cs typeface="Consolas"/>
              <a:sym typeface="Consolas"/>
            </a:endParaRPr>
          </a:p>
        </p:txBody>
      </p:sp>
      <p:sp>
        <p:nvSpPr>
          <p:cNvPr id="113" name="Google Shape;113;p17"/>
          <p:cNvSpPr txBox="1"/>
          <p:nvPr/>
        </p:nvSpPr>
        <p:spPr>
          <a:xfrm>
            <a:off x="943575" y="4802100"/>
            <a:ext cx="6881700" cy="76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nsolas"/>
                <a:ea typeface="Consolas"/>
                <a:cs typeface="Consolas"/>
                <a:sym typeface="Consolas"/>
              </a:rPr>
              <a:t>        </a:t>
            </a:r>
            <a:r>
              <a:rPr lang="en" sz="1800">
                <a:solidFill>
                  <a:schemeClr val="accent5"/>
                </a:solidFill>
                <a:latin typeface="Consolas"/>
                <a:ea typeface="Consolas"/>
                <a:cs typeface="Consolas"/>
                <a:sym typeface="Consolas"/>
              </a:rPr>
              <a:t>if</a:t>
            </a:r>
            <a:r>
              <a:rPr lang="en" sz="1800">
                <a:latin typeface="Consolas"/>
                <a:ea typeface="Consolas"/>
                <a:cs typeface="Consolas"/>
                <a:sym typeface="Consolas"/>
              </a:rPr>
              <a:t> </a:t>
            </a:r>
            <a:r>
              <a:rPr lang="en" sz="1800">
                <a:solidFill>
                  <a:schemeClr val="accent3"/>
                </a:solidFill>
                <a:latin typeface="Consolas"/>
                <a:ea typeface="Consolas"/>
                <a:cs typeface="Consolas"/>
                <a:sym typeface="Consolas"/>
              </a:rPr>
              <a:t>(v[i] &gt; m)</a:t>
            </a:r>
            <a:endParaRPr sz="1800">
              <a:solidFill>
                <a:schemeClr val="accent3"/>
              </a:solidFill>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            </a:t>
            </a:r>
            <a:r>
              <a:rPr lang="en" sz="1800">
                <a:solidFill>
                  <a:schemeClr val="accent3"/>
                </a:solidFill>
                <a:latin typeface="Consolas"/>
                <a:ea typeface="Consolas"/>
                <a:cs typeface="Consolas"/>
                <a:sym typeface="Consolas"/>
              </a:rPr>
              <a:t>m = v[i];</a:t>
            </a:r>
            <a:endParaRPr sz="1800">
              <a:latin typeface="Consolas"/>
              <a:ea typeface="Consolas"/>
              <a:cs typeface="Consolas"/>
              <a:sym typeface="Consolas"/>
            </a:endParaRPr>
          </a:p>
        </p:txBody>
      </p:sp>
      <p:pic>
        <p:nvPicPr>
          <p:cNvPr id="114" name="Google Shape;114;p17"/>
          <p:cNvPicPr preferRelativeResize="0"/>
          <p:nvPr/>
        </p:nvPicPr>
        <p:blipFill rotWithShape="1">
          <a:blip r:embed="rId3">
            <a:alphaModFix/>
          </a:blip>
          <a:srcRect l="13663" r="13656"/>
          <a:stretch/>
        </p:blipFill>
        <p:spPr>
          <a:xfrm rot="10800000">
            <a:off x="7144636" y="-417283"/>
            <a:ext cx="1766700" cy="243087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additive="base">
                                        <p:cTn id="19" dur="1000"/>
                                        <p:tgtEl>
                                          <p:spTgt spid="114"/>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03"/>
                                        </p:tgtEl>
                                        <p:attrNameLst>
                                          <p:attrName>style.visibility</p:attrName>
                                        </p:attrNameLst>
                                      </p:cBhvr>
                                      <p:to>
                                        <p:strVal val="visible"/>
                                      </p:to>
                                    </p:set>
                                    <p:animEffect transition="in" filter="fade">
                                      <p:cBhvr>
                                        <p:cTn id="23" dur="1000"/>
                                        <p:tgtEl>
                                          <p:spTgt spid="103"/>
                                        </p:tgtEl>
                                      </p:cBhvr>
                                    </p:animEffect>
                                  </p:childTnLst>
                                </p:cTn>
                              </p:par>
                              <p:par>
                                <p:cTn id="24" presetID="10" presetClass="entr" presetSubtype="0" fill="hold" nodeType="with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1000"/>
                                        <p:tgtEl>
                                          <p:spTgt spid="10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1000"/>
                                        <p:tgtEl>
                                          <p:spTgt spid="112"/>
                                        </p:tgtEl>
                                      </p:cBhvr>
                                    </p:animEffect>
                                    <p:set>
                                      <p:cBhvr>
                                        <p:cTn id="43" dur="1" fill="hold">
                                          <p:stCondLst>
                                            <p:cond delay="1000"/>
                                          </p:stCondLst>
                                        </p:cTn>
                                        <p:tgtEl>
                                          <p:spTgt spid="1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idx="4294967295"/>
          </p:nvPr>
        </p:nvSpPr>
        <p:spPr>
          <a:xfrm>
            <a:off x="311700" y="244242"/>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Aseveraciones</a:t>
            </a:r>
            <a:endParaRPr/>
          </a:p>
        </p:txBody>
      </p:sp>
      <p:sp>
        <p:nvSpPr>
          <p:cNvPr id="120" name="Google Shape;120;p18"/>
          <p:cNvSpPr txBox="1"/>
          <p:nvPr/>
        </p:nvSpPr>
        <p:spPr>
          <a:xfrm>
            <a:off x="823000" y="1098600"/>
            <a:ext cx="7198800" cy="486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5"/>
                </a:solidFill>
                <a:latin typeface="Consolas"/>
                <a:ea typeface="Consolas"/>
                <a:cs typeface="Consolas"/>
                <a:sym typeface="Consolas"/>
              </a:rPr>
              <a:t>#include &lt;assert.h&gt;</a:t>
            </a:r>
            <a:endParaRPr sz="1800">
              <a:solidFill>
                <a:schemeClr val="accent5"/>
              </a:solidFill>
              <a:latin typeface="Consolas"/>
              <a:ea typeface="Consolas"/>
              <a:cs typeface="Consolas"/>
              <a:sym typeface="Consolas"/>
            </a:endParaRPr>
          </a:p>
          <a:p>
            <a:pPr marL="0" lvl="0" indent="0" algn="l" rtl="0">
              <a:spcBef>
                <a:spcPts val="0"/>
              </a:spcBef>
              <a:spcAft>
                <a:spcPts val="0"/>
              </a:spcAft>
              <a:buNone/>
            </a:pP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dk2"/>
                </a:solidFill>
                <a:latin typeface="Consolas"/>
                <a:ea typeface="Consolas"/>
                <a:cs typeface="Consolas"/>
                <a:sym typeface="Consolas"/>
              </a:rPr>
              <a:t>/**</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dk2"/>
                </a:solidFill>
                <a:latin typeface="Consolas"/>
                <a:ea typeface="Consolas"/>
                <a:cs typeface="Consolas"/>
                <a:sym typeface="Consolas"/>
              </a:rPr>
              <a:t> * Pre: n ≥ 1</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dk2"/>
                </a:solidFill>
                <a:latin typeface="Consolas"/>
                <a:ea typeface="Consolas"/>
                <a:cs typeface="Consolas"/>
                <a:sym typeface="Consolas"/>
              </a:rPr>
              <a:t> * Devuelve el elemento máximo de v</a:t>
            </a:r>
            <a:endParaRPr sz="1800">
              <a:solidFill>
                <a:schemeClr val="dk2"/>
              </a:solidFill>
              <a:latin typeface="Consolas"/>
              <a:ea typeface="Consolas"/>
              <a:cs typeface="Consolas"/>
              <a:sym typeface="Consolas"/>
            </a:endParaRPr>
          </a:p>
          <a:p>
            <a:pPr marL="0" lvl="0" indent="0" algn="l" rtl="0">
              <a:spcBef>
                <a:spcPts val="0"/>
              </a:spcBef>
              <a:spcAft>
                <a:spcPts val="0"/>
              </a:spcAft>
              <a:buNone/>
            </a:pPr>
            <a:r>
              <a:rPr lang="en" sz="1800">
                <a:solidFill>
                  <a:schemeClr val="dk2"/>
                </a:solidFill>
                <a:latin typeface="Consolas"/>
                <a:ea typeface="Consolas"/>
                <a:cs typeface="Consolas"/>
                <a:sym typeface="Consolas"/>
              </a:rPr>
              <a:t> */</a:t>
            </a:r>
            <a:endParaRPr sz="1800">
              <a:solidFill>
                <a:schemeClr val="accent5"/>
              </a:solidFill>
              <a:latin typeface="Consolas"/>
              <a:ea typeface="Consolas"/>
              <a:cs typeface="Consolas"/>
              <a:sym typeface="Consolas"/>
            </a:endParaRPr>
          </a:p>
          <a:p>
            <a:pPr marL="0" lvl="0" indent="0" algn="l" rtl="0">
              <a:spcBef>
                <a:spcPts val="0"/>
              </a:spcBef>
              <a:spcAft>
                <a:spcPts val="0"/>
              </a:spcAft>
              <a:buNone/>
            </a:pPr>
            <a:r>
              <a:rPr lang="en" sz="1800">
                <a:solidFill>
                  <a:srgbClr val="666666"/>
                </a:solidFill>
                <a:latin typeface="Consolas"/>
                <a:ea typeface="Consolas"/>
                <a:cs typeface="Consolas"/>
                <a:sym typeface="Consolas"/>
              </a:rPr>
              <a:t>int max(int v[], size_t n) {</a:t>
            </a:r>
            <a:endParaRPr sz="1800">
              <a:solidFill>
                <a:srgbClr val="666666"/>
              </a:solidFill>
              <a:latin typeface="Consolas"/>
              <a:ea typeface="Consolas"/>
              <a:cs typeface="Consolas"/>
              <a:sym typeface="Consolas"/>
            </a:endParaRPr>
          </a:p>
          <a:p>
            <a:pPr marL="0" lvl="0" indent="0" algn="l" rtl="0">
              <a:spcBef>
                <a:spcPts val="0"/>
              </a:spcBef>
              <a:spcAft>
                <a:spcPts val="0"/>
              </a:spcAft>
              <a:buNone/>
            </a:pPr>
            <a:r>
              <a:rPr lang="en" sz="1800">
                <a:solidFill>
                  <a:schemeClr val="accent5"/>
                </a:solidFill>
                <a:latin typeface="Consolas"/>
                <a:ea typeface="Consolas"/>
                <a:cs typeface="Consolas"/>
                <a:sym typeface="Consolas"/>
              </a:rPr>
              <a:t>	assert(n &gt;= 1);</a:t>
            </a:r>
            <a:endParaRPr sz="1800">
              <a:solidFill>
                <a:schemeClr val="accent5"/>
              </a:solidFill>
              <a:latin typeface="Consolas"/>
              <a:ea typeface="Consolas"/>
              <a:cs typeface="Consolas"/>
              <a:sym typeface="Consolas"/>
            </a:endParaRPr>
          </a:p>
          <a:p>
            <a:pPr marL="0" lvl="0" indent="0" algn="l" rtl="0">
              <a:spcBef>
                <a:spcPts val="0"/>
              </a:spcBef>
              <a:spcAft>
                <a:spcPts val="0"/>
              </a:spcAft>
              <a:buNone/>
            </a:pPr>
            <a:r>
              <a:rPr lang="en" sz="1800">
                <a:solidFill>
                  <a:srgbClr val="666666"/>
                </a:solidFill>
                <a:latin typeface="Consolas"/>
                <a:ea typeface="Consolas"/>
                <a:cs typeface="Consolas"/>
                <a:sym typeface="Consolas"/>
              </a:rPr>
              <a:t>    int m = L[0];</a:t>
            </a:r>
            <a:endParaRPr sz="1800">
              <a:solidFill>
                <a:srgbClr val="666666"/>
              </a:solidFill>
              <a:latin typeface="Consolas"/>
              <a:ea typeface="Consolas"/>
              <a:cs typeface="Consolas"/>
              <a:sym typeface="Consolas"/>
            </a:endParaRPr>
          </a:p>
          <a:p>
            <a:pPr marL="0" lvl="0" indent="0" algn="l" rtl="0">
              <a:spcBef>
                <a:spcPts val="0"/>
              </a:spcBef>
              <a:spcAft>
                <a:spcPts val="0"/>
              </a:spcAft>
              <a:buNone/>
            </a:pPr>
            <a:r>
              <a:rPr lang="en" sz="1800">
                <a:solidFill>
                  <a:srgbClr val="666666"/>
                </a:solidFill>
                <a:latin typeface="Consolas"/>
                <a:ea typeface="Consolas"/>
                <a:cs typeface="Consolas"/>
                <a:sym typeface="Consolas"/>
              </a:rPr>
              <a:t>    for  (int i = 0; i &lt; n; i++) {</a:t>
            </a:r>
            <a:endParaRPr sz="1800">
              <a:solidFill>
                <a:srgbClr val="666666"/>
              </a:solidFill>
              <a:latin typeface="Consolas"/>
              <a:ea typeface="Consolas"/>
              <a:cs typeface="Consolas"/>
              <a:sym typeface="Consolas"/>
            </a:endParaRPr>
          </a:p>
          <a:p>
            <a:pPr marL="0" lvl="0" indent="0" algn="l" rtl="0">
              <a:spcBef>
                <a:spcPts val="0"/>
              </a:spcBef>
              <a:spcAft>
                <a:spcPts val="0"/>
              </a:spcAft>
              <a:buNone/>
            </a:pPr>
            <a:r>
              <a:rPr lang="en" sz="1800">
                <a:solidFill>
                  <a:srgbClr val="666666"/>
                </a:solidFill>
                <a:latin typeface="Consolas"/>
                <a:ea typeface="Consolas"/>
                <a:cs typeface="Consolas"/>
                <a:sym typeface="Consolas"/>
              </a:rPr>
              <a:t>        if (v[i] &gt; m)</a:t>
            </a:r>
            <a:endParaRPr sz="1800">
              <a:solidFill>
                <a:srgbClr val="666666"/>
              </a:solidFill>
              <a:latin typeface="Consolas"/>
              <a:ea typeface="Consolas"/>
              <a:cs typeface="Consolas"/>
              <a:sym typeface="Consolas"/>
            </a:endParaRPr>
          </a:p>
          <a:p>
            <a:pPr marL="0" lvl="0" indent="0" algn="l" rtl="0">
              <a:spcBef>
                <a:spcPts val="0"/>
              </a:spcBef>
              <a:spcAft>
                <a:spcPts val="0"/>
              </a:spcAft>
              <a:buNone/>
            </a:pPr>
            <a:r>
              <a:rPr lang="en" sz="1800">
                <a:solidFill>
                  <a:srgbClr val="666666"/>
                </a:solidFill>
                <a:latin typeface="Consolas"/>
                <a:ea typeface="Consolas"/>
                <a:cs typeface="Consolas"/>
                <a:sym typeface="Consolas"/>
              </a:rPr>
              <a:t>            m = v[i];</a:t>
            </a:r>
            <a:endParaRPr sz="1800">
              <a:solidFill>
                <a:srgbClr val="666666"/>
              </a:solidFill>
              <a:latin typeface="Consolas"/>
              <a:ea typeface="Consolas"/>
              <a:cs typeface="Consolas"/>
              <a:sym typeface="Consolas"/>
            </a:endParaRPr>
          </a:p>
          <a:p>
            <a:pPr marL="0" lvl="0" indent="0" algn="l" rtl="0">
              <a:spcBef>
                <a:spcPts val="0"/>
              </a:spcBef>
              <a:spcAft>
                <a:spcPts val="0"/>
              </a:spcAft>
              <a:buNone/>
            </a:pPr>
            <a:r>
              <a:rPr lang="en" sz="1800">
                <a:solidFill>
                  <a:srgbClr val="666666"/>
                </a:solidFill>
                <a:latin typeface="Consolas"/>
                <a:ea typeface="Consolas"/>
                <a:cs typeface="Consolas"/>
                <a:sym typeface="Consolas"/>
              </a:rPr>
              <a:t>    }</a:t>
            </a:r>
            <a:endParaRPr sz="1800">
              <a:solidFill>
                <a:srgbClr val="666666"/>
              </a:solidFill>
              <a:latin typeface="Consolas"/>
              <a:ea typeface="Consolas"/>
              <a:cs typeface="Consolas"/>
              <a:sym typeface="Consolas"/>
            </a:endParaRPr>
          </a:p>
          <a:p>
            <a:pPr marL="0" lvl="0" indent="0" algn="l" rtl="0">
              <a:spcBef>
                <a:spcPts val="0"/>
              </a:spcBef>
              <a:spcAft>
                <a:spcPts val="0"/>
              </a:spcAft>
              <a:buNone/>
            </a:pPr>
            <a:r>
              <a:rPr lang="en" sz="1800">
                <a:solidFill>
                  <a:srgbClr val="666666"/>
                </a:solidFill>
                <a:latin typeface="Consolas"/>
                <a:ea typeface="Consolas"/>
                <a:cs typeface="Consolas"/>
                <a:sym typeface="Consolas"/>
              </a:rPr>
              <a:t>    return m;</a:t>
            </a:r>
            <a:endParaRPr sz="1800">
              <a:solidFill>
                <a:srgbClr val="666666"/>
              </a:solidFill>
              <a:latin typeface="Consolas"/>
              <a:ea typeface="Consolas"/>
              <a:cs typeface="Consolas"/>
              <a:sym typeface="Consolas"/>
            </a:endParaRPr>
          </a:p>
          <a:p>
            <a:pPr marL="0" lvl="0" indent="0" algn="l" rtl="0">
              <a:spcBef>
                <a:spcPts val="0"/>
              </a:spcBef>
              <a:spcAft>
                <a:spcPts val="0"/>
              </a:spcAft>
              <a:buNone/>
            </a:pPr>
            <a:r>
              <a:rPr lang="en" sz="1800">
                <a:solidFill>
                  <a:srgbClr val="666666"/>
                </a:solidFill>
                <a:latin typeface="Consolas"/>
                <a:ea typeface="Consolas"/>
                <a:cs typeface="Consolas"/>
                <a:sym typeface="Consolas"/>
              </a:rPr>
              <a:t>}</a:t>
            </a:r>
            <a:endParaRPr sz="1800">
              <a:solidFill>
                <a:srgbClr val="666666"/>
              </a:solidFill>
              <a:latin typeface="Consolas"/>
              <a:ea typeface="Consolas"/>
              <a:cs typeface="Consolas"/>
              <a:sym typeface="Consolas"/>
            </a:endParaRPr>
          </a:p>
        </p:txBody>
      </p:sp>
      <p:sp>
        <p:nvSpPr>
          <p:cNvPr id="121" name="Google Shape;121;p18"/>
          <p:cNvSpPr/>
          <p:nvPr/>
        </p:nvSpPr>
        <p:spPr>
          <a:xfrm>
            <a:off x="5173725" y="2186625"/>
            <a:ext cx="3870600" cy="1683000"/>
          </a:xfrm>
          <a:prstGeom prst="wedgeEllipseCallout">
            <a:avLst>
              <a:gd name="adj1" fmla="val -87080"/>
              <a:gd name="adj2" fmla="val 15422"/>
            </a:avLst>
          </a:prstGeom>
          <a:solidFill>
            <a:srgbClr val="FFF2CC"/>
          </a:solidFill>
          <a:ln w="9525"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accent5"/>
                </a:solidFill>
                <a:latin typeface="Consolas"/>
                <a:ea typeface="Consolas"/>
                <a:cs typeface="Consolas"/>
                <a:sym typeface="Consolas"/>
              </a:rPr>
              <a:t>gcc -DNDEBUG</a:t>
            </a:r>
            <a:endParaRPr sz="2400" b="1">
              <a:solidFill>
                <a:schemeClr val="accent5"/>
              </a:solidFill>
              <a:latin typeface="Consolas"/>
              <a:ea typeface="Consolas"/>
              <a:cs typeface="Consolas"/>
              <a:sym typeface="Consolas"/>
            </a:endParaRPr>
          </a:p>
          <a:p>
            <a:pPr marL="0" lvl="0" indent="0" algn="ctr" rtl="0">
              <a:spcBef>
                <a:spcPts val="0"/>
              </a:spcBef>
              <a:spcAft>
                <a:spcPts val="0"/>
              </a:spcAft>
              <a:buNone/>
            </a:pPr>
            <a:r>
              <a:rPr lang="en" sz="2400">
                <a:solidFill>
                  <a:srgbClr val="616161"/>
                </a:solidFill>
                <a:latin typeface="Proxima Nova"/>
                <a:ea typeface="Proxima Nova"/>
                <a:cs typeface="Proxima Nova"/>
                <a:sym typeface="Proxima Nova"/>
              </a:rPr>
              <a:t>deshabilita </a:t>
            </a:r>
            <a:r>
              <a:rPr lang="en" sz="2400">
                <a:solidFill>
                  <a:schemeClr val="accent5"/>
                </a:solidFill>
                <a:latin typeface="Consolas"/>
                <a:ea typeface="Consolas"/>
                <a:cs typeface="Consolas"/>
                <a:sym typeface="Consolas"/>
              </a:rPr>
              <a:t>assert</a:t>
            </a:r>
            <a:endParaRPr sz="2400">
              <a:solidFill>
                <a:schemeClr val="accent5"/>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1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pic>
        <p:nvPicPr>
          <p:cNvPr id="126" name="Google Shape;126;p19"/>
          <p:cNvPicPr preferRelativeResize="0"/>
          <p:nvPr/>
        </p:nvPicPr>
        <p:blipFill>
          <a:blip r:embed="rId3">
            <a:alphaModFix/>
          </a:blip>
          <a:stretch>
            <a:fillRect/>
          </a:stretch>
        </p:blipFill>
        <p:spPr>
          <a:xfrm>
            <a:off x="-4" y="0"/>
            <a:ext cx="423809" cy="6858002"/>
          </a:xfrm>
          <a:prstGeom prst="rect">
            <a:avLst/>
          </a:prstGeom>
          <a:noFill/>
          <a:ln>
            <a:noFill/>
          </a:ln>
        </p:spPr>
      </p:pic>
      <p:pic>
        <p:nvPicPr>
          <p:cNvPr id="127" name="Google Shape;127;p19"/>
          <p:cNvPicPr preferRelativeResize="0"/>
          <p:nvPr/>
        </p:nvPicPr>
        <p:blipFill>
          <a:blip r:embed="rId4">
            <a:alphaModFix/>
          </a:blip>
          <a:stretch>
            <a:fillRect/>
          </a:stretch>
        </p:blipFill>
        <p:spPr>
          <a:xfrm>
            <a:off x="8720196" y="0"/>
            <a:ext cx="423809" cy="6858002"/>
          </a:xfrm>
          <a:prstGeom prst="rect">
            <a:avLst/>
          </a:prstGeom>
          <a:noFill/>
          <a:ln>
            <a:noFill/>
          </a:ln>
        </p:spPr>
      </p:pic>
      <p:pic>
        <p:nvPicPr>
          <p:cNvPr id="128" name="Google Shape;128;p19"/>
          <p:cNvPicPr preferRelativeResize="0"/>
          <p:nvPr/>
        </p:nvPicPr>
        <p:blipFill>
          <a:blip r:embed="rId5">
            <a:alphaModFix/>
          </a:blip>
          <a:stretch>
            <a:fillRect/>
          </a:stretch>
        </p:blipFill>
        <p:spPr>
          <a:xfrm>
            <a:off x="576205" y="1530600"/>
            <a:ext cx="7991593" cy="3796787"/>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371</Words>
  <Application>Microsoft Office PowerPoint</Application>
  <PresentationFormat>Presentación en pantalla (4:3)</PresentationFormat>
  <Paragraphs>84</Paragraphs>
  <Slides>7</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Proxima Nova Semibold</vt:lpstr>
      <vt:lpstr>Proxima Nova Extrabold</vt:lpstr>
      <vt:lpstr>Consolas</vt:lpstr>
      <vt:lpstr>Proxima Nova</vt:lpstr>
      <vt:lpstr>Times New Roman</vt:lpstr>
      <vt:lpstr>Arial</vt:lpstr>
      <vt:lpstr>Spearmint</vt:lpstr>
      <vt:lpstr>Algoritmos y Programación I</vt:lpstr>
      <vt:lpstr>Presentación de PowerPoint</vt:lpstr>
      <vt:lpstr>Presentación de PowerPoint</vt:lpstr>
      <vt:lpstr>Presentación de PowerPoint</vt:lpstr>
      <vt:lpstr>Invariante de ciclo</vt:lpstr>
      <vt:lpstr>Aseveraciones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y Programación I</dc:title>
  <cp:lastModifiedBy>TOSHIBA</cp:lastModifiedBy>
  <cp:revision>5</cp:revision>
  <dcterms:modified xsi:type="dcterms:W3CDTF">2022-05-16T17:36:22Z</dcterms:modified>
</cp:coreProperties>
</file>