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comments/comment7.xml" ContentType="application/vnd.openxmlformats-officedocument.presentationml.comments+xml"/>
  <Override PartName="/ppt/notesSlides/notesSlide10.xml" ContentType="application/vnd.openxmlformats-officedocument.presentationml.notesSlide+xml"/>
  <Override PartName="/ppt/comments/comment8.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9.xml" ContentType="application/vnd.openxmlformats-officedocument.presentationml.comments+xml"/>
  <Override PartName="/ppt/notesSlides/notesSlide13.xml" ContentType="application/vnd.openxmlformats-officedocument.presentationml.notesSlide+xml"/>
  <Override PartName="/ppt/comments/comment10.xml" ContentType="application/vnd.openxmlformats-officedocument.presentationml.comments+xml"/>
  <Override PartName="/ppt/notesSlides/notesSlide14.xml" ContentType="application/vnd.openxmlformats-officedocument.presentationml.notesSlide+xml"/>
  <Override PartName="/ppt/comments/comment11.xml" ContentType="application/vnd.openxmlformats-officedocument.presentationml.comments+xml"/>
  <Override PartName="/ppt/notesSlides/notesSlide15.xml" ContentType="application/vnd.openxmlformats-officedocument.presentationml.notesSlide+xml"/>
  <Override PartName="/ppt/comments/comment12.xml" ContentType="application/vnd.openxmlformats-officedocument.presentationml.comments+xml"/>
  <Override PartName="/ppt/notesSlides/notesSlide16.xml" ContentType="application/vnd.openxmlformats-officedocument.presentationml.notesSlide+xml"/>
  <Override PartName="/ppt/comments/comment13.xml" ContentType="application/vnd.openxmlformats-officedocument.presentationml.comments+xml"/>
  <Override PartName="/ppt/notesSlides/notesSlide17.xml" ContentType="application/vnd.openxmlformats-officedocument.presentationml.notesSlide+xml"/>
  <Override PartName="/ppt/comments/comment14.xml" ContentType="application/vnd.openxmlformats-officedocument.presentationml.comments+xml"/>
  <Override PartName="/ppt/notesSlides/notesSlide18.xml" ContentType="application/vnd.openxmlformats-officedocument.presentationml.notesSlide+xml"/>
  <Override PartName="/ppt/comments/comment15.xml" ContentType="application/vnd.openxmlformats-officedocument.presentationml.comments+xml"/>
  <Override PartName="/ppt/notesSlides/notesSlide19.xml" ContentType="application/vnd.openxmlformats-officedocument.presentationml.notesSlide+xml"/>
  <Override PartName="/ppt/comments/comment16.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7.xml" ContentType="application/vnd.openxmlformats-officedocument.presentationml.comments+xml"/>
  <Override PartName="/ppt/notesSlides/notesSlide23.xml" ContentType="application/vnd.openxmlformats-officedocument.presentationml.notesSlide+xml"/>
  <Override PartName="/ppt/comments/comment18.xml" ContentType="application/vnd.openxmlformats-officedocument.presentationml.comments+xml"/>
  <Override PartName="/ppt/notesSlides/notesSlide24.xml" ContentType="application/vnd.openxmlformats-officedocument.presentationml.notesSlide+xml"/>
  <Override PartName="/ppt/comments/comment19.xml" ContentType="application/vnd.openxmlformats-officedocument.presentationml.comments+xml"/>
  <Override PartName="/ppt/notesSlides/notesSlide25.xml" ContentType="application/vnd.openxmlformats-officedocument.presentationml.notesSlide+xml"/>
  <Override PartName="/ppt/comments/comment20.xml" ContentType="application/vnd.openxmlformats-officedocument.presentationml.comments+xml"/>
  <Override PartName="/ppt/notesSlides/notesSlide26.xml" ContentType="application/vnd.openxmlformats-officedocument.presentationml.notesSlide+xml"/>
  <Override PartName="/ppt/comments/comment21.xml" ContentType="application/vnd.openxmlformats-officedocument.presentationml.comments+xml"/>
  <Override PartName="/ppt/notesSlides/notesSlide27.xml" ContentType="application/vnd.openxmlformats-officedocument.presentationml.notesSlide+xml"/>
  <Override PartName="/ppt/comments/comment22.xml" ContentType="application/vnd.openxmlformats-officedocument.presentationml.comments+xml"/>
  <Override PartName="/ppt/notesSlides/notesSlide28.xml" ContentType="application/vnd.openxmlformats-officedocument.presentationml.notesSlide+xml"/>
  <Override PartName="/ppt/comments/comment23.xml" ContentType="application/vnd.openxmlformats-officedocument.presentationml.comments+xml"/>
  <Override PartName="/ppt/notesSlides/notesSlide29.xml" ContentType="application/vnd.openxmlformats-officedocument.presentationml.notesSlide+xml"/>
  <Override PartName="/ppt/comments/comment24.xml" ContentType="application/vnd.openxmlformats-officedocument.presentationml.comments+xml"/>
  <Override PartName="/ppt/notesSlides/notesSlide30.xml" ContentType="application/vnd.openxmlformats-officedocument.presentationml.notesSlide+xml"/>
  <Override PartName="/ppt/comments/comment25.xml" ContentType="application/vnd.openxmlformats-officedocument.presentationml.comments+xml"/>
  <Override PartName="/ppt/notesSlides/notesSlide31.xml" ContentType="application/vnd.openxmlformats-officedocument.presentationml.notesSlide+xml"/>
  <Override PartName="/ppt/comments/comment26.xml" ContentType="application/vnd.openxmlformats-officedocument.presentationml.comments+xml"/>
  <Override PartName="/ppt/notesSlides/notesSlide32.xml" ContentType="application/vnd.openxmlformats-officedocument.presentationml.notesSlide+xml"/>
  <Override PartName="/ppt/comments/comment27.xml" ContentType="application/vnd.openxmlformats-officedocument.presentationml.comments+xml"/>
  <Override PartName="/ppt/notesSlides/notesSlide33.xml" ContentType="application/vnd.openxmlformats-officedocument.presentationml.notesSlide+xml"/>
  <Override PartName="/ppt/comments/comment28.xml" ContentType="application/vnd.openxmlformats-officedocument.presentationml.comments+xml"/>
  <Override PartName="/ppt/notesSlides/notesSlide34.xml" ContentType="application/vnd.openxmlformats-officedocument.presentationml.notesSlide+xml"/>
  <Override PartName="/ppt/comments/comment29.xml" ContentType="application/vnd.openxmlformats-officedocument.presentationml.comments+xml"/>
  <Override PartName="/ppt/notesSlides/notesSlide35.xml" ContentType="application/vnd.openxmlformats-officedocument.presentationml.notesSlide+xml"/>
  <Override PartName="/ppt/comments/comment30.xml" ContentType="application/vnd.openxmlformats-officedocument.presentationml.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31.xml" ContentType="application/vnd.openxmlformats-officedocument.presentationml.comments+xml"/>
  <Override PartName="/ppt/notesSlides/notesSlide39.xml" ContentType="application/vnd.openxmlformats-officedocument.presentationml.notesSlide+xml"/>
  <Override PartName="/ppt/comments/comment32.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33.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34.xml" ContentType="application/vnd.openxmlformats-officedocument.presentationml.comments+xml"/>
  <Override PartName="/ppt/notesSlides/notesSlide44.xml" ContentType="application/vnd.openxmlformats-officedocument.presentationml.notesSlide+xml"/>
  <Override PartName="/ppt/comments/comment35.xml" ContentType="application/vnd.openxmlformats-officedocument.presentationml.comments+xml"/>
  <Override PartName="/ppt/notesSlides/notesSlide45.xml" ContentType="application/vnd.openxmlformats-officedocument.presentationml.notesSlide+xml"/>
  <Override PartName="/ppt/comments/comment36.xml" ContentType="application/vnd.openxmlformats-officedocument.presentationml.comments+xml"/>
  <Override PartName="/ppt/notesSlides/notesSlide46.xml" ContentType="application/vnd.openxmlformats-officedocument.presentationml.notesSlide+xml"/>
  <Override PartName="/ppt/comments/comment37.xml" ContentType="application/vnd.openxmlformats-officedocument.presentationml.comment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embeddedFontLst>
    <p:embeddedFont>
      <p:font typeface="Proxima Nova Semibold" panose="020B0604020202020204" charset="0"/>
      <p:regular r:id="rId50"/>
      <p:bold r:id="rId51"/>
      <p:boldItalic r:id="rId52"/>
    </p:embeddedFont>
    <p:embeddedFont>
      <p:font typeface="Proxima Nova Extrabold" panose="020B0604020202020204" charset="0"/>
      <p:bold r:id="rId53"/>
    </p:embeddedFont>
    <p:embeddedFont>
      <p:font typeface="Consolas" panose="020B0609020204030204" pitchFamily="49" charset="0"/>
      <p:regular r:id="rId54"/>
      <p:bold r:id="rId55"/>
      <p:italic r:id="rId56"/>
      <p:boldItalic r:id="rId57"/>
    </p:embeddedFont>
    <p:embeddedFont>
      <p:font typeface="Proxima Nova"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SHIBA" initials="T" lastIdx="94" clrIdx="0">
    <p:extLst>
      <p:ext uri="{19B8F6BF-5375-455C-9EA6-DF929625EA0E}">
        <p15:presenceInfo xmlns:p15="http://schemas.microsoft.com/office/powerpoint/2012/main" userId="f9097946ac899b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7" d="100"/>
          <a:sy n="27" d="100"/>
        </p:scale>
        <p:origin x="60" y="9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6T14:38:00.205" idx="1">
    <p:pos x="10" y="10"/>
    <p:text>alan la persona quien hace el codigo
barbara lapersona quien usa el codigo</p:text>
    <p:extLst>
      <p:ext uri="{C676402C-5697-4E1C-873F-D02D1690AC5C}">
        <p15:threadingInfo xmlns:p15="http://schemas.microsoft.com/office/powerpoint/2012/main" timeZoneBias="180"/>
      </p:ext>
    </p:extLst>
  </p:cm>
  <p:cm authorId="1" dt="2022-05-16T14:38:12.748" idx="2">
    <p:pos x="146" y="146"/>
    <p:text/>
    <p:extLst>
      <p:ext uri="{C676402C-5697-4E1C-873F-D02D1690AC5C}">
        <p15:threadingInfo xmlns:p15="http://schemas.microsoft.com/office/powerpoint/2012/main" timeZoneBias="180"/>
      </p:ext>
    </p:extLst>
  </p:cm>
  <p:cm authorId="1" dt="2022-05-16T14:38:34.882" idx="3">
    <p:pos x="4962" y="-6"/>
    <p:text>estados en los que se encuentra el tamagochi</p:text>
    <p:extLst>
      <p:ext uri="{C676402C-5697-4E1C-873F-D02D1690AC5C}">
        <p15:threadingInfo xmlns:p15="http://schemas.microsoft.com/office/powerpoint/2012/main" timeZoneBias="1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2-05-16T15:54:33.156" idx="38">
    <p:pos x="10" y="10"/>
    <p:text>eso es el contraro TDA</p:text>
    <p:extLst>
      <p:ext uri="{C676402C-5697-4E1C-873F-D02D1690AC5C}">
        <p15:threadingInfo xmlns:p15="http://schemas.microsoft.com/office/powerpoint/2012/main" timeZoneBias="1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2-05-16T15:36:41.015" idx="25">
    <p:pos x="10" y="10"/>
    <p:text>ambos compaerten las fiman delas funcionesel prototipo</p:text>
    <p:extLst>
      <p:ext uri="{C676402C-5697-4E1C-873F-D02D1690AC5C}">
        <p15:threadingInfo xmlns:p15="http://schemas.microsoft.com/office/powerpoint/2012/main" timeZoneBias="1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2-05-16T15:36:52.588" idx="26">
    <p:pos x="10" y="10"/>
    <p:text>creamos un archivo para poner el contrato de TDAtipo de dato abstracto</p:text>
    <p:extLst>
      <p:ext uri="{C676402C-5697-4E1C-873F-D02D1690AC5C}">
        <p15:threadingInfo xmlns:p15="http://schemas.microsoft.com/office/powerpoint/2012/main" timeZoneBias="180"/>
      </p:ext>
    </p:extLst>
  </p:cm>
  <p:cm authorId="1" dt="2022-05-16T15:38:00.064" idx="27">
    <p:pos x="10" y="146"/>
    <p:text>luego tenemos 2 arhcivos .c  unoque le perstener a barabra y otro a alan y lo enlazamos al prinipal on el include</p:text>
    <p:extLst>
      <p:ext uri="{C676402C-5697-4E1C-873F-D02D1690AC5C}">
        <p15:threadingInfo xmlns:p15="http://schemas.microsoft.com/office/powerpoint/2012/main" timeZoneBias="180">
          <p15:parentCm authorId="1" idx="26"/>
        </p15:threadingInfo>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2-05-16T15:38:01.891" idx="28">
    <p:pos x="10" y="10"/>
    <p:text>desdeel punto de vista de barbara</p:text>
    <p:extLst>
      <p:ext uri="{C676402C-5697-4E1C-873F-D02D1690AC5C}">
        <p15:threadingInfo xmlns:p15="http://schemas.microsoft.com/office/powerpoint/2012/main" timeZoneBias="180"/>
      </p:ext>
    </p:extLst>
  </p:cm>
  <p:cm authorId="1" dt="2022-05-16T15:40:10.977" idx="29">
    <p:pos x="10" y="146"/>
    <p:text>las firmas o prototipos de funciones de usose encuentra en tmagochi.h pwro como hagso con la estructura?</p:text>
    <p:extLst>
      <p:ext uri="{C676402C-5697-4E1C-873F-D02D1690AC5C}">
        <p15:threadingInfo xmlns:p15="http://schemas.microsoft.com/office/powerpoint/2012/main" timeZoneBias="180">
          <p15:parentCm authorId="1" idx="28"/>
        </p15:threadingInfo>
      </p:ext>
    </p:extLst>
  </p:cm>
  <p:cm authorId="1" dt="2022-05-16T15:42:26.539" idx="30">
    <p:pos x="4448" y="344"/>
    <p:text>el compilador ve cada archivo como una unidad aislada</p:text>
    <p:extLst>
      <p:ext uri="{C676402C-5697-4E1C-873F-D02D1690AC5C}">
        <p15:threadingInfo xmlns:p15="http://schemas.microsoft.com/office/powerpoint/2012/main" timeZoneBias="1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2-05-16T15:45:43.330" idx="31">
    <p:pos x="10" y="10"/>
    <p:text>como barara tieenacceso aeste arihco no podemos poner la estrutura con llos datos porq barbara estaria dandodese cuanta que no son float</p:text>
    <p:extLst>
      <p:ext uri="{C676402C-5697-4E1C-873F-D02D1690AC5C}">
        <p15:threadingInfo xmlns:p15="http://schemas.microsoft.com/office/powerpoint/2012/main" timeZoneBias="180"/>
      </p:ext>
    </p:extLst>
  </p:cm>
  <p:cm authorId="1" dt="2022-05-16T15:47:02.005" idx="32">
    <p:pos x="10" y="146"/>
    <p:text>quiero ocultar la estrucutra</p:text>
    <p:extLst>
      <p:ext uri="{C676402C-5697-4E1C-873F-D02D1690AC5C}">
        <p15:threadingInfo xmlns:p15="http://schemas.microsoft.com/office/powerpoint/2012/main" timeZoneBias="180">
          <p15:parentCm authorId="1" idx="31"/>
        </p15:threadingInfo>
      </p:ext>
    </p:extLst>
  </p:cm>
  <p:cm authorId="1" dt="2022-05-16T15:52:17.897" idx="36">
    <p:pos x="4448" y="650"/>
    <p:text>cuanto mensoinformacion le des a barbaraesmejor</p:text>
    <p:extLst>
      <p:ext uri="{C676402C-5697-4E1C-873F-D02D1690AC5C}">
        <p15:threadingInfo xmlns:p15="http://schemas.microsoft.com/office/powerpoint/2012/main" timeZoneBias="180"/>
      </p:ext>
    </p:extLst>
  </p:cm>
  <p:cm authorId="1" dt="2022-05-16T15:52:35.953" idx="37">
    <p:pos x="3548" y="1442"/>
    <p:text>en el tamfgochi.hva el conctrato las fimas defucino y lominimo de informacion</p:text>
    <p:extLst>
      <p:ext uri="{C676402C-5697-4E1C-873F-D02D1690AC5C}">
        <p15:threadingInfo xmlns:p15="http://schemas.microsoft.com/office/powerpoint/2012/main" timeZoneBias="1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2-05-16T15:47:13.241" idx="33">
    <p:pos x="4258" y="136"/>
    <p:text>para oultarla la estructura quito el tyoe def de la estrutura enla estructura y lo hago el typedef en el archivo .h de ar</p:text>
    <p:extLst>
      <p:ext uri="{C676402C-5697-4E1C-873F-D02D1690AC5C}">
        <p15:threadingInfo xmlns:p15="http://schemas.microsoft.com/office/powerpoint/2012/main" timeZoneBias="180"/>
      </p:ext>
    </p:extLst>
  </p:cm>
  <p:cm authorId="1" dt="2022-05-16T15:51:27.583" idx="34">
    <p:pos x="4258" y="272"/>
    <p:text>no modifico las funciones que implemtnamos en el .c porq hago un include del tmagochi.h paraque el typedef se implemente tbm en el .c</p:text>
    <p:extLst>
      <p:ext uri="{C676402C-5697-4E1C-873F-D02D1690AC5C}">
        <p15:threadingInfo xmlns:p15="http://schemas.microsoft.com/office/powerpoint/2012/main" timeZoneBias="180">
          <p15:parentCm authorId="1" idx="33"/>
        </p15:threadingInfo>
      </p:ext>
    </p:extLst>
  </p:cm>
  <p:cm authorId="1" dt="2022-05-16T15:51:33.250" idx="35">
    <p:pos x="3646" y="622"/>
    <p:text>la documentacion tbm tiene que ir en el contrato ose en en el archivo.h sele onoce como el TDA tamagochi</p:text>
    <p:extLst>
      <p:ext uri="{C676402C-5697-4E1C-873F-D02D1690AC5C}">
        <p15:threadingInfo xmlns:p15="http://schemas.microsoft.com/office/powerpoint/2012/main" timeZoneBias="1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2-05-16T15:54:58.200" idx="39">
    <p:pos x="10" y="10"/>
    <p:text>desde el punto devista d alan todo sigue igua en su implmentaion no camvia muho</p:text>
    <p:extLst>
      <p:ext uri="{C676402C-5697-4E1C-873F-D02D1690AC5C}">
        <p15:threadingInfo xmlns:p15="http://schemas.microsoft.com/office/powerpoint/2012/main" timeZoneBias="1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2-05-16T15:56:17.039" idx="40">
    <p:pos x="10" y="10"/>
    <p:text>con el gc psamos directamente desde .c al ejecutable</p:text>
    <p:extLst>
      <p:ext uri="{C676402C-5697-4E1C-873F-D02D1690AC5C}">
        <p15:threadingInfo xmlns:p15="http://schemas.microsoft.com/office/powerpoint/2012/main" timeZoneBias="180"/>
      </p:ext>
    </p:extLst>
  </p:cm>
  <p:cm authorId="1" dt="2022-05-16T15:56:56.155" idx="41">
    <p:pos x="10" y="146"/>
    <p:text>ahora que tenemos como modulos y archivos intermedios tengo que compiar con el -g</p:text>
    <p:extLst>
      <p:ext uri="{C676402C-5697-4E1C-873F-D02D1690AC5C}">
        <p15:threadingInfo xmlns:p15="http://schemas.microsoft.com/office/powerpoint/2012/main" timeZoneBias="180">
          <p15:parentCm authorId="1" idx="40"/>
        </p15:threadingInfo>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2-05-16T15:56:57.874" idx="42">
    <p:pos x="4744" y="532"/>
    <p:text>lo que tenensmo actualmente son solo 3 archivos el TDA (contrato) main (barbara) tmagochi.v (alan)</p:text>
    <p:extLst>
      <p:ext uri="{C676402C-5697-4E1C-873F-D02D1690AC5C}">
        <p15:threadingInfo xmlns:p15="http://schemas.microsoft.com/office/powerpoint/2012/main" timeZoneBias="180"/>
      </p:ext>
    </p:extLst>
  </p:cm>
  <p:cm authorId="1" dt="2022-05-16T15:58:31.956" idx="43">
    <p:pos x="4744" y="668"/>
    <p:text>solo tenemos dos modulos</p:text>
    <p:extLst>
      <p:ext uri="{C676402C-5697-4E1C-873F-D02D1690AC5C}">
        <p15:threadingInfo xmlns:p15="http://schemas.microsoft.com/office/powerpoint/2012/main" timeZoneBias="180">
          <p15:parentCm authorId="1" idx="42"/>
        </p15:threadingInfo>
      </p:ext>
    </p:extLst>
  </p:cm>
  <p:cm authorId="1" dt="2022-05-16T15:58:32.060" idx="44">
    <p:pos x="5014" y="2224"/>
    <p:text>inovcams gcc con el -c para genrear el tamagchi .o un archico no ejcutable el mismo contenido en leguaje c y el compilador lo cambio a codigo de maquina</p:text>
    <p:extLst>
      <p:ext uri="{C676402C-5697-4E1C-873F-D02D1690AC5C}">
        <p15:threadingInfo xmlns:p15="http://schemas.microsoft.com/office/powerpoint/2012/main" timeZoneBias="180"/>
      </p:ext>
    </p:extLst>
  </p:cm>
  <p:cm authorId="1" dt="2022-05-16T16:00:27.131" idx="46">
    <p:pos x="5014" y="2360"/>
    <p:text>aeste archico le faltaria el main</p:text>
    <p:extLst>
      <p:ext uri="{C676402C-5697-4E1C-873F-D02D1690AC5C}">
        <p15:threadingInfo xmlns:p15="http://schemas.microsoft.com/office/powerpoint/2012/main" timeZoneBias="180">
          <p15:parentCm authorId="1" idx="44"/>
        </p15:threadingInfo>
      </p:ext>
    </p:extLst>
  </p:cm>
  <p:cm authorId="1" dt="2022-05-16T16:00:09.214" idx="45">
    <p:pos x="1198" y="2728"/>
    <p:text>hagolomismo para el main y genero main.o</p:text>
    <p:extLst>
      <p:ext uri="{C676402C-5697-4E1C-873F-D02D1690AC5C}">
        <p15:threadingInfo xmlns:p15="http://schemas.microsoft.com/office/powerpoint/2012/main" timeZoneBias="180"/>
      </p:ext>
    </p:extLst>
  </p:cm>
  <p:cm authorId="1" dt="2022-05-16T16:00:44.615" idx="47">
    <p:pos x="5410" y="3070"/>
    <p:text>para elazar los archivos del main con tmagochi hago eso</p:text>
    <p:extLst>
      <p:ext uri="{C676402C-5697-4E1C-873F-D02D1690AC5C}">
        <p15:threadingInfo xmlns:p15="http://schemas.microsoft.com/office/powerpoint/2012/main" timeZoneBias="180"/>
      </p:ext>
    </p:extLst>
  </p:cm>
  <p:cm authorId="1" dt="2022-05-16T16:01:21.520" idx="48">
    <p:pos x="5410" y="3206"/>
    <p:text>esta estapa es el de enlazador</p:text>
    <p:extLst>
      <p:ext uri="{C676402C-5697-4E1C-873F-D02D1690AC5C}">
        <p15:threadingInfo xmlns:p15="http://schemas.microsoft.com/office/powerpoint/2012/main" timeZoneBias="180">
          <p15:parentCm authorId="1" idx="47"/>
        </p15:threadingInfo>
      </p:ext>
    </p:extLst>
  </p:cm>
  <p:cm authorId="1" dt="2022-05-16T16:01:33.337" idx="50">
    <p:pos x="5410" y="3342"/>
    <p:text>esta estapaes de  compilacion</p:text>
    <p:extLst>
      <p:ext uri="{C676402C-5697-4E1C-873F-D02D1690AC5C}">
        <p15:threadingInfo xmlns:p15="http://schemas.microsoft.com/office/powerpoint/2012/main" timeZoneBias="180">
          <p15:parentCm authorId="1" idx="47"/>
        </p15:threadingInfo>
      </p:ext>
    </p:extLst>
  </p:cm>
  <p:cm authorId="1" dt="2022-05-16T16:01:42.634" idx="51">
    <p:pos x="3412" y="3772"/>
    <p:text>luego lo compilo con el nombre como siemprelo venga haicendo</p:text>
    <p:extLst>
      <p:ext uri="{C676402C-5697-4E1C-873F-D02D1690AC5C}">
        <p15:threadingInfo xmlns:p15="http://schemas.microsoft.com/office/powerpoint/2012/main" timeZoneBias="1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2-05-16T16:03:03.249" idx="52">
    <p:pos x="10" y="10"/>
    <p:text>un proyecto mas grande las flechas rojas sonlos includes que se hace</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16T14:39:40.930" idx="4">
    <p:pos x="4642" y="322"/>
    <p:text>de que tipo seran  los numeros entre que rango para poder desribir el estado del tmaguchi</p:text>
    <p:extLst>
      <p:ext uri="{C676402C-5697-4E1C-873F-D02D1690AC5C}">
        <p15:threadingInfo xmlns:p15="http://schemas.microsoft.com/office/powerpoint/2012/main" timeZoneBias="18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2-05-16T16:06:30.026" idx="53">
    <p:pos x="1864" y="-170"/>
    <p:text>su protitpo esta en TDA  en el .h barbaraa lo peude ver y lo puede invocar</p:text>
    <p:extLst>
      <p:ext uri="{C676402C-5697-4E1C-873F-D02D1690AC5C}">
        <p15:threadingInfo xmlns:p15="http://schemas.microsoft.com/office/powerpoint/2012/main" timeZoneBias="180"/>
      </p:ext>
    </p:extLst>
  </p:cm>
  <p:cm authorId="1" dt="2022-05-16T16:07:45.873" idx="54">
    <p:pos x="10" y="10"/>
    <p:text>cualquier funcion o cosa que desde afuera alguienlo peude ver es un funcion publica...sontodas las la funcions que estan en el .h</p:text>
    <p:extLst>
      <p:ext uri="{C676402C-5697-4E1C-873F-D02D1690AC5C}">
        <p15:threadingInfo xmlns:p15="http://schemas.microsoft.com/office/powerpoint/2012/main" timeZoneBias="180"/>
      </p:ext>
    </p:extLst>
  </p:cm>
  <p:cm authorId="1" dt="2022-05-16T16:08:24.427" idx="55">
    <p:pos x="1010" y="2306"/>
    <p:text>barbara puedo invocar la funcion</p:text>
    <p:extLst>
      <p:ext uri="{C676402C-5697-4E1C-873F-D02D1690AC5C}">
        <p15:threadingInfo xmlns:p15="http://schemas.microsoft.com/office/powerpoint/2012/main" timeZoneBias="180"/>
      </p:ext>
    </p:extLst>
  </p:cm>
  <p:cm authorId="1" dt="2022-05-16T16:08:47.469" idx="56">
    <p:pos x="4484" y="902"/>
    <p:text>se ve el protipo en el .h y barbara lo peude ver</p:text>
    <p:extLst>
      <p:ext uri="{C676402C-5697-4E1C-873F-D02D1690AC5C}">
        <p15:threadingInfo xmlns:p15="http://schemas.microsoft.com/office/powerpoint/2012/main" timeZoneBias="180"/>
      </p:ext>
    </p:extLst>
  </p:cm>
  <p:cm authorId="1" dt="2022-05-16T16:09:02.234" idx="57">
    <p:pos x="4358" y="3044"/>
    <p:text>funcion publica que gnero alan</p:text>
    <p:extLst>
      <p:ext uri="{C676402C-5697-4E1C-873F-D02D1690AC5C}">
        <p15:threadingInfo xmlns:p15="http://schemas.microsoft.com/office/powerpoint/2012/main" timeZoneBias="18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2-05-16T16:11:02.520" idx="58">
    <p:pos x="4780" y="892"/>
    <p:text>exxternme die que s una funcion externe de otro modulo</p:text>
    <p:extLst>
      <p:ext uri="{C676402C-5697-4E1C-873F-D02D1690AC5C}">
        <p15:threadingInfo xmlns:p15="http://schemas.microsoft.com/office/powerpoint/2012/main" timeZoneBias="180"/>
      </p:ext>
    </p:extLst>
  </p:cm>
  <p:cm authorId="1" dt="2022-05-16T16:12:00.507" idx="59">
    <p:pos x="4780" y="1028"/>
    <p:text>mo hace falta poner extern par funciones</p:text>
    <p:extLst>
      <p:ext uri="{C676402C-5697-4E1C-873F-D02D1690AC5C}">
        <p15:threadingInfo xmlns:p15="http://schemas.microsoft.com/office/powerpoint/2012/main" timeZoneBias="180">
          <p15:parentCm authorId="1" idx="58"/>
        </p15:threadingInfo>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2-05-16T16:12:01.824" idx="60">
    <p:pos x="4690" y="2926"/>
    <p:text>fes una funcion privada que splo puede ver y modifiar el programadaor</p:text>
    <p:extLst>
      <p:ext uri="{C676402C-5697-4E1C-873F-D02D1690AC5C}">
        <p15:threadingInfo xmlns:p15="http://schemas.microsoft.com/office/powerpoint/2012/main" timeZoneBias="180"/>
      </p:ext>
    </p:extLst>
  </p:cm>
  <p:cm authorId="1" dt="2022-05-16T16:12:20.890" idx="61">
    <p:pos x="4492" y="766"/>
    <p:text>pongo la implementaion en el .c pero no pongo en el .h</p:text>
    <p:extLst>
      <p:ext uri="{C676402C-5697-4E1C-873F-D02D1690AC5C}">
        <p15:threadingInfo xmlns:p15="http://schemas.microsoft.com/office/powerpoint/2012/main" timeZoneBias="18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2-05-16T16:13:44.691" idx="62">
    <p:pos x="5050" y="2368"/>
    <p:text>nose puede tner funcion que se lllamen igual metiraun error en el enlazaor</p:text>
    <p:extLst>
      <p:ext uri="{C676402C-5697-4E1C-873F-D02D1690AC5C}">
        <p15:threadingInfo xmlns:p15="http://schemas.microsoft.com/office/powerpoint/2012/main" timeZoneBias="18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2-05-16T16:14:11.233" idx="63">
    <p:pos x="5122" y="3448"/>
    <p:text>para reservar un funcion privada le pones l apalabra estatic para que no haya problema</p:text>
    <p:extLst>
      <p:ext uri="{C676402C-5697-4E1C-873F-D02D1690AC5C}">
        <p15:threadingInfo xmlns:p15="http://schemas.microsoft.com/office/powerpoint/2012/main" timeZoneBias="180"/>
      </p:ext>
    </p:extLst>
  </p:cm>
  <p:cm authorId="1" dt="2022-05-16T16:16:03.494" idx="64">
    <p:pos x="5122" y="3584"/>
    <p:text>el static va el main de barbara a.c (main) y el coigo escrito por elprogramdaor B.c</p:text>
    <p:extLst>
      <p:ext uri="{C676402C-5697-4E1C-873F-D02D1690AC5C}">
        <p15:threadingInfo xmlns:p15="http://schemas.microsoft.com/office/powerpoint/2012/main" timeZoneBias="180">
          <p15:parentCm authorId="1" idx="63"/>
        </p15:threadingInfo>
      </p:ext>
    </p:extLst>
  </p:cm>
  <p:cm authorId="1" dt="2022-05-16T16:17:58.186" idx="66">
    <p:pos x="5122" y="3720"/>
    <p:text>sí, ponele static a todo lo que no vaya a ser usado afuera del archivo</p:text>
    <p:extLst>
      <p:ext uri="{C676402C-5697-4E1C-873F-D02D1690AC5C}">
        <p15:threadingInfo xmlns:p15="http://schemas.microsoft.com/office/powerpoint/2012/main" timeZoneBias="180">
          <p15:parentCm authorId="1" idx="63"/>
        </p15:threadingInfo>
      </p:ext>
    </p:extLst>
  </p:cm>
  <p:cm authorId="1" dt="2022-05-16T16:16:19.066" idx="65">
    <p:pos x="10" y="10"/>
    <p:text>cualquier funcion que sabes que solo lo vas a usar en ese archivo tieneque ponerle estatic</p:text>
    <p:extLst>
      <p:ext uri="{C676402C-5697-4E1C-873F-D02D1690AC5C}">
        <p15:threadingInfo xmlns:p15="http://schemas.microsoft.com/office/powerpoint/2012/main" timeZoneBias="18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2-05-16T16:18:50.590" idx="67">
    <p:pos x="4618" y="1502"/>
    <p:text>para que s epueda utilzar en ambos modulos defines las variables globales en l contrato sera una barable global publica</p:text>
    <p:extLst>
      <p:ext uri="{C676402C-5697-4E1C-873F-D02D1690AC5C}">
        <p15:threadingInfo xmlns:p15="http://schemas.microsoft.com/office/powerpoint/2012/main" timeZoneBias="180"/>
      </p:ext>
    </p:extLst>
  </p:cm>
  <p:cm authorId="1" dt="2022-05-16T16:19:39.005" idx="68">
    <p:pos x="4618" y="1638"/>
    <p:text>en muchos casos al compilador no le gusta esto</p:text>
    <p:extLst>
      <p:ext uri="{C676402C-5697-4E1C-873F-D02D1690AC5C}">
        <p15:threadingInfo xmlns:p15="http://schemas.microsoft.com/office/powerpoint/2012/main" timeZoneBias="180">
          <p15:parentCm authorId="1" idx="67"/>
        </p15:threadingInfo>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2-05-16T16:19:49.359" idx="69">
    <p:pos x="4906" y="900"/>
    <p:text>parq ue pueda compilar se le pone el extern, lo declaro en el TDA</p:text>
    <p:extLst>
      <p:ext uri="{C676402C-5697-4E1C-873F-D02D1690AC5C}">
        <p15:threadingInfo xmlns:p15="http://schemas.microsoft.com/office/powerpoint/2012/main" timeZoneBias="180"/>
      </p:ext>
    </p:extLst>
  </p:cm>
  <p:cm authorId="1" dt="2022-05-16T16:20:18.007" idx="70">
    <p:pos x="4539" y="2654"/>
    <p:text>y defino el valor de la varible global pucblica en un solo modulo</p:text>
    <p:extLst>
      <p:ext uri="{C676402C-5697-4E1C-873F-D02D1690AC5C}">
        <p15:threadingInfo xmlns:p15="http://schemas.microsoft.com/office/powerpoint/2012/main" timeZoneBias="18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2-05-16T16:21:28.395" idx="71">
    <p:pos x="10" y="10"/>
    <p:text>para que la variable sea privada tienes que poner static par que no halla el el mismo problemasi tenemos el mismo nombre en otroa rchivosomodulo s</p:text>
    <p:extLst>
      <p:ext uri="{C676402C-5697-4E1C-873F-D02D1690AC5C}">
        <p15:threadingInfo xmlns:p15="http://schemas.microsoft.com/office/powerpoint/2012/main" timeZoneBias="18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22-05-16T16:23:15.692" idx="72">
    <p:pos x="4958" y="2681"/>
    <p:text>si statici l auso enuna variable local</p:text>
    <p:extLst>
      <p:ext uri="{C676402C-5697-4E1C-873F-D02D1690AC5C}">
        <p15:threadingInfo xmlns:p15="http://schemas.microsoft.com/office/powerpoint/2012/main" timeZoneBias="180"/>
      </p:ext>
    </p:extLst>
  </p:cm>
  <p:cm authorId="1" dt="2022-05-16T16:24:38.910" idx="73">
    <p:pos x="10" y="10"/>
    <p:text>es una variabe que puede utiizar de forma global pero es privado</p:text>
    <p:extLst>
      <p:ext uri="{C676402C-5697-4E1C-873F-D02D1690AC5C}">
        <p15:threadingInfo xmlns:p15="http://schemas.microsoft.com/office/powerpoint/2012/main" timeZoneBias="18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22-05-16T16:27:52.842" idx="74">
    <p:pos x="10" y="10"/>
    <p:text>el archivo c.hloestoy incloyendo 2 veespara otros dos archivos</p:text>
    <p:extLst>
      <p:ext uri="{C676402C-5697-4E1C-873F-D02D1690AC5C}">
        <p15:threadingInfo xmlns:p15="http://schemas.microsoft.com/office/powerpoint/2012/main" timeZoneBias="180"/>
      </p:ext>
    </p:extLst>
  </p:cm>
  <p:cm authorId="1" dt="2022-05-16T16:29:32.965" idx="75">
    <p:pos x="10" y="146"/>
    <p:text>estopeude reultar en un error de enlazador de duplicacion</p:text>
    <p:extLst>
      <p:ext uri="{C676402C-5697-4E1C-873F-D02D1690AC5C}">
        <p15:threadingInfo xmlns:p15="http://schemas.microsoft.com/office/powerpoint/2012/main" timeZoneBias="180">
          <p15:parentCm authorId="1" idx="7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5-16T14:40:10.331" idx="5">
    <p:pos x="4954" y="82"/>
    <p:text>ntons diseñamosun tipo de dato nuevo</p:text>
    <p:extLst>
      <p:ext uri="{C676402C-5697-4E1C-873F-D02D1690AC5C}">
        <p15:threadingInfo xmlns:p15="http://schemas.microsoft.com/office/powerpoint/2012/main" timeZoneBias="180"/>
      </p:ext>
    </p:extLst>
  </p:cm>
  <p:cm authorId="1" dt="2022-05-16T14:41:46.213" idx="6">
    <p:pos x="10" y="10"/>
    <p:text>etoncs se gunera un contrato como encapsulamiento para que alan pueda idetifcar al tipo de dato nuevo ... pero barbara nunca se dara cuenta de ello a brabra no le intera que tipo de dato es</p:text>
    <p:extLst>
      <p:ext uri="{C676402C-5697-4E1C-873F-D02D1690AC5C}">
        <p15:threadingInfo xmlns:p15="http://schemas.microsoft.com/office/powerpoint/2012/main" timeZoneBias="180"/>
      </p:ext>
    </p:extLst>
  </p:cm>
  <p:cm authorId="1" dt="2022-05-16T14:43:42.394" idx="7">
    <p:pos x="10" y="146"/>
    <p:text>TDA se interactua con el tamagochi pero no sabes que es o que guarada en ese puntero</p:text>
    <p:extLst>
      <p:ext uri="{C676402C-5697-4E1C-873F-D02D1690AC5C}">
        <p15:threadingInfo xmlns:p15="http://schemas.microsoft.com/office/powerpoint/2012/main" timeZoneBias="180">
          <p15:parentCm authorId="1" idx="6"/>
        </p15:threadingInfo>
      </p:ext>
    </p:extLst>
  </p:cm>
  <p:cm authorId="1" dt="2022-05-16T14:43:42.566" idx="8">
    <p:pos x="4418" y="1202"/>
    <p:text>todas estas funciones soninvocada por barabara para modificar losdatos internos del tamagochi de acuerdo a la funcion</p:text>
    <p:extLst>
      <p:ext uri="{C676402C-5697-4E1C-873F-D02D1690AC5C}">
        <p15:threadingInfo xmlns:p15="http://schemas.microsoft.com/office/powerpoint/2012/main" timeZoneBias="180"/>
      </p:ext>
    </p:extLst>
  </p:cm>
  <p:cm authorId="1" dt="2022-05-16T14:44:42.205" idx="9">
    <p:pos x="4394" y="2426"/>
    <p:text>a qui se pudieron de auerdo para dfinir losdatos entre ese rango</p:text>
    <p:extLst>
      <p:ext uri="{C676402C-5697-4E1C-873F-D02D1690AC5C}">
        <p15:threadingInfo xmlns:p15="http://schemas.microsoft.com/office/powerpoint/2012/main" timeZoneBias="18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22-05-16T16:29:34.341" idx="76">
    <p:pos x="10" y="10"/>
    <p:text>par resolver esto neesitos  como lo que necesito es uninclusion multiple</p:text>
    <p:extLst>
      <p:ext uri="{C676402C-5697-4E1C-873F-D02D1690AC5C}">
        <p15:threadingInfo xmlns:p15="http://schemas.microsoft.com/office/powerpoint/2012/main" timeZoneBias="180"/>
      </p:ext>
    </p:extLst>
  </p:cm>
  <p:cm authorId="1" dt="2022-05-16T16:30:44.955" idx="77">
    <p:pos x="10" y="146"/>
    <p:text>implemto mto un parche</p:text>
    <p:extLst>
      <p:ext uri="{C676402C-5697-4E1C-873F-D02D1690AC5C}">
        <p15:threadingInfo xmlns:p15="http://schemas.microsoft.com/office/powerpoint/2012/main" timeZoneBias="180">
          <p15:parentCm authorId="1" idx="76"/>
        </p15:threadingInfo>
      </p:ext>
    </p:extLst>
  </p:cm>
  <p:cm authorId="1" dt="2022-05-16T16:30:53.252" idx="78">
    <p:pos x="3995" y="1795"/>
    <p:text>con este parche de if y el end me seguro que no se duplique los arhivos que enlazo a cada archivo cque creo tengo que agregarle elif y el define  y ifnlaiazr con el endif</p:text>
    <p:extLst>
      <p:ext uri="{C676402C-5697-4E1C-873F-D02D1690AC5C}">
        <p15:threadingInfo xmlns:p15="http://schemas.microsoft.com/office/powerpoint/2012/main" timeZoneBias="18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22-05-16T16:36:35.565" idx="79">
    <p:pos x="10" y="10"/>
    <p:text>se ordendna por niveles de abstraccion</p:text>
    <p:extLst>
      <p:ext uri="{C676402C-5697-4E1C-873F-D02D1690AC5C}">
        <p15:threadingInfo xmlns:p15="http://schemas.microsoft.com/office/powerpoint/2012/main" timeZoneBias="18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22-05-16T16:37:07.807" idx="80">
    <p:pos x="10" y="10"/>
    <p:text>losmodulos de arriba hacen include conlos de arriba</p:text>
    <p:extLst>
      <p:ext uri="{C676402C-5697-4E1C-873F-D02D1690AC5C}">
        <p15:threadingInfo xmlns:p15="http://schemas.microsoft.com/office/powerpoint/2012/main" timeZoneBias="180"/>
      </p:ext>
    </p:extLst>
  </p:cm>
  <p:cm authorId="1" dt="2022-05-16T16:37:37.376" idx="81">
    <p:pos x="146" y="146"/>
    <p:text>motor de desarrolo de video juegos</p:text>
    <p:extLst>
      <p:ext uri="{C676402C-5697-4E1C-873F-D02D1690AC5C}">
        <p15:threadingInfo xmlns:p15="http://schemas.microsoft.com/office/powerpoint/2012/main" timeZoneBias="180"/>
      </p:ext>
    </p:extLst>
  </p:cm>
  <p:cm authorId="1" dt="2022-05-16T16:38:13.362" idx="82">
    <p:pos x="146" y="282"/>
    <p:text>arriba de todo lo mas abastracto</p:text>
    <p:extLst>
      <p:ext uri="{C676402C-5697-4E1C-873F-D02D1690AC5C}">
        <p15:threadingInfo xmlns:p15="http://schemas.microsoft.com/office/powerpoint/2012/main" timeZoneBias="180">
          <p15:parentCm authorId="1" idx="81"/>
        </p15:threadingInfo>
      </p:ext>
    </p:extLst>
  </p:cm>
  <p:cm authorId="1" dt="2022-05-16T16:39:13.090" idx="83">
    <p:pos x="282" y="282"/>
    <p:text>par aello los ontrato debnestar viend  dfinndos</p:text>
    <p:extLst>
      <p:ext uri="{C676402C-5697-4E1C-873F-D02D1690AC5C}">
        <p15:threadingInfo xmlns:p15="http://schemas.microsoft.com/office/powerpoint/2012/main" timeZoneBias="18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22-05-16T16:39:34.730" idx="84">
    <p:pos x="10" y="10"/>
    <p:text>para compilar tengoque invocar 3 vees a gcc</p:text>
    <p:extLst>
      <p:ext uri="{C676402C-5697-4E1C-873F-D02D1690AC5C}">
        <p15:threadingInfo xmlns:p15="http://schemas.microsoft.com/office/powerpoint/2012/main" timeZoneBias="18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22-05-16T16:39:45.605" idx="85">
    <p:pos x="10" y="10"/>
    <p:text>parmejorar eso podemos hacer un programa que compile con la extension sh</p:text>
    <p:extLst>
      <p:ext uri="{C676402C-5697-4E1C-873F-D02D1690AC5C}">
        <p15:threadingInfo xmlns:p15="http://schemas.microsoft.com/office/powerpoint/2012/main" timeZoneBias="180"/>
      </p:ext>
    </p:extLst>
  </p:cm>
  <p:cm authorId="1" dt="2022-05-16T16:41:12.022" idx="86">
    <p:pos x="146" y="146"/>
    <p:text>el problema esque sigesnecesitando voelr a modificar el arhivo creado.sh para poder compilar.. si tbvm camvias una linea de tu codigo demora enproyectos grandes</p:text>
    <p:extLst>
      <p:ext uri="{C676402C-5697-4E1C-873F-D02D1690AC5C}">
        <p15:threadingInfo xmlns:p15="http://schemas.microsoft.com/office/powerpoint/2012/main" timeZoneBias="18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22-05-16T16:43:11.646" idx="87">
    <p:pos x="10" y="10"/>
    <p:text>un orograma sudo ainstalla apt make</p:text>
    <p:extLst>
      <p:ext uri="{C676402C-5697-4E1C-873F-D02D1690AC5C}">
        <p15:threadingInfo xmlns:p15="http://schemas.microsoft.com/office/powerpoint/2012/main" timeZoneBias="180"/>
      </p:ext>
    </p:extLst>
  </p:cm>
  <p:cm authorId="1" dt="2022-05-16T16:43:31.356" idx="88">
    <p:pos x="1352" y="866"/>
    <p:text>un arhivo con el nombre makefile</p:text>
    <p:extLst>
      <p:ext uri="{C676402C-5697-4E1C-873F-D02D1690AC5C}">
        <p15:threadingInfo xmlns:p15="http://schemas.microsoft.com/office/powerpoint/2012/main" timeZoneBias="180"/>
      </p:ext>
    </p:extLst>
  </p:cm>
  <p:cm authorId="1" dt="2022-05-16T16:43:58.509" idx="89">
    <p:pos x="5024" y="2594"/>
    <p:text>es una descripcion del todo el proceso de compialcion y enlazador usando el lenguaje makefile</p:text>
    <p:extLst>
      <p:ext uri="{C676402C-5697-4E1C-873F-D02D1690AC5C}">
        <p15:threadingInfo xmlns:p15="http://schemas.microsoft.com/office/powerpoint/2012/main" timeZoneBias="180"/>
      </p:ext>
    </p:extLst>
  </p:cm>
  <p:cm authorId="1" dt="2022-05-16T16:45:11.790" idx="90">
    <p:pos x="2108" y="1352"/>
    <p:text>parmain necesito main.o y tmagochi.o , la sangria del gcc tiene que ser con el tap</p:text>
    <p:extLst>
      <p:ext uri="{C676402C-5697-4E1C-873F-D02D1690AC5C}">
        <p15:threadingInfo xmlns:p15="http://schemas.microsoft.com/office/powerpoint/2012/main" timeZoneBias="180"/>
      </p:ext>
    </p:extLst>
  </p:cm>
  <p:cm authorId="1" dt="2022-05-16T16:47:15.557" idx="91">
    <p:pos x="2108" y="1488"/>
    <p:text>el archico que quiero generar y las dependencias de ese arhcivo</p:text>
    <p:extLst>
      <p:ext uri="{C676402C-5697-4E1C-873F-D02D1690AC5C}">
        <p15:threadingInfo xmlns:p15="http://schemas.microsoft.com/office/powerpoint/2012/main" timeZoneBias="180">
          <p15:parentCm authorId="1" idx="90"/>
        </p15:threadingInfo>
      </p:ext>
    </p:extLst>
  </p:cm>
  <p:cm authorId="1" dt="2022-05-16T16:47:15.654" idx="92">
    <p:pos x="920" y="3530"/>
    <p:text>esto va pra el omando</p:text>
    <p:extLst>
      <p:ext uri="{C676402C-5697-4E1C-873F-D02D1690AC5C}">
        <p15:threadingInfo xmlns:p15="http://schemas.microsoft.com/office/powerpoint/2012/main" timeZoneBias="180"/>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1" dt="2022-05-16T16:51:39.790" idx="93">
    <p:pos x="3304" y="1036"/>
    <p:text>declaro esta variable paradefinir y no repetirlo siemore</p:text>
    <p:extLst>
      <p:ext uri="{C676402C-5697-4E1C-873F-D02D1690AC5C}">
        <p15:threadingInfo xmlns:p15="http://schemas.microsoft.com/office/powerpoint/2012/main" timeZoneBias="180"/>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1" dt="2022-05-16T16:54:04.941" idx="94">
    <p:pos x="2291" y="3604"/>
    <p:text>es unaregladel makefile parpoderlimpiar</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5-16T14:46:19.302" idx="10">
    <p:pos x="3691" y="472"/>
    <p:text>esto es lo barbara ve y llo que usa</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5-16T14:47:26.931" idx="11">
    <p:pos x="10" y="10"/>
    <p:text>desdela perpectiva de alan</p:text>
    <p:extLst>
      <p:ext uri="{C676402C-5697-4E1C-873F-D02D1690AC5C}">
        <p15:threadingInfo xmlns:p15="http://schemas.microsoft.com/office/powerpoint/2012/main" timeZoneBias="180"/>
      </p:ext>
    </p:extLst>
  </p:cm>
  <p:cm authorId="1" dt="2022-05-16T14:50:16.403" idx="12">
    <p:pos x="3770" y="1562"/>
    <p:text>para ahorrarmemorialodatos noseran flotantes seran solode8bits, esto no el avisa a barbara el asguiracreyedo queson flotantes como lo hicimosantes</p:text>
    <p:extLst>
      <p:ext uri="{C676402C-5697-4E1C-873F-D02D1690AC5C}">
        <p15:threadingInfo xmlns:p15="http://schemas.microsoft.com/office/powerpoint/2012/main" timeZoneBias="180"/>
      </p:ext>
    </p:extLst>
  </p:cm>
  <p:cm authorId="1" dt="2022-05-16T14:51:39.714" idx="13">
    <p:pos x="4154" y="794"/>
    <p:text>neesitan condicones par que se cumpla loquq euieres  con invariantes con invariantes que sirve para todaslas funiones sin ecepcion las condiones son que los datos esten entre0y 100 esta precondicion no lo sabe barbara por q lo que definies era de 0.0 a 1.0</p:text>
    <p:extLst>
      <p:ext uri="{C676402C-5697-4E1C-873F-D02D1690AC5C}">
        <p15:threadingInfo xmlns:p15="http://schemas.microsoft.com/office/powerpoint/2012/main" timeZoneBias="180"/>
      </p:ext>
    </p:extLst>
  </p:cm>
  <p:cm authorId="1" dt="2022-05-16T15:13:10.863" idx="19">
    <p:pos x="4013" y="1175"/>
    <p:text>elijoeste rango para facilitarlos calculos parami pero para barar seguira siendo de 0.0 a 1.0 por ello elijo ese rango ya quees facil convertir de uno al otroesta sera unoinvariante</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5-16T14:57:20.198" idx="14">
    <p:pos x="2914" y="754"/>
    <p:text>ambosde ben verificarque tnose null</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2-05-16T15:00:20.679" idx="15">
    <p:pos x="2950" y="293"/>
    <p:text>lodivides entre 100por barbara definiio un intervalo entre 0.0 y1.0 y el intervalo que trabaja alan es de 0 a 100</p:text>
    <p:extLst>
      <p:ext uri="{C676402C-5697-4E1C-873F-D02D1690AC5C}">
        <p15:threadingInfo xmlns:p15="http://schemas.microsoft.com/office/powerpoint/2012/main" timeZoneBias="180"/>
      </p:ext>
    </p:extLst>
  </p:cm>
  <p:cm authorId="1" dt="2022-05-16T15:16:18.581" idx="20">
    <p:pos x="2950" y="429"/>
    <p:text>para convertir entre enteroy flotante no cambiand desde le punto de vista de barbara</p:text>
    <p:extLst>
      <p:ext uri="{C676402C-5697-4E1C-873F-D02D1690AC5C}">
        <p15:threadingInfo xmlns:p15="http://schemas.microsoft.com/office/powerpoint/2012/main" timeZoneBias="180">
          <p15:parentCm authorId="1" idx="15"/>
        </p15:threadingInfo>
      </p:ext>
    </p:extLst>
  </p:cm>
  <p:cm authorId="1" dt="2022-05-16T15:04:21.706" idx="16">
    <p:pos x="4090" y="946"/>
    <p:text>no hae faltavalidad que l punetroque me pasensea null por en el contrato se tiene que epsecificar</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2-05-16T15:08:15.036" idx="17">
    <p:pos x="3328" y="1187"/>
    <p:text>esta funcion aumenta los datos cada  10 entre0y 100 la precindioncionque pusimo o 0.1 emtre 0.0 y 1.0 el rangoque acordamsocon barbara</p:text>
    <p:extLst>
      <p:ext uri="{C676402C-5697-4E1C-873F-D02D1690AC5C}">
        <p15:threadingInfo xmlns:p15="http://schemas.microsoft.com/office/powerpoint/2012/main" timeZoneBias="180"/>
      </p:ext>
    </p:extLst>
  </p:cm>
  <p:cm authorId="1" dt="2022-05-16T15:11:22.972" idx="18">
    <p:pos x="3328" y="1323"/>
    <p:text>cuando aumenta el tiempo aumenta el hambre pero disminuyes en al nimo y energia</p:text>
    <p:extLst>
      <p:ext uri="{C676402C-5697-4E1C-873F-D02D1690AC5C}">
        <p15:threadingInfo xmlns:p15="http://schemas.microsoft.com/office/powerpoint/2012/main" timeZoneBias="180">
          <p15:parentCm authorId="1" idx="17"/>
        </p15:threadingInfo>
      </p:ext>
    </p:extLst>
  </p:cm>
  <p:cm authorId="1" dt="2022-05-16T15:16:20.153" idx="21">
    <p:pos x="2775" y="507"/>
    <p:text>en vez deverificar cpn los if que los datos incrementdaoas o derementados  se encuentren en el rango definido como invaariante utilizaoun funciond e bibioteca par fijarme es lo mismo al final max y min dec par decremento del animo y energia  y la funcion inc para incrementar el hambre</p:text>
    <p:extLst>
      <p:ext uri="{C676402C-5697-4E1C-873F-D02D1690AC5C}">
        <p15:threadingInfo xmlns:p15="http://schemas.microsoft.com/office/powerpoint/2012/main" timeZoneBias="1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2-05-16T15:34:38.804" idx="22">
    <p:pos x="10" y="10"/>
    <p:text>tensmoiun archivoque tiene un monto de cosas  existen osas que le pertenecen a abrabra y otras a alan</p:text>
    <p:extLst>
      <p:ext uri="{C676402C-5697-4E1C-873F-D02D1690AC5C}">
        <p15:threadingInfo xmlns:p15="http://schemas.microsoft.com/office/powerpoint/2012/main" timeZoneBias="180"/>
      </p:ext>
    </p:extLst>
  </p:cm>
  <p:cm authorId="1" dt="2022-05-16T15:36:04.002" idx="23">
    <p:pos x="10" y="146"/>
    <p:text>e mainle pertenece a barbara</p:text>
    <p:extLst>
      <p:ext uri="{C676402C-5697-4E1C-873F-D02D1690AC5C}">
        <p15:threadingInfo xmlns:p15="http://schemas.microsoft.com/office/powerpoint/2012/main" timeZoneBias="180">
          <p15:parentCm authorId="1" idx="22"/>
        </p15:threadingInfo>
      </p:ext>
    </p:extLst>
  </p:cm>
  <p:cm authorId="1" dt="2022-05-16T15:36:04.080" idx="24">
    <p:pos x="4484" y="3512"/>
    <p:text>no quiero que todo el codigo em quede en solo arhivo que tendra millones de lineas d odigo</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e034c63d4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e034c63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cfbc0c2d0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cfbc0c2d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cfbc0c2d0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fcfbc0c2d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fcfbc0c2d0_0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fcfbc0c2d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cfbc0c2d0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cfbc0c2d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fcfbc0c2d0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fcfbc0c2d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adce5ac2b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adce5ac2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78c32742f_0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78c32742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478c32742f_0_1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478c32742f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fcfbc0c2d0_0_8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fcfbc0c2d0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78c32742f_0_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78c32742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78c32742f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78c3274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78c32742f_0_1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78c32742f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78c32742f_0_1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78c32742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fcfbc0c2d0_0_1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fcfbc0c2d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cfbc0c2d0_0_1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cfbc0c2d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fcfbc0c2d0_0_2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fcfbc0c2d0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fcfbc0c2d0_0_3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fcfbc0c2d0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fcfbc0c2d0_0_3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fcfbc0c2d0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cfbc0c2d0_0_3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cfbc0c2d0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fcfbc0c2d0_0_3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fcfbc0c2d0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fcfbc0c2d0_0_4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fcfbc0c2d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78c32742f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78c32742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cfbc0c2d0_0_4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fcfbc0c2d0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fcfbc0c2d0_0_4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fcfbc0c2d0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fcfbc0c2d0_0_4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fcfbc0c2d0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fcfbc0c2d0_0_4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fcfbc0c2d0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fcfbc0c2d0_0_5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fcfbc0c2d0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fcfbc0c2d0_0_7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fcfbc0c2d0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fcfbc0c2d0_0_6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fcfbc0c2d0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cfbc0c2d0_0_6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cfbc0c2d0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fcfbc0c2d0_0_6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fcfbc0c2d0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fcfbc0c2d0_0_6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fcfbc0c2d0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78c32742f_0_1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78c32742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fcfbc0c2d0_0_6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fcfbc0c2d0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fcfbc0c2d0_0_8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fcfbc0c2d0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fcfbc0c2d0_0_6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fcfbc0c2d0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fcfbc0c2d0_0_6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fcfbc0c2d0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fcfbc0c2d0_0_6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fcfbc0c2d0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fcfbc0c2d0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fcfbc0c2d0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fcfbc0c2d0_0_7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fcfbc0c2d0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e034c63d46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e034c63d4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78c32742f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78c32742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cfbc0c2d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cfbc0c2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fcfbc0c2d0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fcfbc0c2d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cfbc0c2d0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cfbc0c2d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fcfbc0c2d0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fcfbc0c2d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676400"/>
            <a:ext cx="8123100" cy="21180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4243083"/>
            <a:ext cx="8123100" cy="84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321967"/>
            <a:ext cx="8520600" cy="255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4095067"/>
            <a:ext cx="8520600" cy="1202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743200"/>
            <a:ext cx="8123100" cy="10383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701800"/>
            <a:ext cx="57975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59940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607767"/>
            <a:ext cx="4045200" cy="20127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692001"/>
            <a:ext cx="40452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5649100"/>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comments" Target="../comments/commen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comments" Target="../comments/comment10.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comments" Target="../comments/comment1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comments" Target="../comments/comment1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comments" Target="../comments/commen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comments" Target="../comments/commen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comments" Target="../comments/commen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comments" Target="../comments/comment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comments" Target="../comments/comment1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comments" Target="../comments/comment18.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comments" Target="../comments/comment19.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27.xml"/><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28.xml"/><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30.xml"/><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hyperlink" Target="https://makelinux.github.io/kernel/map/"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comments" Target="../comments/comment31.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comments" Target="../comments/comment3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comments" Target="../comments/commen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comments" Target="../comments/comment3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11.xml"/><Relationship Id="rId4" Type="http://schemas.openxmlformats.org/officeDocument/2006/relationships/comments" Target="../comments/comment34.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11.xml"/><Relationship Id="rId4" Type="http://schemas.openxmlformats.org/officeDocument/2006/relationships/comments" Target="../comments/comment35.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11.xml"/><Relationship Id="rId4" Type="http://schemas.openxmlformats.org/officeDocument/2006/relationships/comments" Target="../comments/comment36.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1.xml"/><Relationship Id="rId4" Type="http://schemas.openxmlformats.org/officeDocument/2006/relationships/comments" Target="../comments/comment3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comments" Target="../comments/commen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comments" Target="../comments/commen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comments" Target="../comments/commen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idx="4294967295"/>
          </p:nvPr>
        </p:nvSpPr>
        <p:spPr>
          <a:xfrm>
            <a:off x="-50" y="3932250"/>
            <a:ext cx="9144000" cy="72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BA1E6"/>
                </a:solidFill>
                <a:latin typeface="Proxima Nova Extrabold"/>
                <a:ea typeface="Proxima Nova Extrabold"/>
                <a:cs typeface="Proxima Nova Extrabold"/>
                <a:sym typeface="Proxima Nova Extrabold"/>
              </a:rPr>
              <a:t>Algoritmos y Programación I</a:t>
            </a:r>
            <a:endParaRPr>
              <a:solidFill>
                <a:srgbClr val="0BA1E6"/>
              </a:solidFill>
              <a:latin typeface="Proxima Nova Extrabold"/>
              <a:ea typeface="Proxima Nova Extrabold"/>
              <a:cs typeface="Proxima Nova Extrabold"/>
              <a:sym typeface="Proxima Nova Extrabold"/>
            </a:endParaRPr>
          </a:p>
        </p:txBody>
      </p:sp>
      <p:sp>
        <p:nvSpPr>
          <p:cNvPr id="60" name="Google Shape;60;p13"/>
          <p:cNvSpPr txBox="1">
            <a:spLocks noGrp="1"/>
          </p:cNvSpPr>
          <p:nvPr>
            <p:ph type="subTitle" idx="4294967295"/>
          </p:nvPr>
        </p:nvSpPr>
        <p:spPr>
          <a:xfrm>
            <a:off x="552725" y="4505550"/>
            <a:ext cx="8038500" cy="1094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latin typeface="Proxima Nova Semibold"/>
                <a:ea typeface="Proxima Nova Semibold"/>
                <a:cs typeface="Proxima Nova Semibold"/>
                <a:sym typeface="Proxima Nova Semibold"/>
              </a:rPr>
              <a:t>Curso Essaya - 95.11</a:t>
            </a:r>
            <a:r>
              <a:rPr lang="en">
                <a:solidFill>
                  <a:schemeClr val="dk1"/>
                </a:solidFill>
                <a:latin typeface="Proxima Nova Semibold"/>
                <a:ea typeface="Proxima Nova Semibold"/>
                <a:cs typeface="Proxima Nova Semibold"/>
                <a:sym typeface="Proxima Nova Semibold"/>
              </a:rPr>
              <a:t/>
            </a:r>
            <a:br>
              <a:rPr lang="en">
                <a:solidFill>
                  <a:schemeClr val="dk1"/>
                </a:solidFill>
                <a:latin typeface="Proxima Nova Semibold"/>
                <a:ea typeface="Proxima Nova Semibold"/>
                <a:cs typeface="Proxima Nova Semibold"/>
                <a:sym typeface="Proxima Nova Semibold"/>
              </a:rPr>
            </a:br>
            <a:r>
              <a:rPr lang="en">
                <a:solidFill>
                  <a:srgbClr val="0BA1E6"/>
                </a:solidFill>
                <a:latin typeface="Proxima Nova Semibold"/>
                <a:ea typeface="Proxima Nova Semibold"/>
                <a:cs typeface="Proxima Nova Semibold"/>
                <a:sym typeface="Proxima Nova Semibold"/>
              </a:rPr>
              <a:t>Clase 8</a:t>
            </a:r>
            <a:r>
              <a:rPr lang="en">
                <a:solidFill>
                  <a:schemeClr val="dk1"/>
                </a:solidFill>
                <a:latin typeface="Proxima Nova Semibold"/>
                <a:ea typeface="Proxima Nova Semibold"/>
                <a:cs typeface="Proxima Nova Semibold"/>
                <a:sym typeface="Proxima Nova Semibold"/>
              </a:rPr>
              <a:t> </a:t>
            </a:r>
            <a:r>
              <a:rPr lang="en">
                <a:latin typeface="Proxima Nova Semibold"/>
                <a:ea typeface="Proxima Nova Semibold"/>
                <a:cs typeface="Proxima Nova Semibold"/>
                <a:sym typeface="Proxima Nova Semibold"/>
              </a:rPr>
              <a:t>Tipo de Dato Abstracto (TDA) - Modularización</a:t>
            </a:r>
            <a:endParaRPr>
              <a:latin typeface="Proxima Nova Semibold"/>
              <a:ea typeface="Proxima Nova Semibold"/>
              <a:cs typeface="Proxima Nova Semibold"/>
              <a:sym typeface="Proxima Nova Semibold"/>
            </a:endParaRPr>
          </a:p>
        </p:txBody>
      </p:sp>
      <p:pic>
        <p:nvPicPr>
          <p:cNvPr id="61" name="Google Shape;61;p13"/>
          <p:cNvPicPr preferRelativeResize="0"/>
          <p:nvPr/>
        </p:nvPicPr>
        <p:blipFill>
          <a:blip r:embed="rId3">
            <a:alphaModFix/>
          </a:blip>
          <a:stretch>
            <a:fillRect/>
          </a:stretch>
        </p:blipFill>
        <p:spPr>
          <a:xfrm>
            <a:off x="1140223" y="1150176"/>
            <a:ext cx="6863549" cy="2278899"/>
          </a:xfrm>
          <a:prstGeom prst="rect">
            <a:avLst/>
          </a:prstGeom>
          <a:noFill/>
          <a:ln>
            <a:noFill/>
          </a:ln>
        </p:spPr>
      </p:pic>
      <p:pic>
        <p:nvPicPr>
          <p:cNvPr id="62" name="Google Shape;62;p13"/>
          <p:cNvPicPr preferRelativeResize="0"/>
          <p:nvPr/>
        </p:nvPicPr>
        <p:blipFill>
          <a:blip r:embed="rId4">
            <a:alphaModFix/>
          </a:blip>
          <a:stretch>
            <a:fillRect/>
          </a:stretch>
        </p:blipFill>
        <p:spPr>
          <a:xfrm>
            <a:off x="-4" y="0"/>
            <a:ext cx="423809" cy="6858002"/>
          </a:xfrm>
          <a:prstGeom prst="rect">
            <a:avLst/>
          </a:prstGeom>
          <a:noFill/>
          <a:ln>
            <a:noFill/>
          </a:ln>
        </p:spPr>
      </p:pic>
      <p:pic>
        <p:nvPicPr>
          <p:cNvPr id="63" name="Google Shape;63;p13"/>
          <p:cNvPicPr preferRelativeResize="0"/>
          <p:nvPr/>
        </p:nvPicPr>
        <p:blipFill>
          <a:blip r:embed="rId5">
            <a:alphaModFix/>
          </a:blip>
          <a:stretch>
            <a:fillRect/>
          </a:stretch>
        </p:blipFill>
        <p:spPr>
          <a:xfrm>
            <a:off x="8720196" y="0"/>
            <a:ext cx="423809" cy="6858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body" idx="4294967295"/>
          </p:nvPr>
        </p:nvSpPr>
        <p:spPr>
          <a:xfrm>
            <a:off x="267025" y="770700"/>
            <a:ext cx="8607000" cy="38955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int8_t dec(int8_t v)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max(0, v - 10);</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int8_t inc(int8_t v)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min(100, v + 10);</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void </a:t>
            </a:r>
            <a:r>
              <a:rPr lang="en">
                <a:solidFill>
                  <a:schemeClr val="dk2"/>
                </a:solidFill>
                <a:latin typeface="Consolas"/>
                <a:ea typeface="Consolas"/>
                <a:cs typeface="Consolas"/>
                <a:sym typeface="Consolas"/>
              </a:rPr>
              <a:t>tamagotchi_pasar</a:t>
            </a:r>
            <a:r>
              <a:rPr lang="en">
                <a:solidFill>
                  <a:srgbClr val="666666"/>
                </a:solidFill>
                <a:latin typeface="Consolas"/>
                <a:ea typeface="Consolas"/>
                <a:cs typeface="Consolas"/>
                <a:sym typeface="Consolas"/>
              </a:rPr>
              <a:t>(</a:t>
            </a:r>
            <a:r>
              <a:rPr lang="en">
                <a:solidFill>
                  <a:schemeClr val="accent5"/>
                </a:solidFill>
                <a:latin typeface="Consolas"/>
                <a:ea typeface="Consolas"/>
                <a:cs typeface="Consolas"/>
                <a:sym typeface="Consolas"/>
              </a:rPr>
              <a:t>tamagotchi_t *</a:t>
            </a:r>
            <a:r>
              <a:rPr lang="en">
                <a:solidFill>
                  <a:srgbClr val="666666"/>
                </a:solidFill>
                <a:latin typeface="Consolas"/>
                <a:ea typeface="Consolas"/>
                <a:cs typeface="Consolas"/>
                <a:sym typeface="Consolas"/>
              </a:rPr>
              <a:t>t)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t-&gt;animo = dec(t-&gt;animo);</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t-&gt;hambre = inc(t-&gt;hambre);</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t-&gt;energia = dec(t-&gt;energia);</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p:txBody>
      </p:sp>
      <p:pic>
        <p:nvPicPr>
          <p:cNvPr id="142" name="Google Shape;142;p22"/>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pic>
        <p:nvPicPr>
          <p:cNvPr id="147" name="Google Shape;147;p23"/>
          <p:cNvPicPr preferRelativeResize="0"/>
          <p:nvPr/>
        </p:nvPicPr>
        <p:blipFill>
          <a:blip r:embed="rId3">
            <a:alphaModFix/>
          </a:blip>
          <a:stretch>
            <a:fillRect/>
          </a:stretch>
        </p:blipFill>
        <p:spPr>
          <a:xfrm>
            <a:off x="-4" y="0"/>
            <a:ext cx="423809" cy="6858002"/>
          </a:xfrm>
          <a:prstGeom prst="rect">
            <a:avLst/>
          </a:prstGeom>
          <a:noFill/>
          <a:ln>
            <a:noFill/>
          </a:ln>
        </p:spPr>
      </p:pic>
      <p:sp>
        <p:nvSpPr>
          <p:cNvPr id="148" name="Google Shape;148;p23"/>
          <p:cNvSpPr txBox="1">
            <a:spLocks noGrp="1"/>
          </p:cNvSpPr>
          <p:nvPr>
            <p:ph type="ctrTitle" idx="4294967295"/>
          </p:nvPr>
        </p:nvSpPr>
        <p:spPr>
          <a:xfrm>
            <a:off x="-50" y="2133925"/>
            <a:ext cx="9144000" cy="16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b="1">
                <a:solidFill>
                  <a:srgbClr val="0BA1E6"/>
                </a:solidFill>
              </a:rPr>
              <a:t>Modularización</a:t>
            </a:r>
            <a:endParaRPr sz="4500" b="1">
              <a:solidFill>
                <a:srgbClr val="0BA1E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p:nvPr/>
        </p:nvSpPr>
        <p:spPr>
          <a:xfrm>
            <a:off x="1302300" y="917950"/>
            <a:ext cx="6539400" cy="4105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Consolas"/>
                <a:ea typeface="Consolas"/>
                <a:cs typeface="Consolas"/>
                <a:sym typeface="Consolas"/>
              </a:rPr>
              <a:t>typedef struct {...} tamagotchi_t;</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tamagotchi_t *tamagotchi_crear()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int8_t dec(int8_t v)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int8_t inc(int8_t v)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void tamagotchi_pasar(tamagotchi_t *)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void tamagotchi_dormir(tamagotchi_t *)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void tamagotchi_jugar(tamagotchi_t *)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void tamagotchi_alimentar(tamagotchi_t *)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float convertir_a_float(uint8_t v) {...}</a:t>
            </a:r>
            <a:endParaRPr sz="1800" b="1">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float tamagotchi_animo(tamagotchi_t *)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float tamagotchi_hambre(tamagotchi_t *)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float tamagotchi_energia(tamagotchi_t *)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void tamagotchi_destruir(tamagotchi_t *)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int main(void) {...}</a:t>
            </a:r>
            <a:endParaRPr sz="1800">
              <a:solidFill>
                <a:schemeClr val="accent3"/>
              </a:solidFill>
              <a:latin typeface="Consolas"/>
              <a:ea typeface="Consolas"/>
              <a:cs typeface="Consolas"/>
              <a:sym typeface="Consolas"/>
            </a:endParaRPr>
          </a:p>
        </p:txBody>
      </p:sp>
      <p:sp>
        <p:nvSpPr>
          <p:cNvPr id="154" name="Google Shape;154;p24"/>
          <p:cNvSpPr txBox="1">
            <a:spLocks noGrp="1"/>
          </p:cNvSpPr>
          <p:nvPr>
            <p:ph type="body" idx="4294967295"/>
          </p:nvPr>
        </p:nvSpPr>
        <p:spPr>
          <a:xfrm>
            <a:off x="1302300" y="460750"/>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tamagotchi.c</a:t>
            </a:r>
            <a:endParaRPr>
              <a:solidFill>
                <a:srgbClr val="FFFFFF"/>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p:nvPr/>
        </p:nvSpPr>
        <p:spPr>
          <a:xfrm>
            <a:off x="987350" y="193125"/>
            <a:ext cx="7260600" cy="5781000"/>
          </a:xfrm>
          <a:prstGeom prst="verticalScroll">
            <a:avLst>
              <a:gd name="adj" fmla="val 7936"/>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0" name="Google Shape;160;p25"/>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pic>
        <p:nvPicPr>
          <p:cNvPr id="161" name="Google Shape;161;p25"/>
          <p:cNvPicPr preferRelativeResize="0"/>
          <p:nvPr/>
        </p:nvPicPr>
        <p:blipFill rotWithShape="1">
          <a:blip r:embed="rId4">
            <a:alphaModFix/>
          </a:blip>
          <a:srcRect l="13663" r="13656"/>
          <a:stretch/>
        </p:blipFill>
        <p:spPr>
          <a:xfrm>
            <a:off x="7389561" y="4808127"/>
            <a:ext cx="1766700" cy="2430873"/>
          </a:xfrm>
          <a:prstGeom prst="rect">
            <a:avLst/>
          </a:prstGeom>
          <a:noFill/>
          <a:ln>
            <a:noFill/>
          </a:ln>
        </p:spPr>
      </p:pic>
      <p:sp>
        <p:nvSpPr>
          <p:cNvPr id="162" name="Google Shape;162;p25"/>
          <p:cNvSpPr txBox="1"/>
          <p:nvPr/>
        </p:nvSpPr>
        <p:spPr>
          <a:xfrm>
            <a:off x="1748625" y="1280850"/>
            <a:ext cx="5753700" cy="42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tamagotchi_t *</a:t>
            </a:r>
            <a:r>
              <a:rPr lang="en" sz="1800">
                <a:solidFill>
                  <a:schemeClr val="dk2"/>
                </a:solidFill>
                <a:latin typeface="Consolas"/>
                <a:ea typeface="Consolas"/>
                <a:cs typeface="Consolas"/>
                <a:sym typeface="Consolas"/>
              </a:rPr>
              <a:t>tamagotchi_crear</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solidFill>
                <a:schemeClr val="accent5"/>
              </a:solidFill>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void </a:t>
            </a:r>
            <a:r>
              <a:rPr lang="en" sz="1800">
                <a:solidFill>
                  <a:schemeClr val="dk2"/>
                </a:solidFill>
                <a:latin typeface="Consolas"/>
                <a:ea typeface="Consolas"/>
                <a:cs typeface="Consolas"/>
                <a:sym typeface="Consolas"/>
              </a:rPr>
              <a:t>tamagotchi_pasar</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void </a:t>
            </a:r>
            <a:r>
              <a:rPr lang="en" sz="1800">
                <a:solidFill>
                  <a:schemeClr val="dk2"/>
                </a:solidFill>
                <a:latin typeface="Consolas"/>
                <a:ea typeface="Consolas"/>
                <a:cs typeface="Consolas"/>
                <a:sym typeface="Consolas"/>
              </a:rPr>
              <a:t>tamagotchi_dormir</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void </a:t>
            </a:r>
            <a:r>
              <a:rPr lang="en" sz="1800">
                <a:solidFill>
                  <a:schemeClr val="dk2"/>
                </a:solidFill>
                <a:latin typeface="Consolas"/>
                <a:ea typeface="Consolas"/>
                <a:cs typeface="Consolas"/>
                <a:sym typeface="Consolas"/>
              </a:rPr>
              <a:t>tamagotchi_jugar</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void </a:t>
            </a:r>
            <a:r>
              <a:rPr lang="en" sz="1800">
                <a:solidFill>
                  <a:schemeClr val="dk2"/>
                </a:solidFill>
                <a:latin typeface="Consolas"/>
                <a:ea typeface="Consolas"/>
                <a:cs typeface="Consolas"/>
                <a:sym typeface="Consolas"/>
              </a:rPr>
              <a:t>tamagotchi_alimentar</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0.0 - 1.0</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float </a:t>
            </a:r>
            <a:r>
              <a:rPr lang="en" sz="1800">
                <a:solidFill>
                  <a:schemeClr val="dk2"/>
                </a:solidFill>
                <a:latin typeface="Consolas"/>
                <a:ea typeface="Consolas"/>
                <a:cs typeface="Consolas"/>
                <a:sym typeface="Consolas"/>
              </a:rPr>
              <a:t>tamagotchi_animo</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float </a:t>
            </a:r>
            <a:r>
              <a:rPr lang="en" sz="1800">
                <a:solidFill>
                  <a:schemeClr val="dk2"/>
                </a:solidFill>
                <a:latin typeface="Consolas"/>
                <a:ea typeface="Consolas"/>
                <a:cs typeface="Consolas"/>
                <a:sym typeface="Consolas"/>
              </a:rPr>
              <a:t>tamagotchi_hambre</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float </a:t>
            </a:r>
            <a:r>
              <a:rPr lang="en" sz="1800">
                <a:solidFill>
                  <a:schemeClr val="dk2"/>
                </a:solidFill>
                <a:latin typeface="Consolas"/>
                <a:ea typeface="Consolas"/>
                <a:cs typeface="Consolas"/>
                <a:sym typeface="Consolas"/>
              </a:rPr>
              <a:t>tamagotchi_energia</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void </a:t>
            </a:r>
            <a:r>
              <a:rPr lang="en" sz="1800">
                <a:solidFill>
                  <a:schemeClr val="dk2"/>
                </a:solidFill>
                <a:latin typeface="Consolas"/>
                <a:ea typeface="Consolas"/>
                <a:cs typeface="Consolas"/>
                <a:sym typeface="Consolas"/>
              </a:rPr>
              <a:t>tamagotchi_destruir</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163" name="Google Shape;163;p25"/>
          <p:cNvSpPr txBox="1"/>
          <p:nvPr/>
        </p:nvSpPr>
        <p:spPr>
          <a:xfrm>
            <a:off x="1748625" y="722625"/>
            <a:ext cx="5753700" cy="5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latin typeface="Times New Roman"/>
                <a:ea typeface="Times New Roman"/>
                <a:cs typeface="Times New Roman"/>
                <a:sym typeface="Times New Roman"/>
              </a:rPr>
              <a:t>TDA</a:t>
            </a:r>
            <a:r>
              <a:rPr lang="en" sz="2400">
                <a:latin typeface="Proxima Nova"/>
                <a:ea typeface="Proxima Nova"/>
                <a:cs typeface="Proxima Nova"/>
                <a:sym typeface="Proxima Nova"/>
              </a:rPr>
              <a:t> </a:t>
            </a:r>
            <a:r>
              <a:rPr lang="en" sz="2400">
                <a:solidFill>
                  <a:srgbClr val="FF5252"/>
                </a:solidFill>
                <a:latin typeface="Consolas"/>
                <a:ea typeface="Consolas"/>
                <a:cs typeface="Consolas"/>
                <a:sym typeface="Consolas"/>
              </a:rPr>
              <a:t>tamagotchi_t</a:t>
            </a:r>
            <a:endParaRPr sz="2400">
              <a:solidFill>
                <a:srgbClr val="FF5252"/>
              </a:solidFill>
              <a:latin typeface="Consolas"/>
              <a:ea typeface="Consolas"/>
              <a:cs typeface="Consolas"/>
              <a:sym typeface="Consolas"/>
            </a:endParaRPr>
          </a:p>
        </p:txBody>
      </p:sp>
      <p:cxnSp>
        <p:nvCxnSpPr>
          <p:cNvPr id="164" name="Google Shape;164;p25"/>
          <p:cNvCxnSpPr/>
          <p:nvPr/>
        </p:nvCxnSpPr>
        <p:spPr>
          <a:xfrm>
            <a:off x="1838511" y="1251925"/>
            <a:ext cx="5606100" cy="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p:nvPr/>
        </p:nvSpPr>
        <p:spPr>
          <a:xfrm>
            <a:off x="1302300" y="917950"/>
            <a:ext cx="6539400" cy="41055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Consolas"/>
                <a:ea typeface="Consolas"/>
                <a:cs typeface="Consolas"/>
                <a:sym typeface="Consolas"/>
              </a:rPr>
              <a:t>typedef struct </a:t>
            </a:r>
            <a:r>
              <a:rPr lang="en" sz="1800">
                <a:solidFill>
                  <a:schemeClr val="dk2"/>
                </a:solidFill>
                <a:latin typeface="Consolas"/>
                <a:ea typeface="Consolas"/>
                <a:cs typeface="Consolas"/>
                <a:sym typeface="Consolas"/>
              </a:rPr>
              <a:t>{...}</a:t>
            </a:r>
            <a:r>
              <a:rPr lang="en" sz="1800">
                <a:solidFill>
                  <a:schemeClr val="accent3"/>
                </a:solidFill>
                <a:latin typeface="Consolas"/>
                <a:ea typeface="Consolas"/>
                <a:cs typeface="Consolas"/>
                <a:sym typeface="Consolas"/>
              </a:rPr>
              <a:t> tamagotchi_t;</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tamagotchi_t *tamagotchi_crear() </a:t>
            </a: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int8_t dec(int8_t v) </a:t>
            </a: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int8_t inc(int8_t v) </a:t>
            </a: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void tamagotchi_pasar(tamagotchi_t *) </a:t>
            </a: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void tamagotchi_dormir(tamagotchi_t *) </a:t>
            </a: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void tamagotchi_jugar(tamagotchi_t *) </a:t>
            </a: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void tamagotchi_alimentar(tamagotchi_t *) </a:t>
            </a: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float convertir_a_float(uint8_t v) </a:t>
            </a:r>
            <a:r>
              <a:rPr lang="en" sz="1800">
                <a:solidFill>
                  <a:schemeClr val="dk2"/>
                </a:solidFill>
                <a:latin typeface="Consolas"/>
                <a:ea typeface="Consolas"/>
                <a:cs typeface="Consolas"/>
                <a:sym typeface="Consolas"/>
              </a:rPr>
              <a:t>{...}</a:t>
            </a:r>
            <a:endParaRPr sz="1800" b="1">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float tamagotchi_animo(tamagotchi_t *) </a:t>
            </a: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float tamagotchi_hambre(tamagotchi_t *) </a:t>
            </a: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float tamagotchi_energia(tamagotchi_t *) </a:t>
            </a: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void tamagotchi_destruir(tamagotchi_t *) </a:t>
            </a: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int main(void) {...}</a:t>
            </a:r>
            <a:endParaRPr sz="1800">
              <a:solidFill>
                <a:schemeClr val="accent5"/>
              </a:solidFill>
              <a:latin typeface="Consolas"/>
              <a:ea typeface="Consolas"/>
              <a:cs typeface="Consolas"/>
              <a:sym typeface="Consolas"/>
            </a:endParaRPr>
          </a:p>
        </p:txBody>
      </p:sp>
      <p:sp>
        <p:nvSpPr>
          <p:cNvPr id="170" name="Google Shape;170;p26"/>
          <p:cNvSpPr txBox="1">
            <a:spLocks noGrp="1"/>
          </p:cNvSpPr>
          <p:nvPr>
            <p:ph type="body" idx="4294967295"/>
          </p:nvPr>
        </p:nvSpPr>
        <p:spPr>
          <a:xfrm>
            <a:off x="1302300" y="460750"/>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tamagotchi.c</a:t>
            </a:r>
            <a:endParaRPr>
              <a:solidFill>
                <a:srgbClr val="FFFFFF"/>
              </a:solidFill>
              <a:latin typeface="Consolas"/>
              <a:ea typeface="Consolas"/>
              <a:cs typeface="Consolas"/>
              <a:sym typeface="Consolas"/>
            </a:endParaRPr>
          </a:p>
        </p:txBody>
      </p:sp>
      <p:pic>
        <p:nvPicPr>
          <p:cNvPr id="171" name="Google Shape;171;p26"/>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pic>
        <p:nvPicPr>
          <p:cNvPr id="172" name="Google Shape;172;p26"/>
          <p:cNvPicPr preferRelativeResize="0"/>
          <p:nvPr/>
        </p:nvPicPr>
        <p:blipFill rotWithShape="1">
          <a:blip r:embed="rId4">
            <a:alphaModFix/>
          </a:blip>
          <a:srcRect l="13663" r="13656"/>
          <a:stretch/>
        </p:blipFill>
        <p:spPr>
          <a:xfrm>
            <a:off x="7389561" y="4808127"/>
            <a:ext cx="1766700" cy="2430873"/>
          </a:xfrm>
          <a:prstGeom prst="rect">
            <a:avLst/>
          </a:prstGeom>
          <a:noFill/>
          <a:ln>
            <a:noFill/>
          </a:ln>
        </p:spPr>
      </p:pic>
      <p:sp>
        <p:nvSpPr>
          <p:cNvPr id="173" name="Google Shape;173;p26"/>
          <p:cNvSpPr/>
          <p:nvPr/>
        </p:nvSpPr>
        <p:spPr>
          <a:xfrm>
            <a:off x="2304813" y="4727525"/>
            <a:ext cx="4534375" cy="1279400"/>
          </a:xfrm>
          <a:custGeom>
            <a:avLst/>
            <a:gdLst/>
            <a:ahLst/>
            <a:cxnLst/>
            <a:rect l="l" t="t" r="r" b="b"/>
            <a:pathLst>
              <a:path w="181375" h="51176" extrusionOk="0">
                <a:moveTo>
                  <a:pt x="181375" y="0"/>
                </a:moveTo>
                <a:cubicBezTo>
                  <a:pt x="170212" y="6648"/>
                  <a:pt x="144623" y="31358"/>
                  <a:pt x="114394" y="39887"/>
                </a:cubicBezTo>
                <a:cubicBezTo>
                  <a:pt x="84165" y="48416"/>
                  <a:pt x="19066" y="49295"/>
                  <a:pt x="0" y="51176"/>
                </a:cubicBezTo>
              </a:path>
            </a:pathLst>
          </a:custGeom>
          <a:noFill/>
          <a:ln w="38100" cap="flat" cmpd="sng">
            <a:solidFill>
              <a:schemeClr val="dk2"/>
            </a:solidFill>
            <a:prstDash val="solid"/>
            <a:round/>
            <a:headEnd type="none" w="med" len="med"/>
            <a:tailEnd type="triangle" w="med" len="med"/>
          </a:ln>
        </p:spPr>
      </p:sp>
      <p:sp>
        <p:nvSpPr>
          <p:cNvPr id="174" name="Google Shape;174;p26"/>
          <p:cNvSpPr/>
          <p:nvPr/>
        </p:nvSpPr>
        <p:spPr>
          <a:xfrm>
            <a:off x="4026375" y="4873025"/>
            <a:ext cx="3095025" cy="1270000"/>
          </a:xfrm>
          <a:custGeom>
            <a:avLst/>
            <a:gdLst/>
            <a:ahLst/>
            <a:cxnLst/>
            <a:rect l="l" t="t" r="r" b="b"/>
            <a:pathLst>
              <a:path w="123801" h="50800" extrusionOk="0">
                <a:moveTo>
                  <a:pt x="0" y="0"/>
                </a:moveTo>
                <a:cubicBezTo>
                  <a:pt x="9909" y="6711"/>
                  <a:pt x="38822" y="31797"/>
                  <a:pt x="59455" y="40264"/>
                </a:cubicBezTo>
                <a:cubicBezTo>
                  <a:pt x="80089" y="48731"/>
                  <a:pt x="113077" y="49044"/>
                  <a:pt x="123801" y="50800"/>
                </a:cubicBezTo>
              </a:path>
            </a:pathLst>
          </a:custGeom>
          <a:noFill/>
          <a:ln w="38100" cap="flat" cmpd="sng">
            <a:solidFill>
              <a:schemeClr val="accent5"/>
            </a:solidFill>
            <a:prstDash val="solid"/>
            <a:round/>
            <a:headEnd type="none" w="med" len="med"/>
            <a:tailEnd type="triangl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7"/>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pic>
        <p:nvPicPr>
          <p:cNvPr id="180" name="Google Shape;180;p27"/>
          <p:cNvPicPr preferRelativeResize="0"/>
          <p:nvPr/>
        </p:nvPicPr>
        <p:blipFill rotWithShape="1">
          <a:blip r:embed="rId4">
            <a:alphaModFix/>
          </a:blip>
          <a:srcRect l="13663" r="13656"/>
          <a:stretch/>
        </p:blipFill>
        <p:spPr>
          <a:xfrm>
            <a:off x="7389561" y="4808127"/>
            <a:ext cx="1766700" cy="2430873"/>
          </a:xfrm>
          <a:prstGeom prst="rect">
            <a:avLst/>
          </a:prstGeom>
          <a:noFill/>
          <a:ln>
            <a:noFill/>
          </a:ln>
        </p:spPr>
      </p:pic>
      <p:sp>
        <p:nvSpPr>
          <p:cNvPr id="181" name="Google Shape;181;p27"/>
          <p:cNvSpPr txBox="1">
            <a:spLocks noGrp="1"/>
          </p:cNvSpPr>
          <p:nvPr>
            <p:ph type="body" idx="4294967295"/>
          </p:nvPr>
        </p:nvSpPr>
        <p:spPr>
          <a:xfrm>
            <a:off x="948225" y="4055975"/>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tamagotchi.c</a:t>
            </a:r>
            <a:endParaRPr>
              <a:solidFill>
                <a:srgbClr val="FFFFFF"/>
              </a:solidFill>
              <a:latin typeface="Consolas"/>
              <a:ea typeface="Consolas"/>
              <a:cs typeface="Consolas"/>
              <a:sym typeface="Consolas"/>
            </a:endParaRPr>
          </a:p>
        </p:txBody>
      </p:sp>
      <p:sp>
        <p:nvSpPr>
          <p:cNvPr id="182" name="Google Shape;182;p27"/>
          <p:cNvSpPr txBox="1">
            <a:spLocks noGrp="1"/>
          </p:cNvSpPr>
          <p:nvPr>
            <p:ph type="body" idx="4294967295"/>
          </p:nvPr>
        </p:nvSpPr>
        <p:spPr>
          <a:xfrm>
            <a:off x="6250525" y="4132175"/>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main.c</a:t>
            </a:r>
            <a:endParaRPr>
              <a:solidFill>
                <a:srgbClr val="FFFFFF"/>
              </a:solidFill>
              <a:latin typeface="Consolas"/>
              <a:ea typeface="Consolas"/>
              <a:cs typeface="Consolas"/>
              <a:sym typeface="Consolas"/>
            </a:endParaRPr>
          </a:p>
        </p:txBody>
      </p:sp>
      <p:sp>
        <p:nvSpPr>
          <p:cNvPr id="183" name="Google Shape;183;p27"/>
          <p:cNvSpPr txBox="1">
            <a:spLocks noGrp="1"/>
          </p:cNvSpPr>
          <p:nvPr>
            <p:ph type="body" idx="4294967295"/>
          </p:nvPr>
        </p:nvSpPr>
        <p:spPr>
          <a:xfrm>
            <a:off x="948225" y="1128675"/>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tamagotchi.h</a:t>
            </a:r>
            <a:endParaRPr>
              <a:solidFill>
                <a:srgbClr val="FFFFFF"/>
              </a:solidFill>
              <a:latin typeface="Consolas"/>
              <a:ea typeface="Consolas"/>
              <a:cs typeface="Consolas"/>
              <a:sym typeface="Consolas"/>
            </a:endParaRPr>
          </a:p>
        </p:txBody>
      </p:sp>
      <p:cxnSp>
        <p:nvCxnSpPr>
          <p:cNvPr id="184" name="Google Shape;184;p27"/>
          <p:cNvCxnSpPr>
            <a:stCxn id="182" idx="0"/>
            <a:endCxn id="183" idx="3"/>
          </p:cNvCxnSpPr>
          <p:nvPr/>
        </p:nvCxnSpPr>
        <p:spPr>
          <a:xfrm rot="10800000">
            <a:off x="2881525" y="1357175"/>
            <a:ext cx="4335600" cy="2775000"/>
          </a:xfrm>
          <a:prstGeom prst="straightConnector1">
            <a:avLst/>
          </a:prstGeom>
          <a:noFill/>
          <a:ln w="38100" cap="flat" cmpd="sng">
            <a:solidFill>
              <a:srgbClr val="FF5252"/>
            </a:solidFill>
            <a:prstDash val="dash"/>
            <a:round/>
            <a:headEnd type="none" w="med" len="med"/>
            <a:tailEnd type="triangle" w="med" len="med"/>
          </a:ln>
        </p:spPr>
      </p:cxnSp>
      <p:cxnSp>
        <p:nvCxnSpPr>
          <p:cNvPr id="185" name="Google Shape;185;p27"/>
          <p:cNvCxnSpPr>
            <a:stCxn id="181" idx="0"/>
            <a:endCxn id="183" idx="2"/>
          </p:cNvCxnSpPr>
          <p:nvPr/>
        </p:nvCxnSpPr>
        <p:spPr>
          <a:xfrm rot="10800000">
            <a:off x="1914825" y="1585775"/>
            <a:ext cx="0" cy="2470200"/>
          </a:xfrm>
          <a:prstGeom prst="straightConnector1">
            <a:avLst/>
          </a:prstGeom>
          <a:noFill/>
          <a:ln w="38100" cap="flat" cmpd="sng">
            <a:solidFill>
              <a:srgbClr val="FF5252"/>
            </a:solidFill>
            <a:prstDash val="dash"/>
            <a:round/>
            <a:headEnd type="none" w="med" len="med"/>
            <a:tailEnd type="triangle" w="med" len="med"/>
          </a:ln>
        </p:spPr>
      </p:cxnSp>
      <p:sp>
        <p:nvSpPr>
          <p:cNvPr id="186" name="Google Shape;186;p27"/>
          <p:cNvSpPr/>
          <p:nvPr/>
        </p:nvSpPr>
        <p:spPr>
          <a:xfrm>
            <a:off x="2061975" y="1481900"/>
            <a:ext cx="994200" cy="782700"/>
          </a:xfrm>
          <a:prstGeom prst="verticalScroll">
            <a:avLst>
              <a:gd name="adj" fmla="val 21193"/>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txBox="1">
            <a:spLocks noGrp="1"/>
          </p:cNvSpPr>
          <p:nvPr>
            <p:ph type="body" idx="4294967295"/>
          </p:nvPr>
        </p:nvSpPr>
        <p:spPr>
          <a:xfrm>
            <a:off x="1904025" y="3200388"/>
            <a:ext cx="1310100" cy="457200"/>
          </a:xfrm>
          <a:prstGeom prst="rect">
            <a:avLst/>
          </a:prstGeom>
          <a:no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#include</a:t>
            </a:r>
            <a:endParaRPr>
              <a:solidFill>
                <a:schemeClr val="accent5"/>
              </a:solidFill>
              <a:latin typeface="Consolas"/>
              <a:ea typeface="Consolas"/>
              <a:cs typeface="Consolas"/>
              <a:sym typeface="Consolas"/>
            </a:endParaRPr>
          </a:p>
        </p:txBody>
      </p:sp>
      <p:sp>
        <p:nvSpPr>
          <p:cNvPr id="188" name="Google Shape;188;p27"/>
          <p:cNvSpPr txBox="1">
            <a:spLocks noGrp="1"/>
          </p:cNvSpPr>
          <p:nvPr>
            <p:ph type="body" idx="4294967295"/>
          </p:nvPr>
        </p:nvSpPr>
        <p:spPr>
          <a:xfrm>
            <a:off x="6468850" y="3236500"/>
            <a:ext cx="1310100" cy="457200"/>
          </a:xfrm>
          <a:prstGeom prst="rect">
            <a:avLst/>
          </a:prstGeom>
          <a:no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#include</a:t>
            </a:r>
            <a:endParaRPr>
              <a:solidFill>
                <a:schemeClr val="accent5"/>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body" idx="4294967295"/>
          </p:nvPr>
        </p:nvSpPr>
        <p:spPr>
          <a:xfrm>
            <a:off x="267025" y="825925"/>
            <a:ext cx="8450400" cy="49167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latin typeface="Consolas"/>
                <a:ea typeface="Consolas"/>
                <a:cs typeface="Consolas"/>
                <a:sym typeface="Consolas"/>
              </a:rPr>
              <a:t>#include "tamagotchi.h"</a:t>
            </a: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int main()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r>
              <a:rPr lang="en">
                <a:solidFill>
                  <a:schemeClr val="accent5"/>
                </a:solidFill>
                <a:latin typeface="Consolas"/>
                <a:ea typeface="Consolas"/>
                <a:cs typeface="Consolas"/>
                <a:sym typeface="Consolas"/>
              </a:rPr>
              <a:t>tamagotchi_t *</a:t>
            </a:r>
            <a:r>
              <a:rPr lang="en">
                <a:solidFill>
                  <a:srgbClr val="1155CC"/>
                </a:solidFill>
                <a:latin typeface="Consolas"/>
                <a:ea typeface="Consolas"/>
                <a:cs typeface="Consolas"/>
                <a:sym typeface="Consolas"/>
              </a:rPr>
              <a:t>t</a:t>
            </a:r>
            <a:r>
              <a:rPr lang="en">
                <a:latin typeface="Consolas"/>
                <a:ea typeface="Consolas"/>
                <a:cs typeface="Consolas"/>
                <a:sym typeface="Consolas"/>
              </a:rPr>
              <a:t> = </a:t>
            </a:r>
            <a:r>
              <a:rPr lang="en">
                <a:solidFill>
                  <a:schemeClr val="dk2"/>
                </a:solidFill>
                <a:latin typeface="Consolas"/>
                <a:ea typeface="Consolas"/>
                <a:cs typeface="Consolas"/>
                <a:sym typeface="Consolas"/>
              </a:rPr>
              <a:t>tamagotchi_crear</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if (t == NULL)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return 1;</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r>
              <a:rPr lang="en">
                <a:solidFill>
                  <a:schemeClr val="dk2"/>
                </a:solidFill>
                <a:latin typeface="Consolas"/>
                <a:ea typeface="Consolas"/>
                <a:cs typeface="Consolas"/>
                <a:sym typeface="Consolas"/>
              </a:rPr>
              <a:t>tamagotchi_pasar</a:t>
            </a:r>
            <a:r>
              <a:rPr lang="en">
                <a:latin typeface="Consolas"/>
                <a:ea typeface="Consolas"/>
                <a:cs typeface="Consolas"/>
                <a:sym typeface="Consolas"/>
              </a:rPr>
              <a:t>(</a:t>
            </a:r>
            <a:r>
              <a:rPr lang="en">
                <a:solidFill>
                  <a:srgbClr val="1155CC"/>
                </a:solidFill>
                <a:latin typeface="Consolas"/>
                <a:ea typeface="Consolas"/>
                <a:cs typeface="Consolas"/>
                <a:sym typeface="Consolas"/>
              </a:rPr>
              <a:t>t</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if (</a:t>
            </a:r>
            <a:r>
              <a:rPr lang="en">
                <a:solidFill>
                  <a:schemeClr val="dk2"/>
                </a:solidFill>
                <a:latin typeface="Consolas"/>
                <a:ea typeface="Consolas"/>
                <a:cs typeface="Consolas"/>
                <a:sym typeface="Consolas"/>
              </a:rPr>
              <a:t>tamagotchi_hambre</a:t>
            </a:r>
            <a:r>
              <a:rPr lang="en">
                <a:latin typeface="Consolas"/>
                <a:ea typeface="Consolas"/>
                <a:cs typeface="Consolas"/>
                <a:sym typeface="Consolas"/>
              </a:rPr>
              <a:t>(</a:t>
            </a:r>
            <a:r>
              <a:rPr lang="en">
                <a:solidFill>
                  <a:srgbClr val="1155CC"/>
                </a:solidFill>
                <a:latin typeface="Consolas"/>
                <a:ea typeface="Consolas"/>
                <a:cs typeface="Consolas"/>
                <a:sym typeface="Consolas"/>
              </a:rPr>
              <a:t>t</a:t>
            </a:r>
            <a:r>
              <a:rPr lang="en">
                <a:latin typeface="Consolas"/>
                <a:ea typeface="Consolas"/>
                <a:cs typeface="Consolas"/>
                <a:sym typeface="Consolas"/>
              </a:rPr>
              <a:t>) &gt; 0.5f)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r>
              <a:rPr lang="en">
                <a:solidFill>
                  <a:schemeClr val="dk2"/>
                </a:solidFill>
                <a:latin typeface="Consolas"/>
                <a:ea typeface="Consolas"/>
                <a:cs typeface="Consolas"/>
                <a:sym typeface="Consolas"/>
              </a:rPr>
              <a:t>tamagotchi_alimentar</a:t>
            </a:r>
            <a:r>
              <a:rPr lang="en">
                <a:latin typeface="Consolas"/>
                <a:ea typeface="Consolas"/>
                <a:cs typeface="Consolas"/>
                <a:sym typeface="Consolas"/>
              </a:rPr>
              <a:t>(</a:t>
            </a:r>
            <a:r>
              <a:rPr lang="en">
                <a:solidFill>
                  <a:srgbClr val="1155CC"/>
                </a:solidFill>
                <a:latin typeface="Consolas"/>
                <a:ea typeface="Consolas"/>
                <a:cs typeface="Consolas"/>
                <a:sym typeface="Consolas"/>
              </a:rPr>
              <a:t>t</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r>
              <a:rPr lang="en">
                <a:solidFill>
                  <a:schemeClr val="dk2"/>
                </a:solidFill>
                <a:latin typeface="Consolas"/>
                <a:ea typeface="Consolas"/>
                <a:cs typeface="Consolas"/>
                <a:sym typeface="Consolas"/>
              </a:rPr>
              <a:t>tamagotchi_destruir</a:t>
            </a:r>
            <a:r>
              <a:rPr lang="en">
                <a:latin typeface="Consolas"/>
                <a:ea typeface="Consolas"/>
                <a:cs typeface="Consolas"/>
                <a:sym typeface="Consolas"/>
              </a:rPr>
              <a:t>(</a:t>
            </a:r>
            <a:r>
              <a:rPr lang="en">
                <a:solidFill>
                  <a:srgbClr val="1155CC"/>
                </a:solidFill>
                <a:latin typeface="Consolas"/>
                <a:ea typeface="Consolas"/>
                <a:cs typeface="Consolas"/>
                <a:sym typeface="Consolas"/>
              </a:rPr>
              <a:t>t</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return 0;</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sp>
        <p:nvSpPr>
          <p:cNvPr id="194" name="Google Shape;194;p28"/>
          <p:cNvSpPr txBox="1">
            <a:spLocks noGrp="1"/>
          </p:cNvSpPr>
          <p:nvPr>
            <p:ph type="body" idx="4294967295"/>
          </p:nvPr>
        </p:nvSpPr>
        <p:spPr>
          <a:xfrm>
            <a:off x="267025" y="368725"/>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main.c</a:t>
            </a:r>
            <a:endParaRPr>
              <a:solidFill>
                <a:srgbClr val="FFFFFF"/>
              </a:solidFill>
              <a:latin typeface="Consolas"/>
              <a:ea typeface="Consolas"/>
              <a:cs typeface="Consolas"/>
              <a:sym typeface="Consolas"/>
            </a:endParaRPr>
          </a:p>
        </p:txBody>
      </p:sp>
      <p:pic>
        <p:nvPicPr>
          <p:cNvPr id="195" name="Google Shape;195;p28"/>
          <p:cNvPicPr preferRelativeResize="0"/>
          <p:nvPr/>
        </p:nvPicPr>
        <p:blipFill rotWithShape="1">
          <a:blip r:embed="rId3">
            <a:alphaModFix/>
          </a:blip>
          <a:srcRect l="13663" r="13656"/>
          <a:stretch/>
        </p:blipFill>
        <p:spPr>
          <a:xfrm>
            <a:off x="7389561" y="4808127"/>
            <a:ext cx="1766700" cy="24308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9"/>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sp>
        <p:nvSpPr>
          <p:cNvPr id="201" name="Google Shape;201;p29"/>
          <p:cNvSpPr txBox="1">
            <a:spLocks noGrp="1"/>
          </p:cNvSpPr>
          <p:nvPr>
            <p:ph type="body" idx="4294967295"/>
          </p:nvPr>
        </p:nvSpPr>
        <p:spPr>
          <a:xfrm>
            <a:off x="267025" y="657150"/>
            <a:ext cx="6995400" cy="19863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latin typeface="Consolas"/>
                <a:ea typeface="Consolas"/>
                <a:cs typeface="Consolas"/>
                <a:sym typeface="Consolas"/>
              </a:rPr>
              <a:t>typedef </a:t>
            </a:r>
            <a:r>
              <a:rPr lang="en">
                <a:solidFill>
                  <a:schemeClr val="dk2"/>
                </a:solidFill>
                <a:latin typeface="Consolas"/>
                <a:ea typeface="Consolas"/>
                <a:cs typeface="Consolas"/>
                <a:sym typeface="Consolas"/>
              </a:rPr>
              <a:t>struct tamagotchi </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 Invariantes de representación:</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int8_t animo;    // 0 &lt;= animo &lt;= 100</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int8_t hambre;   // 0 &lt;= hambre &lt;= 100</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int8_t energia;  // 0 &lt;= energia &lt;= 100</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r>
              <a:rPr lang="en">
                <a:solidFill>
                  <a:schemeClr val="accent5"/>
                </a:solidFill>
                <a:latin typeface="Consolas"/>
                <a:ea typeface="Consolas"/>
                <a:cs typeface="Consolas"/>
                <a:sym typeface="Consolas"/>
              </a:rPr>
              <a:t>tamagotchi_t</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p:txBody>
      </p:sp>
      <p:sp>
        <p:nvSpPr>
          <p:cNvPr id="202" name="Google Shape;202;p29"/>
          <p:cNvSpPr txBox="1">
            <a:spLocks noGrp="1"/>
          </p:cNvSpPr>
          <p:nvPr>
            <p:ph type="body" idx="4294967295"/>
          </p:nvPr>
        </p:nvSpPr>
        <p:spPr>
          <a:xfrm>
            <a:off x="267025" y="199950"/>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tamagotchi.h</a:t>
            </a:r>
            <a:endParaRPr>
              <a:solidFill>
                <a:srgbClr val="FFFFFF"/>
              </a:solidFill>
              <a:latin typeface="Consolas"/>
              <a:ea typeface="Consolas"/>
              <a:cs typeface="Consolas"/>
              <a:sym typeface="Consolas"/>
            </a:endParaRPr>
          </a:p>
        </p:txBody>
      </p:sp>
      <p:grpSp>
        <p:nvGrpSpPr>
          <p:cNvPr id="203" name="Google Shape;203;p29"/>
          <p:cNvGrpSpPr/>
          <p:nvPr/>
        </p:nvGrpSpPr>
        <p:grpSpPr>
          <a:xfrm>
            <a:off x="1702725" y="3429000"/>
            <a:ext cx="6208800" cy="1636800"/>
            <a:chOff x="1702725" y="3429000"/>
            <a:chExt cx="6208800" cy="1636800"/>
          </a:xfrm>
        </p:grpSpPr>
        <p:sp>
          <p:nvSpPr>
            <p:cNvPr id="204" name="Google Shape;204;p29"/>
            <p:cNvSpPr/>
            <p:nvPr/>
          </p:nvSpPr>
          <p:spPr>
            <a:xfrm>
              <a:off x="1702725" y="3429000"/>
              <a:ext cx="6208800" cy="1636800"/>
            </a:xfrm>
            <a:prstGeom prst="cloudCallout">
              <a:avLst>
                <a:gd name="adj1" fmla="val -49242"/>
                <a:gd name="adj2" fmla="val 46270"/>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txBox="1"/>
            <p:nvPr/>
          </p:nvSpPr>
          <p:spPr>
            <a:xfrm>
              <a:off x="2492925" y="3877950"/>
              <a:ext cx="4666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Proxima Nova"/>
                  <a:ea typeface="Proxima Nova"/>
                  <a:cs typeface="Proxima Nova"/>
                  <a:sym typeface="Proxima Nova"/>
                </a:rPr>
                <a:t>Pero de esta manera Barbara tiene acceso a los atributos internos...</a:t>
              </a:r>
              <a:endParaRPr sz="1800">
                <a:latin typeface="Proxima Nova"/>
                <a:ea typeface="Proxima Nova"/>
                <a:cs typeface="Proxima Nova"/>
                <a:sym typeface="Proxima Nov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body" idx="4294967295"/>
          </p:nvPr>
        </p:nvSpPr>
        <p:spPr>
          <a:xfrm>
            <a:off x="267025" y="1976600"/>
            <a:ext cx="7474800" cy="26517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latin typeface="Consolas"/>
                <a:ea typeface="Consolas"/>
                <a:cs typeface="Consolas"/>
                <a:sym typeface="Consolas"/>
              </a:rPr>
              <a:t>#include "tamagotchi.h"</a:t>
            </a: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dk2"/>
                </a:solidFill>
                <a:latin typeface="Consolas"/>
                <a:ea typeface="Consolas"/>
                <a:cs typeface="Consolas"/>
                <a:sym typeface="Consolas"/>
              </a:rPr>
              <a:t>struct tamagotchi</a:t>
            </a: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 Invariantes de representación:</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int8_t animo;    // 0 &lt;= animo &lt;= 100</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int8_t hambre;   // 0 &lt;= hambre &lt;= 100</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int8_t energia;  // 0 &lt;= energia &lt;= 100</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pic>
        <p:nvPicPr>
          <p:cNvPr id="211" name="Google Shape;211;p30"/>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sp>
        <p:nvSpPr>
          <p:cNvPr id="212" name="Google Shape;212;p30"/>
          <p:cNvSpPr txBox="1">
            <a:spLocks noGrp="1"/>
          </p:cNvSpPr>
          <p:nvPr>
            <p:ph type="body" idx="4294967295"/>
          </p:nvPr>
        </p:nvSpPr>
        <p:spPr>
          <a:xfrm>
            <a:off x="267025" y="1519400"/>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tamagotchi.c</a:t>
            </a:r>
            <a:endParaRPr>
              <a:solidFill>
                <a:srgbClr val="FFFFFF"/>
              </a:solidFill>
              <a:latin typeface="Consolas"/>
              <a:ea typeface="Consolas"/>
              <a:cs typeface="Consolas"/>
              <a:sym typeface="Consolas"/>
            </a:endParaRPr>
          </a:p>
        </p:txBody>
      </p:sp>
      <p:sp>
        <p:nvSpPr>
          <p:cNvPr id="213" name="Google Shape;213;p30"/>
          <p:cNvSpPr txBox="1">
            <a:spLocks noGrp="1"/>
          </p:cNvSpPr>
          <p:nvPr>
            <p:ph type="body" idx="4294967295"/>
          </p:nvPr>
        </p:nvSpPr>
        <p:spPr>
          <a:xfrm>
            <a:off x="267025" y="657150"/>
            <a:ext cx="5541600" cy="7884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latin typeface="Consolas"/>
                <a:ea typeface="Consolas"/>
                <a:cs typeface="Consolas"/>
                <a:sym typeface="Consolas"/>
              </a:rPr>
              <a:t>typedef </a:t>
            </a:r>
            <a:r>
              <a:rPr lang="en">
                <a:solidFill>
                  <a:schemeClr val="dk2"/>
                </a:solidFill>
                <a:latin typeface="Consolas"/>
                <a:ea typeface="Consolas"/>
                <a:cs typeface="Consolas"/>
                <a:sym typeface="Consolas"/>
              </a:rPr>
              <a:t>struct tamagotchi </a:t>
            </a:r>
            <a:r>
              <a:rPr lang="en">
                <a:solidFill>
                  <a:schemeClr val="accent5"/>
                </a:solidFill>
                <a:latin typeface="Consolas"/>
                <a:ea typeface="Consolas"/>
                <a:cs typeface="Consolas"/>
                <a:sym typeface="Consolas"/>
              </a:rPr>
              <a:t>tamagotchi_t</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p:txBody>
      </p:sp>
      <p:sp>
        <p:nvSpPr>
          <p:cNvPr id="214" name="Google Shape;214;p30"/>
          <p:cNvSpPr txBox="1">
            <a:spLocks noGrp="1"/>
          </p:cNvSpPr>
          <p:nvPr>
            <p:ph type="body" idx="4294967295"/>
          </p:nvPr>
        </p:nvSpPr>
        <p:spPr>
          <a:xfrm>
            <a:off x="267025" y="199950"/>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tamagotchi.h</a:t>
            </a:r>
            <a:endParaRPr>
              <a:solidFill>
                <a:srgbClr val="FFFFFF"/>
              </a:solidFill>
              <a:latin typeface="Consolas"/>
              <a:ea typeface="Consolas"/>
              <a:cs typeface="Consolas"/>
              <a:sym typeface="Consolas"/>
            </a:endParaRPr>
          </a:p>
        </p:txBody>
      </p:sp>
      <p:grpSp>
        <p:nvGrpSpPr>
          <p:cNvPr id="215" name="Google Shape;215;p30"/>
          <p:cNvGrpSpPr/>
          <p:nvPr/>
        </p:nvGrpSpPr>
        <p:grpSpPr>
          <a:xfrm>
            <a:off x="2380050" y="4727525"/>
            <a:ext cx="6208800" cy="1636800"/>
            <a:chOff x="1702725" y="3429000"/>
            <a:chExt cx="6208800" cy="1636800"/>
          </a:xfrm>
        </p:grpSpPr>
        <p:sp>
          <p:nvSpPr>
            <p:cNvPr id="216" name="Google Shape;216;p30"/>
            <p:cNvSpPr/>
            <p:nvPr/>
          </p:nvSpPr>
          <p:spPr>
            <a:xfrm>
              <a:off x="1702725" y="3429000"/>
              <a:ext cx="6208800" cy="1636800"/>
            </a:xfrm>
            <a:prstGeom prst="cloudCallout">
              <a:avLst>
                <a:gd name="adj1" fmla="val -58485"/>
                <a:gd name="adj2" fmla="val -30190"/>
              </a:avLst>
            </a:prstGeom>
            <a:solidFill>
              <a:srgbClr val="FFF2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txBox="1"/>
            <p:nvPr/>
          </p:nvSpPr>
          <p:spPr>
            <a:xfrm>
              <a:off x="2492925" y="3877950"/>
              <a:ext cx="4666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Proxima Nova"/>
                  <a:ea typeface="Proxima Nova"/>
                  <a:cs typeface="Proxima Nova"/>
                  <a:sym typeface="Proxima Nova"/>
                </a:rPr>
                <a:t>¡Ahora los atributos internos están ocultos para Barbara!</a:t>
              </a:r>
              <a:endParaRPr sz="1800">
                <a:latin typeface="Proxima Nova"/>
                <a:ea typeface="Proxima Nova"/>
                <a:cs typeface="Proxima Nova"/>
                <a:sym typeface="Proxima Nova"/>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body" idx="4294967295"/>
          </p:nvPr>
        </p:nvSpPr>
        <p:spPr>
          <a:xfrm>
            <a:off x="267025" y="770700"/>
            <a:ext cx="8607000" cy="40161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tamagotchi_t *</a:t>
            </a:r>
            <a:r>
              <a:rPr lang="en">
                <a:solidFill>
                  <a:schemeClr val="dk2"/>
                </a:solidFill>
                <a:latin typeface="Consolas"/>
                <a:ea typeface="Consolas"/>
                <a:cs typeface="Consolas"/>
                <a:sym typeface="Consolas"/>
              </a:rPr>
              <a:t>tamagotchi_crear</a:t>
            </a:r>
            <a:r>
              <a:rPr lang="en">
                <a:latin typeface="Consolas"/>
                <a:ea typeface="Consolas"/>
                <a:cs typeface="Consolas"/>
                <a:sym typeface="Consolas"/>
              </a:rPr>
              <a:t>() {</a:t>
            </a:r>
            <a:endParaRPr>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000000"/>
                </a:solidFill>
                <a:latin typeface="Consolas"/>
                <a:ea typeface="Consolas"/>
                <a:cs typeface="Consolas"/>
                <a:sym typeface="Consolas"/>
              </a:rPr>
              <a:t>    </a:t>
            </a:r>
            <a:r>
              <a:rPr lang="en">
                <a:solidFill>
                  <a:schemeClr val="accent5"/>
                </a:solidFill>
                <a:latin typeface="Consolas"/>
                <a:ea typeface="Consolas"/>
                <a:cs typeface="Consolas"/>
                <a:sym typeface="Consolas"/>
              </a:rPr>
              <a:t>tamagotchi_t *</a:t>
            </a:r>
            <a:r>
              <a:rPr lang="en">
                <a:latin typeface="Consolas"/>
                <a:ea typeface="Consolas"/>
                <a:cs typeface="Consolas"/>
                <a:sym typeface="Consolas"/>
              </a:rPr>
              <a:t>t = malloc(sizeof(</a:t>
            </a:r>
            <a:r>
              <a:rPr lang="en">
                <a:solidFill>
                  <a:schemeClr val="dk2"/>
                </a:solidFill>
                <a:latin typeface="Consolas"/>
                <a:ea typeface="Consolas"/>
                <a:cs typeface="Consolas"/>
                <a:sym typeface="Consolas"/>
              </a:rPr>
              <a:t>struct tamagotchi</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if (t == NULL)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return NULL;</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t-&gt;animo = t-&gt;hambre = t-&gt;energia = 50;</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return 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void </a:t>
            </a:r>
            <a:r>
              <a:rPr lang="en">
                <a:solidFill>
                  <a:schemeClr val="dk2"/>
                </a:solidFill>
                <a:latin typeface="Consolas"/>
                <a:ea typeface="Consolas"/>
                <a:cs typeface="Consolas"/>
                <a:sym typeface="Consolas"/>
              </a:rPr>
              <a:t>tamagotchi_destruir</a:t>
            </a:r>
            <a:r>
              <a:rPr lang="en">
                <a:latin typeface="Consolas"/>
                <a:ea typeface="Consolas"/>
                <a:cs typeface="Consolas"/>
                <a:sym typeface="Consolas"/>
              </a:rPr>
              <a:t>(</a:t>
            </a:r>
            <a:r>
              <a:rPr lang="en">
                <a:solidFill>
                  <a:schemeClr val="accent5"/>
                </a:solidFill>
                <a:latin typeface="Consolas"/>
                <a:ea typeface="Consolas"/>
                <a:cs typeface="Consolas"/>
                <a:sym typeface="Consolas"/>
              </a:rPr>
              <a:t>tamagotchi_t *</a:t>
            </a:r>
            <a:r>
              <a:rPr lang="en">
                <a:latin typeface="Consolas"/>
                <a:ea typeface="Consolas"/>
                <a:cs typeface="Consolas"/>
                <a:sym typeface="Consolas"/>
              </a:rPr>
              <a:t>t) {</a:t>
            </a:r>
            <a:endParaRPr>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000000"/>
                </a:solidFill>
                <a:latin typeface="Consolas"/>
                <a:ea typeface="Consolas"/>
                <a:cs typeface="Consolas"/>
                <a:sym typeface="Consolas"/>
              </a:rPr>
              <a:t>    </a:t>
            </a:r>
            <a:r>
              <a:rPr lang="en">
                <a:latin typeface="Consolas"/>
                <a:ea typeface="Consolas"/>
                <a:cs typeface="Consolas"/>
                <a:sym typeface="Consolas"/>
              </a:rPr>
              <a:t>free(t);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p:txBody>
      </p:sp>
      <p:pic>
        <p:nvPicPr>
          <p:cNvPr id="223" name="Google Shape;223;p31"/>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sp>
        <p:nvSpPr>
          <p:cNvPr id="224" name="Google Shape;224;p31"/>
          <p:cNvSpPr txBox="1">
            <a:spLocks noGrp="1"/>
          </p:cNvSpPr>
          <p:nvPr>
            <p:ph type="body" idx="4294967295"/>
          </p:nvPr>
        </p:nvSpPr>
        <p:spPr>
          <a:xfrm>
            <a:off x="267025" y="313500"/>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tamagotchi.c</a:t>
            </a:r>
            <a:endParaRPr>
              <a:solidFill>
                <a:srgbClr val="FFFFFF"/>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67"/>
        <p:cNvGrpSpPr/>
        <p:nvPr/>
      </p:nvGrpSpPr>
      <p:grpSpPr>
        <a:xfrm>
          <a:off x="0" y="0"/>
          <a:ext cx="0" cy="0"/>
          <a:chOff x="0" y="0"/>
          <a:chExt cx="0" cy="0"/>
        </a:xfrm>
      </p:grpSpPr>
      <p:pic>
        <p:nvPicPr>
          <p:cNvPr id="68" name="Google Shape;68;p14"/>
          <p:cNvPicPr preferRelativeResize="0"/>
          <p:nvPr/>
        </p:nvPicPr>
        <p:blipFill>
          <a:blip r:embed="rId3">
            <a:alphaModFix/>
          </a:blip>
          <a:stretch>
            <a:fillRect/>
          </a:stretch>
        </p:blipFill>
        <p:spPr>
          <a:xfrm>
            <a:off x="1295400" y="192350"/>
            <a:ext cx="6553200" cy="65532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body" idx="4294967295"/>
          </p:nvPr>
        </p:nvSpPr>
        <p:spPr>
          <a:xfrm>
            <a:off x="267025" y="770700"/>
            <a:ext cx="8607000" cy="44304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static</a:t>
            </a:r>
            <a:r>
              <a:rPr lang="en">
                <a:solidFill>
                  <a:srgbClr val="666666"/>
                </a:solidFill>
                <a:latin typeface="Consolas"/>
                <a:ea typeface="Consolas"/>
                <a:cs typeface="Consolas"/>
                <a:sym typeface="Consolas"/>
              </a:rPr>
              <a:t> float to_float(uint8_t v)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v / 100.0f;</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float </a:t>
            </a:r>
            <a:r>
              <a:rPr lang="en">
                <a:solidFill>
                  <a:schemeClr val="dk2"/>
                </a:solidFill>
                <a:latin typeface="Consolas"/>
                <a:ea typeface="Consolas"/>
                <a:cs typeface="Consolas"/>
                <a:sym typeface="Consolas"/>
              </a:rPr>
              <a:t>tamagotchi_animo</a:t>
            </a:r>
            <a:r>
              <a:rPr lang="en">
                <a:solidFill>
                  <a:srgbClr val="666666"/>
                </a:solidFill>
                <a:latin typeface="Consolas"/>
                <a:ea typeface="Consolas"/>
                <a:cs typeface="Consolas"/>
                <a:sym typeface="Consolas"/>
              </a:rPr>
              <a:t>(</a:t>
            </a:r>
            <a:r>
              <a:rPr lang="en">
                <a:solidFill>
                  <a:schemeClr val="accent5"/>
                </a:solidFill>
                <a:latin typeface="Consolas"/>
                <a:ea typeface="Consolas"/>
                <a:cs typeface="Consolas"/>
                <a:sym typeface="Consolas"/>
              </a:rPr>
              <a:t>tamagotchi_t *</a:t>
            </a:r>
            <a:r>
              <a:rPr lang="en">
                <a:solidFill>
                  <a:srgbClr val="666666"/>
                </a:solidFill>
                <a:latin typeface="Consolas"/>
                <a:ea typeface="Consolas"/>
                <a:cs typeface="Consolas"/>
                <a:sym typeface="Consolas"/>
              </a:rPr>
              <a:t>t)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to_float(t-&gt;animo);</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float </a:t>
            </a:r>
            <a:r>
              <a:rPr lang="en">
                <a:solidFill>
                  <a:schemeClr val="dk2"/>
                </a:solidFill>
                <a:latin typeface="Consolas"/>
                <a:ea typeface="Consolas"/>
                <a:cs typeface="Consolas"/>
                <a:sym typeface="Consolas"/>
              </a:rPr>
              <a:t>tamagotchi_hambre</a:t>
            </a:r>
            <a:r>
              <a:rPr lang="en">
                <a:solidFill>
                  <a:srgbClr val="666666"/>
                </a:solidFill>
                <a:latin typeface="Consolas"/>
                <a:ea typeface="Consolas"/>
                <a:cs typeface="Consolas"/>
                <a:sym typeface="Consolas"/>
              </a:rPr>
              <a:t>(</a:t>
            </a:r>
            <a:r>
              <a:rPr lang="en">
                <a:solidFill>
                  <a:schemeClr val="accent5"/>
                </a:solidFill>
                <a:latin typeface="Consolas"/>
                <a:ea typeface="Consolas"/>
                <a:cs typeface="Consolas"/>
                <a:sym typeface="Consolas"/>
              </a:rPr>
              <a:t>tamagotchi_t *</a:t>
            </a:r>
            <a:r>
              <a:rPr lang="en">
                <a:solidFill>
                  <a:srgbClr val="666666"/>
                </a:solidFill>
                <a:latin typeface="Consolas"/>
                <a:ea typeface="Consolas"/>
                <a:cs typeface="Consolas"/>
                <a:sym typeface="Consolas"/>
              </a:rPr>
              <a:t>t)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to_float(t-&gt;hambre);</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float </a:t>
            </a:r>
            <a:r>
              <a:rPr lang="en">
                <a:solidFill>
                  <a:schemeClr val="dk2"/>
                </a:solidFill>
                <a:latin typeface="Consolas"/>
                <a:ea typeface="Consolas"/>
                <a:cs typeface="Consolas"/>
                <a:sym typeface="Consolas"/>
              </a:rPr>
              <a:t>tamagotchi_energia</a:t>
            </a:r>
            <a:r>
              <a:rPr lang="en">
                <a:solidFill>
                  <a:srgbClr val="666666"/>
                </a:solidFill>
                <a:latin typeface="Consolas"/>
                <a:ea typeface="Consolas"/>
                <a:cs typeface="Consolas"/>
                <a:sym typeface="Consolas"/>
              </a:rPr>
              <a:t>(</a:t>
            </a:r>
            <a:r>
              <a:rPr lang="en">
                <a:solidFill>
                  <a:schemeClr val="accent5"/>
                </a:solidFill>
                <a:latin typeface="Consolas"/>
                <a:ea typeface="Consolas"/>
                <a:cs typeface="Consolas"/>
                <a:sym typeface="Consolas"/>
              </a:rPr>
              <a:t>tamagotchi_t *</a:t>
            </a:r>
            <a:r>
              <a:rPr lang="en">
                <a:solidFill>
                  <a:srgbClr val="666666"/>
                </a:solidFill>
                <a:latin typeface="Consolas"/>
                <a:ea typeface="Consolas"/>
                <a:cs typeface="Consolas"/>
                <a:sym typeface="Consolas"/>
              </a:rPr>
              <a:t>t)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to_float(t-&gt;energia);</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p:txBody>
      </p:sp>
      <p:pic>
        <p:nvPicPr>
          <p:cNvPr id="230" name="Google Shape;230;p32"/>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sp>
        <p:nvSpPr>
          <p:cNvPr id="231" name="Google Shape;231;p32"/>
          <p:cNvSpPr txBox="1">
            <a:spLocks noGrp="1"/>
          </p:cNvSpPr>
          <p:nvPr>
            <p:ph type="body" idx="4294967295"/>
          </p:nvPr>
        </p:nvSpPr>
        <p:spPr>
          <a:xfrm>
            <a:off x="267025" y="313500"/>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tamagotchi.c</a:t>
            </a:r>
            <a:endParaRPr>
              <a:solidFill>
                <a:srgbClr val="FFFFFF"/>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3"/>
          <p:cNvSpPr txBox="1">
            <a:spLocks noGrp="1"/>
          </p:cNvSpPr>
          <p:nvPr>
            <p:ph type="body" idx="4294967295"/>
          </p:nvPr>
        </p:nvSpPr>
        <p:spPr>
          <a:xfrm>
            <a:off x="267025" y="770700"/>
            <a:ext cx="8607000" cy="44304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static</a:t>
            </a:r>
            <a:r>
              <a:rPr lang="en">
                <a:solidFill>
                  <a:srgbClr val="666666"/>
                </a:solidFill>
                <a:latin typeface="Consolas"/>
                <a:ea typeface="Consolas"/>
                <a:cs typeface="Consolas"/>
                <a:sym typeface="Consolas"/>
              </a:rPr>
              <a:t> int8_t dec(int8_t v)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max(0, v - 10);</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static</a:t>
            </a:r>
            <a:r>
              <a:rPr lang="en">
                <a:solidFill>
                  <a:srgbClr val="666666"/>
                </a:solidFill>
                <a:latin typeface="Consolas"/>
                <a:ea typeface="Consolas"/>
                <a:cs typeface="Consolas"/>
                <a:sym typeface="Consolas"/>
              </a:rPr>
              <a:t> int8_t inc(int8_t v)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min(100, v + 10);</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void </a:t>
            </a:r>
            <a:r>
              <a:rPr lang="en">
                <a:solidFill>
                  <a:schemeClr val="dk2"/>
                </a:solidFill>
                <a:latin typeface="Consolas"/>
                <a:ea typeface="Consolas"/>
                <a:cs typeface="Consolas"/>
                <a:sym typeface="Consolas"/>
              </a:rPr>
              <a:t>tamagotchi_pasar</a:t>
            </a:r>
            <a:r>
              <a:rPr lang="en">
                <a:solidFill>
                  <a:srgbClr val="666666"/>
                </a:solidFill>
                <a:latin typeface="Consolas"/>
                <a:ea typeface="Consolas"/>
                <a:cs typeface="Consolas"/>
                <a:sym typeface="Consolas"/>
              </a:rPr>
              <a:t>(</a:t>
            </a:r>
            <a:r>
              <a:rPr lang="en">
                <a:solidFill>
                  <a:schemeClr val="accent5"/>
                </a:solidFill>
                <a:latin typeface="Consolas"/>
                <a:ea typeface="Consolas"/>
                <a:cs typeface="Consolas"/>
                <a:sym typeface="Consolas"/>
              </a:rPr>
              <a:t>tamagotchi_t *</a:t>
            </a:r>
            <a:r>
              <a:rPr lang="en">
                <a:solidFill>
                  <a:srgbClr val="666666"/>
                </a:solidFill>
                <a:latin typeface="Consolas"/>
                <a:ea typeface="Consolas"/>
                <a:cs typeface="Consolas"/>
                <a:sym typeface="Consolas"/>
              </a:rPr>
              <a:t>t)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t-&gt;animo = dec(t-&gt;animo);</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t-&gt;hambre = inc(t-&gt;hambre);</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t-&gt;energia = dec(t-&gt;energia);</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p:txBody>
      </p:sp>
      <p:pic>
        <p:nvPicPr>
          <p:cNvPr id="237" name="Google Shape;237;p33"/>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sp>
        <p:nvSpPr>
          <p:cNvPr id="238" name="Google Shape;238;p33"/>
          <p:cNvSpPr txBox="1">
            <a:spLocks noGrp="1"/>
          </p:cNvSpPr>
          <p:nvPr>
            <p:ph type="body" idx="4294967295"/>
          </p:nvPr>
        </p:nvSpPr>
        <p:spPr>
          <a:xfrm>
            <a:off x="267025" y="313500"/>
            <a:ext cx="1933200" cy="4572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tamagotchi.c</a:t>
            </a:r>
            <a:endParaRPr>
              <a:solidFill>
                <a:srgbClr val="FFFFFF"/>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p:nvPr/>
        </p:nvSpPr>
        <p:spPr>
          <a:xfrm>
            <a:off x="311700" y="212367"/>
            <a:ext cx="8520600" cy="7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202729"/>
                </a:solidFill>
                <a:latin typeface="Proxima Nova"/>
                <a:ea typeface="Proxima Nova"/>
                <a:cs typeface="Proxima Nova"/>
                <a:sym typeface="Proxima Nova"/>
              </a:rPr>
              <a:t>Proceso de compilación</a:t>
            </a:r>
            <a:endParaRPr sz="2800">
              <a:solidFill>
                <a:srgbClr val="202729"/>
              </a:solidFill>
              <a:latin typeface="Proxima Nova"/>
              <a:ea typeface="Proxima Nova"/>
              <a:cs typeface="Proxima Nova"/>
              <a:sym typeface="Proxima Nova"/>
            </a:endParaRPr>
          </a:p>
        </p:txBody>
      </p:sp>
      <p:pic>
        <p:nvPicPr>
          <p:cNvPr id="244" name="Google Shape;244;p34"/>
          <p:cNvPicPr preferRelativeResize="0"/>
          <p:nvPr/>
        </p:nvPicPr>
        <p:blipFill rotWithShape="1">
          <a:blip r:embed="rId3">
            <a:alphaModFix/>
          </a:blip>
          <a:srcRect b="19491"/>
          <a:stretch/>
        </p:blipFill>
        <p:spPr>
          <a:xfrm>
            <a:off x="152400" y="1627901"/>
            <a:ext cx="8839200" cy="3881600"/>
          </a:xfrm>
          <a:prstGeom prst="rect">
            <a:avLst/>
          </a:prstGeom>
          <a:noFill/>
          <a:ln>
            <a:noFill/>
          </a:ln>
        </p:spPr>
      </p:pic>
      <p:sp>
        <p:nvSpPr>
          <p:cNvPr id="245" name="Google Shape;245;p34"/>
          <p:cNvSpPr/>
          <p:nvPr/>
        </p:nvSpPr>
        <p:spPr>
          <a:xfrm>
            <a:off x="1438425" y="3603150"/>
            <a:ext cx="3600675" cy="649925"/>
          </a:xfrm>
          <a:custGeom>
            <a:avLst/>
            <a:gdLst/>
            <a:ahLst/>
            <a:cxnLst/>
            <a:rect l="l" t="t" r="r" b="b"/>
            <a:pathLst>
              <a:path w="144027" h="25997" extrusionOk="0">
                <a:moveTo>
                  <a:pt x="0" y="0"/>
                </a:moveTo>
                <a:cubicBezTo>
                  <a:pt x="10146" y="4331"/>
                  <a:pt x="36873" y="25428"/>
                  <a:pt x="60877" y="25985"/>
                </a:cubicBezTo>
                <a:cubicBezTo>
                  <a:pt x="84882" y="26542"/>
                  <a:pt x="130169" y="7115"/>
                  <a:pt x="144027" y="3341"/>
                </a:cubicBezTo>
              </a:path>
            </a:pathLst>
          </a:custGeom>
          <a:noFill/>
          <a:ln w="19050" cap="flat" cmpd="sng">
            <a:solidFill>
              <a:schemeClr val="dk2"/>
            </a:solidFill>
            <a:prstDash val="solid"/>
            <a:round/>
            <a:headEnd type="none" w="med" len="med"/>
            <a:tailEnd type="triangle" w="med" len="med"/>
          </a:ln>
        </p:spPr>
      </p:sp>
      <p:sp>
        <p:nvSpPr>
          <p:cNvPr id="246" name="Google Shape;246;p34"/>
          <p:cNvSpPr txBox="1"/>
          <p:nvPr/>
        </p:nvSpPr>
        <p:spPr>
          <a:xfrm>
            <a:off x="4277100" y="3763875"/>
            <a:ext cx="1104300" cy="46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Consolas"/>
                <a:ea typeface="Consolas"/>
                <a:cs typeface="Consolas"/>
                <a:sym typeface="Consolas"/>
              </a:rPr>
              <a:t>gcc -c</a:t>
            </a:r>
            <a:endParaRPr sz="1800">
              <a:solidFill>
                <a:schemeClr val="dk2"/>
              </a:solidFill>
              <a:latin typeface="Consolas"/>
              <a:ea typeface="Consolas"/>
              <a:cs typeface="Consolas"/>
              <a:sym typeface="Consolas"/>
            </a:endParaRPr>
          </a:p>
        </p:txBody>
      </p:sp>
      <p:sp>
        <p:nvSpPr>
          <p:cNvPr id="247" name="Google Shape;247;p34"/>
          <p:cNvSpPr/>
          <p:nvPr/>
        </p:nvSpPr>
        <p:spPr>
          <a:xfrm>
            <a:off x="1209825" y="3679350"/>
            <a:ext cx="6520500" cy="1267475"/>
          </a:xfrm>
          <a:custGeom>
            <a:avLst/>
            <a:gdLst/>
            <a:ahLst/>
            <a:cxnLst/>
            <a:rect l="l" t="t" r="r" b="b"/>
            <a:pathLst>
              <a:path w="260820" h="50699" extrusionOk="0">
                <a:moveTo>
                  <a:pt x="0" y="0"/>
                </a:moveTo>
                <a:cubicBezTo>
                  <a:pt x="17238" y="8427"/>
                  <a:pt x="59960" y="48074"/>
                  <a:pt x="103430" y="50562"/>
                </a:cubicBezTo>
                <a:cubicBezTo>
                  <a:pt x="146900" y="53050"/>
                  <a:pt x="234588" y="20866"/>
                  <a:pt x="260820" y="14927"/>
                </a:cubicBezTo>
              </a:path>
            </a:pathLst>
          </a:custGeom>
          <a:noFill/>
          <a:ln w="19050" cap="flat" cmpd="sng">
            <a:solidFill>
              <a:srgbClr val="1155CC"/>
            </a:solidFill>
            <a:prstDash val="solid"/>
            <a:round/>
            <a:headEnd type="none" w="med" len="med"/>
            <a:tailEnd type="triangle" w="med" len="med"/>
          </a:ln>
        </p:spPr>
      </p:sp>
      <p:sp>
        <p:nvSpPr>
          <p:cNvPr id="248" name="Google Shape;248;p34"/>
          <p:cNvSpPr txBox="1"/>
          <p:nvPr/>
        </p:nvSpPr>
        <p:spPr>
          <a:xfrm>
            <a:off x="7149625" y="4224075"/>
            <a:ext cx="747600" cy="46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C4587"/>
                </a:solidFill>
                <a:latin typeface="Consolas"/>
                <a:ea typeface="Consolas"/>
                <a:cs typeface="Consolas"/>
                <a:sym typeface="Consolas"/>
              </a:rPr>
              <a:t>gcc</a:t>
            </a:r>
            <a:endParaRPr sz="1800">
              <a:solidFill>
                <a:srgbClr val="1C4587"/>
              </a:solidFill>
              <a:latin typeface="Consolas"/>
              <a:ea typeface="Consolas"/>
              <a:cs typeface="Consolas"/>
              <a:sym typeface="Consolas"/>
            </a:endParaRPr>
          </a:p>
        </p:txBody>
      </p:sp>
      <p:sp>
        <p:nvSpPr>
          <p:cNvPr id="249" name="Google Shape;249;p34"/>
          <p:cNvSpPr txBox="1"/>
          <p:nvPr/>
        </p:nvSpPr>
        <p:spPr>
          <a:xfrm rot="2700000">
            <a:off x="7488571" y="280626"/>
            <a:ext cx="2271510" cy="389899"/>
          </a:xfrm>
          <a:prstGeom prst="rect">
            <a:avLst/>
          </a:prstGeom>
          <a:solidFill>
            <a:srgbClr val="FF525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REPASO</a:t>
            </a:r>
            <a:endParaRPr sz="1800" b="1">
              <a:solidFill>
                <a:srgbClr val="FFFFFF"/>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p:nvPr/>
        </p:nvSpPr>
        <p:spPr>
          <a:xfrm>
            <a:off x="2336025" y="632100"/>
            <a:ext cx="1982100" cy="28038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txBox="1"/>
          <p:nvPr/>
        </p:nvSpPr>
        <p:spPr>
          <a:xfrm>
            <a:off x="2336025" y="228300"/>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main</a:t>
            </a:r>
            <a:endParaRPr sz="1800">
              <a:solidFill>
                <a:srgbClr val="999999"/>
              </a:solidFill>
              <a:latin typeface="Consolas"/>
              <a:ea typeface="Consolas"/>
              <a:cs typeface="Consolas"/>
              <a:sym typeface="Consolas"/>
            </a:endParaRPr>
          </a:p>
        </p:txBody>
      </p:sp>
      <p:sp>
        <p:nvSpPr>
          <p:cNvPr id="256" name="Google Shape;256;p35"/>
          <p:cNvSpPr/>
          <p:nvPr/>
        </p:nvSpPr>
        <p:spPr>
          <a:xfrm>
            <a:off x="4572000" y="632100"/>
            <a:ext cx="1982100" cy="28038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txBox="1"/>
          <p:nvPr/>
        </p:nvSpPr>
        <p:spPr>
          <a:xfrm>
            <a:off x="3761875" y="5750250"/>
            <a:ext cx="1366500" cy="6720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tam</a:t>
            </a:r>
            <a:endParaRPr sz="1800">
              <a:latin typeface="Consolas"/>
              <a:ea typeface="Consolas"/>
              <a:cs typeface="Consolas"/>
              <a:sym typeface="Consolas"/>
            </a:endParaRPr>
          </a:p>
        </p:txBody>
      </p:sp>
      <p:sp>
        <p:nvSpPr>
          <p:cNvPr id="258" name="Google Shape;258;p35"/>
          <p:cNvSpPr txBox="1"/>
          <p:nvPr/>
        </p:nvSpPr>
        <p:spPr>
          <a:xfrm>
            <a:off x="2691500" y="4326775"/>
            <a:ext cx="1366500" cy="6720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main.o</a:t>
            </a:r>
            <a:endParaRPr sz="1800">
              <a:latin typeface="Consolas"/>
              <a:ea typeface="Consolas"/>
              <a:cs typeface="Consolas"/>
              <a:sym typeface="Consolas"/>
            </a:endParaRPr>
          </a:p>
        </p:txBody>
      </p:sp>
      <p:cxnSp>
        <p:nvCxnSpPr>
          <p:cNvPr id="259" name="Google Shape;259;p35"/>
          <p:cNvCxnSpPr>
            <a:stCxn id="258" idx="2"/>
            <a:endCxn id="257" idx="0"/>
          </p:cNvCxnSpPr>
          <p:nvPr/>
        </p:nvCxnSpPr>
        <p:spPr>
          <a:xfrm>
            <a:off x="3374750" y="4998775"/>
            <a:ext cx="1070400" cy="751500"/>
          </a:xfrm>
          <a:prstGeom prst="straightConnector1">
            <a:avLst/>
          </a:prstGeom>
          <a:noFill/>
          <a:ln w="38100" cap="flat" cmpd="sng">
            <a:solidFill>
              <a:schemeClr val="dk2"/>
            </a:solidFill>
            <a:prstDash val="solid"/>
            <a:round/>
            <a:headEnd type="none" w="med" len="med"/>
            <a:tailEnd type="triangle" w="med" len="med"/>
          </a:ln>
        </p:spPr>
      </p:cxnSp>
      <p:pic>
        <p:nvPicPr>
          <p:cNvPr id="260" name="Google Shape;260;p35"/>
          <p:cNvPicPr preferRelativeResize="0"/>
          <p:nvPr/>
        </p:nvPicPr>
        <p:blipFill>
          <a:blip r:embed="rId3">
            <a:alphaModFix/>
          </a:blip>
          <a:stretch>
            <a:fillRect/>
          </a:stretch>
        </p:blipFill>
        <p:spPr>
          <a:xfrm>
            <a:off x="2961000" y="5478725"/>
            <a:ext cx="1034125" cy="1042200"/>
          </a:xfrm>
          <a:prstGeom prst="rect">
            <a:avLst/>
          </a:prstGeom>
          <a:noFill/>
          <a:ln>
            <a:noFill/>
          </a:ln>
        </p:spPr>
      </p:pic>
      <p:sp>
        <p:nvSpPr>
          <p:cNvPr id="261" name="Google Shape;261;p35"/>
          <p:cNvSpPr txBox="1"/>
          <p:nvPr/>
        </p:nvSpPr>
        <p:spPr>
          <a:xfrm>
            <a:off x="4524450" y="4326775"/>
            <a:ext cx="1982100" cy="6720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tamagotchi.o</a:t>
            </a:r>
            <a:endParaRPr sz="1800">
              <a:latin typeface="Consolas"/>
              <a:ea typeface="Consolas"/>
              <a:cs typeface="Consolas"/>
              <a:sym typeface="Consolas"/>
            </a:endParaRPr>
          </a:p>
        </p:txBody>
      </p:sp>
      <p:cxnSp>
        <p:nvCxnSpPr>
          <p:cNvPr id="262" name="Google Shape;262;p35"/>
          <p:cNvCxnSpPr>
            <a:stCxn id="261" idx="2"/>
            <a:endCxn id="257" idx="0"/>
          </p:cNvCxnSpPr>
          <p:nvPr/>
        </p:nvCxnSpPr>
        <p:spPr>
          <a:xfrm flipH="1">
            <a:off x="4445100" y="4998775"/>
            <a:ext cx="1070400" cy="751500"/>
          </a:xfrm>
          <a:prstGeom prst="straightConnector1">
            <a:avLst/>
          </a:prstGeom>
          <a:noFill/>
          <a:ln w="38100" cap="flat" cmpd="sng">
            <a:solidFill>
              <a:schemeClr val="dk2"/>
            </a:solidFill>
            <a:prstDash val="solid"/>
            <a:round/>
            <a:headEnd type="none" w="med" len="med"/>
            <a:tailEnd type="triangle" w="med" len="med"/>
          </a:ln>
        </p:spPr>
      </p:cxnSp>
      <p:sp>
        <p:nvSpPr>
          <p:cNvPr id="263" name="Google Shape;263;p35"/>
          <p:cNvSpPr txBox="1"/>
          <p:nvPr/>
        </p:nvSpPr>
        <p:spPr>
          <a:xfrm>
            <a:off x="5022000" y="5251150"/>
            <a:ext cx="44451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gcc </a:t>
            </a:r>
            <a:r>
              <a:rPr lang="en" sz="1800">
                <a:solidFill>
                  <a:srgbClr val="A64D79"/>
                </a:solidFill>
                <a:latin typeface="Consolas"/>
                <a:ea typeface="Consolas"/>
                <a:cs typeface="Consolas"/>
                <a:sym typeface="Consolas"/>
              </a:rPr>
              <a:t>main.o tamagotchi.o</a:t>
            </a:r>
            <a:r>
              <a:rPr lang="en" sz="1800">
                <a:latin typeface="Consolas"/>
                <a:ea typeface="Consolas"/>
                <a:cs typeface="Consolas"/>
                <a:sym typeface="Consolas"/>
              </a:rPr>
              <a:t> -o </a:t>
            </a:r>
            <a:r>
              <a:rPr lang="en" sz="1800">
                <a:solidFill>
                  <a:schemeClr val="dk2"/>
                </a:solidFill>
                <a:latin typeface="Consolas"/>
                <a:ea typeface="Consolas"/>
                <a:cs typeface="Consolas"/>
                <a:sym typeface="Consolas"/>
              </a:rPr>
              <a:t>tam</a:t>
            </a:r>
            <a:endParaRPr sz="1800">
              <a:solidFill>
                <a:schemeClr val="dk2"/>
              </a:solidFill>
              <a:latin typeface="Consolas"/>
              <a:ea typeface="Consolas"/>
              <a:cs typeface="Consolas"/>
              <a:sym typeface="Consolas"/>
            </a:endParaRPr>
          </a:p>
        </p:txBody>
      </p:sp>
      <p:sp>
        <p:nvSpPr>
          <p:cNvPr id="264" name="Google Shape;264;p35"/>
          <p:cNvSpPr txBox="1"/>
          <p:nvPr/>
        </p:nvSpPr>
        <p:spPr>
          <a:xfrm>
            <a:off x="2691500" y="2451425"/>
            <a:ext cx="1366500" cy="672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main.c</a:t>
            </a:r>
            <a:endParaRPr sz="1800">
              <a:latin typeface="Consolas"/>
              <a:ea typeface="Consolas"/>
              <a:cs typeface="Consolas"/>
              <a:sym typeface="Consolas"/>
            </a:endParaRPr>
          </a:p>
        </p:txBody>
      </p:sp>
      <p:sp>
        <p:nvSpPr>
          <p:cNvPr id="265" name="Google Shape;265;p35"/>
          <p:cNvSpPr txBox="1"/>
          <p:nvPr/>
        </p:nvSpPr>
        <p:spPr>
          <a:xfrm>
            <a:off x="4586925" y="2451425"/>
            <a:ext cx="1857300" cy="672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tamagotchi.c</a:t>
            </a:r>
            <a:endParaRPr sz="1800">
              <a:latin typeface="Consolas"/>
              <a:ea typeface="Consolas"/>
              <a:cs typeface="Consolas"/>
              <a:sym typeface="Consolas"/>
            </a:endParaRPr>
          </a:p>
        </p:txBody>
      </p:sp>
      <p:cxnSp>
        <p:nvCxnSpPr>
          <p:cNvPr id="266" name="Google Shape;266;p35"/>
          <p:cNvCxnSpPr>
            <a:stCxn id="264" idx="2"/>
            <a:endCxn id="258" idx="0"/>
          </p:cNvCxnSpPr>
          <p:nvPr/>
        </p:nvCxnSpPr>
        <p:spPr>
          <a:xfrm>
            <a:off x="3374750" y="3123425"/>
            <a:ext cx="0" cy="1203300"/>
          </a:xfrm>
          <a:prstGeom prst="straightConnector1">
            <a:avLst/>
          </a:prstGeom>
          <a:noFill/>
          <a:ln w="38100" cap="flat" cmpd="sng">
            <a:solidFill>
              <a:schemeClr val="dk2"/>
            </a:solidFill>
            <a:prstDash val="solid"/>
            <a:round/>
            <a:headEnd type="none" w="med" len="med"/>
            <a:tailEnd type="triangle" w="med" len="med"/>
          </a:ln>
        </p:spPr>
      </p:cxnSp>
      <p:cxnSp>
        <p:nvCxnSpPr>
          <p:cNvPr id="267" name="Google Shape;267;p35"/>
          <p:cNvCxnSpPr>
            <a:stCxn id="265" idx="2"/>
            <a:endCxn id="261" idx="0"/>
          </p:cNvCxnSpPr>
          <p:nvPr/>
        </p:nvCxnSpPr>
        <p:spPr>
          <a:xfrm>
            <a:off x="5515575" y="3123425"/>
            <a:ext cx="0" cy="1203300"/>
          </a:xfrm>
          <a:prstGeom prst="straightConnector1">
            <a:avLst/>
          </a:prstGeom>
          <a:noFill/>
          <a:ln w="38100" cap="flat" cmpd="sng">
            <a:solidFill>
              <a:schemeClr val="dk2"/>
            </a:solidFill>
            <a:prstDash val="solid"/>
            <a:round/>
            <a:headEnd type="none" w="med" len="med"/>
            <a:tailEnd type="triangle" w="med" len="med"/>
          </a:ln>
        </p:spPr>
      </p:cxnSp>
      <p:sp>
        <p:nvSpPr>
          <p:cNvPr id="268" name="Google Shape;268;p35"/>
          <p:cNvSpPr txBox="1"/>
          <p:nvPr/>
        </p:nvSpPr>
        <p:spPr>
          <a:xfrm>
            <a:off x="875831" y="3435875"/>
            <a:ext cx="23628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latin typeface="Consolas"/>
                <a:ea typeface="Consolas"/>
                <a:cs typeface="Consolas"/>
                <a:sym typeface="Consolas"/>
              </a:rPr>
              <a:t>gcc -c </a:t>
            </a:r>
            <a:r>
              <a:rPr lang="en" sz="1800">
                <a:solidFill>
                  <a:srgbClr val="BF9000"/>
                </a:solidFill>
                <a:latin typeface="Consolas"/>
                <a:ea typeface="Consolas"/>
                <a:cs typeface="Consolas"/>
                <a:sym typeface="Consolas"/>
              </a:rPr>
              <a:t>main.c</a:t>
            </a:r>
            <a:endParaRPr sz="1800">
              <a:solidFill>
                <a:srgbClr val="BF9000"/>
              </a:solidFill>
              <a:latin typeface="Consolas"/>
              <a:ea typeface="Consolas"/>
              <a:cs typeface="Consolas"/>
              <a:sym typeface="Consolas"/>
            </a:endParaRPr>
          </a:p>
        </p:txBody>
      </p:sp>
      <p:sp>
        <p:nvSpPr>
          <p:cNvPr id="269" name="Google Shape;269;p35"/>
          <p:cNvSpPr txBox="1"/>
          <p:nvPr/>
        </p:nvSpPr>
        <p:spPr>
          <a:xfrm>
            <a:off x="5682650" y="3435875"/>
            <a:ext cx="32169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gcc -c </a:t>
            </a:r>
            <a:r>
              <a:rPr lang="en" sz="1800">
                <a:solidFill>
                  <a:srgbClr val="BF9000"/>
                </a:solidFill>
                <a:latin typeface="Consolas"/>
                <a:ea typeface="Consolas"/>
                <a:cs typeface="Consolas"/>
                <a:sym typeface="Consolas"/>
              </a:rPr>
              <a:t>tamagotchi.c</a:t>
            </a:r>
            <a:endParaRPr sz="1800">
              <a:solidFill>
                <a:srgbClr val="BF9000"/>
              </a:solidFill>
              <a:latin typeface="Consolas"/>
              <a:ea typeface="Consolas"/>
              <a:cs typeface="Consolas"/>
              <a:sym typeface="Consolas"/>
            </a:endParaRPr>
          </a:p>
        </p:txBody>
      </p:sp>
      <p:sp>
        <p:nvSpPr>
          <p:cNvPr id="270" name="Google Shape;270;p35"/>
          <p:cNvSpPr txBox="1"/>
          <p:nvPr/>
        </p:nvSpPr>
        <p:spPr>
          <a:xfrm>
            <a:off x="4524450" y="898275"/>
            <a:ext cx="1982100" cy="672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tamagotchi.h</a:t>
            </a:r>
            <a:endParaRPr sz="1800">
              <a:latin typeface="Consolas"/>
              <a:ea typeface="Consolas"/>
              <a:cs typeface="Consolas"/>
              <a:sym typeface="Consolas"/>
            </a:endParaRPr>
          </a:p>
        </p:txBody>
      </p:sp>
      <p:cxnSp>
        <p:nvCxnSpPr>
          <p:cNvPr id="271" name="Google Shape;271;p35"/>
          <p:cNvCxnSpPr>
            <a:stCxn id="265" idx="0"/>
            <a:endCxn id="270" idx="2"/>
          </p:cNvCxnSpPr>
          <p:nvPr/>
        </p:nvCxnSpPr>
        <p:spPr>
          <a:xfrm rot="10800000">
            <a:off x="5515575" y="1570325"/>
            <a:ext cx="0" cy="881100"/>
          </a:xfrm>
          <a:prstGeom prst="straightConnector1">
            <a:avLst/>
          </a:prstGeom>
          <a:noFill/>
          <a:ln w="38100" cap="flat" cmpd="sng">
            <a:solidFill>
              <a:schemeClr val="accent5"/>
            </a:solidFill>
            <a:prstDash val="dash"/>
            <a:round/>
            <a:headEnd type="none" w="med" len="med"/>
            <a:tailEnd type="triangle" w="med" len="med"/>
          </a:ln>
        </p:spPr>
      </p:cxnSp>
      <p:sp>
        <p:nvSpPr>
          <p:cNvPr id="272" name="Google Shape;272;p35"/>
          <p:cNvSpPr txBox="1"/>
          <p:nvPr/>
        </p:nvSpPr>
        <p:spPr>
          <a:xfrm>
            <a:off x="5625350" y="1968500"/>
            <a:ext cx="34245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5"/>
                </a:solidFill>
                <a:latin typeface="Consolas"/>
                <a:ea typeface="Consolas"/>
                <a:cs typeface="Consolas"/>
                <a:sym typeface="Consolas"/>
              </a:rPr>
              <a:t>#include "tamagotchi.h"</a:t>
            </a:r>
            <a:endParaRPr sz="1800">
              <a:solidFill>
                <a:schemeClr val="accent5"/>
              </a:solidFill>
              <a:latin typeface="Consolas"/>
              <a:ea typeface="Consolas"/>
              <a:cs typeface="Consolas"/>
              <a:sym typeface="Consolas"/>
            </a:endParaRPr>
          </a:p>
        </p:txBody>
      </p:sp>
      <p:cxnSp>
        <p:nvCxnSpPr>
          <p:cNvPr id="273" name="Google Shape;273;p35"/>
          <p:cNvCxnSpPr>
            <a:stCxn id="264" idx="0"/>
            <a:endCxn id="270" idx="2"/>
          </p:cNvCxnSpPr>
          <p:nvPr/>
        </p:nvCxnSpPr>
        <p:spPr>
          <a:xfrm rot="10800000" flipH="1">
            <a:off x="3374750" y="1570325"/>
            <a:ext cx="2140800" cy="881100"/>
          </a:xfrm>
          <a:prstGeom prst="straightConnector1">
            <a:avLst/>
          </a:prstGeom>
          <a:noFill/>
          <a:ln w="38100" cap="flat" cmpd="sng">
            <a:solidFill>
              <a:schemeClr val="accent5"/>
            </a:solidFill>
            <a:prstDash val="dash"/>
            <a:round/>
            <a:headEnd type="none" w="med" len="med"/>
            <a:tailEnd type="triangle" w="med" len="med"/>
          </a:ln>
        </p:spPr>
      </p:cxnSp>
      <p:sp>
        <p:nvSpPr>
          <p:cNvPr id="274" name="Google Shape;274;p35"/>
          <p:cNvSpPr txBox="1"/>
          <p:nvPr/>
        </p:nvSpPr>
        <p:spPr>
          <a:xfrm>
            <a:off x="254000" y="1968500"/>
            <a:ext cx="32688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solidFill>
                  <a:schemeClr val="accent5"/>
                </a:solidFill>
                <a:latin typeface="Consolas"/>
                <a:ea typeface="Consolas"/>
                <a:cs typeface="Consolas"/>
                <a:sym typeface="Consolas"/>
              </a:rPr>
              <a:t>#include "tamagotchi.h"</a:t>
            </a:r>
            <a:endParaRPr sz="1800">
              <a:solidFill>
                <a:schemeClr val="accent5"/>
              </a:solidFill>
              <a:latin typeface="Consolas"/>
              <a:ea typeface="Consolas"/>
              <a:cs typeface="Consolas"/>
              <a:sym typeface="Consolas"/>
            </a:endParaRPr>
          </a:p>
        </p:txBody>
      </p:sp>
      <p:sp>
        <p:nvSpPr>
          <p:cNvPr id="275" name="Google Shape;275;p35"/>
          <p:cNvSpPr txBox="1"/>
          <p:nvPr/>
        </p:nvSpPr>
        <p:spPr>
          <a:xfrm>
            <a:off x="4572000" y="228300"/>
            <a:ext cx="26058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tamagotchi</a:t>
            </a:r>
            <a:endParaRPr sz="1800">
              <a:solidFill>
                <a:srgbClr val="999999"/>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p:nvPr/>
        </p:nvSpPr>
        <p:spPr>
          <a:xfrm>
            <a:off x="2462975" y="708300"/>
            <a:ext cx="1982100" cy="27996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6"/>
          <p:cNvSpPr txBox="1"/>
          <p:nvPr/>
        </p:nvSpPr>
        <p:spPr>
          <a:xfrm>
            <a:off x="2462973" y="304500"/>
            <a:ext cx="19821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main</a:t>
            </a:r>
            <a:endParaRPr sz="1800">
              <a:solidFill>
                <a:srgbClr val="999999"/>
              </a:solidFill>
              <a:latin typeface="Consolas"/>
              <a:ea typeface="Consolas"/>
              <a:cs typeface="Consolas"/>
              <a:sym typeface="Consolas"/>
            </a:endParaRPr>
          </a:p>
        </p:txBody>
      </p:sp>
      <p:sp>
        <p:nvSpPr>
          <p:cNvPr id="282" name="Google Shape;282;p36"/>
          <p:cNvSpPr/>
          <p:nvPr/>
        </p:nvSpPr>
        <p:spPr>
          <a:xfrm>
            <a:off x="4698950" y="708300"/>
            <a:ext cx="1982100" cy="27996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6"/>
          <p:cNvSpPr txBox="1"/>
          <p:nvPr/>
        </p:nvSpPr>
        <p:spPr>
          <a:xfrm>
            <a:off x="3888823" y="5826450"/>
            <a:ext cx="1366500" cy="6720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tp</a:t>
            </a:r>
            <a:endParaRPr sz="1800">
              <a:latin typeface="Consolas"/>
              <a:ea typeface="Consolas"/>
              <a:cs typeface="Consolas"/>
              <a:sym typeface="Consolas"/>
            </a:endParaRPr>
          </a:p>
        </p:txBody>
      </p:sp>
      <p:sp>
        <p:nvSpPr>
          <p:cNvPr id="284" name="Google Shape;284;p36"/>
          <p:cNvSpPr txBox="1"/>
          <p:nvPr/>
        </p:nvSpPr>
        <p:spPr>
          <a:xfrm>
            <a:off x="2818448" y="4402975"/>
            <a:ext cx="1366500" cy="6720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main.o</a:t>
            </a:r>
            <a:endParaRPr sz="1800">
              <a:latin typeface="Consolas"/>
              <a:ea typeface="Consolas"/>
              <a:cs typeface="Consolas"/>
              <a:sym typeface="Consolas"/>
            </a:endParaRPr>
          </a:p>
        </p:txBody>
      </p:sp>
      <p:cxnSp>
        <p:nvCxnSpPr>
          <p:cNvPr id="285" name="Google Shape;285;p36"/>
          <p:cNvCxnSpPr>
            <a:stCxn id="284" idx="2"/>
          </p:cNvCxnSpPr>
          <p:nvPr/>
        </p:nvCxnSpPr>
        <p:spPr>
          <a:xfrm>
            <a:off x="3501698" y="5074975"/>
            <a:ext cx="677700" cy="681000"/>
          </a:xfrm>
          <a:prstGeom prst="straightConnector1">
            <a:avLst/>
          </a:prstGeom>
          <a:noFill/>
          <a:ln w="38100" cap="flat" cmpd="sng">
            <a:solidFill>
              <a:schemeClr val="dk2"/>
            </a:solidFill>
            <a:prstDash val="solid"/>
            <a:round/>
            <a:headEnd type="none" w="med" len="med"/>
            <a:tailEnd type="triangle" w="med" len="med"/>
          </a:ln>
        </p:spPr>
      </p:cxnSp>
      <p:pic>
        <p:nvPicPr>
          <p:cNvPr id="286" name="Google Shape;286;p36"/>
          <p:cNvPicPr preferRelativeResize="0"/>
          <p:nvPr/>
        </p:nvPicPr>
        <p:blipFill>
          <a:blip r:embed="rId3">
            <a:alphaModFix/>
          </a:blip>
          <a:stretch>
            <a:fillRect/>
          </a:stretch>
        </p:blipFill>
        <p:spPr>
          <a:xfrm>
            <a:off x="3087948" y="5554925"/>
            <a:ext cx="1034125" cy="1042200"/>
          </a:xfrm>
          <a:prstGeom prst="rect">
            <a:avLst/>
          </a:prstGeom>
          <a:noFill/>
          <a:ln>
            <a:noFill/>
          </a:ln>
        </p:spPr>
      </p:pic>
      <p:sp>
        <p:nvSpPr>
          <p:cNvPr id="287" name="Google Shape;287;p36"/>
          <p:cNvSpPr txBox="1"/>
          <p:nvPr/>
        </p:nvSpPr>
        <p:spPr>
          <a:xfrm>
            <a:off x="4959198" y="4402975"/>
            <a:ext cx="1366500" cy="6720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vector.o</a:t>
            </a:r>
            <a:endParaRPr sz="1800">
              <a:latin typeface="Consolas"/>
              <a:ea typeface="Consolas"/>
              <a:cs typeface="Consolas"/>
              <a:sym typeface="Consolas"/>
            </a:endParaRPr>
          </a:p>
        </p:txBody>
      </p:sp>
      <p:cxnSp>
        <p:nvCxnSpPr>
          <p:cNvPr id="288" name="Google Shape;288;p36"/>
          <p:cNvCxnSpPr>
            <a:stCxn id="287" idx="2"/>
          </p:cNvCxnSpPr>
          <p:nvPr/>
        </p:nvCxnSpPr>
        <p:spPr>
          <a:xfrm flipH="1">
            <a:off x="5136648" y="5074975"/>
            <a:ext cx="505800" cy="634800"/>
          </a:xfrm>
          <a:prstGeom prst="straightConnector1">
            <a:avLst/>
          </a:prstGeom>
          <a:noFill/>
          <a:ln w="38100" cap="flat" cmpd="sng">
            <a:solidFill>
              <a:schemeClr val="dk2"/>
            </a:solidFill>
            <a:prstDash val="solid"/>
            <a:round/>
            <a:headEnd type="none" w="med" len="med"/>
            <a:tailEnd type="triangle" w="med" len="med"/>
          </a:ln>
        </p:spPr>
      </p:cxnSp>
      <p:sp>
        <p:nvSpPr>
          <p:cNvPr id="289" name="Google Shape;289;p36"/>
          <p:cNvSpPr txBox="1"/>
          <p:nvPr/>
        </p:nvSpPr>
        <p:spPr>
          <a:xfrm>
            <a:off x="2818448" y="2527625"/>
            <a:ext cx="1366500" cy="672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main.c</a:t>
            </a:r>
            <a:endParaRPr sz="1800">
              <a:latin typeface="Consolas"/>
              <a:ea typeface="Consolas"/>
              <a:cs typeface="Consolas"/>
              <a:sym typeface="Consolas"/>
            </a:endParaRPr>
          </a:p>
        </p:txBody>
      </p:sp>
      <p:sp>
        <p:nvSpPr>
          <p:cNvPr id="290" name="Google Shape;290;p36"/>
          <p:cNvSpPr txBox="1"/>
          <p:nvPr/>
        </p:nvSpPr>
        <p:spPr>
          <a:xfrm>
            <a:off x="4959198" y="2527625"/>
            <a:ext cx="1366500" cy="672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vector.c</a:t>
            </a:r>
            <a:endParaRPr sz="1800">
              <a:latin typeface="Consolas"/>
              <a:ea typeface="Consolas"/>
              <a:cs typeface="Consolas"/>
              <a:sym typeface="Consolas"/>
            </a:endParaRPr>
          </a:p>
        </p:txBody>
      </p:sp>
      <p:cxnSp>
        <p:nvCxnSpPr>
          <p:cNvPr id="291" name="Google Shape;291;p36"/>
          <p:cNvCxnSpPr>
            <a:stCxn id="289" idx="2"/>
            <a:endCxn id="284" idx="0"/>
          </p:cNvCxnSpPr>
          <p:nvPr/>
        </p:nvCxnSpPr>
        <p:spPr>
          <a:xfrm>
            <a:off x="3501698" y="3199625"/>
            <a:ext cx="0" cy="1203300"/>
          </a:xfrm>
          <a:prstGeom prst="straightConnector1">
            <a:avLst/>
          </a:prstGeom>
          <a:noFill/>
          <a:ln w="38100" cap="flat" cmpd="sng">
            <a:solidFill>
              <a:schemeClr val="dk2"/>
            </a:solidFill>
            <a:prstDash val="solid"/>
            <a:round/>
            <a:headEnd type="none" w="med" len="med"/>
            <a:tailEnd type="triangle" w="med" len="med"/>
          </a:ln>
        </p:spPr>
      </p:cxnSp>
      <p:cxnSp>
        <p:nvCxnSpPr>
          <p:cNvPr id="292" name="Google Shape;292;p36"/>
          <p:cNvCxnSpPr>
            <a:stCxn id="290" idx="2"/>
            <a:endCxn id="287" idx="0"/>
          </p:cNvCxnSpPr>
          <p:nvPr/>
        </p:nvCxnSpPr>
        <p:spPr>
          <a:xfrm>
            <a:off x="5642448" y="3199625"/>
            <a:ext cx="0" cy="1203300"/>
          </a:xfrm>
          <a:prstGeom prst="straightConnector1">
            <a:avLst/>
          </a:prstGeom>
          <a:noFill/>
          <a:ln w="38100" cap="flat" cmpd="sng">
            <a:solidFill>
              <a:schemeClr val="dk2"/>
            </a:solidFill>
            <a:prstDash val="solid"/>
            <a:round/>
            <a:headEnd type="none" w="med" len="med"/>
            <a:tailEnd type="triangle" w="med" len="med"/>
          </a:ln>
        </p:spPr>
      </p:cxnSp>
      <p:sp>
        <p:nvSpPr>
          <p:cNvPr id="293" name="Google Shape;293;p36"/>
          <p:cNvSpPr txBox="1"/>
          <p:nvPr/>
        </p:nvSpPr>
        <p:spPr>
          <a:xfrm>
            <a:off x="4959198" y="974475"/>
            <a:ext cx="1366500" cy="672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vector.h</a:t>
            </a:r>
            <a:endParaRPr sz="1800">
              <a:latin typeface="Consolas"/>
              <a:ea typeface="Consolas"/>
              <a:cs typeface="Consolas"/>
              <a:sym typeface="Consolas"/>
            </a:endParaRPr>
          </a:p>
        </p:txBody>
      </p:sp>
      <p:cxnSp>
        <p:nvCxnSpPr>
          <p:cNvPr id="294" name="Google Shape;294;p36"/>
          <p:cNvCxnSpPr>
            <a:stCxn id="290" idx="0"/>
            <a:endCxn id="293" idx="2"/>
          </p:cNvCxnSpPr>
          <p:nvPr/>
        </p:nvCxnSpPr>
        <p:spPr>
          <a:xfrm rot="10800000">
            <a:off x="5642448" y="1646525"/>
            <a:ext cx="0" cy="881100"/>
          </a:xfrm>
          <a:prstGeom prst="straightConnector1">
            <a:avLst/>
          </a:prstGeom>
          <a:noFill/>
          <a:ln w="38100" cap="flat" cmpd="sng">
            <a:solidFill>
              <a:schemeClr val="accent5"/>
            </a:solidFill>
            <a:prstDash val="dash"/>
            <a:round/>
            <a:headEnd type="none" w="med" len="med"/>
            <a:tailEnd type="triangle" w="med" len="med"/>
          </a:ln>
        </p:spPr>
      </p:cxnSp>
      <p:cxnSp>
        <p:nvCxnSpPr>
          <p:cNvPr id="295" name="Google Shape;295;p36"/>
          <p:cNvCxnSpPr>
            <a:stCxn id="289" idx="0"/>
            <a:endCxn id="293" idx="2"/>
          </p:cNvCxnSpPr>
          <p:nvPr/>
        </p:nvCxnSpPr>
        <p:spPr>
          <a:xfrm rot="10800000" flipH="1">
            <a:off x="3501698" y="1646525"/>
            <a:ext cx="2140800" cy="881100"/>
          </a:xfrm>
          <a:prstGeom prst="straightConnector1">
            <a:avLst/>
          </a:prstGeom>
          <a:noFill/>
          <a:ln w="38100" cap="flat" cmpd="sng">
            <a:solidFill>
              <a:schemeClr val="accent5"/>
            </a:solidFill>
            <a:prstDash val="dash"/>
            <a:round/>
            <a:headEnd type="none" w="med" len="med"/>
            <a:tailEnd type="triangle" w="med" len="med"/>
          </a:ln>
        </p:spPr>
      </p:cxnSp>
      <p:sp>
        <p:nvSpPr>
          <p:cNvPr id="296" name="Google Shape;296;p36"/>
          <p:cNvSpPr txBox="1"/>
          <p:nvPr/>
        </p:nvSpPr>
        <p:spPr>
          <a:xfrm>
            <a:off x="4698948" y="304500"/>
            <a:ext cx="19821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vector</a:t>
            </a:r>
            <a:endParaRPr sz="1800">
              <a:solidFill>
                <a:srgbClr val="999999"/>
              </a:solidFill>
              <a:latin typeface="Consolas"/>
              <a:ea typeface="Consolas"/>
              <a:cs typeface="Consolas"/>
              <a:sym typeface="Consolas"/>
            </a:endParaRPr>
          </a:p>
        </p:txBody>
      </p:sp>
      <p:sp>
        <p:nvSpPr>
          <p:cNvPr id="297" name="Google Shape;297;p36"/>
          <p:cNvSpPr/>
          <p:nvPr/>
        </p:nvSpPr>
        <p:spPr>
          <a:xfrm>
            <a:off x="227000" y="708300"/>
            <a:ext cx="1982100" cy="27996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6"/>
          <p:cNvSpPr txBox="1"/>
          <p:nvPr/>
        </p:nvSpPr>
        <p:spPr>
          <a:xfrm>
            <a:off x="487248" y="4402975"/>
            <a:ext cx="1366500" cy="6720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pl.o</a:t>
            </a:r>
            <a:endParaRPr sz="1800">
              <a:latin typeface="Consolas"/>
              <a:ea typeface="Consolas"/>
              <a:cs typeface="Consolas"/>
              <a:sym typeface="Consolas"/>
            </a:endParaRPr>
          </a:p>
        </p:txBody>
      </p:sp>
      <p:sp>
        <p:nvSpPr>
          <p:cNvPr id="299" name="Google Shape;299;p36"/>
          <p:cNvSpPr txBox="1"/>
          <p:nvPr/>
        </p:nvSpPr>
        <p:spPr>
          <a:xfrm>
            <a:off x="487248" y="2527625"/>
            <a:ext cx="1366500" cy="672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pl.c</a:t>
            </a:r>
            <a:endParaRPr sz="1800">
              <a:latin typeface="Consolas"/>
              <a:ea typeface="Consolas"/>
              <a:cs typeface="Consolas"/>
              <a:sym typeface="Consolas"/>
            </a:endParaRPr>
          </a:p>
        </p:txBody>
      </p:sp>
      <p:sp>
        <p:nvSpPr>
          <p:cNvPr id="300" name="Google Shape;300;p36"/>
          <p:cNvSpPr txBox="1"/>
          <p:nvPr/>
        </p:nvSpPr>
        <p:spPr>
          <a:xfrm>
            <a:off x="487248" y="974475"/>
            <a:ext cx="1366500" cy="672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pl.h</a:t>
            </a:r>
            <a:endParaRPr sz="1800">
              <a:latin typeface="Consolas"/>
              <a:ea typeface="Consolas"/>
              <a:cs typeface="Consolas"/>
              <a:sym typeface="Consolas"/>
            </a:endParaRPr>
          </a:p>
        </p:txBody>
      </p:sp>
      <p:sp>
        <p:nvSpPr>
          <p:cNvPr id="301" name="Google Shape;301;p36"/>
          <p:cNvSpPr txBox="1"/>
          <p:nvPr/>
        </p:nvSpPr>
        <p:spPr>
          <a:xfrm>
            <a:off x="226998" y="304500"/>
            <a:ext cx="19821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polilínea</a:t>
            </a:r>
            <a:endParaRPr sz="1800">
              <a:solidFill>
                <a:srgbClr val="999999"/>
              </a:solidFill>
              <a:latin typeface="Consolas"/>
              <a:ea typeface="Consolas"/>
              <a:cs typeface="Consolas"/>
              <a:sym typeface="Consolas"/>
            </a:endParaRPr>
          </a:p>
        </p:txBody>
      </p:sp>
      <p:sp>
        <p:nvSpPr>
          <p:cNvPr id="302" name="Google Shape;302;p36"/>
          <p:cNvSpPr/>
          <p:nvPr/>
        </p:nvSpPr>
        <p:spPr>
          <a:xfrm>
            <a:off x="6934925" y="708300"/>
            <a:ext cx="1982100" cy="27996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6"/>
          <p:cNvSpPr txBox="1"/>
          <p:nvPr/>
        </p:nvSpPr>
        <p:spPr>
          <a:xfrm>
            <a:off x="7195173" y="4402975"/>
            <a:ext cx="1366500" cy="6720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tam.o</a:t>
            </a:r>
            <a:endParaRPr sz="1800">
              <a:latin typeface="Consolas"/>
              <a:ea typeface="Consolas"/>
              <a:cs typeface="Consolas"/>
              <a:sym typeface="Consolas"/>
            </a:endParaRPr>
          </a:p>
        </p:txBody>
      </p:sp>
      <p:sp>
        <p:nvSpPr>
          <p:cNvPr id="304" name="Google Shape;304;p36"/>
          <p:cNvSpPr txBox="1"/>
          <p:nvPr/>
        </p:nvSpPr>
        <p:spPr>
          <a:xfrm>
            <a:off x="7195173" y="2527625"/>
            <a:ext cx="1366500" cy="672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tam.c</a:t>
            </a:r>
            <a:endParaRPr sz="1800">
              <a:latin typeface="Consolas"/>
              <a:ea typeface="Consolas"/>
              <a:cs typeface="Consolas"/>
              <a:sym typeface="Consolas"/>
            </a:endParaRPr>
          </a:p>
        </p:txBody>
      </p:sp>
      <p:sp>
        <p:nvSpPr>
          <p:cNvPr id="305" name="Google Shape;305;p36"/>
          <p:cNvSpPr txBox="1"/>
          <p:nvPr/>
        </p:nvSpPr>
        <p:spPr>
          <a:xfrm>
            <a:off x="7195173" y="974475"/>
            <a:ext cx="1366500" cy="672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tam.h</a:t>
            </a:r>
            <a:endParaRPr sz="1800">
              <a:latin typeface="Consolas"/>
              <a:ea typeface="Consolas"/>
              <a:cs typeface="Consolas"/>
              <a:sym typeface="Consolas"/>
            </a:endParaRPr>
          </a:p>
        </p:txBody>
      </p:sp>
      <p:sp>
        <p:nvSpPr>
          <p:cNvPr id="306" name="Google Shape;306;p36"/>
          <p:cNvSpPr txBox="1"/>
          <p:nvPr/>
        </p:nvSpPr>
        <p:spPr>
          <a:xfrm>
            <a:off x="6934923" y="304500"/>
            <a:ext cx="19821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tamagotchi</a:t>
            </a:r>
            <a:endParaRPr sz="1800">
              <a:solidFill>
                <a:srgbClr val="999999"/>
              </a:solidFill>
              <a:latin typeface="Consolas"/>
              <a:ea typeface="Consolas"/>
              <a:cs typeface="Consolas"/>
              <a:sym typeface="Consolas"/>
            </a:endParaRPr>
          </a:p>
        </p:txBody>
      </p:sp>
      <p:cxnSp>
        <p:nvCxnSpPr>
          <p:cNvPr id="307" name="Google Shape;307;p36"/>
          <p:cNvCxnSpPr/>
          <p:nvPr/>
        </p:nvCxnSpPr>
        <p:spPr>
          <a:xfrm>
            <a:off x="1170498" y="3199625"/>
            <a:ext cx="0" cy="1203300"/>
          </a:xfrm>
          <a:prstGeom prst="straightConnector1">
            <a:avLst/>
          </a:prstGeom>
          <a:noFill/>
          <a:ln w="38100" cap="flat" cmpd="sng">
            <a:solidFill>
              <a:schemeClr val="dk2"/>
            </a:solidFill>
            <a:prstDash val="solid"/>
            <a:round/>
            <a:headEnd type="none" w="med" len="med"/>
            <a:tailEnd type="triangle" w="med" len="med"/>
          </a:ln>
        </p:spPr>
      </p:cxnSp>
      <p:cxnSp>
        <p:nvCxnSpPr>
          <p:cNvPr id="308" name="Google Shape;308;p36"/>
          <p:cNvCxnSpPr/>
          <p:nvPr/>
        </p:nvCxnSpPr>
        <p:spPr>
          <a:xfrm>
            <a:off x="7878423" y="3199625"/>
            <a:ext cx="0" cy="1203300"/>
          </a:xfrm>
          <a:prstGeom prst="straightConnector1">
            <a:avLst/>
          </a:prstGeom>
          <a:noFill/>
          <a:ln w="38100" cap="flat" cmpd="sng">
            <a:solidFill>
              <a:schemeClr val="dk2"/>
            </a:solidFill>
            <a:prstDash val="solid"/>
            <a:round/>
            <a:headEnd type="none" w="med" len="med"/>
            <a:tailEnd type="triangle" w="med" len="med"/>
          </a:ln>
        </p:spPr>
      </p:cxnSp>
      <p:cxnSp>
        <p:nvCxnSpPr>
          <p:cNvPr id="309" name="Google Shape;309;p36"/>
          <p:cNvCxnSpPr/>
          <p:nvPr/>
        </p:nvCxnSpPr>
        <p:spPr>
          <a:xfrm rot="10800000">
            <a:off x="7878423" y="1646525"/>
            <a:ext cx="0" cy="881100"/>
          </a:xfrm>
          <a:prstGeom prst="straightConnector1">
            <a:avLst/>
          </a:prstGeom>
          <a:noFill/>
          <a:ln w="38100" cap="flat" cmpd="sng">
            <a:solidFill>
              <a:schemeClr val="accent5"/>
            </a:solidFill>
            <a:prstDash val="dash"/>
            <a:round/>
            <a:headEnd type="none" w="med" len="med"/>
            <a:tailEnd type="triangle" w="med" len="med"/>
          </a:ln>
        </p:spPr>
      </p:cxnSp>
      <p:cxnSp>
        <p:nvCxnSpPr>
          <p:cNvPr id="310" name="Google Shape;310;p36"/>
          <p:cNvCxnSpPr/>
          <p:nvPr/>
        </p:nvCxnSpPr>
        <p:spPr>
          <a:xfrm rot="10800000">
            <a:off x="1170498" y="1646525"/>
            <a:ext cx="0" cy="881100"/>
          </a:xfrm>
          <a:prstGeom prst="straightConnector1">
            <a:avLst/>
          </a:prstGeom>
          <a:noFill/>
          <a:ln w="38100" cap="flat" cmpd="sng">
            <a:solidFill>
              <a:schemeClr val="accent5"/>
            </a:solidFill>
            <a:prstDash val="dash"/>
            <a:round/>
            <a:headEnd type="none" w="med" len="med"/>
            <a:tailEnd type="triangle" w="med" len="med"/>
          </a:ln>
        </p:spPr>
      </p:cxnSp>
      <p:cxnSp>
        <p:nvCxnSpPr>
          <p:cNvPr id="311" name="Google Shape;311;p36"/>
          <p:cNvCxnSpPr>
            <a:stCxn id="298" idx="2"/>
          </p:cNvCxnSpPr>
          <p:nvPr/>
        </p:nvCxnSpPr>
        <p:spPr>
          <a:xfrm>
            <a:off x="1170498" y="5074975"/>
            <a:ext cx="1858200" cy="782100"/>
          </a:xfrm>
          <a:prstGeom prst="straightConnector1">
            <a:avLst/>
          </a:prstGeom>
          <a:noFill/>
          <a:ln w="38100" cap="flat" cmpd="sng">
            <a:solidFill>
              <a:schemeClr val="dk2"/>
            </a:solidFill>
            <a:prstDash val="solid"/>
            <a:round/>
            <a:headEnd type="none" w="med" len="med"/>
            <a:tailEnd type="triangle" w="med" len="med"/>
          </a:ln>
        </p:spPr>
      </p:cxnSp>
      <p:cxnSp>
        <p:nvCxnSpPr>
          <p:cNvPr id="312" name="Google Shape;312;p36"/>
          <p:cNvCxnSpPr/>
          <p:nvPr/>
        </p:nvCxnSpPr>
        <p:spPr>
          <a:xfrm flipH="1">
            <a:off x="5652100" y="5019475"/>
            <a:ext cx="2421000" cy="929700"/>
          </a:xfrm>
          <a:prstGeom prst="straightConnector1">
            <a:avLst/>
          </a:prstGeom>
          <a:noFill/>
          <a:ln w="38100" cap="flat" cmpd="sng">
            <a:solidFill>
              <a:schemeClr val="dk2"/>
            </a:solidFill>
            <a:prstDash val="solid"/>
            <a:round/>
            <a:headEnd type="none" w="med" len="med"/>
            <a:tailEnd type="triangle" w="med" len="med"/>
          </a:ln>
        </p:spPr>
      </p:cxnSp>
      <p:cxnSp>
        <p:nvCxnSpPr>
          <p:cNvPr id="313" name="Google Shape;313;p36"/>
          <p:cNvCxnSpPr>
            <a:stCxn id="289" idx="0"/>
            <a:endCxn id="300" idx="2"/>
          </p:cNvCxnSpPr>
          <p:nvPr/>
        </p:nvCxnSpPr>
        <p:spPr>
          <a:xfrm rot="10800000">
            <a:off x="1170398" y="1646525"/>
            <a:ext cx="2331300" cy="881100"/>
          </a:xfrm>
          <a:prstGeom prst="straightConnector1">
            <a:avLst/>
          </a:prstGeom>
          <a:noFill/>
          <a:ln w="38100" cap="flat" cmpd="sng">
            <a:solidFill>
              <a:schemeClr val="accent5"/>
            </a:solidFill>
            <a:prstDash val="dash"/>
            <a:round/>
            <a:headEnd type="none" w="med" len="med"/>
            <a:tailEnd type="triangle" w="med" len="med"/>
          </a:ln>
        </p:spPr>
      </p:cxnSp>
      <p:cxnSp>
        <p:nvCxnSpPr>
          <p:cNvPr id="314" name="Google Shape;314;p36"/>
          <p:cNvCxnSpPr>
            <a:stCxn id="300" idx="3"/>
            <a:endCxn id="293" idx="1"/>
          </p:cNvCxnSpPr>
          <p:nvPr/>
        </p:nvCxnSpPr>
        <p:spPr>
          <a:xfrm>
            <a:off x="1853748" y="1310475"/>
            <a:ext cx="3105600" cy="0"/>
          </a:xfrm>
          <a:prstGeom prst="straightConnector1">
            <a:avLst/>
          </a:prstGeom>
          <a:noFill/>
          <a:ln w="38100" cap="flat" cmpd="sng">
            <a:solidFill>
              <a:schemeClr val="accent5"/>
            </a:solidFill>
            <a:prstDash val="dash"/>
            <a:round/>
            <a:headEnd type="none" w="med" len="med"/>
            <a:tailEnd type="triangle" w="med" len="med"/>
          </a:ln>
        </p:spPr>
      </p:cxnSp>
      <p:cxnSp>
        <p:nvCxnSpPr>
          <p:cNvPr id="315" name="Google Shape;315;p36"/>
          <p:cNvCxnSpPr>
            <a:stCxn id="289" idx="0"/>
            <a:endCxn id="305" idx="2"/>
          </p:cNvCxnSpPr>
          <p:nvPr/>
        </p:nvCxnSpPr>
        <p:spPr>
          <a:xfrm rot="10800000" flipH="1">
            <a:off x="3501698" y="1646525"/>
            <a:ext cx="4376700" cy="881100"/>
          </a:xfrm>
          <a:prstGeom prst="straightConnector1">
            <a:avLst/>
          </a:prstGeom>
          <a:noFill/>
          <a:ln w="38100" cap="flat" cmpd="sng">
            <a:solidFill>
              <a:schemeClr val="accent5"/>
            </a:solidFill>
            <a:prstDash val="dash"/>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7"/>
          <p:cNvSpPr txBox="1">
            <a:spLocks noGrp="1"/>
          </p:cNvSpPr>
          <p:nvPr>
            <p:ph type="title" idx="4294967295"/>
          </p:nvPr>
        </p:nvSpPr>
        <p:spPr>
          <a:xfrm>
            <a:off x="311700" y="1146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Función pública</a:t>
            </a:r>
            <a:endParaRPr>
              <a:solidFill>
                <a:srgbClr val="000000"/>
              </a:solidFill>
            </a:endParaRPr>
          </a:p>
        </p:txBody>
      </p:sp>
      <p:sp>
        <p:nvSpPr>
          <p:cNvPr id="321" name="Google Shape;321;p37"/>
          <p:cNvSpPr/>
          <p:nvPr/>
        </p:nvSpPr>
        <p:spPr>
          <a:xfrm>
            <a:off x="336325"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txBox="1"/>
          <p:nvPr/>
        </p:nvSpPr>
        <p:spPr>
          <a:xfrm>
            <a:off x="336313"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A</a:t>
            </a:r>
            <a:endParaRPr sz="1800">
              <a:solidFill>
                <a:srgbClr val="999999"/>
              </a:solidFill>
              <a:latin typeface="Consolas"/>
              <a:ea typeface="Consolas"/>
              <a:cs typeface="Consolas"/>
              <a:sym typeface="Consolas"/>
            </a:endParaRPr>
          </a:p>
        </p:txBody>
      </p:sp>
      <p:sp>
        <p:nvSpPr>
          <p:cNvPr id="323" name="Google Shape;323;p37"/>
          <p:cNvSpPr/>
          <p:nvPr/>
        </p:nvSpPr>
        <p:spPr>
          <a:xfrm>
            <a:off x="4698900"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txBox="1"/>
          <p:nvPr/>
        </p:nvSpPr>
        <p:spPr>
          <a:xfrm>
            <a:off x="601400" y="4043950"/>
            <a:ext cx="35835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A.c</a:t>
            </a:r>
            <a:endParaRPr sz="1800">
              <a:latin typeface="Consolas"/>
              <a:ea typeface="Consolas"/>
              <a:cs typeface="Consolas"/>
              <a:sym typeface="Consolas"/>
            </a:endParaRPr>
          </a:p>
        </p:txBody>
      </p:sp>
      <p:sp>
        <p:nvSpPr>
          <p:cNvPr id="325" name="Google Shape;325;p37"/>
          <p:cNvSpPr txBox="1"/>
          <p:nvPr/>
        </p:nvSpPr>
        <p:spPr>
          <a:xfrm>
            <a:off x="4959150" y="4043950"/>
            <a:ext cx="35835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B.c</a:t>
            </a:r>
            <a:endParaRPr sz="1800">
              <a:latin typeface="Consolas"/>
              <a:ea typeface="Consolas"/>
              <a:cs typeface="Consolas"/>
              <a:sym typeface="Consolas"/>
            </a:endParaRPr>
          </a:p>
        </p:txBody>
      </p:sp>
      <p:sp>
        <p:nvSpPr>
          <p:cNvPr id="326" name="Google Shape;326;p37"/>
          <p:cNvSpPr txBox="1"/>
          <p:nvPr/>
        </p:nvSpPr>
        <p:spPr>
          <a:xfrm>
            <a:off x="4959153" y="1344125"/>
            <a:ext cx="3583500" cy="2085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B.h</a:t>
            </a:r>
            <a:endParaRPr sz="1800">
              <a:latin typeface="Consolas"/>
              <a:ea typeface="Consolas"/>
              <a:cs typeface="Consolas"/>
              <a:sym typeface="Consolas"/>
            </a:endParaRPr>
          </a:p>
        </p:txBody>
      </p:sp>
      <p:cxnSp>
        <p:nvCxnSpPr>
          <p:cNvPr id="327" name="Google Shape;327;p37"/>
          <p:cNvCxnSpPr>
            <a:stCxn id="325" idx="0"/>
            <a:endCxn id="326" idx="2"/>
          </p:cNvCxnSpPr>
          <p:nvPr/>
        </p:nvCxnSpPr>
        <p:spPr>
          <a:xfrm rot="10800000">
            <a:off x="6750900" y="3429250"/>
            <a:ext cx="0" cy="614700"/>
          </a:xfrm>
          <a:prstGeom prst="straightConnector1">
            <a:avLst/>
          </a:prstGeom>
          <a:noFill/>
          <a:ln w="38100" cap="flat" cmpd="sng">
            <a:solidFill>
              <a:schemeClr val="accent5"/>
            </a:solidFill>
            <a:prstDash val="dash"/>
            <a:round/>
            <a:headEnd type="none" w="med" len="med"/>
            <a:tailEnd type="triangle" w="med" len="med"/>
          </a:ln>
        </p:spPr>
      </p:cxnSp>
      <p:sp>
        <p:nvSpPr>
          <p:cNvPr id="328" name="Google Shape;328;p37"/>
          <p:cNvSpPr txBox="1"/>
          <p:nvPr/>
        </p:nvSpPr>
        <p:spPr>
          <a:xfrm>
            <a:off x="4959150" y="4463150"/>
            <a:ext cx="3583500" cy="19347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int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(char *)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cxnSp>
        <p:nvCxnSpPr>
          <p:cNvPr id="329" name="Google Shape;329;p37"/>
          <p:cNvCxnSpPr>
            <a:stCxn id="324" idx="0"/>
            <a:endCxn id="330" idx="1"/>
          </p:cNvCxnSpPr>
          <p:nvPr/>
        </p:nvCxnSpPr>
        <p:spPr>
          <a:xfrm rot="10800000" flipH="1">
            <a:off x="2393150" y="2585950"/>
            <a:ext cx="2565900" cy="1458000"/>
          </a:xfrm>
          <a:prstGeom prst="straightConnector1">
            <a:avLst/>
          </a:prstGeom>
          <a:noFill/>
          <a:ln w="38100" cap="flat" cmpd="sng">
            <a:solidFill>
              <a:schemeClr val="accent5"/>
            </a:solidFill>
            <a:prstDash val="dash"/>
            <a:round/>
            <a:headEnd type="none" w="med" len="med"/>
            <a:tailEnd type="triangle" w="med" len="med"/>
          </a:ln>
        </p:spPr>
      </p:cxnSp>
      <p:sp>
        <p:nvSpPr>
          <p:cNvPr id="331" name="Google Shape;331;p37"/>
          <p:cNvSpPr txBox="1"/>
          <p:nvPr/>
        </p:nvSpPr>
        <p:spPr>
          <a:xfrm>
            <a:off x="4698888"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B</a:t>
            </a:r>
            <a:endParaRPr sz="1800">
              <a:solidFill>
                <a:srgbClr val="999999"/>
              </a:solidFill>
              <a:latin typeface="Consolas"/>
              <a:ea typeface="Consolas"/>
              <a:cs typeface="Consolas"/>
              <a:sym typeface="Consolas"/>
            </a:endParaRPr>
          </a:p>
        </p:txBody>
      </p:sp>
      <p:sp>
        <p:nvSpPr>
          <p:cNvPr id="332" name="Google Shape;332;p37"/>
          <p:cNvSpPr txBox="1"/>
          <p:nvPr/>
        </p:nvSpPr>
        <p:spPr>
          <a:xfrm>
            <a:off x="601400" y="4463150"/>
            <a:ext cx="3583500" cy="19347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void a()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int x =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("hola");</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330" name="Google Shape;330;p37"/>
          <p:cNvSpPr txBox="1"/>
          <p:nvPr/>
        </p:nvSpPr>
        <p:spPr>
          <a:xfrm>
            <a:off x="4959150" y="1742650"/>
            <a:ext cx="3583500" cy="1686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int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(char *);</a:t>
            </a:r>
            <a:endParaRPr sz="1800">
              <a:solidFill>
                <a:srgbClr val="FFFFFF"/>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8"/>
          <p:cNvSpPr txBox="1">
            <a:spLocks noGrp="1"/>
          </p:cNvSpPr>
          <p:nvPr>
            <p:ph type="title" idx="4294967295"/>
          </p:nvPr>
        </p:nvSpPr>
        <p:spPr>
          <a:xfrm>
            <a:off x="311700" y="1146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Función pública:</a:t>
            </a:r>
            <a:r>
              <a:rPr lang="en">
                <a:solidFill>
                  <a:schemeClr val="accent5"/>
                </a:solidFill>
              </a:rPr>
              <a:t> </a:t>
            </a:r>
            <a:r>
              <a:rPr lang="en">
                <a:solidFill>
                  <a:schemeClr val="accent5"/>
                </a:solidFill>
                <a:latin typeface="Consolas"/>
                <a:ea typeface="Consolas"/>
                <a:cs typeface="Consolas"/>
                <a:sym typeface="Consolas"/>
              </a:rPr>
              <a:t>extern</a:t>
            </a:r>
            <a:r>
              <a:rPr lang="en">
                <a:solidFill>
                  <a:srgbClr val="000000"/>
                </a:solidFill>
              </a:rPr>
              <a:t> (opcional)</a:t>
            </a:r>
            <a:endParaRPr>
              <a:solidFill>
                <a:srgbClr val="000000"/>
              </a:solidFill>
            </a:endParaRPr>
          </a:p>
        </p:txBody>
      </p:sp>
      <p:sp>
        <p:nvSpPr>
          <p:cNvPr id="338" name="Google Shape;338;p38"/>
          <p:cNvSpPr/>
          <p:nvPr/>
        </p:nvSpPr>
        <p:spPr>
          <a:xfrm>
            <a:off x="336325"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txBox="1"/>
          <p:nvPr/>
        </p:nvSpPr>
        <p:spPr>
          <a:xfrm>
            <a:off x="336313"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A</a:t>
            </a:r>
            <a:endParaRPr sz="1800">
              <a:solidFill>
                <a:srgbClr val="999999"/>
              </a:solidFill>
              <a:latin typeface="Consolas"/>
              <a:ea typeface="Consolas"/>
              <a:cs typeface="Consolas"/>
              <a:sym typeface="Consolas"/>
            </a:endParaRPr>
          </a:p>
        </p:txBody>
      </p:sp>
      <p:sp>
        <p:nvSpPr>
          <p:cNvPr id="340" name="Google Shape;340;p38"/>
          <p:cNvSpPr/>
          <p:nvPr/>
        </p:nvSpPr>
        <p:spPr>
          <a:xfrm>
            <a:off x="4698900"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txBox="1"/>
          <p:nvPr/>
        </p:nvSpPr>
        <p:spPr>
          <a:xfrm>
            <a:off x="601400" y="4043950"/>
            <a:ext cx="35835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A.c</a:t>
            </a:r>
            <a:endParaRPr sz="1800">
              <a:latin typeface="Consolas"/>
              <a:ea typeface="Consolas"/>
              <a:cs typeface="Consolas"/>
              <a:sym typeface="Consolas"/>
            </a:endParaRPr>
          </a:p>
        </p:txBody>
      </p:sp>
      <p:sp>
        <p:nvSpPr>
          <p:cNvPr id="342" name="Google Shape;342;p38"/>
          <p:cNvSpPr txBox="1"/>
          <p:nvPr/>
        </p:nvSpPr>
        <p:spPr>
          <a:xfrm>
            <a:off x="4959150" y="4043950"/>
            <a:ext cx="35835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B.c</a:t>
            </a:r>
            <a:endParaRPr sz="1800">
              <a:latin typeface="Consolas"/>
              <a:ea typeface="Consolas"/>
              <a:cs typeface="Consolas"/>
              <a:sym typeface="Consolas"/>
            </a:endParaRPr>
          </a:p>
        </p:txBody>
      </p:sp>
      <p:sp>
        <p:nvSpPr>
          <p:cNvPr id="343" name="Google Shape;343;p38"/>
          <p:cNvSpPr txBox="1"/>
          <p:nvPr/>
        </p:nvSpPr>
        <p:spPr>
          <a:xfrm>
            <a:off x="4959153" y="1344125"/>
            <a:ext cx="3583500" cy="2085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B.h</a:t>
            </a:r>
            <a:endParaRPr sz="1800">
              <a:latin typeface="Consolas"/>
              <a:ea typeface="Consolas"/>
              <a:cs typeface="Consolas"/>
              <a:sym typeface="Consolas"/>
            </a:endParaRPr>
          </a:p>
        </p:txBody>
      </p:sp>
      <p:cxnSp>
        <p:nvCxnSpPr>
          <p:cNvPr id="344" name="Google Shape;344;p38"/>
          <p:cNvCxnSpPr>
            <a:stCxn id="342" idx="0"/>
            <a:endCxn id="347" idx="2"/>
          </p:cNvCxnSpPr>
          <p:nvPr/>
        </p:nvCxnSpPr>
        <p:spPr>
          <a:xfrm flipV="1">
            <a:off x="6750900" y="3429250"/>
            <a:ext cx="0" cy="614700"/>
          </a:xfrm>
          <a:prstGeom prst="straightConnector1">
            <a:avLst/>
          </a:prstGeom>
          <a:noFill/>
          <a:ln w="38100" cap="flat" cmpd="sng">
            <a:solidFill>
              <a:schemeClr val="accent5"/>
            </a:solidFill>
            <a:prstDash val="dash"/>
            <a:round/>
            <a:headEnd type="none" w="med" len="med"/>
            <a:tailEnd type="triangle" w="med" len="med"/>
          </a:ln>
        </p:spPr>
      </p:cxnSp>
      <p:sp>
        <p:nvSpPr>
          <p:cNvPr id="345" name="Google Shape;345;p38"/>
          <p:cNvSpPr txBox="1"/>
          <p:nvPr/>
        </p:nvSpPr>
        <p:spPr>
          <a:xfrm>
            <a:off x="4959150" y="4463150"/>
            <a:ext cx="3583500" cy="19347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int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(char *)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cxnSp>
        <p:nvCxnSpPr>
          <p:cNvPr id="346" name="Google Shape;346;p38"/>
          <p:cNvCxnSpPr>
            <a:stCxn id="341" idx="0"/>
            <a:endCxn id="347" idx="1"/>
          </p:cNvCxnSpPr>
          <p:nvPr/>
        </p:nvCxnSpPr>
        <p:spPr>
          <a:xfrm rot="10800000" flipH="1">
            <a:off x="2393150" y="2585950"/>
            <a:ext cx="2565900" cy="1458000"/>
          </a:xfrm>
          <a:prstGeom prst="straightConnector1">
            <a:avLst/>
          </a:prstGeom>
          <a:noFill/>
          <a:ln w="38100" cap="flat" cmpd="sng">
            <a:solidFill>
              <a:schemeClr val="accent5"/>
            </a:solidFill>
            <a:prstDash val="dash"/>
            <a:round/>
            <a:headEnd type="none" w="med" len="med"/>
            <a:tailEnd type="triangle" w="med" len="med"/>
          </a:ln>
        </p:spPr>
      </p:cxnSp>
      <p:sp>
        <p:nvSpPr>
          <p:cNvPr id="348" name="Google Shape;348;p38"/>
          <p:cNvSpPr txBox="1"/>
          <p:nvPr/>
        </p:nvSpPr>
        <p:spPr>
          <a:xfrm>
            <a:off x="4698888"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B</a:t>
            </a:r>
            <a:endParaRPr sz="1800">
              <a:solidFill>
                <a:srgbClr val="999999"/>
              </a:solidFill>
              <a:latin typeface="Consolas"/>
              <a:ea typeface="Consolas"/>
              <a:cs typeface="Consolas"/>
              <a:sym typeface="Consolas"/>
            </a:endParaRPr>
          </a:p>
        </p:txBody>
      </p:sp>
      <p:sp>
        <p:nvSpPr>
          <p:cNvPr id="349" name="Google Shape;349;p38"/>
          <p:cNvSpPr txBox="1"/>
          <p:nvPr/>
        </p:nvSpPr>
        <p:spPr>
          <a:xfrm>
            <a:off x="601400" y="4463150"/>
            <a:ext cx="3583500" cy="19347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void a()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int x =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("hola");</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347" name="Google Shape;347;p38"/>
          <p:cNvSpPr txBox="1"/>
          <p:nvPr/>
        </p:nvSpPr>
        <p:spPr>
          <a:xfrm>
            <a:off x="4959150" y="1742650"/>
            <a:ext cx="3583500" cy="1686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6"/>
                </a:solidFill>
                <a:latin typeface="Consolas"/>
                <a:ea typeface="Consolas"/>
                <a:cs typeface="Consolas"/>
                <a:sym typeface="Consolas"/>
              </a:rPr>
              <a:t>extern</a:t>
            </a:r>
            <a:r>
              <a:rPr lang="en" sz="1800">
                <a:solidFill>
                  <a:srgbClr val="FFFFFF"/>
                </a:solidFill>
                <a:latin typeface="Consolas"/>
                <a:ea typeface="Consolas"/>
                <a:cs typeface="Consolas"/>
                <a:sym typeface="Consolas"/>
              </a:rPr>
              <a:t> int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(char *);</a:t>
            </a:r>
            <a:endParaRPr sz="1800">
              <a:solidFill>
                <a:srgbClr val="FFFFFF"/>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9"/>
          <p:cNvSpPr txBox="1">
            <a:spLocks noGrp="1"/>
          </p:cNvSpPr>
          <p:nvPr>
            <p:ph type="title" idx="4294967295"/>
          </p:nvPr>
        </p:nvSpPr>
        <p:spPr>
          <a:xfrm>
            <a:off x="311700" y="1146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Función privada</a:t>
            </a:r>
            <a:endParaRPr>
              <a:solidFill>
                <a:srgbClr val="000000"/>
              </a:solidFill>
            </a:endParaRPr>
          </a:p>
        </p:txBody>
      </p:sp>
      <p:sp>
        <p:nvSpPr>
          <p:cNvPr id="355" name="Google Shape;355;p39"/>
          <p:cNvSpPr/>
          <p:nvPr/>
        </p:nvSpPr>
        <p:spPr>
          <a:xfrm>
            <a:off x="336325"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txBox="1"/>
          <p:nvPr/>
        </p:nvSpPr>
        <p:spPr>
          <a:xfrm>
            <a:off x="336313"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A</a:t>
            </a:r>
            <a:endParaRPr sz="1800">
              <a:solidFill>
                <a:srgbClr val="999999"/>
              </a:solidFill>
              <a:latin typeface="Consolas"/>
              <a:ea typeface="Consolas"/>
              <a:cs typeface="Consolas"/>
              <a:sym typeface="Consolas"/>
            </a:endParaRPr>
          </a:p>
        </p:txBody>
      </p:sp>
      <p:sp>
        <p:nvSpPr>
          <p:cNvPr id="357" name="Google Shape;357;p39"/>
          <p:cNvSpPr/>
          <p:nvPr/>
        </p:nvSpPr>
        <p:spPr>
          <a:xfrm>
            <a:off x="4698900"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txBox="1"/>
          <p:nvPr/>
        </p:nvSpPr>
        <p:spPr>
          <a:xfrm>
            <a:off x="601400" y="4043950"/>
            <a:ext cx="35835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A.c</a:t>
            </a:r>
            <a:endParaRPr sz="1800">
              <a:latin typeface="Consolas"/>
              <a:ea typeface="Consolas"/>
              <a:cs typeface="Consolas"/>
              <a:sym typeface="Consolas"/>
            </a:endParaRPr>
          </a:p>
        </p:txBody>
      </p:sp>
      <p:sp>
        <p:nvSpPr>
          <p:cNvPr id="359" name="Google Shape;359;p39"/>
          <p:cNvSpPr txBox="1"/>
          <p:nvPr/>
        </p:nvSpPr>
        <p:spPr>
          <a:xfrm>
            <a:off x="4959150" y="4043950"/>
            <a:ext cx="35835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B.c</a:t>
            </a:r>
            <a:endParaRPr sz="1800">
              <a:latin typeface="Consolas"/>
              <a:ea typeface="Consolas"/>
              <a:cs typeface="Consolas"/>
              <a:sym typeface="Consolas"/>
            </a:endParaRPr>
          </a:p>
        </p:txBody>
      </p:sp>
      <p:sp>
        <p:nvSpPr>
          <p:cNvPr id="360" name="Google Shape;360;p39"/>
          <p:cNvSpPr txBox="1"/>
          <p:nvPr/>
        </p:nvSpPr>
        <p:spPr>
          <a:xfrm>
            <a:off x="4959153" y="1344125"/>
            <a:ext cx="3583500" cy="2085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B.h</a:t>
            </a:r>
            <a:endParaRPr sz="1800">
              <a:latin typeface="Consolas"/>
              <a:ea typeface="Consolas"/>
              <a:cs typeface="Consolas"/>
              <a:sym typeface="Consolas"/>
            </a:endParaRPr>
          </a:p>
        </p:txBody>
      </p:sp>
      <p:cxnSp>
        <p:nvCxnSpPr>
          <p:cNvPr id="361" name="Google Shape;361;p39"/>
          <p:cNvCxnSpPr>
            <a:stCxn id="359" idx="0"/>
            <a:endCxn id="360" idx="2"/>
          </p:cNvCxnSpPr>
          <p:nvPr/>
        </p:nvCxnSpPr>
        <p:spPr>
          <a:xfrm rot="10800000">
            <a:off x="6750900" y="3429250"/>
            <a:ext cx="0" cy="614700"/>
          </a:xfrm>
          <a:prstGeom prst="straightConnector1">
            <a:avLst/>
          </a:prstGeom>
          <a:noFill/>
          <a:ln w="38100" cap="flat" cmpd="sng">
            <a:solidFill>
              <a:schemeClr val="accent5"/>
            </a:solidFill>
            <a:prstDash val="dash"/>
            <a:round/>
            <a:headEnd type="none" w="med" len="med"/>
            <a:tailEnd type="triangle" w="med" len="med"/>
          </a:ln>
        </p:spPr>
      </p:cxnSp>
      <p:sp>
        <p:nvSpPr>
          <p:cNvPr id="362" name="Google Shape;362;p39"/>
          <p:cNvSpPr txBox="1"/>
          <p:nvPr/>
        </p:nvSpPr>
        <p:spPr>
          <a:xfrm>
            <a:off x="4959150" y="4463150"/>
            <a:ext cx="3583500" cy="19347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float </a:t>
            </a:r>
            <a:r>
              <a:rPr lang="en" sz="1800">
                <a:solidFill>
                  <a:schemeClr val="accent5"/>
                </a:solidFill>
                <a:latin typeface="Consolas"/>
                <a:ea typeface="Consolas"/>
                <a:cs typeface="Consolas"/>
                <a:sym typeface="Consolas"/>
              </a:rPr>
              <a:t>f</a:t>
            </a: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int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(char *) {...}</a:t>
            </a:r>
            <a:endParaRPr sz="1800">
              <a:solidFill>
                <a:srgbClr val="FFFFFF"/>
              </a:solidFill>
              <a:latin typeface="Consolas"/>
              <a:ea typeface="Consolas"/>
              <a:cs typeface="Consolas"/>
              <a:sym typeface="Consolas"/>
            </a:endParaRPr>
          </a:p>
        </p:txBody>
      </p:sp>
      <p:cxnSp>
        <p:nvCxnSpPr>
          <p:cNvPr id="363" name="Google Shape;363;p39"/>
          <p:cNvCxnSpPr>
            <a:stCxn id="358" idx="0"/>
            <a:endCxn id="364" idx="1"/>
          </p:cNvCxnSpPr>
          <p:nvPr/>
        </p:nvCxnSpPr>
        <p:spPr>
          <a:xfrm rot="10800000" flipH="1">
            <a:off x="2393150" y="2585950"/>
            <a:ext cx="2565900" cy="1458000"/>
          </a:xfrm>
          <a:prstGeom prst="straightConnector1">
            <a:avLst/>
          </a:prstGeom>
          <a:noFill/>
          <a:ln w="38100" cap="flat" cmpd="sng">
            <a:solidFill>
              <a:schemeClr val="accent5"/>
            </a:solidFill>
            <a:prstDash val="dash"/>
            <a:round/>
            <a:headEnd type="none" w="med" len="med"/>
            <a:tailEnd type="triangle" w="med" len="med"/>
          </a:ln>
        </p:spPr>
      </p:cxnSp>
      <p:sp>
        <p:nvSpPr>
          <p:cNvPr id="365" name="Google Shape;365;p39"/>
          <p:cNvSpPr txBox="1"/>
          <p:nvPr/>
        </p:nvSpPr>
        <p:spPr>
          <a:xfrm>
            <a:off x="4698888"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B</a:t>
            </a:r>
            <a:endParaRPr sz="1800">
              <a:solidFill>
                <a:srgbClr val="999999"/>
              </a:solidFill>
              <a:latin typeface="Consolas"/>
              <a:ea typeface="Consolas"/>
              <a:cs typeface="Consolas"/>
              <a:sym typeface="Consolas"/>
            </a:endParaRPr>
          </a:p>
        </p:txBody>
      </p:sp>
      <p:sp>
        <p:nvSpPr>
          <p:cNvPr id="366" name="Google Shape;366;p39"/>
          <p:cNvSpPr txBox="1"/>
          <p:nvPr/>
        </p:nvSpPr>
        <p:spPr>
          <a:xfrm>
            <a:off x="601400" y="4463150"/>
            <a:ext cx="3583500" cy="19347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void a()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int x =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("hola");</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364" name="Google Shape;364;p39"/>
          <p:cNvSpPr txBox="1"/>
          <p:nvPr/>
        </p:nvSpPr>
        <p:spPr>
          <a:xfrm>
            <a:off x="4959150" y="1742650"/>
            <a:ext cx="3583500" cy="1686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int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(char *);</a:t>
            </a:r>
            <a:endParaRPr sz="180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0"/>
          <p:cNvSpPr txBox="1">
            <a:spLocks noGrp="1"/>
          </p:cNvSpPr>
          <p:nvPr>
            <p:ph type="title" idx="4294967295"/>
          </p:nvPr>
        </p:nvSpPr>
        <p:spPr>
          <a:xfrm>
            <a:off x="311700" y="1146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Función privada</a:t>
            </a:r>
            <a:endParaRPr/>
          </a:p>
        </p:txBody>
      </p:sp>
      <p:sp>
        <p:nvSpPr>
          <p:cNvPr id="372" name="Google Shape;372;p40"/>
          <p:cNvSpPr/>
          <p:nvPr/>
        </p:nvSpPr>
        <p:spPr>
          <a:xfrm>
            <a:off x="336325"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txBox="1"/>
          <p:nvPr/>
        </p:nvSpPr>
        <p:spPr>
          <a:xfrm>
            <a:off x="336313"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A</a:t>
            </a:r>
            <a:endParaRPr sz="1800">
              <a:solidFill>
                <a:srgbClr val="999999"/>
              </a:solidFill>
              <a:latin typeface="Consolas"/>
              <a:ea typeface="Consolas"/>
              <a:cs typeface="Consolas"/>
              <a:sym typeface="Consolas"/>
            </a:endParaRPr>
          </a:p>
        </p:txBody>
      </p:sp>
      <p:sp>
        <p:nvSpPr>
          <p:cNvPr id="374" name="Google Shape;374;p40"/>
          <p:cNvSpPr/>
          <p:nvPr/>
        </p:nvSpPr>
        <p:spPr>
          <a:xfrm>
            <a:off x="4698900"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txBox="1"/>
          <p:nvPr/>
        </p:nvSpPr>
        <p:spPr>
          <a:xfrm>
            <a:off x="601400" y="3815350"/>
            <a:ext cx="35835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A.c</a:t>
            </a:r>
            <a:endParaRPr sz="1800">
              <a:latin typeface="Consolas"/>
              <a:ea typeface="Consolas"/>
              <a:cs typeface="Consolas"/>
              <a:sym typeface="Consolas"/>
            </a:endParaRPr>
          </a:p>
        </p:txBody>
      </p:sp>
      <p:sp>
        <p:nvSpPr>
          <p:cNvPr id="376" name="Google Shape;376;p40"/>
          <p:cNvSpPr txBox="1"/>
          <p:nvPr/>
        </p:nvSpPr>
        <p:spPr>
          <a:xfrm>
            <a:off x="4959150" y="3815350"/>
            <a:ext cx="35835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B.c</a:t>
            </a:r>
            <a:endParaRPr sz="1800">
              <a:latin typeface="Consolas"/>
              <a:ea typeface="Consolas"/>
              <a:cs typeface="Consolas"/>
              <a:sym typeface="Consolas"/>
            </a:endParaRPr>
          </a:p>
        </p:txBody>
      </p:sp>
      <p:sp>
        <p:nvSpPr>
          <p:cNvPr id="377" name="Google Shape;377;p40"/>
          <p:cNvSpPr txBox="1"/>
          <p:nvPr/>
        </p:nvSpPr>
        <p:spPr>
          <a:xfrm>
            <a:off x="4959153" y="1344125"/>
            <a:ext cx="3583500" cy="2085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B.h</a:t>
            </a:r>
            <a:endParaRPr sz="1800">
              <a:latin typeface="Consolas"/>
              <a:ea typeface="Consolas"/>
              <a:cs typeface="Consolas"/>
              <a:sym typeface="Consolas"/>
            </a:endParaRPr>
          </a:p>
        </p:txBody>
      </p:sp>
      <p:cxnSp>
        <p:nvCxnSpPr>
          <p:cNvPr id="378" name="Google Shape;378;p40"/>
          <p:cNvCxnSpPr>
            <a:stCxn id="376" idx="0"/>
            <a:endCxn id="377" idx="2"/>
          </p:cNvCxnSpPr>
          <p:nvPr/>
        </p:nvCxnSpPr>
        <p:spPr>
          <a:xfrm rot="10800000">
            <a:off x="6750900" y="3429250"/>
            <a:ext cx="0" cy="386100"/>
          </a:xfrm>
          <a:prstGeom prst="straightConnector1">
            <a:avLst/>
          </a:prstGeom>
          <a:noFill/>
          <a:ln w="38100" cap="flat" cmpd="sng">
            <a:solidFill>
              <a:schemeClr val="accent5"/>
            </a:solidFill>
            <a:prstDash val="dash"/>
            <a:round/>
            <a:headEnd type="none" w="med" len="med"/>
            <a:tailEnd type="triangle" w="med" len="med"/>
          </a:ln>
        </p:spPr>
      </p:cxnSp>
      <p:sp>
        <p:nvSpPr>
          <p:cNvPr id="379" name="Google Shape;379;p40"/>
          <p:cNvSpPr txBox="1"/>
          <p:nvPr/>
        </p:nvSpPr>
        <p:spPr>
          <a:xfrm>
            <a:off x="4959150" y="4234550"/>
            <a:ext cx="35835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float </a:t>
            </a:r>
            <a:r>
              <a:rPr lang="en" sz="1800">
                <a:solidFill>
                  <a:schemeClr val="accent5"/>
                </a:solidFill>
                <a:latin typeface="Consolas"/>
                <a:ea typeface="Consolas"/>
                <a:cs typeface="Consolas"/>
                <a:sym typeface="Consolas"/>
              </a:rPr>
              <a:t>f</a:t>
            </a: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int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(char *) {...}</a:t>
            </a:r>
            <a:endParaRPr sz="1800">
              <a:solidFill>
                <a:srgbClr val="FFFFFF"/>
              </a:solidFill>
              <a:latin typeface="Consolas"/>
              <a:ea typeface="Consolas"/>
              <a:cs typeface="Consolas"/>
              <a:sym typeface="Consolas"/>
            </a:endParaRPr>
          </a:p>
        </p:txBody>
      </p:sp>
      <p:cxnSp>
        <p:nvCxnSpPr>
          <p:cNvPr id="380" name="Google Shape;380;p40"/>
          <p:cNvCxnSpPr>
            <a:stCxn id="375" idx="0"/>
            <a:endCxn id="381" idx="1"/>
          </p:cNvCxnSpPr>
          <p:nvPr/>
        </p:nvCxnSpPr>
        <p:spPr>
          <a:xfrm rot="10800000" flipH="1">
            <a:off x="2393150" y="2585950"/>
            <a:ext cx="2565900" cy="1229400"/>
          </a:xfrm>
          <a:prstGeom prst="straightConnector1">
            <a:avLst/>
          </a:prstGeom>
          <a:noFill/>
          <a:ln w="38100" cap="flat" cmpd="sng">
            <a:solidFill>
              <a:schemeClr val="accent5"/>
            </a:solidFill>
            <a:prstDash val="dash"/>
            <a:round/>
            <a:headEnd type="none" w="med" len="med"/>
            <a:tailEnd type="triangle" w="med" len="med"/>
          </a:ln>
        </p:spPr>
      </p:cxnSp>
      <p:sp>
        <p:nvSpPr>
          <p:cNvPr id="382" name="Google Shape;382;p40"/>
          <p:cNvSpPr txBox="1"/>
          <p:nvPr/>
        </p:nvSpPr>
        <p:spPr>
          <a:xfrm>
            <a:off x="4698888"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B</a:t>
            </a:r>
            <a:endParaRPr sz="1800">
              <a:solidFill>
                <a:srgbClr val="999999"/>
              </a:solidFill>
              <a:latin typeface="Consolas"/>
              <a:ea typeface="Consolas"/>
              <a:cs typeface="Consolas"/>
              <a:sym typeface="Consolas"/>
            </a:endParaRPr>
          </a:p>
        </p:txBody>
      </p:sp>
      <p:sp>
        <p:nvSpPr>
          <p:cNvPr id="383" name="Google Shape;383;p40"/>
          <p:cNvSpPr txBox="1"/>
          <p:nvPr/>
        </p:nvSpPr>
        <p:spPr>
          <a:xfrm>
            <a:off x="601400" y="4234550"/>
            <a:ext cx="35835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int </a:t>
            </a:r>
            <a:r>
              <a:rPr lang="en" sz="1800">
                <a:solidFill>
                  <a:schemeClr val="accent5"/>
                </a:solidFill>
                <a:latin typeface="Consolas"/>
                <a:ea typeface="Consolas"/>
                <a:cs typeface="Consolas"/>
                <a:sym typeface="Consolas"/>
              </a:rPr>
              <a:t>f</a:t>
            </a:r>
            <a:r>
              <a:rPr lang="en" sz="1800">
                <a:solidFill>
                  <a:srgbClr val="FFFFFF"/>
                </a:solidFill>
                <a:latin typeface="Consolas"/>
                <a:ea typeface="Consolas"/>
                <a:cs typeface="Consolas"/>
                <a:sym typeface="Consolas"/>
              </a:rPr>
              <a:t>(double x)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void a()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int x =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("hola");</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381" name="Google Shape;381;p40"/>
          <p:cNvSpPr txBox="1"/>
          <p:nvPr/>
        </p:nvSpPr>
        <p:spPr>
          <a:xfrm>
            <a:off x="4959150" y="1742650"/>
            <a:ext cx="3583500" cy="1686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int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(char *);</a:t>
            </a:r>
            <a:endParaRPr sz="1800">
              <a:solidFill>
                <a:srgbClr val="FFFFFF"/>
              </a:solidFill>
              <a:latin typeface="Consolas"/>
              <a:ea typeface="Consolas"/>
              <a:cs typeface="Consolas"/>
              <a:sym typeface="Consolas"/>
            </a:endParaRPr>
          </a:p>
        </p:txBody>
      </p:sp>
      <p:grpSp>
        <p:nvGrpSpPr>
          <p:cNvPr id="384" name="Google Shape;384;p40"/>
          <p:cNvGrpSpPr/>
          <p:nvPr/>
        </p:nvGrpSpPr>
        <p:grpSpPr>
          <a:xfrm>
            <a:off x="3462350" y="4825850"/>
            <a:ext cx="427500" cy="427500"/>
            <a:chOff x="1052550" y="616725"/>
            <a:chExt cx="427500" cy="427500"/>
          </a:xfrm>
        </p:grpSpPr>
        <p:sp>
          <p:nvSpPr>
            <p:cNvPr id="385" name="Google Shape;385;p40"/>
            <p:cNvSpPr/>
            <p:nvPr/>
          </p:nvSpPr>
          <p:spPr>
            <a:xfrm>
              <a:off x="1052550" y="616725"/>
              <a:ext cx="427500" cy="427500"/>
            </a:xfrm>
            <a:prstGeom prst="ellipse">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6" name="Google Shape;386;p40"/>
            <p:cNvSpPr txBox="1"/>
            <p:nvPr/>
          </p:nvSpPr>
          <p:spPr>
            <a:xfrm>
              <a:off x="1063449" y="686625"/>
              <a:ext cx="3390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a:t>
              </a:r>
              <a:endParaRPr sz="1800" b="1">
                <a:solidFill>
                  <a:srgbClr val="FFFFFF"/>
                </a:solidFill>
                <a:latin typeface="Proxima Nova"/>
                <a:ea typeface="Proxima Nova"/>
                <a:cs typeface="Proxima Nova"/>
                <a:sym typeface="Proxima Nova"/>
              </a:endParaRPr>
            </a:p>
          </p:txBody>
        </p:sp>
      </p:grpSp>
      <p:grpSp>
        <p:nvGrpSpPr>
          <p:cNvPr id="387" name="Google Shape;387;p40"/>
          <p:cNvGrpSpPr/>
          <p:nvPr/>
        </p:nvGrpSpPr>
        <p:grpSpPr>
          <a:xfrm>
            <a:off x="7176300" y="4825850"/>
            <a:ext cx="427500" cy="427500"/>
            <a:chOff x="1052550" y="616725"/>
            <a:chExt cx="427500" cy="427500"/>
          </a:xfrm>
        </p:grpSpPr>
        <p:sp>
          <p:nvSpPr>
            <p:cNvPr id="388" name="Google Shape;388;p40"/>
            <p:cNvSpPr/>
            <p:nvPr/>
          </p:nvSpPr>
          <p:spPr>
            <a:xfrm>
              <a:off x="1052550" y="616725"/>
              <a:ext cx="427500" cy="427500"/>
            </a:xfrm>
            <a:prstGeom prst="ellipse">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9" name="Google Shape;389;p40"/>
            <p:cNvSpPr txBox="1"/>
            <p:nvPr/>
          </p:nvSpPr>
          <p:spPr>
            <a:xfrm>
              <a:off x="1063449" y="686625"/>
              <a:ext cx="3390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a:t>
              </a:r>
              <a:endParaRPr sz="1800" b="1">
                <a:solidFill>
                  <a:srgbClr val="FFFFFF"/>
                </a:solidFill>
                <a:latin typeface="Proxima Nova"/>
                <a:ea typeface="Proxima Nova"/>
                <a:cs typeface="Proxima Nova"/>
                <a:sym typeface="Proxima Nov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4"/>
                                        </p:tgtEl>
                                        <p:attrNameLst>
                                          <p:attrName>style.visibility</p:attrName>
                                        </p:attrNameLst>
                                      </p:cBhvr>
                                      <p:to>
                                        <p:strVal val="visible"/>
                                      </p:to>
                                    </p:set>
                                    <p:animEffect transition="in" filter="fade">
                                      <p:cBhvr>
                                        <p:cTn id="7" dur="1000"/>
                                        <p:tgtEl>
                                          <p:spTgt spid="384"/>
                                        </p:tgtEl>
                                      </p:cBhvr>
                                    </p:animEffect>
                                  </p:childTnLst>
                                </p:cTn>
                              </p:par>
                              <p:par>
                                <p:cTn id="8" presetID="10" presetClass="entr" presetSubtype="0" fill="hold" nodeType="withEffect">
                                  <p:stCondLst>
                                    <p:cond delay="0"/>
                                  </p:stCondLst>
                                  <p:childTnLst>
                                    <p:set>
                                      <p:cBhvr>
                                        <p:cTn id="9" dur="1" fill="hold">
                                          <p:stCondLst>
                                            <p:cond delay="0"/>
                                          </p:stCondLst>
                                        </p:cTn>
                                        <p:tgtEl>
                                          <p:spTgt spid="387"/>
                                        </p:tgtEl>
                                        <p:attrNameLst>
                                          <p:attrName>style.visibility</p:attrName>
                                        </p:attrNameLst>
                                      </p:cBhvr>
                                      <p:to>
                                        <p:strVal val="visible"/>
                                      </p:to>
                                    </p:set>
                                    <p:animEffect transition="in" filter="fade">
                                      <p:cBhvr>
                                        <p:cTn id="10" dur="1000"/>
                                        <p:tgtEl>
                                          <p:spTgt spid="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1"/>
          <p:cNvSpPr txBox="1">
            <a:spLocks noGrp="1"/>
          </p:cNvSpPr>
          <p:nvPr>
            <p:ph type="title" idx="4294967295"/>
          </p:nvPr>
        </p:nvSpPr>
        <p:spPr>
          <a:xfrm>
            <a:off x="311700" y="1146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Función privada:</a:t>
            </a:r>
            <a:r>
              <a:rPr lang="en">
                <a:solidFill>
                  <a:schemeClr val="accent5"/>
                </a:solidFill>
              </a:rPr>
              <a:t> </a:t>
            </a:r>
            <a:r>
              <a:rPr lang="en">
                <a:solidFill>
                  <a:schemeClr val="accent5"/>
                </a:solidFill>
                <a:latin typeface="Consolas"/>
                <a:ea typeface="Consolas"/>
                <a:cs typeface="Consolas"/>
                <a:sym typeface="Consolas"/>
              </a:rPr>
              <a:t>static</a:t>
            </a:r>
            <a:endParaRPr>
              <a:solidFill>
                <a:schemeClr val="accent5"/>
              </a:solidFill>
              <a:latin typeface="Consolas"/>
              <a:ea typeface="Consolas"/>
              <a:cs typeface="Consolas"/>
              <a:sym typeface="Consolas"/>
            </a:endParaRPr>
          </a:p>
        </p:txBody>
      </p:sp>
      <p:sp>
        <p:nvSpPr>
          <p:cNvPr id="395" name="Google Shape;395;p41"/>
          <p:cNvSpPr/>
          <p:nvPr/>
        </p:nvSpPr>
        <p:spPr>
          <a:xfrm>
            <a:off x="336325"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txBox="1"/>
          <p:nvPr/>
        </p:nvSpPr>
        <p:spPr>
          <a:xfrm>
            <a:off x="336313"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A</a:t>
            </a:r>
            <a:endParaRPr sz="1800">
              <a:solidFill>
                <a:srgbClr val="999999"/>
              </a:solidFill>
              <a:latin typeface="Consolas"/>
              <a:ea typeface="Consolas"/>
              <a:cs typeface="Consolas"/>
              <a:sym typeface="Consolas"/>
            </a:endParaRPr>
          </a:p>
        </p:txBody>
      </p:sp>
      <p:sp>
        <p:nvSpPr>
          <p:cNvPr id="397" name="Google Shape;397;p41"/>
          <p:cNvSpPr/>
          <p:nvPr/>
        </p:nvSpPr>
        <p:spPr>
          <a:xfrm>
            <a:off x="4698900"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txBox="1"/>
          <p:nvPr/>
        </p:nvSpPr>
        <p:spPr>
          <a:xfrm>
            <a:off x="386125" y="3815350"/>
            <a:ext cx="40140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A.c</a:t>
            </a:r>
            <a:endParaRPr sz="1800">
              <a:latin typeface="Consolas"/>
              <a:ea typeface="Consolas"/>
              <a:cs typeface="Consolas"/>
              <a:sym typeface="Consolas"/>
            </a:endParaRPr>
          </a:p>
        </p:txBody>
      </p:sp>
      <p:sp>
        <p:nvSpPr>
          <p:cNvPr id="399" name="Google Shape;399;p41"/>
          <p:cNvSpPr txBox="1"/>
          <p:nvPr/>
        </p:nvSpPr>
        <p:spPr>
          <a:xfrm>
            <a:off x="4743900" y="3815350"/>
            <a:ext cx="40140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B.c</a:t>
            </a:r>
            <a:endParaRPr sz="1800">
              <a:latin typeface="Consolas"/>
              <a:ea typeface="Consolas"/>
              <a:cs typeface="Consolas"/>
              <a:sym typeface="Consolas"/>
            </a:endParaRPr>
          </a:p>
        </p:txBody>
      </p:sp>
      <p:sp>
        <p:nvSpPr>
          <p:cNvPr id="400" name="Google Shape;400;p41"/>
          <p:cNvSpPr txBox="1"/>
          <p:nvPr/>
        </p:nvSpPr>
        <p:spPr>
          <a:xfrm>
            <a:off x="4959153" y="1344125"/>
            <a:ext cx="3583500" cy="2085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B.h</a:t>
            </a:r>
            <a:endParaRPr sz="1800">
              <a:latin typeface="Consolas"/>
              <a:ea typeface="Consolas"/>
              <a:cs typeface="Consolas"/>
              <a:sym typeface="Consolas"/>
            </a:endParaRPr>
          </a:p>
        </p:txBody>
      </p:sp>
      <p:cxnSp>
        <p:nvCxnSpPr>
          <p:cNvPr id="401" name="Google Shape;401;p41"/>
          <p:cNvCxnSpPr>
            <a:stCxn id="399" idx="0"/>
            <a:endCxn id="400" idx="2"/>
          </p:cNvCxnSpPr>
          <p:nvPr/>
        </p:nvCxnSpPr>
        <p:spPr>
          <a:xfrm rot="10800000">
            <a:off x="6750900" y="3429250"/>
            <a:ext cx="0" cy="386100"/>
          </a:xfrm>
          <a:prstGeom prst="straightConnector1">
            <a:avLst/>
          </a:prstGeom>
          <a:noFill/>
          <a:ln w="38100" cap="flat" cmpd="sng">
            <a:solidFill>
              <a:schemeClr val="accent5"/>
            </a:solidFill>
            <a:prstDash val="dash"/>
            <a:round/>
            <a:headEnd type="none" w="med" len="med"/>
            <a:tailEnd type="triangle" w="med" len="med"/>
          </a:ln>
        </p:spPr>
      </p:cxnSp>
      <p:sp>
        <p:nvSpPr>
          <p:cNvPr id="402" name="Google Shape;402;p41"/>
          <p:cNvSpPr txBox="1"/>
          <p:nvPr/>
        </p:nvSpPr>
        <p:spPr>
          <a:xfrm>
            <a:off x="4743900" y="4234550"/>
            <a:ext cx="40140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chemeClr val="accent6"/>
                </a:solidFill>
                <a:latin typeface="Consolas"/>
                <a:ea typeface="Consolas"/>
                <a:cs typeface="Consolas"/>
                <a:sym typeface="Consolas"/>
              </a:rPr>
              <a:t>static</a:t>
            </a:r>
            <a:r>
              <a:rPr lang="en" sz="1800">
                <a:solidFill>
                  <a:srgbClr val="FFFFFF"/>
                </a:solidFill>
                <a:latin typeface="Consolas"/>
                <a:ea typeface="Consolas"/>
                <a:cs typeface="Consolas"/>
                <a:sym typeface="Consolas"/>
              </a:rPr>
              <a:t> float </a:t>
            </a:r>
            <a:r>
              <a:rPr lang="en" sz="1800">
                <a:solidFill>
                  <a:schemeClr val="accent5"/>
                </a:solidFill>
                <a:latin typeface="Consolas"/>
                <a:ea typeface="Consolas"/>
                <a:cs typeface="Consolas"/>
                <a:sym typeface="Consolas"/>
              </a:rPr>
              <a:t>f</a:t>
            </a:r>
            <a:r>
              <a:rPr lang="en" sz="1800">
                <a:solidFill>
                  <a:srgbClr val="FFFFFF"/>
                </a:solidFill>
                <a:latin typeface="Consolas"/>
                <a:ea typeface="Consolas"/>
                <a:cs typeface="Consolas"/>
                <a:sym typeface="Consolas"/>
              </a:rPr>
              <a:t>()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int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(char *s) {...}</a:t>
            </a:r>
            <a:endParaRPr sz="1800">
              <a:solidFill>
                <a:srgbClr val="FFFFFF"/>
              </a:solidFill>
              <a:latin typeface="Consolas"/>
              <a:ea typeface="Consolas"/>
              <a:cs typeface="Consolas"/>
              <a:sym typeface="Consolas"/>
            </a:endParaRPr>
          </a:p>
        </p:txBody>
      </p:sp>
      <p:cxnSp>
        <p:nvCxnSpPr>
          <p:cNvPr id="403" name="Google Shape;403;p41"/>
          <p:cNvCxnSpPr>
            <a:stCxn id="398" idx="0"/>
            <a:endCxn id="404" idx="1"/>
          </p:cNvCxnSpPr>
          <p:nvPr/>
        </p:nvCxnSpPr>
        <p:spPr>
          <a:xfrm rot="10800000" flipH="1">
            <a:off x="2393125" y="2585950"/>
            <a:ext cx="2565900" cy="1229400"/>
          </a:xfrm>
          <a:prstGeom prst="straightConnector1">
            <a:avLst/>
          </a:prstGeom>
          <a:noFill/>
          <a:ln w="38100" cap="flat" cmpd="sng">
            <a:solidFill>
              <a:schemeClr val="accent5"/>
            </a:solidFill>
            <a:prstDash val="dash"/>
            <a:round/>
            <a:headEnd type="none" w="med" len="med"/>
            <a:tailEnd type="triangle" w="med" len="med"/>
          </a:ln>
        </p:spPr>
      </p:cxnSp>
      <p:sp>
        <p:nvSpPr>
          <p:cNvPr id="405" name="Google Shape;405;p41"/>
          <p:cNvSpPr txBox="1"/>
          <p:nvPr/>
        </p:nvSpPr>
        <p:spPr>
          <a:xfrm>
            <a:off x="4698888"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B</a:t>
            </a:r>
            <a:endParaRPr sz="1800">
              <a:solidFill>
                <a:srgbClr val="999999"/>
              </a:solidFill>
              <a:latin typeface="Consolas"/>
              <a:ea typeface="Consolas"/>
              <a:cs typeface="Consolas"/>
              <a:sym typeface="Consolas"/>
            </a:endParaRPr>
          </a:p>
        </p:txBody>
      </p:sp>
      <p:sp>
        <p:nvSpPr>
          <p:cNvPr id="406" name="Google Shape;406;p41"/>
          <p:cNvSpPr txBox="1"/>
          <p:nvPr/>
        </p:nvSpPr>
        <p:spPr>
          <a:xfrm>
            <a:off x="386125" y="4234550"/>
            <a:ext cx="40140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chemeClr val="accent6"/>
                </a:solidFill>
                <a:latin typeface="Consolas"/>
                <a:ea typeface="Consolas"/>
                <a:cs typeface="Consolas"/>
                <a:sym typeface="Consolas"/>
              </a:rPr>
              <a:t>static</a:t>
            </a:r>
            <a:r>
              <a:rPr lang="en" sz="1800">
                <a:solidFill>
                  <a:srgbClr val="FFFFFF"/>
                </a:solidFill>
                <a:latin typeface="Consolas"/>
                <a:ea typeface="Consolas"/>
                <a:cs typeface="Consolas"/>
                <a:sym typeface="Consolas"/>
              </a:rPr>
              <a:t> int </a:t>
            </a:r>
            <a:r>
              <a:rPr lang="en" sz="1800">
                <a:solidFill>
                  <a:schemeClr val="accent5"/>
                </a:solidFill>
                <a:latin typeface="Consolas"/>
                <a:ea typeface="Consolas"/>
                <a:cs typeface="Consolas"/>
                <a:sym typeface="Consolas"/>
              </a:rPr>
              <a:t>f</a:t>
            </a:r>
            <a:r>
              <a:rPr lang="en" sz="1800">
                <a:solidFill>
                  <a:srgbClr val="FFFFFF"/>
                </a:solidFill>
                <a:latin typeface="Consolas"/>
                <a:ea typeface="Consolas"/>
                <a:cs typeface="Consolas"/>
                <a:sym typeface="Consolas"/>
              </a:rPr>
              <a:t>(double x)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chemeClr val="accent6"/>
                </a:solidFill>
                <a:latin typeface="Consolas"/>
                <a:ea typeface="Consolas"/>
                <a:cs typeface="Consolas"/>
                <a:sym typeface="Consolas"/>
              </a:rPr>
              <a:t>static </a:t>
            </a:r>
            <a:r>
              <a:rPr lang="en" sz="1800">
                <a:solidFill>
                  <a:srgbClr val="FFFFFF"/>
                </a:solidFill>
                <a:latin typeface="Consolas"/>
                <a:ea typeface="Consolas"/>
                <a:cs typeface="Consolas"/>
                <a:sym typeface="Consolas"/>
              </a:rPr>
              <a:t>void a()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int x =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("hola");</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404" name="Google Shape;404;p41"/>
          <p:cNvSpPr txBox="1"/>
          <p:nvPr/>
        </p:nvSpPr>
        <p:spPr>
          <a:xfrm>
            <a:off x="4959150" y="1742650"/>
            <a:ext cx="3583500" cy="1686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int </a:t>
            </a:r>
            <a:r>
              <a:rPr lang="en" sz="1800">
                <a:solidFill>
                  <a:schemeClr val="lt2"/>
                </a:solidFill>
                <a:latin typeface="Consolas"/>
                <a:ea typeface="Consolas"/>
                <a:cs typeface="Consolas"/>
                <a:sym typeface="Consolas"/>
              </a:rPr>
              <a:t>b</a:t>
            </a:r>
            <a:r>
              <a:rPr lang="en" sz="1800">
                <a:solidFill>
                  <a:srgbClr val="FFFFFF"/>
                </a:solidFill>
                <a:latin typeface="Consolas"/>
                <a:ea typeface="Consolas"/>
                <a:cs typeface="Consolas"/>
                <a:sym typeface="Consolas"/>
              </a:rPr>
              <a:t>(char *);</a:t>
            </a:r>
            <a:endParaRPr sz="1800">
              <a:solidFill>
                <a:srgbClr val="FFFFFF"/>
              </a:solidFill>
              <a:latin typeface="Consolas"/>
              <a:ea typeface="Consolas"/>
              <a:cs typeface="Consolas"/>
              <a:sym typeface="Consolas"/>
            </a:endParaRPr>
          </a:p>
        </p:txBody>
      </p:sp>
      <p:grpSp>
        <p:nvGrpSpPr>
          <p:cNvPr id="407" name="Google Shape;407;p41"/>
          <p:cNvGrpSpPr/>
          <p:nvPr/>
        </p:nvGrpSpPr>
        <p:grpSpPr>
          <a:xfrm>
            <a:off x="4144500" y="4830863"/>
            <a:ext cx="427500" cy="427500"/>
            <a:chOff x="1052550" y="616725"/>
            <a:chExt cx="427500" cy="427500"/>
          </a:xfrm>
        </p:grpSpPr>
        <p:sp>
          <p:nvSpPr>
            <p:cNvPr id="408" name="Google Shape;408;p41"/>
            <p:cNvSpPr/>
            <p:nvPr/>
          </p:nvSpPr>
          <p:spPr>
            <a:xfrm>
              <a:off x="1052550" y="616725"/>
              <a:ext cx="427500" cy="427500"/>
            </a:xfrm>
            <a:prstGeom prst="ellipse">
              <a:avLst/>
            </a:prstGeom>
            <a:solidFill>
              <a:srgbClr val="4BA17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9" name="Google Shape;409;p41"/>
            <p:cNvSpPr txBox="1"/>
            <p:nvPr/>
          </p:nvSpPr>
          <p:spPr>
            <a:xfrm>
              <a:off x="1096793" y="704994"/>
              <a:ext cx="3390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400" b="1">
                  <a:solidFill>
                    <a:srgbClr val="FFFFFF"/>
                  </a:solidFill>
                  <a:latin typeface="Proxima Nova"/>
                  <a:ea typeface="Proxima Nova"/>
                  <a:cs typeface="Proxima Nova"/>
                  <a:sym typeface="Proxima Nova"/>
                </a:rPr>
                <a:t>✓</a:t>
              </a:r>
              <a:endParaRPr sz="2400" b="1">
                <a:solidFill>
                  <a:srgbClr val="FFFFFF"/>
                </a:solidFill>
                <a:latin typeface="Proxima Nova"/>
                <a:ea typeface="Proxima Nova"/>
                <a:cs typeface="Proxima Nova"/>
                <a:sym typeface="Proxima Nova"/>
              </a:endParaRPr>
            </a:p>
          </p:txBody>
        </p:sp>
      </p:grpSp>
      <p:grpSp>
        <p:nvGrpSpPr>
          <p:cNvPr id="410" name="Google Shape;410;p41"/>
          <p:cNvGrpSpPr/>
          <p:nvPr/>
        </p:nvGrpSpPr>
        <p:grpSpPr>
          <a:xfrm>
            <a:off x="7910500" y="4830863"/>
            <a:ext cx="427500" cy="427500"/>
            <a:chOff x="1052550" y="616725"/>
            <a:chExt cx="427500" cy="427500"/>
          </a:xfrm>
        </p:grpSpPr>
        <p:sp>
          <p:nvSpPr>
            <p:cNvPr id="411" name="Google Shape;411;p41"/>
            <p:cNvSpPr/>
            <p:nvPr/>
          </p:nvSpPr>
          <p:spPr>
            <a:xfrm>
              <a:off x="1052550" y="616725"/>
              <a:ext cx="427500" cy="427500"/>
            </a:xfrm>
            <a:prstGeom prst="ellipse">
              <a:avLst/>
            </a:prstGeom>
            <a:solidFill>
              <a:srgbClr val="4BA17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2" name="Google Shape;412;p41"/>
            <p:cNvSpPr txBox="1"/>
            <p:nvPr/>
          </p:nvSpPr>
          <p:spPr>
            <a:xfrm>
              <a:off x="1096793" y="704994"/>
              <a:ext cx="3390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400" b="1">
                  <a:solidFill>
                    <a:srgbClr val="FFFFFF"/>
                  </a:solidFill>
                  <a:latin typeface="Proxima Nova"/>
                  <a:ea typeface="Proxima Nova"/>
                  <a:cs typeface="Proxima Nova"/>
                  <a:sym typeface="Proxima Nova"/>
                </a:rPr>
                <a:t>✓</a:t>
              </a:r>
              <a:endParaRPr sz="2400" b="1">
                <a:solidFill>
                  <a:srgbClr val="FFFFFF"/>
                </a:solidFill>
                <a:latin typeface="Proxima Nova"/>
                <a:ea typeface="Proxima Nova"/>
                <a:cs typeface="Proxima Nova"/>
                <a:sym typeface="Proxima Nov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2CC"/>
        </a:solidFill>
        <a:effectLst/>
      </p:bgPr>
    </p:bg>
    <p:spTree>
      <p:nvGrpSpPr>
        <p:cNvPr id="1" name="Shape 72"/>
        <p:cNvGrpSpPr/>
        <p:nvPr/>
      </p:nvGrpSpPr>
      <p:grpSpPr>
        <a:xfrm>
          <a:off x="0" y="0"/>
          <a:ext cx="0" cy="0"/>
          <a:chOff x="0" y="0"/>
          <a:chExt cx="0" cy="0"/>
        </a:xfrm>
      </p:grpSpPr>
      <p:grpSp>
        <p:nvGrpSpPr>
          <p:cNvPr id="73" name="Google Shape;73;p15"/>
          <p:cNvGrpSpPr/>
          <p:nvPr/>
        </p:nvGrpSpPr>
        <p:grpSpPr>
          <a:xfrm>
            <a:off x="6321925" y="787475"/>
            <a:ext cx="1927225" cy="1651059"/>
            <a:chOff x="4159650" y="716500"/>
            <a:chExt cx="1927225" cy="1651059"/>
          </a:xfrm>
        </p:grpSpPr>
        <p:sp>
          <p:nvSpPr>
            <p:cNvPr id="74" name="Google Shape;74;p15"/>
            <p:cNvSpPr txBox="1"/>
            <p:nvPr/>
          </p:nvSpPr>
          <p:spPr>
            <a:xfrm>
              <a:off x="4159675" y="716500"/>
              <a:ext cx="1927200" cy="412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Proxima Nova"/>
                  <a:ea typeface="Proxima Nova"/>
                  <a:cs typeface="Proxima Nova"/>
                  <a:sym typeface="Proxima Nova"/>
                </a:rPr>
                <a:t>Tamagotchi</a:t>
              </a:r>
              <a:endParaRPr sz="1800" b="1">
                <a:latin typeface="Proxima Nova"/>
                <a:ea typeface="Proxima Nova"/>
                <a:cs typeface="Proxima Nova"/>
                <a:sym typeface="Proxima Nova"/>
              </a:endParaRPr>
            </a:p>
          </p:txBody>
        </p:sp>
        <p:sp>
          <p:nvSpPr>
            <p:cNvPr id="75" name="Google Shape;75;p15"/>
            <p:cNvSpPr txBox="1"/>
            <p:nvPr/>
          </p:nvSpPr>
          <p:spPr>
            <a:xfrm>
              <a:off x="4159665" y="1129184"/>
              <a:ext cx="1927200" cy="412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000FF"/>
                  </a:solidFill>
                  <a:latin typeface="Proxima Nova"/>
                  <a:ea typeface="Proxima Nova"/>
                  <a:cs typeface="Proxima Nova"/>
                  <a:sym typeface="Proxima Nova"/>
                </a:rPr>
                <a:t>estado de ánimo</a:t>
              </a:r>
              <a:endParaRPr sz="1800">
                <a:solidFill>
                  <a:srgbClr val="0000FF"/>
                </a:solidFill>
                <a:latin typeface="Proxima Nova"/>
                <a:ea typeface="Proxima Nova"/>
                <a:cs typeface="Proxima Nova"/>
                <a:sym typeface="Proxima Nova"/>
              </a:endParaRPr>
            </a:p>
          </p:txBody>
        </p:sp>
        <p:sp>
          <p:nvSpPr>
            <p:cNvPr id="76" name="Google Shape;76;p15"/>
            <p:cNvSpPr txBox="1"/>
            <p:nvPr/>
          </p:nvSpPr>
          <p:spPr>
            <a:xfrm>
              <a:off x="4159665" y="1541971"/>
              <a:ext cx="1927200" cy="412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5"/>
                  </a:solidFill>
                  <a:latin typeface="Proxima Nova"/>
                  <a:ea typeface="Proxima Nova"/>
                  <a:cs typeface="Proxima Nova"/>
                  <a:sym typeface="Proxima Nova"/>
                </a:rPr>
                <a:t>hambre</a:t>
              </a:r>
              <a:endParaRPr sz="1800">
                <a:solidFill>
                  <a:schemeClr val="accent5"/>
                </a:solidFill>
                <a:latin typeface="Proxima Nova"/>
                <a:ea typeface="Proxima Nova"/>
                <a:cs typeface="Proxima Nova"/>
                <a:sym typeface="Proxima Nova"/>
              </a:endParaRPr>
            </a:p>
          </p:txBody>
        </p:sp>
        <p:sp>
          <p:nvSpPr>
            <p:cNvPr id="77" name="Google Shape;77;p15"/>
            <p:cNvSpPr txBox="1"/>
            <p:nvPr/>
          </p:nvSpPr>
          <p:spPr>
            <a:xfrm>
              <a:off x="4159650" y="1954759"/>
              <a:ext cx="1927200" cy="412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2"/>
                  </a:solidFill>
                  <a:latin typeface="Proxima Nova"/>
                  <a:ea typeface="Proxima Nova"/>
                  <a:cs typeface="Proxima Nova"/>
                  <a:sym typeface="Proxima Nova"/>
                </a:rPr>
                <a:t>energía</a:t>
              </a:r>
              <a:endParaRPr sz="1800">
                <a:solidFill>
                  <a:schemeClr val="dk2"/>
                </a:solidFill>
                <a:latin typeface="Proxima Nova"/>
                <a:ea typeface="Proxima Nova"/>
                <a:cs typeface="Proxima Nova"/>
                <a:sym typeface="Proxima Nova"/>
              </a:endParaRPr>
            </a:p>
          </p:txBody>
        </p:sp>
      </p:grpSp>
      <p:grpSp>
        <p:nvGrpSpPr>
          <p:cNvPr id="78" name="Google Shape;78;p15"/>
          <p:cNvGrpSpPr/>
          <p:nvPr/>
        </p:nvGrpSpPr>
        <p:grpSpPr>
          <a:xfrm>
            <a:off x="853550" y="3233784"/>
            <a:ext cx="7341950" cy="3175300"/>
            <a:chOff x="853550" y="3233784"/>
            <a:chExt cx="7341950" cy="3175300"/>
          </a:xfrm>
        </p:grpSpPr>
        <p:sp>
          <p:nvSpPr>
            <p:cNvPr id="79" name="Google Shape;79;p15"/>
            <p:cNvSpPr txBox="1"/>
            <p:nvPr/>
          </p:nvSpPr>
          <p:spPr>
            <a:xfrm>
              <a:off x="853550" y="5170684"/>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3"/>
                  </a:solidFill>
                  <a:latin typeface="Proxima Nova"/>
                  <a:ea typeface="Proxima Nova"/>
                  <a:cs typeface="Proxima Nova"/>
                  <a:sym typeface="Proxima Nova"/>
                </a:rPr>
                <a:t>dormir</a:t>
              </a:r>
              <a:endParaRPr sz="1800">
                <a:solidFill>
                  <a:schemeClr val="accent3"/>
                </a:solidFill>
                <a:latin typeface="Proxima Nova"/>
                <a:ea typeface="Proxima Nova"/>
                <a:cs typeface="Proxima Nova"/>
                <a:sym typeface="Proxima Nova"/>
              </a:endParaRPr>
            </a:p>
          </p:txBody>
        </p:sp>
        <p:sp>
          <p:nvSpPr>
            <p:cNvPr id="80" name="Google Shape;80;p15"/>
            <p:cNvSpPr txBox="1"/>
            <p:nvPr/>
          </p:nvSpPr>
          <p:spPr>
            <a:xfrm>
              <a:off x="853550" y="5583484"/>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2"/>
                  </a:solidFill>
                  <a:latin typeface="Proxima Nova"/>
                  <a:ea typeface="Proxima Nova"/>
                  <a:cs typeface="Proxima Nova"/>
                  <a:sym typeface="Proxima Nova"/>
                </a:rPr>
                <a:t>⬆ energía</a:t>
              </a:r>
              <a:endParaRPr sz="1800">
                <a:solidFill>
                  <a:schemeClr val="dk2"/>
                </a:solidFill>
                <a:latin typeface="Proxima Nova"/>
                <a:ea typeface="Proxima Nova"/>
                <a:cs typeface="Proxima Nova"/>
                <a:sym typeface="Proxima Nova"/>
              </a:endParaRPr>
            </a:p>
          </p:txBody>
        </p:sp>
        <p:sp>
          <p:nvSpPr>
            <p:cNvPr id="81" name="Google Shape;81;p15"/>
            <p:cNvSpPr txBox="1"/>
            <p:nvPr/>
          </p:nvSpPr>
          <p:spPr>
            <a:xfrm>
              <a:off x="853550" y="5996284"/>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5"/>
                  </a:solidFill>
                  <a:latin typeface="Proxima Nova"/>
                  <a:ea typeface="Proxima Nova"/>
                  <a:cs typeface="Proxima Nova"/>
                  <a:sym typeface="Proxima Nova"/>
                </a:rPr>
                <a:t>⬆ hambre</a:t>
              </a:r>
              <a:endParaRPr sz="1800">
                <a:solidFill>
                  <a:schemeClr val="accent5"/>
                </a:solidFill>
                <a:latin typeface="Proxima Nova"/>
                <a:ea typeface="Proxima Nova"/>
                <a:cs typeface="Proxima Nova"/>
                <a:sym typeface="Proxima Nova"/>
              </a:endParaRPr>
            </a:p>
          </p:txBody>
        </p:sp>
        <p:sp>
          <p:nvSpPr>
            <p:cNvPr id="82" name="Google Shape;82;p15"/>
            <p:cNvSpPr txBox="1"/>
            <p:nvPr/>
          </p:nvSpPr>
          <p:spPr>
            <a:xfrm>
              <a:off x="3560925" y="5170671"/>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3"/>
                  </a:solidFill>
                  <a:latin typeface="Proxima Nova"/>
                  <a:ea typeface="Proxima Nova"/>
                  <a:cs typeface="Proxima Nova"/>
                  <a:sym typeface="Proxima Nova"/>
                </a:rPr>
                <a:t>jugar</a:t>
              </a:r>
              <a:endParaRPr sz="1800">
                <a:solidFill>
                  <a:schemeClr val="accent3"/>
                </a:solidFill>
                <a:latin typeface="Proxima Nova"/>
                <a:ea typeface="Proxima Nova"/>
                <a:cs typeface="Proxima Nova"/>
                <a:sym typeface="Proxima Nova"/>
              </a:endParaRPr>
            </a:p>
          </p:txBody>
        </p:sp>
        <p:sp>
          <p:nvSpPr>
            <p:cNvPr id="83" name="Google Shape;83;p15"/>
            <p:cNvSpPr txBox="1"/>
            <p:nvPr/>
          </p:nvSpPr>
          <p:spPr>
            <a:xfrm>
              <a:off x="3560925" y="5583471"/>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000FF"/>
                  </a:solidFill>
                  <a:latin typeface="Proxima Nova"/>
                  <a:ea typeface="Proxima Nova"/>
                  <a:cs typeface="Proxima Nova"/>
                  <a:sym typeface="Proxima Nova"/>
                </a:rPr>
                <a:t>⬆ ánimo</a:t>
              </a:r>
              <a:endParaRPr sz="1800">
                <a:solidFill>
                  <a:srgbClr val="0000FF"/>
                </a:solidFill>
                <a:latin typeface="Proxima Nova"/>
                <a:ea typeface="Proxima Nova"/>
                <a:cs typeface="Proxima Nova"/>
                <a:sym typeface="Proxima Nova"/>
              </a:endParaRPr>
            </a:p>
          </p:txBody>
        </p:sp>
        <p:sp>
          <p:nvSpPr>
            <p:cNvPr id="84" name="Google Shape;84;p15"/>
            <p:cNvSpPr txBox="1"/>
            <p:nvPr/>
          </p:nvSpPr>
          <p:spPr>
            <a:xfrm>
              <a:off x="3560925" y="5996271"/>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2"/>
                  </a:solidFill>
                  <a:latin typeface="Proxima Nova"/>
                  <a:ea typeface="Proxima Nova"/>
                  <a:cs typeface="Proxima Nova"/>
                  <a:sym typeface="Proxima Nova"/>
                </a:rPr>
                <a:t>⬇ energía</a:t>
              </a:r>
              <a:endParaRPr sz="1800">
                <a:solidFill>
                  <a:schemeClr val="dk2"/>
                </a:solidFill>
                <a:latin typeface="Proxima Nova"/>
                <a:ea typeface="Proxima Nova"/>
                <a:cs typeface="Proxima Nova"/>
                <a:sym typeface="Proxima Nova"/>
              </a:endParaRPr>
            </a:p>
          </p:txBody>
        </p:sp>
        <p:sp>
          <p:nvSpPr>
            <p:cNvPr id="85" name="Google Shape;85;p15"/>
            <p:cNvSpPr txBox="1"/>
            <p:nvPr/>
          </p:nvSpPr>
          <p:spPr>
            <a:xfrm>
              <a:off x="6268300" y="5170684"/>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3"/>
                  </a:solidFill>
                  <a:latin typeface="Proxima Nova"/>
                  <a:ea typeface="Proxima Nova"/>
                  <a:cs typeface="Proxima Nova"/>
                  <a:sym typeface="Proxima Nova"/>
                </a:rPr>
                <a:t>alimentar</a:t>
              </a:r>
              <a:endParaRPr sz="1800">
                <a:solidFill>
                  <a:schemeClr val="accent3"/>
                </a:solidFill>
                <a:latin typeface="Proxima Nova"/>
                <a:ea typeface="Proxima Nova"/>
                <a:cs typeface="Proxima Nova"/>
                <a:sym typeface="Proxima Nova"/>
              </a:endParaRPr>
            </a:p>
          </p:txBody>
        </p:sp>
        <p:sp>
          <p:nvSpPr>
            <p:cNvPr id="86" name="Google Shape;86;p15"/>
            <p:cNvSpPr txBox="1"/>
            <p:nvPr/>
          </p:nvSpPr>
          <p:spPr>
            <a:xfrm>
              <a:off x="6268300" y="5583484"/>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5"/>
                  </a:solidFill>
                  <a:latin typeface="Proxima Nova"/>
                  <a:ea typeface="Proxima Nova"/>
                  <a:cs typeface="Proxima Nova"/>
                  <a:sym typeface="Proxima Nova"/>
                </a:rPr>
                <a:t>⬇ hambre</a:t>
              </a:r>
              <a:endParaRPr sz="1800">
                <a:solidFill>
                  <a:schemeClr val="accent5"/>
                </a:solidFill>
                <a:latin typeface="Proxima Nova"/>
                <a:ea typeface="Proxima Nova"/>
                <a:cs typeface="Proxima Nova"/>
                <a:sym typeface="Proxima Nova"/>
              </a:endParaRPr>
            </a:p>
          </p:txBody>
        </p:sp>
        <p:sp>
          <p:nvSpPr>
            <p:cNvPr id="87" name="Google Shape;87;p15"/>
            <p:cNvSpPr txBox="1"/>
            <p:nvPr/>
          </p:nvSpPr>
          <p:spPr>
            <a:xfrm>
              <a:off x="6268300" y="5996284"/>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000FF"/>
                  </a:solidFill>
                  <a:latin typeface="Proxima Nova"/>
                  <a:ea typeface="Proxima Nova"/>
                  <a:cs typeface="Proxima Nova"/>
                  <a:sym typeface="Proxima Nova"/>
                </a:rPr>
                <a:t>⬆ ánimo</a:t>
              </a:r>
              <a:endParaRPr sz="1800">
                <a:solidFill>
                  <a:srgbClr val="0000FF"/>
                </a:solidFill>
                <a:latin typeface="Proxima Nova"/>
                <a:ea typeface="Proxima Nova"/>
                <a:cs typeface="Proxima Nova"/>
                <a:sym typeface="Proxima Nova"/>
              </a:endParaRPr>
            </a:p>
          </p:txBody>
        </p:sp>
        <p:sp>
          <p:nvSpPr>
            <p:cNvPr id="88" name="Google Shape;88;p15"/>
            <p:cNvSpPr txBox="1"/>
            <p:nvPr/>
          </p:nvSpPr>
          <p:spPr>
            <a:xfrm>
              <a:off x="3560925" y="3233784"/>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p:txBody>
        </p:sp>
        <p:sp>
          <p:nvSpPr>
            <p:cNvPr id="89" name="Google Shape;89;p15"/>
            <p:cNvSpPr txBox="1"/>
            <p:nvPr/>
          </p:nvSpPr>
          <p:spPr>
            <a:xfrm>
              <a:off x="3560925" y="4059384"/>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accent5"/>
                  </a:solidFill>
                  <a:latin typeface="Proxima Nova"/>
                  <a:ea typeface="Proxima Nova"/>
                  <a:cs typeface="Proxima Nova"/>
                  <a:sym typeface="Proxima Nova"/>
                </a:rPr>
                <a:t>⬆ hambre</a:t>
              </a:r>
              <a:endParaRPr sz="1800">
                <a:solidFill>
                  <a:schemeClr val="accent5"/>
                </a:solidFill>
                <a:latin typeface="Proxima Nova"/>
                <a:ea typeface="Proxima Nova"/>
                <a:cs typeface="Proxima Nova"/>
                <a:sym typeface="Proxima Nova"/>
              </a:endParaRPr>
            </a:p>
          </p:txBody>
        </p:sp>
        <p:sp>
          <p:nvSpPr>
            <p:cNvPr id="90" name="Google Shape;90;p15"/>
            <p:cNvSpPr txBox="1"/>
            <p:nvPr/>
          </p:nvSpPr>
          <p:spPr>
            <a:xfrm>
              <a:off x="3560925" y="3646584"/>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000FF"/>
                  </a:solidFill>
                  <a:latin typeface="Proxima Nova"/>
                  <a:ea typeface="Proxima Nova"/>
                  <a:cs typeface="Proxima Nova"/>
                  <a:sym typeface="Proxima Nova"/>
                </a:rPr>
                <a:t>⬇ ánimo</a:t>
              </a:r>
              <a:endParaRPr sz="1800">
                <a:solidFill>
                  <a:srgbClr val="0000FF"/>
                </a:solidFill>
                <a:latin typeface="Proxima Nova"/>
                <a:ea typeface="Proxima Nova"/>
                <a:cs typeface="Proxima Nova"/>
                <a:sym typeface="Proxima Nova"/>
              </a:endParaRPr>
            </a:p>
          </p:txBody>
        </p:sp>
        <p:sp>
          <p:nvSpPr>
            <p:cNvPr id="91" name="Google Shape;91;p15"/>
            <p:cNvSpPr txBox="1"/>
            <p:nvPr/>
          </p:nvSpPr>
          <p:spPr>
            <a:xfrm>
              <a:off x="3560925" y="4472171"/>
              <a:ext cx="19272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2"/>
                  </a:solidFill>
                  <a:latin typeface="Proxima Nova"/>
                  <a:ea typeface="Proxima Nova"/>
                  <a:cs typeface="Proxima Nova"/>
                  <a:sym typeface="Proxima Nova"/>
                </a:rPr>
                <a:t>⬇ energía</a:t>
              </a:r>
              <a:endParaRPr sz="1800">
                <a:solidFill>
                  <a:schemeClr val="dk2"/>
                </a:solidFill>
                <a:latin typeface="Proxima Nova"/>
                <a:ea typeface="Proxima Nova"/>
                <a:cs typeface="Proxima Nova"/>
                <a:sym typeface="Proxima Nova"/>
              </a:endParaRPr>
            </a:p>
          </p:txBody>
        </p:sp>
      </p:grpSp>
      <p:pic>
        <p:nvPicPr>
          <p:cNvPr id="92" name="Google Shape;92;p15"/>
          <p:cNvPicPr preferRelativeResize="0"/>
          <p:nvPr/>
        </p:nvPicPr>
        <p:blipFill>
          <a:blip r:embed="rId3">
            <a:alphaModFix/>
          </a:blip>
          <a:stretch>
            <a:fillRect/>
          </a:stretch>
        </p:blipFill>
        <p:spPr>
          <a:xfrm>
            <a:off x="437775" y="800225"/>
            <a:ext cx="5410200" cy="1638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2"/>
          <p:cNvSpPr txBox="1">
            <a:spLocks noGrp="1"/>
          </p:cNvSpPr>
          <p:nvPr>
            <p:ph type="title" idx="4294967295"/>
          </p:nvPr>
        </p:nvSpPr>
        <p:spPr>
          <a:xfrm>
            <a:off x="311700" y="1146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Variable global pública</a:t>
            </a:r>
            <a:endParaRPr b="1">
              <a:solidFill>
                <a:srgbClr val="000000"/>
              </a:solidFill>
              <a:latin typeface="Consolas"/>
              <a:ea typeface="Consolas"/>
              <a:cs typeface="Consolas"/>
              <a:sym typeface="Consolas"/>
            </a:endParaRPr>
          </a:p>
        </p:txBody>
      </p:sp>
      <p:sp>
        <p:nvSpPr>
          <p:cNvPr id="418" name="Google Shape;418;p42"/>
          <p:cNvSpPr/>
          <p:nvPr/>
        </p:nvSpPr>
        <p:spPr>
          <a:xfrm>
            <a:off x="336325"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2"/>
          <p:cNvSpPr txBox="1"/>
          <p:nvPr/>
        </p:nvSpPr>
        <p:spPr>
          <a:xfrm>
            <a:off x="336313"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A</a:t>
            </a:r>
            <a:endParaRPr sz="1800">
              <a:solidFill>
                <a:srgbClr val="999999"/>
              </a:solidFill>
              <a:latin typeface="Consolas"/>
              <a:ea typeface="Consolas"/>
              <a:cs typeface="Consolas"/>
              <a:sym typeface="Consolas"/>
            </a:endParaRPr>
          </a:p>
        </p:txBody>
      </p:sp>
      <p:sp>
        <p:nvSpPr>
          <p:cNvPr id="420" name="Google Shape;420;p42"/>
          <p:cNvSpPr/>
          <p:nvPr/>
        </p:nvSpPr>
        <p:spPr>
          <a:xfrm>
            <a:off x="4698900"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2"/>
          <p:cNvSpPr txBox="1"/>
          <p:nvPr/>
        </p:nvSpPr>
        <p:spPr>
          <a:xfrm>
            <a:off x="386125" y="3815350"/>
            <a:ext cx="40140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A.c</a:t>
            </a:r>
            <a:endParaRPr sz="1800">
              <a:latin typeface="Consolas"/>
              <a:ea typeface="Consolas"/>
              <a:cs typeface="Consolas"/>
              <a:sym typeface="Consolas"/>
            </a:endParaRPr>
          </a:p>
        </p:txBody>
      </p:sp>
      <p:sp>
        <p:nvSpPr>
          <p:cNvPr id="422" name="Google Shape;422;p42"/>
          <p:cNvSpPr txBox="1"/>
          <p:nvPr/>
        </p:nvSpPr>
        <p:spPr>
          <a:xfrm>
            <a:off x="4743900" y="3815350"/>
            <a:ext cx="40140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B.c</a:t>
            </a:r>
            <a:endParaRPr sz="1800">
              <a:latin typeface="Consolas"/>
              <a:ea typeface="Consolas"/>
              <a:cs typeface="Consolas"/>
              <a:sym typeface="Consolas"/>
            </a:endParaRPr>
          </a:p>
        </p:txBody>
      </p:sp>
      <p:sp>
        <p:nvSpPr>
          <p:cNvPr id="423" name="Google Shape;423;p42"/>
          <p:cNvSpPr txBox="1"/>
          <p:nvPr/>
        </p:nvSpPr>
        <p:spPr>
          <a:xfrm>
            <a:off x="4959153" y="1344125"/>
            <a:ext cx="3583500" cy="2085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B.h</a:t>
            </a:r>
            <a:endParaRPr sz="1800">
              <a:latin typeface="Consolas"/>
              <a:ea typeface="Consolas"/>
              <a:cs typeface="Consolas"/>
              <a:sym typeface="Consolas"/>
            </a:endParaRPr>
          </a:p>
        </p:txBody>
      </p:sp>
      <p:cxnSp>
        <p:nvCxnSpPr>
          <p:cNvPr id="424" name="Google Shape;424;p42"/>
          <p:cNvCxnSpPr>
            <a:stCxn id="422" idx="0"/>
            <a:endCxn id="423" idx="2"/>
          </p:cNvCxnSpPr>
          <p:nvPr/>
        </p:nvCxnSpPr>
        <p:spPr>
          <a:xfrm rot="10800000">
            <a:off x="6750900" y="3429250"/>
            <a:ext cx="0" cy="386100"/>
          </a:xfrm>
          <a:prstGeom prst="straightConnector1">
            <a:avLst/>
          </a:prstGeom>
          <a:noFill/>
          <a:ln w="38100" cap="flat" cmpd="sng">
            <a:solidFill>
              <a:schemeClr val="accent5"/>
            </a:solidFill>
            <a:prstDash val="dash"/>
            <a:round/>
            <a:headEnd type="none" w="med" len="med"/>
            <a:tailEnd type="triangle" w="med" len="med"/>
          </a:ln>
        </p:spPr>
      </p:cxnSp>
      <p:sp>
        <p:nvSpPr>
          <p:cNvPr id="425" name="Google Shape;425;p42"/>
          <p:cNvSpPr txBox="1"/>
          <p:nvPr/>
        </p:nvSpPr>
        <p:spPr>
          <a:xfrm>
            <a:off x="4743900" y="4234550"/>
            <a:ext cx="40140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static void b()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chemeClr val="lt1"/>
                </a:solidFill>
                <a:latin typeface="Consolas"/>
                <a:ea typeface="Consolas"/>
                <a:cs typeface="Consolas"/>
                <a:sym typeface="Consolas"/>
              </a:rPr>
              <a:t>   printf("%d", </a:t>
            </a:r>
            <a:r>
              <a:rPr lang="en" sz="1800">
                <a:solidFill>
                  <a:schemeClr val="lt2"/>
                </a:solidFill>
                <a:latin typeface="Consolas"/>
                <a:ea typeface="Consolas"/>
                <a:cs typeface="Consolas"/>
                <a:sym typeface="Consolas"/>
              </a:rPr>
              <a:t>g</a:t>
            </a:r>
            <a:r>
              <a:rPr lang="en" sz="1800">
                <a:solidFill>
                  <a:schemeClr val="lt1"/>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cxnSp>
        <p:nvCxnSpPr>
          <p:cNvPr id="426" name="Google Shape;426;p42"/>
          <p:cNvCxnSpPr>
            <a:stCxn id="421" idx="0"/>
            <a:endCxn id="427" idx="1"/>
          </p:cNvCxnSpPr>
          <p:nvPr/>
        </p:nvCxnSpPr>
        <p:spPr>
          <a:xfrm rot="10800000" flipH="1">
            <a:off x="2393125" y="2585950"/>
            <a:ext cx="2565900" cy="1229400"/>
          </a:xfrm>
          <a:prstGeom prst="straightConnector1">
            <a:avLst/>
          </a:prstGeom>
          <a:noFill/>
          <a:ln w="38100" cap="flat" cmpd="sng">
            <a:solidFill>
              <a:schemeClr val="accent5"/>
            </a:solidFill>
            <a:prstDash val="dash"/>
            <a:round/>
            <a:headEnd type="none" w="med" len="med"/>
            <a:tailEnd type="triangle" w="med" len="med"/>
          </a:ln>
        </p:spPr>
      </p:cxnSp>
      <p:sp>
        <p:nvSpPr>
          <p:cNvPr id="428" name="Google Shape;428;p42"/>
          <p:cNvSpPr txBox="1"/>
          <p:nvPr/>
        </p:nvSpPr>
        <p:spPr>
          <a:xfrm>
            <a:off x="4698888"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B</a:t>
            </a:r>
            <a:endParaRPr sz="1800">
              <a:solidFill>
                <a:srgbClr val="999999"/>
              </a:solidFill>
              <a:latin typeface="Consolas"/>
              <a:ea typeface="Consolas"/>
              <a:cs typeface="Consolas"/>
              <a:sym typeface="Consolas"/>
            </a:endParaRPr>
          </a:p>
        </p:txBody>
      </p:sp>
      <p:sp>
        <p:nvSpPr>
          <p:cNvPr id="429" name="Google Shape;429;p42"/>
          <p:cNvSpPr txBox="1"/>
          <p:nvPr/>
        </p:nvSpPr>
        <p:spPr>
          <a:xfrm>
            <a:off x="386125" y="4234550"/>
            <a:ext cx="40140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static void a()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printf("%d", </a:t>
            </a:r>
            <a:r>
              <a:rPr lang="en" sz="1800">
                <a:solidFill>
                  <a:schemeClr val="lt2"/>
                </a:solidFill>
                <a:latin typeface="Consolas"/>
                <a:ea typeface="Consolas"/>
                <a:cs typeface="Consolas"/>
                <a:sym typeface="Consolas"/>
              </a:rPr>
              <a:t>g</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427" name="Google Shape;427;p42"/>
          <p:cNvSpPr txBox="1"/>
          <p:nvPr/>
        </p:nvSpPr>
        <p:spPr>
          <a:xfrm>
            <a:off x="4959150" y="1742650"/>
            <a:ext cx="3583500" cy="1686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const int </a:t>
            </a:r>
            <a:r>
              <a:rPr lang="en" sz="1800">
                <a:solidFill>
                  <a:schemeClr val="lt2"/>
                </a:solidFill>
                <a:latin typeface="Consolas"/>
                <a:ea typeface="Consolas"/>
                <a:cs typeface="Consolas"/>
                <a:sym typeface="Consolas"/>
              </a:rPr>
              <a:t>g</a:t>
            </a:r>
            <a:r>
              <a:rPr lang="en" sz="1800">
                <a:solidFill>
                  <a:srgbClr val="FFFFFF"/>
                </a:solidFill>
                <a:latin typeface="Consolas"/>
                <a:ea typeface="Consolas"/>
                <a:cs typeface="Consolas"/>
                <a:sym typeface="Consolas"/>
              </a:rPr>
              <a:t> = 42;</a:t>
            </a:r>
            <a:endParaRPr sz="1800">
              <a:solidFill>
                <a:srgbClr val="FFFFFF"/>
              </a:solidFill>
              <a:latin typeface="Consolas"/>
              <a:ea typeface="Consolas"/>
              <a:cs typeface="Consolas"/>
              <a:sym typeface="Consolas"/>
            </a:endParaRPr>
          </a:p>
        </p:txBody>
      </p:sp>
      <p:grpSp>
        <p:nvGrpSpPr>
          <p:cNvPr id="430" name="Google Shape;430;p42"/>
          <p:cNvGrpSpPr/>
          <p:nvPr/>
        </p:nvGrpSpPr>
        <p:grpSpPr>
          <a:xfrm>
            <a:off x="7420650" y="1797275"/>
            <a:ext cx="427500" cy="427500"/>
            <a:chOff x="1052550" y="616725"/>
            <a:chExt cx="427500" cy="427500"/>
          </a:xfrm>
        </p:grpSpPr>
        <p:sp>
          <p:nvSpPr>
            <p:cNvPr id="431" name="Google Shape;431;p42"/>
            <p:cNvSpPr/>
            <p:nvPr/>
          </p:nvSpPr>
          <p:spPr>
            <a:xfrm>
              <a:off x="1052550" y="616725"/>
              <a:ext cx="427500" cy="427500"/>
            </a:xfrm>
            <a:prstGeom prst="ellipse">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2" name="Google Shape;432;p42"/>
            <p:cNvSpPr txBox="1"/>
            <p:nvPr/>
          </p:nvSpPr>
          <p:spPr>
            <a:xfrm>
              <a:off x="1063449" y="686625"/>
              <a:ext cx="3390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a:t>
              </a:r>
              <a:endParaRPr sz="1800" b="1">
                <a:solidFill>
                  <a:srgbClr val="FFFFFF"/>
                </a:solidFill>
                <a:latin typeface="Proxima Nova"/>
                <a:ea typeface="Proxima Nova"/>
                <a:cs typeface="Proxima Nova"/>
                <a:sym typeface="Proxima Nov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100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3"/>
          <p:cNvSpPr txBox="1">
            <a:spLocks noGrp="1"/>
          </p:cNvSpPr>
          <p:nvPr>
            <p:ph type="title" idx="4294967295"/>
          </p:nvPr>
        </p:nvSpPr>
        <p:spPr>
          <a:xfrm>
            <a:off x="311700" y="1146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Variable global pública:</a:t>
            </a:r>
            <a:r>
              <a:rPr lang="en">
                <a:solidFill>
                  <a:schemeClr val="accent5"/>
                </a:solidFill>
              </a:rPr>
              <a:t> </a:t>
            </a:r>
            <a:r>
              <a:rPr lang="en">
                <a:solidFill>
                  <a:schemeClr val="accent5"/>
                </a:solidFill>
                <a:latin typeface="Consolas"/>
                <a:ea typeface="Consolas"/>
                <a:cs typeface="Consolas"/>
                <a:sym typeface="Consolas"/>
              </a:rPr>
              <a:t>extern</a:t>
            </a:r>
            <a:endParaRPr>
              <a:solidFill>
                <a:schemeClr val="accent5"/>
              </a:solidFill>
              <a:latin typeface="Consolas"/>
              <a:ea typeface="Consolas"/>
              <a:cs typeface="Consolas"/>
              <a:sym typeface="Consolas"/>
            </a:endParaRPr>
          </a:p>
        </p:txBody>
      </p:sp>
      <p:sp>
        <p:nvSpPr>
          <p:cNvPr id="438" name="Google Shape;438;p43"/>
          <p:cNvSpPr/>
          <p:nvPr/>
        </p:nvSpPr>
        <p:spPr>
          <a:xfrm>
            <a:off x="336325"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txBox="1"/>
          <p:nvPr/>
        </p:nvSpPr>
        <p:spPr>
          <a:xfrm>
            <a:off x="336313"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A</a:t>
            </a:r>
            <a:endParaRPr sz="1800">
              <a:solidFill>
                <a:srgbClr val="999999"/>
              </a:solidFill>
              <a:latin typeface="Consolas"/>
              <a:ea typeface="Consolas"/>
              <a:cs typeface="Consolas"/>
              <a:sym typeface="Consolas"/>
            </a:endParaRPr>
          </a:p>
        </p:txBody>
      </p:sp>
      <p:sp>
        <p:nvSpPr>
          <p:cNvPr id="440" name="Google Shape;440;p43"/>
          <p:cNvSpPr/>
          <p:nvPr/>
        </p:nvSpPr>
        <p:spPr>
          <a:xfrm>
            <a:off x="4698900"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txBox="1"/>
          <p:nvPr/>
        </p:nvSpPr>
        <p:spPr>
          <a:xfrm>
            <a:off x="386125" y="3815350"/>
            <a:ext cx="40140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A.c</a:t>
            </a:r>
            <a:endParaRPr sz="1800">
              <a:latin typeface="Consolas"/>
              <a:ea typeface="Consolas"/>
              <a:cs typeface="Consolas"/>
              <a:sym typeface="Consolas"/>
            </a:endParaRPr>
          </a:p>
        </p:txBody>
      </p:sp>
      <p:sp>
        <p:nvSpPr>
          <p:cNvPr id="442" name="Google Shape;442;p43"/>
          <p:cNvSpPr txBox="1"/>
          <p:nvPr/>
        </p:nvSpPr>
        <p:spPr>
          <a:xfrm>
            <a:off x="4743900" y="3815350"/>
            <a:ext cx="40140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B.c</a:t>
            </a:r>
            <a:endParaRPr sz="1800">
              <a:latin typeface="Consolas"/>
              <a:ea typeface="Consolas"/>
              <a:cs typeface="Consolas"/>
              <a:sym typeface="Consolas"/>
            </a:endParaRPr>
          </a:p>
        </p:txBody>
      </p:sp>
      <p:sp>
        <p:nvSpPr>
          <p:cNvPr id="443" name="Google Shape;443;p43"/>
          <p:cNvSpPr txBox="1"/>
          <p:nvPr/>
        </p:nvSpPr>
        <p:spPr>
          <a:xfrm>
            <a:off x="4959153" y="1344125"/>
            <a:ext cx="3583500" cy="2085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B.h</a:t>
            </a:r>
            <a:endParaRPr sz="1800">
              <a:latin typeface="Consolas"/>
              <a:ea typeface="Consolas"/>
              <a:cs typeface="Consolas"/>
              <a:sym typeface="Consolas"/>
            </a:endParaRPr>
          </a:p>
        </p:txBody>
      </p:sp>
      <p:cxnSp>
        <p:nvCxnSpPr>
          <p:cNvPr id="444" name="Google Shape;444;p43"/>
          <p:cNvCxnSpPr>
            <a:stCxn id="442" idx="0"/>
            <a:endCxn id="443" idx="2"/>
          </p:cNvCxnSpPr>
          <p:nvPr/>
        </p:nvCxnSpPr>
        <p:spPr>
          <a:xfrm rot="10800000">
            <a:off x="6750900" y="3429250"/>
            <a:ext cx="0" cy="386100"/>
          </a:xfrm>
          <a:prstGeom prst="straightConnector1">
            <a:avLst/>
          </a:prstGeom>
          <a:noFill/>
          <a:ln w="38100" cap="flat" cmpd="sng">
            <a:solidFill>
              <a:schemeClr val="accent5"/>
            </a:solidFill>
            <a:prstDash val="dash"/>
            <a:round/>
            <a:headEnd type="none" w="med" len="med"/>
            <a:tailEnd type="triangle" w="med" len="med"/>
          </a:ln>
        </p:spPr>
      </p:cxnSp>
      <p:sp>
        <p:nvSpPr>
          <p:cNvPr id="445" name="Google Shape;445;p43"/>
          <p:cNvSpPr txBox="1"/>
          <p:nvPr/>
        </p:nvSpPr>
        <p:spPr>
          <a:xfrm>
            <a:off x="4743900" y="4234550"/>
            <a:ext cx="40140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const int </a:t>
            </a:r>
            <a:r>
              <a:rPr lang="en" sz="1800">
                <a:solidFill>
                  <a:schemeClr val="lt2"/>
                </a:solidFill>
                <a:latin typeface="Consolas"/>
                <a:ea typeface="Consolas"/>
                <a:cs typeface="Consolas"/>
                <a:sym typeface="Consolas"/>
              </a:rPr>
              <a:t>g</a:t>
            </a:r>
            <a:r>
              <a:rPr lang="en" sz="1800">
                <a:solidFill>
                  <a:srgbClr val="FFFFFF"/>
                </a:solidFill>
                <a:latin typeface="Consolas"/>
                <a:ea typeface="Consolas"/>
                <a:cs typeface="Consolas"/>
                <a:sym typeface="Consolas"/>
              </a:rPr>
              <a:t> = 42;</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static void b()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chemeClr val="lt1"/>
                </a:solidFill>
                <a:latin typeface="Consolas"/>
                <a:ea typeface="Consolas"/>
                <a:cs typeface="Consolas"/>
                <a:sym typeface="Consolas"/>
              </a:rPr>
              <a:t>   printf("%d", </a:t>
            </a:r>
            <a:r>
              <a:rPr lang="en" sz="1800">
                <a:solidFill>
                  <a:schemeClr val="lt2"/>
                </a:solidFill>
                <a:latin typeface="Consolas"/>
                <a:ea typeface="Consolas"/>
                <a:cs typeface="Consolas"/>
                <a:sym typeface="Consolas"/>
              </a:rPr>
              <a:t>g</a:t>
            </a:r>
            <a:r>
              <a:rPr lang="en" sz="1800">
                <a:solidFill>
                  <a:schemeClr val="lt1"/>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cxnSp>
        <p:nvCxnSpPr>
          <p:cNvPr id="446" name="Google Shape;446;p43"/>
          <p:cNvCxnSpPr>
            <a:stCxn id="441" idx="0"/>
            <a:endCxn id="447" idx="1"/>
          </p:cNvCxnSpPr>
          <p:nvPr/>
        </p:nvCxnSpPr>
        <p:spPr>
          <a:xfrm rot="10800000" flipH="1">
            <a:off x="2393125" y="2585950"/>
            <a:ext cx="2565900" cy="1229400"/>
          </a:xfrm>
          <a:prstGeom prst="straightConnector1">
            <a:avLst/>
          </a:prstGeom>
          <a:noFill/>
          <a:ln w="38100" cap="flat" cmpd="sng">
            <a:solidFill>
              <a:schemeClr val="accent5"/>
            </a:solidFill>
            <a:prstDash val="dash"/>
            <a:round/>
            <a:headEnd type="none" w="med" len="med"/>
            <a:tailEnd type="triangle" w="med" len="med"/>
          </a:ln>
        </p:spPr>
      </p:cxnSp>
      <p:sp>
        <p:nvSpPr>
          <p:cNvPr id="448" name="Google Shape;448;p43"/>
          <p:cNvSpPr txBox="1"/>
          <p:nvPr/>
        </p:nvSpPr>
        <p:spPr>
          <a:xfrm>
            <a:off x="4698888"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B</a:t>
            </a:r>
            <a:endParaRPr sz="1800">
              <a:solidFill>
                <a:srgbClr val="999999"/>
              </a:solidFill>
              <a:latin typeface="Consolas"/>
              <a:ea typeface="Consolas"/>
              <a:cs typeface="Consolas"/>
              <a:sym typeface="Consolas"/>
            </a:endParaRPr>
          </a:p>
        </p:txBody>
      </p:sp>
      <p:sp>
        <p:nvSpPr>
          <p:cNvPr id="449" name="Google Shape;449;p43"/>
          <p:cNvSpPr txBox="1"/>
          <p:nvPr/>
        </p:nvSpPr>
        <p:spPr>
          <a:xfrm>
            <a:off x="386125" y="4234550"/>
            <a:ext cx="40140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static void a()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printf("%d", </a:t>
            </a:r>
            <a:r>
              <a:rPr lang="en" sz="1800">
                <a:solidFill>
                  <a:schemeClr val="lt2"/>
                </a:solidFill>
                <a:latin typeface="Consolas"/>
                <a:ea typeface="Consolas"/>
                <a:cs typeface="Consolas"/>
                <a:sym typeface="Consolas"/>
              </a:rPr>
              <a:t>g</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447" name="Google Shape;447;p43"/>
          <p:cNvSpPr txBox="1"/>
          <p:nvPr/>
        </p:nvSpPr>
        <p:spPr>
          <a:xfrm>
            <a:off x="4959150" y="1742650"/>
            <a:ext cx="3583500" cy="1686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6"/>
                </a:solidFill>
                <a:latin typeface="Consolas"/>
                <a:ea typeface="Consolas"/>
                <a:cs typeface="Consolas"/>
                <a:sym typeface="Consolas"/>
              </a:rPr>
              <a:t>extern</a:t>
            </a:r>
            <a:r>
              <a:rPr lang="en" sz="1800">
                <a:solidFill>
                  <a:srgbClr val="FFFFFF"/>
                </a:solidFill>
                <a:latin typeface="Consolas"/>
                <a:ea typeface="Consolas"/>
                <a:cs typeface="Consolas"/>
                <a:sym typeface="Consolas"/>
              </a:rPr>
              <a:t> const int </a:t>
            </a:r>
            <a:r>
              <a:rPr lang="en" sz="1800">
                <a:solidFill>
                  <a:schemeClr val="lt2"/>
                </a:solidFill>
                <a:latin typeface="Consolas"/>
                <a:ea typeface="Consolas"/>
                <a:cs typeface="Consolas"/>
                <a:sym typeface="Consolas"/>
              </a:rPr>
              <a:t>g</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grpSp>
        <p:nvGrpSpPr>
          <p:cNvPr id="450" name="Google Shape;450;p43"/>
          <p:cNvGrpSpPr/>
          <p:nvPr/>
        </p:nvGrpSpPr>
        <p:grpSpPr>
          <a:xfrm>
            <a:off x="7487050" y="1783888"/>
            <a:ext cx="427500" cy="427500"/>
            <a:chOff x="1052550" y="616725"/>
            <a:chExt cx="427500" cy="427500"/>
          </a:xfrm>
        </p:grpSpPr>
        <p:sp>
          <p:nvSpPr>
            <p:cNvPr id="451" name="Google Shape;451;p43"/>
            <p:cNvSpPr/>
            <p:nvPr/>
          </p:nvSpPr>
          <p:spPr>
            <a:xfrm>
              <a:off x="1052550" y="616725"/>
              <a:ext cx="427500" cy="427500"/>
            </a:xfrm>
            <a:prstGeom prst="ellipse">
              <a:avLst/>
            </a:prstGeom>
            <a:solidFill>
              <a:srgbClr val="4BA17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2" name="Google Shape;452;p43"/>
            <p:cNvSpPr txBox="1"/>
            <p:nvPr/>
          </p:nvSpPr>
          <p:spPr>
            <a:xfrm>
              <a:off x="1096793" y="704994"/>
              <a:ext cx="3390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400" b="1">
                  <a:solidFill>
                    <a:srgbClr val="FFFFFF"/>
                  </a:solidFill>
                  <a:latin typeface="Proxima Nova"/>
                  <a:ea typeface="Proxima Nova"/>
                  <a:cs typeface="Proxima Nova"/>
                  <a:sym typeface="Proxima Nova"/>
                </a:rPr>
                <a:t>✓</a:t>
              </a:r>
              <a:endParaRPr sz="2400" b="1">
                <a:solidFill>
                  <a:srgbClr val="FFFFFF"/>
                </a:solidFill>
                <a:latin typeface="Proxima Nova"/>
                <a:ea typeface="Proxima Nova"/>
                <a:cs typeface="Proxima Nova"/>
                <a:sym typeface="Proxima Nova"/>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44"/>
          <p:cNvSpPr txBox="1">
            <a:spLocks noGrp="1"/>
          </p:cNvSpPr>
          <p:nvPr>
            <p:ph type="title" idx="4294967295"/>
          </p:nvPr>
        </p:nvSpPr>
        <p:spPr>
          <a:xfrm>
            <a:off x="311700" y="1146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Variable global privada:</a:t>
            </a:r>
            <a:r>
              <a:rPr lang="en">
                <a:solidFill>
                  <a:schemeClr val="accent5"/>
                </a:solidFill>
              </a:rPr>
              <a:t> </a:t>
            </a:r>
            <a:r>
              <a:rPr lang="en">
                <a:solidFill>
                  <a:schemeClr val="accent5"/>
                </a:solidFill>
                <a:latin typeface="Consolas"/>
                <a:ea typeface="Consolas"/>
                <a:cs typeface="Consolas"/>
                <a:sym typeface="Consolas"/>
              </a:rPr>
              <a:t>static</a:t>
            </a:r>
            <a:endParaRPr>
              <a:solidFill>
                <a:schemeClr val="accent5"/>
              </a:solidFill>
              <a:latin typeface="Consolas"/>
              <a:ea typeface="Consolas"/>
              <a:cs typeface="Consolas"/>
              <a:sym typeface="Consolas"/>
            </a:endParaRPr>
          </a:p>
        </p:txBody>
      </p:sp>
      <p:sp>
        <p:nvSpPr>
          <p:cNvPr id="458" name="Google Shape;458;p44"/>
          <p:cNvSpPr/>
          <p:nvPr/>
        </p:nvSpPr>
        <p:spPr>
          <a:xfrm>
            <a:off x="336325"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4"/>
          <p:cNvSpPr txBox="1"/>
          <p:nvPr/>
        </p:nvSpPr>
        <p:spPr>
          <a:xfrm>
            <a:off x="336313"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A</a:t>
            </a:r>
            <a:endParaRPr sz="1800">
              <a:solidFill>
                <a:srgbClr val="999999"/>
              </a:solidFill>
              <a:latin typeface="Consolas"/>
              <a:ea typeface="Consolas"/>
              <a:cs typeface="Consolas"/>
              <a:sym typeface="Consolas"/>
            </a:endParaRPr>
          </a:p>
        </p:txBody>
      </p:sp>
      <p:sp>
        <p:nvSpPr>
          <p:cNvPr id="460" name="Google Shape;460;p44"/>
          <p:cNvSpPr/>
          <p:nvPr/>
        </p:nvSpPr>
        <p:spPr>
          <a:xfrm>
            <a:off x="4698900"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4"/>
          <p:cNvSpPr txBox="1"/>
          <p:nvPr/>
        </p:nvSpPr>
        <p:spPr>
          <a:xfrm>
            <a:off x="386125" y="3815350"/>
            <a:ext cx="40140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A.c</a:t>
            </a:r>
            <a:endParaRPr sz="1800">
              <a:latin typeface="Consolas"/>
              <a:ea typeface="Consolas"/>
              <a:cs typeface="Consolas"/>
              <a:sym typeface="Consolas"/>
            </a:endParaRPr>
          </a:p>
        </p:txBody>
      </p:sp>
      <p:sp>
        <p:nvSpPr>
          <p:cNvPr id="462" name="Google Shape;462;p44"/>
          <p:cNvSpPr txBox="1"/>
          <p:nvPr/>
        </p:nvSpPr>
        <p:spPr>
          <a:xfrm>
            <a:off x="4743900" y="3815350"/>
            <a:ext cx="40140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B.c</a:t>
            </a:r>
            <a:endParaRPr sz="1800">
              <a:latin typeface="Consolas"/>
              <a:ea typeface="Consolas"/>
              <a:cs typeface="Consolas"/>
              <a:sym typeface="Consolas"/>
            </a:endParaRPr>
          </a:p>
        </p:txBody>
      </p:sp>
      <p:sp>
        <p:nvSpPr>
          <p:cNvPr id="463" name="Google Shape;463;p44"/>
          <p:cNvSpPr txBox="1"/>
          <p:nvPr/>
        </p:nvSpPr>
        <p:spPr>
          <a:xfrm>
            <a:off x="4959153" y="1344125"/>
            <a:ext cx="3583500" cy="2085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B.h</a:t>
            </a:r>
            <a:endParaRPr sz="1800">
              <a:latin typeface="Consolas"/>
              <a:ea typeface="Consolas"/>
              <a:cs typeface="Consolas"/>
              <a:sym typeface="Consolas"/>
            </a:endParaRPr>
          </a:p>
        </p:txBody>
      </p:sp>
      <p:cxnSp>
        <p:nvCxnSpPr>
          <p:cNvPr id="464" name="Google Shape;464;p44"/>
          <p:cNvCxnSpPr>
            <a:stCxn id="462" idx="0"/>
            <a:endCxn id="463" idx="2"/>
          </p:cNvCxnSpPr>
          <p:nvPr/>
        </p:nvCxnSpPr>
        <p:spPr>
          <a:xfrm rot="10800000">
            <a:off x="6750900" y="3429250"/>
            <a:ext cx="0" cy="386100"/>
          </a:xfrm>
          <a:prstGeom prst="straightConnector1">
            <a:avLst/>
          </a:prstGeom>
          <a:noFill/>
          <a:ln w="38100" cap="flat" cmpd="sng">
            <a:solidFill>
              <a:schemeClr val="accent5"/>
            </a:solidFill>
            <a:prstDash val="dash"/>
            <a:round/>
            <a:headEnd type="none" w="med" len="med"/>
            <a:tailEnd type="triangle" w="med" len="med"/>
          </a:ln>
        </p:spPr>
      </p:cxnSp>
      <p:sp>
        <p:nvSpPr>
          <p:cNvPr id="465" name="Google Shape;465;p44"/>
          <p:cNvSpPr txBox="1"/>
          <p:nvPr/>
        </p:nvSpPr>
        <p:spPr>
          <a:xfrm>
            <a:off x="4743900" y="4234550"/>
            <a:ext cx="40140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chemeClr val="accent6"/>
                </a:solidFill>
                <a:latin typeface="Consolas"/>
                <a:ea typeface="Consolas"/>
                <a:cs typeface="Consolas"/>
                <a:sym typeface="Consolas"/>
              </a:rPr>
              <a:t>static</a:t>
            </a:r>
            <a:r>
              <a:rPr lang="en" sz="1800">
                <a:solidFill>
                  <a:srgbClr val="FFFFFF"/>
                </a:solidFill>
                <a:latin typeface="Consolas"/>
                <a:ea typeface="Consolas"/>
                <a:cs typeface="Consolas"/>
                <a:sym typeface="Consolas"/>
              </a:rPr>
              <a:t> </a:t>
            </a:r>
            <a:r>
              <a:rPr lang="en" sz="1800">
                <a:solidFill>
                  <a:schemeClr val="lt1"/>
                </a:solidFill>
                <a:latin typeface="Consolas"/>
                <a:ea typeface="Consolas"/>
                <a:cs typeface="Consolas"/>
                <a:sym typeface="Consolas"/>
              </a:rPr>
              <a:t>const </a:t>
            </a:r>
            <a:r>
              <a:rPr lang="en" sz="1800">
                <a:solidFill>
                  <a:srgbClr val="FFFFFF"/>
                </a:solidFill>
                <a:latin typeface="Consolas"/>
                <a:ea typeface="Consolas"/>
                <a:cs typeface="Consolas"/>
                <a:sym typeface="Consolas"/>
              </a:rPr>
              <a:t>int </a:t>
            </a:r>
            <a:r>
              <a:rPr lang="en" sz="1800">
                <a:solidFill>
                  <a:schemeClr val="accent5"/>
                </a:solidFill>
                <a:latin typeface="Consolas"/>
                <a:ea typeface="Consolas"/>
                <a:cs typeface="Consolas"/>
                <a:sym typeface="Consolas"/>
              </a:rPr>
              <a:t>g</a:t>
            </a:r>
            <a:r>
              <a:rPr lang="en" sz="1800">
                <a:solidFill>
                  <a:srgbClr val="FFFFFF"/>
                </a:solidFill>
                <a:latin typeface="Consolas"/>
                <a:ea typeface="Consolas"/>
                <a:cs typeface="Consolas"/>
                <a:sym typeface="Consolas"/>
              </a:rPr>
              <a:t> = 42;</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static void b()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printf("%d", </a:t>
            </a:r>
            <a:r>
              <a:rPr lang="en" sz="1800">
                <a:solidFill>
                  <a:schemeClr val="accent5"/>
                </a:solidFill>
                <a:latin typeface="Consolas"/>
                <a:ea typeface="Consolas"/>
                <a:cs typeface="Consolas"/>
                <a:sym typeface="Consolas"/>
              </a:rPr>
              <a:t>g</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cxnSp>
        <p:nvCxnSpPr>
          <p:cNvPr id="466" name="Google Shape;466;p44"/>
          <p:cNvCxnSpPr>
            <a:stCxn id="461" idx="0"/>
            <a:endCxn id="467" idx="1"/>
          </p:cNvCxnSpPr>
          <p:nvPr/>
        </p:nvCxnSpPr>
        <p:spPr>
          <a:xfrm rot="10800000" flipH="1">
            <a:off x="2393125" y="2585950"/>
            <a:ext cx="2565900" cy="1229400"/>
          </a:xfrm>
          <a:prstGeom prst="straightConnector1">
            <a:avLst/>
          </a:prstGeom>
          <a:noFill/>
          <a:ln w="38100" cap="flat" cmpd="sng">
            <a:solidFill>
              <a:schemeClr val="accent5"/>
            </a:solidFill>
            <a:prstDash val="dash"/>
            <a:round/>
            <a:headEnd type="none" w="med" len="med"/>
            <a:tailEnd type="triangle" w="med" len="med"/>
          </a:ln>
        </p:spPr>
      </p:cxnSp>
      <p:sp>
        <p:nvSpPr>
          <p:cNvPr id="468" name="Google Shape;468;p44"/>
          <p:cNvSpPr txBox="1"/>
          <p:nvPr/>
        </p:nvSpPr>
        <p:spPr>
          <a:xfrm>
            <a:off x="4698888"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B</a:t>
            </a:r>
            <a:endParaRPr sz="1800">
              <a:solidFill>
                <a:srgbClr val="999999"/>
              </a:solidFill>
              <a:latin typeface="Consolas"/>
              <a:ea typeface="Consolas"/>
              <a:cs typeface="Consolas"/>
              <a:sym typeface="Consolas"/>
            </a:endParaRPr>
          </a:p>
        </p:txBody>
      </p:sp>
      <p:sp>
        <p:nvSpPr>
          <p:cNvPr id="469" name="Google Shape;469;p44"/>
          <p:cNvSpPr txBox="1"/>
          <p:nvPr/>
        </p:nvSpPr>
        <p:spPr>
          <a:xfrm>
            <a:off x="386125" y="4234550"/>
            <a:ext cx="40140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chemeClr val="accent6"/>
                </a:solidFill>
                <a:latin typeface="Consolas"/>
                <a:ea typeface="Consolas"/>
                <a:cs typeface="Consolas"/>
                <a:sym typeface="Consolas"/>
              </a:rPr>
              <a:t>static</a:t>
            </a:r>
            <a:r>
              <a:rPr lang="en" sz="1800">
                <a:solidFill>
                  <a:srgbClr val="FFFFFF"/>
                </a:solidFill>
                <a:latin typeface="Consolas"/>
                <a:ea typeface="Consolas"/>
                <a:cs typeface="Consolas"/>
                <a:sym typeface="Consolas"/>
              </a:rPr>
              <a:t> const float </a:t>
            </a:r>
            <a:r>
              <a:rPr lang="en" sz="1800">
                <a:solidFill>
                  <a:schemeClr val="accent5"/>
                </a:solidFill>
                <a:latin typeface="Consolas"/>
                <a:ea typeface="Consolas"/>
                <a:cs typeface="Consolas"/>
                <a:sym typeface="Consolas"/>
              </a:rPr>
              <a:t>g</a:t>
            </a:r>
            <a:r>
              <a:rPr lang="en" sz="1800">
                <a:solidFill>
                  <a:srgbClr val="FFFFFF"/>
                </a:solidFill>
                <a:latin typeface="Consolas"/>
                <a:ea typeface="Consolas"/>
                <a:cs typeface="Consolas"/>
                <a:sym typeface="Consolas"/>
              </a:rPr>
              <a:t>[30];</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static void a() {</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  printf("%f", </a:t>
            </a:r>
            <a:r>
              <a:rPr lang="en" sz="1800">
                <a:solidFill>
                  <a:schemeClr val="accent5"/>
                </a:solidFill>
                <a:latin typeface="Consolas"/>
                <a:ea typeface="Consolas"/>
                <a:cs typeface="Consolas"/>
                <a:sym typeface="Consolas"/>
              </a:rPr>
              <a:t>g</a:t>
            </a:r>
            <a:r>
              <a:rPr lang="en" sz="1800">
                <a:solidFill>
                  <a:srgbClr val="FFFFFF"/>
                </a:solidFill>
                <a:latin typeface="Consolas"/>
                <a:ea typeface="Consolas"/>
                <a:cs typeface="Consolas"/>
                <a:sym typeface="Consolas"/>
              </a:rPr>
              <a:t>[0]);</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sp>
        <p:nvSpPr>
          <p:cNvPr id="467" name="Google Shape;467;p44"/>
          <p:cNvSpPr txBox="1"/>
          <p:nvPr/>
        </p:nvSpPr>
        <p:spPr>
          <a:xfrm>
            <a:off x="4959150" y="1742650"/>
            <a:ext cx="3583500" cy="1686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5"/>
          <p:cNvSpPr txBox="1">
            <a:spLocks noGrp="1"/>
          </p:cNvSpPr>
          <p:nvPr>
            <p:ph type="title" idx="4294967295"/>
          </p:nvPr>
        </p:nvSpPr>
        <p:spPr>
          <a:xfrm>
            <a:off x="311700" y="1146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Variable local estática:</a:t>
            </a:r>
            <a:r>
              <a:rPr lang="en">
                <a:solidFill>
                  <a:schemeClr val="accent5"/>
                </a:solidFill>
              </a:rPr>
              <a:t> </a:t>
            </a:r>
            <a:r>
              <a:rPr lang="en">
                <a:solidFill>
                  <a:schemeClr val="accent5"/>
                </a:solidFill>
                <a:latin typeface="Consolas"/>
                <a:ea typeface="Consolas"/>
                <a:cs typeface="Consolas"/>
                <a:sym typeface="Consolas"/>
              </a:rPr>
              <a:t>static</a:t>
            </a:r>
            <a:endParaRPr>
              <a:solidFill>
                <a:schemeClr val="accent5"/>
              </a:solidFill>
              <a:latin typeface="Consolas"/>
              <a:ea typeface="Consolas"/>
              <a:cs typeface="Consolas"/>
              <a:sym typeface="Consolas"/>
            </a:endParaRPr>
          </a:p>
        </p:txBody>
      </p:sp>
      <p:sp>
        <p:nvSpPr>
          <p:cNvPr id="475" name="Google Shape;475;p45"/>
          <p:cNvSpPr/>
          <p:nvPr/>
        </p:nvSpPr>
        <p:spPr>
          <a:xfrm>
            <a:off x="336325"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5"/>
          <p:cNvSpPr txBox="1"/>
          <p:nvPr/>
        </p:nvSpPr>
        <p:spPr>
          <a:xfrm>
            <a:off x="336313"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A</a:t>
            </a:r>
            <a:endParaRPr sz="1800">
              <a:solidFill>
                <a:srgbClr val="999999"/>
              </a:solidFill>
              <a:latin typeface="Consolas"/>
              <a:ea typeface="Consolas"/>
              <a:cs typeface="Consolas"/>
              <a:sym typeface="Consolas"/>
            </a:endParaRPr>
          </a:p>
        </p:txBody>
      </p:sp>
      <p:sp>
        <p:nvSpPr>
          <p:cNvPr id="477" name="Google Shape;477;p45"/>
          <p:cNvSpPr/>
          <p:nvPr/>
        </p:nvSpPr>
        <p:spPr>
          <a:xfrm>
            <a:off x="4698900" y="1147575"/>
            <a:ext cx="41088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5"/>
          <p:cNvSpPr txBox="1"/>
          <p:nvPr/>
        </p:nvSpPr>
        <p:spPr>
          <a:xfrm>
            <a:off x="386125" y="3815350"/>
            <a:ext cx="40140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A.c</a:t>
            </a:r>
            <a:endParaRPr sz="1800">
              <a:latin typeface="Consolas"/>
              <a:ea typeface="Consolas"/>
              <a:cs typeface="Consolas"/>
              <a:sym typeface="Consolas"/>
            </a:endParaRPr>
          </a:p>
        </p:txBody>
      </p:sp>
      <p:sp>
        <p:nvSpPr>
          <p:cNvPr id="479" name="Google Shape;479;p45"/>
          <p:cNvSpPr txBox="1"/>
          <p:nvPr/>
        </p:nvSpPr>
        <p:spPr>
          <a:xfrm>
            <a:off x="4743900" y="3815350"/>
            <a:ext cx="40140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B.c</a:t>
            </a:r>
            <a:endParaRPr sz="1800">
              <a:latin typeface="Consolas"/>
              <a:ea typeface="Consolas"/>
              <a:cs typeface="Consolas"/>
              <a:sym typeface="Consolas"/>
            </a:endParaRPr>
          </a:p>
        </p:txBody>
      </p:sp>
      <p:sp>
        <p:nvSpPr>
          <p:cNvPr id="480" name="Google Shape;480;p45"/>
          <p:cNvSpPr txBox="1"/>
          <p:nvPr/>
        </p:nvSpPr>
        <p:spPr>
          <a:xfrm>
            <a:off x="4959153" y="1344125"/>
            <a:ext cx="3583500" cy="2085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B.h</a:t>
            </a:r>
            <a:endParaRPr sz="1800">
              <a:latin typeface="Consolas"/>
              <a:ea typeface="Consolas"/>
              <a:cs typeface="Consolas"/>
              <a:sym typeface="Consolas"/>
            </a:endParaRPr>
          </a:p>
        </p:txBody>
      </p:sp>
      <p:cxnSp>
        <p:nvCxnSpPr>
          <p:cNvPr id="481" name="Google Shape;481;p45"/>
          <p:cNvCxnSpPr>
            <a:stCxn id="479" idx="0"/>
            <a:endCxn id="480" idx="2"/>
          </p:cNvCxnSpPr>
          <p:nvPr/>
        </p:nvCxnSpPr>
        <p:spPr>
          <a:xfrm rot="10800000">
            <a:off x="6750900" y="3429250"/>
            <a:ext cx="0" cy="386100"/>
          </a:xfrm>
          <a:prstGeom prst="straightConnector1">
            <a:avLst/>
          </a:prstGeom>
          <a:noFill/>
          <a:ln w="38100" cap="flat" cmpd="sng">
            <a:solidFill>
              <a:schemeClr val="accent5"/>
            </a:solidFill>
            <a:prstDash val="dash"/>
            <a:round/>
            <a:headEnd type="none" w="med" len="med"/>
            <a:tailEnd type="triangle" w="med" len="med"/>
          </a:ln>
        </p:spPr>
      </p:cxnSp>
      <p:sp>
        <p:nvSpPr>
          <p:cNvPr id="482" name="Google Shape;482;p45"/>
          <p:cNvSpPr txBox="1"/>
          <p:nvPr/>
        </p:nvSpPr>
        <p:spPr>
          <a:xfrm>
            <a:off x="4743900" y="4234550"/>
            <a:ext cx="40140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static void b() {</a:t>
            </a:r>
            <a:endParaRPr sz="1800">
              <a:solidFill>
                <a:srgbClr val="FFFFFF"/>
              </a:solidFill>
              <a:latin typeface="Consolas"/>
              <a:ea typeface="Consolas"/>
              <a:cs typeface="Consolas"/>
              <a:sym typeface="Consolas"/>
            </a:endParaRPr>
          </a:p>
          <a:p>
            <a:pPr marL="0" lvl="0" indent="457200" algn="l" rtl="0">
              <a:spcBef>
                <a:spcPts val="0"/>
              </a:spcBef>
              <a:spcAft>
                <a:spcPts val="0"/>
              </a:spcAft>
              <a:buNone/>
            </a:pPr>
            <a:r>
              <a:rPr lang="en" sz="1800">
                <a:solidFill>
                  <a:schemeClr val="accent6"/>
                </a:solidFill>
                <a:latin typeface="Consolas"/>
                <a:ea typeface="Consolas"/>
                <a:cs typeface="Consolas"/>
                <a:sym typeface="Consolas"/>
              </a:rPr>
              <a:t>static</a:t>
            </a:r>
            <a:r>
              <a:rPr lang="en" sz="1800">
                <a:solidFill>
                  <a:srgbClr val="FFFFFF"/>
                </a:solidFill>
                <a:latin typeface="Consolas"/>
                <a:ea typeface="Consolas"/>
                <a:cs typeface="Consolas"/>
                <a:sym typeface="Consolas"/>
              </a:rPr>
              <a:t> int </a:t>
            </a:r>
            <a:r>
              <a:rPr lang="en" sz="1800">
                <a:solidFill>
                  <a:schemeClr val="accent5"/>
                </a:solidFill>
                <a:latin typeface="Consolas"/>
                <a:ea typeface="Consolas"/>
                <a:cs typeface="Consolas"/>
                <a:sym typeface="Consolas"/>
              </a:rPr>
              <a:t>g</a:t>
            </a:r>
            <a:r>
              <a:rPr lang="en" sz="1800">
                <a:solidFill>
                  <a:srgbClr val="FFFFFF"/>
                </a:solidFill>
                <a:latin typeface="Consolas"/>
                <a:ea typeface="Consolas"/>
                <a:cs typeface="Consolas"/>
                <a:sym typeface="Consolas"/>
              </a:rPr>
              <a:t> = 42;</a:t>
            </a:r>
            <a:endParaRPr sz="1800">
              <a:solidFill>
                <a:srgbClr val="FFFFFF"/>
              </a:solidFill>
              <a:latin typeface="Consolas"/>
              <a:ea typeface="Consolas"/>
              <a:cs typeface="Consolas"/>
              <a:sym typeface="Consolas"/>
            </a:endParaRPr>
          </a:p>
          <a:p>
            <a:pPr marL="0" lvl="0" indent="457200" algn="l" rtl="0">
              <a:spcBef>
                <a:spcPts val="0"/>
              </a:spcBef>
              <a:spcAft>
                <a:spcPts val="0"/>
              </a:spcAft>
              <a:buNone/>
            </a:pPr>
            <a:r>
              <a:rPr lang="en" sz="1800">
                <a:solidFill>
                  <a:schemeClr val="accent5"/>
                </a:solidFill>
                <a:latin typeface="Consolas"/>
                <a:ea typeface="Consolas"/>
                <a:cs typeface="Consolas"/>
                <a:sym typeface="Consolas"/>
              </a:rPr>
              <a:t>g</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457200" algn="l" rtl="0">
              <a:spcBef>
                <a:spcPts val="0"/>
              </a:spcBef>
              <a:spcAft>
                <a:spcPts val="0"/>
              </a:spcAft>
              <a:buNone/>
            </a:pPr>
            <a:r>
              <a:rPr lang="en" sz="1800">
                <a:solidFill>
                  <a:srgbClr val="FFFFFF"/>
                </a:solidFill>
                <a:latin typeface="Consolas"/>
                <a:ea typeface="Consolas"/>
                <a:cs typeface="Consolas"/>
                <a:sym typeface="Consolas"/>
              </a:rPr>
              <a:t>printf("%d", </a:t>
            </a:r>
            <a:r>
              <a:rPr lang="en" sz="1800">
                <a:solidFill>
                  <a:schemeClr val="accent5"/>
                </a:solidFill>
                <a:latin typeface="Consolas"/>
                <a:ea typeface="Consolas"/>
                <a:cs typeface="Consolas"/>
                <a:sym typeface="Consolas"/>
              </a:rPr>
              <a:t>g</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p:txBody>
      </p:sp>
      <p:cxnSp>
        <p:nvCxnSpPr>
          <p:cNvPr id="483" name="Google Shape;483;p45"/>
          <p:cNvCxnSpPr>
            <a:stCxn id="478" idx="0"/>
            <a:endCxn id="484" idx="1"/>
          </p:cNvCxnSpPr>
          <p:nvPr/>
        </p:nvCxnSpPr>
        <p:spPr>
          <a:xfrm rot="10800000" flipH="1">
            <a:off x="2393125" y="2585950"/>
            <a:ext cx="2565900" cy="1229400"/>
          </a:xfrm>
          <a:prstGeom prst="straightConnector1">
            <a:avLst/>
          </a:prstGeom>
          <a:noFill/>
          <a:ln w="38100" cap="flat" cmpd="sng">
            <a:solidFill>
              <a:schemeClr val="accent5"/>
            </a:solidFill>
            <a:prstDash val="dash"/>
            <a:round/>
            <a:headEnd type="none" w="med" len="med"/>
            <a:tailEnd type="triangle" w="med" len="med"/>
          </a:ln>
        </p:spPr>
      </p:cxnSp>
      <p:sp>
        <p:nvSpPr>
          <p:cNvPr id="485" name="Google Shape;485;p45"/>
          <p:cNvSpPr txBox="1"/>
          <p:nvPr/>
        </p:nvSpPr>
        <p:spPr>
          <a:xfrm>
            <a:off x="4698888" y="743775"/>
            <a:ext cx="24774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B</a:t>
            </a:r>
            <a:endParaRPr sz="1800">
              <a:solidFill>
                <a:srgbClr val="999999"/>
              </a:solidFill>
              <a:latin typeface="Consolas"/>
              <a:ea typeface="Consolas"/>
              <a:cs typeface="Consolas"/>
              <a:sym typeface="Consolas"/>
            </a:endParaRPr>
          </a:p>
        </p:txBody>
      </p:sp>
      <p:sp>
        <p:nvSpPr>
          <p:cNvPr id="486" name="Google Shape;486;p45"/>
          <p:cNvSpPr txBox="1"/>
          <p:nvPr/>
        </p:nvSpPr>
        <p:spPr>
          <a:xfrm>
            <a:off x="386125" y="4234550"/>
            <a:ext cx="40140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sp>
        <p:nvSpPr>
          <p:cNvPr id="484" name="Google Shape;484;p45"/>
          <p:cNvSpPr txBox="1"/>
          <p:nvPr/>
        </p:nvSpPr>
        <p:spPr>
          <a:xfrm>
            <a:off x="4959150" y="1742650"/>
            <a:ext cx="3583500" cy="1686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6"/>
          <p:cNvSpPr txBox="1">
            <a:spLocks noGrp="1"/>
          </p:cNvSpPr>
          <p:nvPr>
            <p:ph type="title" idx="4294967295"/>
          </p:nvPr>
        </p:nvSpPr>
        <p:spPr>
          <a:xfrm>
            <a:off x="311700" y="1146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Inclusión múltiple</a:t>
            </a:r>
            <a:endParaRPr>
              <a:solidFill>
                <a:schemeClr val="accent5"/>
              </a:solidFill>
              <a:latin typeface="Consolas"/>
              <a:ea typeface="Consolas"/>
              <a:cs typeface="Consolas"/>
              <a:sym typeface="Consolas"/>
            </a:endParaRPr>
          </a:p>
        </p:txBody>
      </p:sp>
      <p:sp>
        <p:nvSpPr>
          <p:cNvPr id="492" name="Google Shape;492;p46"/>
          <p:cNvSpPr/>
          <p:nvPr/>
        </p:nvSpPr>
        <p:spPr>
          <a:xfrm>
            <a:off x="336345" y="1147575"/>
            <a:ext cx="41529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6"/>
          <p:cNvSpPr txBox="1"/>
          <p:nvPr/>
        </p:nvSpPr>
        <p:spPr>
          <a:xfrm>
            <a:off x="336325" y="743775"/>
            <a:ext cx="40098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A</a:t>
            </a:r>
            <a:endParaRPr sz="1800">
              <a:solidFill>
                <a:srgbClr val="999999"/>
              </a:solidFill>
              <a:latin typeface="Consolas"/>
              <a:ea typeface="Consolas"/>
              <a:cs typeface="Consolas"/>
              <a:sym typeface="Consolas"/>
            </a:endParaRPr>
          </a:p>
        </p:txBody>
      </p:sp>
      <p:sp>
        <p:nvSpPr>
          <p:cNvPr id="494" name="Google Shape;494;p46"/>
          <p:cNvSpPr txBox="1"/>
          <p:nvPr/>
        </p:nvSpPr>
        <p:spPr>
          <a:xfrm>
            <a:off x="386680" y="3815350"/>
            <a:ext cx="40572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A.c</a:t>
            </a:r>
            <a:endParaRPr sz="1800">
              <a:latin typeface="Consolas"/>
              <a:ea typeface="Consolas"/>
              <a:cs typeface="Consolas"/>
              <a:sym typeface="Consolas"/>
            </a:endParaRPr>
          </a:p>
        </p:txBody>
      </p:sp>
      <p:sp>
        <p:nvSpPr>
          <p:cNvPr id="495" name="Google Shape;495;p46"/>
          <p:cNvSpPr txBox="1"/>
          <p:nvPr/>
        </p:nvSpPr>
        <p:spPr>
          <a:xfrm>
            <a:off x="5032025" y="1344125"/>
            <a:ext cx="3538800" cy="11622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B.h</a:t>
            </a:r>
            <a:endParaRPr sz="1800">
              <a:latin typeface="Consolas"/>
              <a:ea typeface="Consolas"/>
              <a:cs typeface="Consolas"/>
              <a:sym typeface="Consolas"/>
            </a:endParaRPr>
          </a:p>
        </p:txBody>
      </p:sp>
      <p:sp>
        <p:nvSpPr>
          <p:cNvPr id="496" name="Google Shape;496;p46"/>
          <p:cNvSpPr txBox="1"/>
          <p:nvPr/>
        </p:nvSpPr>
        <p:spPr>
          <a:xfrm>
            <a:off x="386680" y="4234550"/>
            <a:ext cx="40572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"A.h"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sp>
        <p:nvSpPr>
          <p:cNvPr id="497" name="Google Shape;497;p46"/>
          <p:cNvSpPr txBox="1"/>
          <p:nvPr/>
        </p:nvSpPr>
        <p:spPr>
          <a:xfrm>
            <a:off x="5032025" y="1742650"/>
            <a:ext cx="3538800" cy="763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"C.h"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sp>
        <p:nvSpPr>
          <p:cNvPr id="498" name="Google Shape;498;p46"/>
          <p:cNvSpPr txBox="1"/>
          <p:nvPr/>
        </p:nvSpPr>
        <p:spPr>
          <a:xfrm>
            <a:off x="643400" y="1344070"/>
            <a:ext cx="3538800" cy="11622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A.h</a:t>
            </a:r>
            <a:endParaRPr sz="1800">
              <a:latin typeface="Consolas"/>
              <a:ea typeface="Consolas"/>
              <a:cs typeface="Consolas"/>
              <a:sym typeface="Consolas"/>
            </a:endParaRPr>
          </a:p>
        </p:txBody>
      </p:sp>
      <p:sp>
        <p:nvSpPr>
          <p:cNvPr id="499" name="Google Shape;499;p46"/>
          <p:cNvSpPr txBox="1"/>
          <p:nvPr/>
        </p:nvSpPr>
        <p:spPr>
          <a:xfrm>
            <a:off x="643400" y="1742593"/>
            <a:ext cx="3538800" cy="763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chemeClr val="lt1"/>
                </a:solidFill>
                <a:latin typeface="Consolas"/>
                <a:ea typeface="Consolas"/>
                <a:cs typeface="Consolas"/>
                <a:sym typeface="Consolas"/>
              </a:rPr>
              <a:t>#include "C.h"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cxnSp>
        <p:nvCxnSpPr>
          <p:cNvPr id="500" name="Google Shape;500;p46"/>
          <p:cNvCxnSpPr>
            <a:stCxn id="499" idx="3"/>
            <a:endCxn id="501" idx="1"/>
          </p:cNvCxnSpPr>
          <p:nvPr/>
        </p:nvCxnSpPr>
        <p:spPr>
          <a:xfrm>
            <a:off x="4182200" y="2124343"/>
            <a:ext cx="849900" cy="1828800"/>
          </a:xfrm>
          <a:prstGeom prst="straightConnector1">
            <a:avLst/>
          </a:prstGeom>
          <a:noFill/>
          <a:ln w="38100" cap="flat" cmpd="sng">
            <a:solidFill>
              <a:schemeClr val="accent5"/>
            </a:solidFill>
            <a:prstDash val="dash"/>
            <a:round/>
            <a:headEnd type="none" w="med" len="med"/>
            <a:tailEnd type="triangle" w="med" len="med"/>
          </a:ln>
        </p:spPr>
      </p:cxnSp>
      <p:cxnSp>
        <p:nvCxnSpPr>
          <p:cNvPr id="502" name="Google Shape;502;p46"/>
          <p:cNvCxnSpPr>
            <a:stCxn id="494" idx="0"/>
            <a:endCxn id="499" idx="2"/>
          </p:cNvCxnSpPr>
          <p:nvPr/>
        </p:nvCxnSpPr>
        <p:spPr>
          <a:xfrm rot="10800000">
            <a:off x="2412880" y="2506150"/>
            <a:ext cx="2400" cy="1309200"/>
          </a:xfrm>
          <a:prstGeom prst="straightConnector1">
            <a:avLst/>
          </a:prstGeom>
          <a:noFill/>
          <a:ln w="38100" cap="flat" cmpd="sng">
            <a:solidFill>
              <a:schemeClr val="accent5"/>
            </a:solidFill>
            <a:prstDash val="dash"/>
            <a:round/>
            <a:headEnd type="none" w="med" len="med"/>
            <a:tailEnd type="triangle" w="med" len="med"/>
          </a:ln>
        </p:spPr>
      </p:cxnSp>
      <p:sp>
        <p:nvSpPr>
          <p:cNvPr id="503" name="Google Shape;503;p46"/>
          <p:cNvSpPr txBox="1"/>
          <p:nvPr/>
        </p:nvSpPr>
        <p:spPr>
          <a:xfrm>
            <a:off x="5032025" y="3172925"/>
            <a:ext cx="3538800" cy="11622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C.h</a:t>
            </a:r>
            <a:endParaRPr sz="1800">
              <a:latin typeface="Consolas"/>
              <a:ea typeface="Consolas"/>
              <a:cs typeface="Consolas"/>
              <a:sym typeface="Consolas"/>
            </a:endParaRPr>
          </a:p>
        </p:txBody>
      </p:sp>
      <p:sp>
        <p:nvSpPr>
          <p:cNvPr id="501" name="Google Shape;501;p46"/>
          <p:cNvSpPr txBox="1"/>
          <p:nvPr/>
        </p:nvSpPr>
        <p:spPr>
          <a:xfrm>
            <a:off x="5032025" y="3571450"/>
            <a:ext cx="3538800" cy="763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cxnSp>
        <p:nvCxnSpPr>
          <p:cNvPr id="504" name="Google Shape;504;p46"/>
          <p:cNvCxnSpPr>
            <a:stCxn id="499" idx="3"/>
            <a:endCxn id="497" idx="1"/>
          </p:cNvCxnSpPr>
          <p:nvPr/>
        </p:nvCxnSpPr>
        <p:spPr>
          <a:xfrm>
            <a:off x="4182200" y="2124343"/>
            <a:ext cx="849900" cy="0"/>
          </a:xfrm>
          <a:prstGeom prst="straightConnector1">
            <a:avLst/>
          </a:prstGeom>
          <a:noFill/>
          <a:ln w="38100" cap="flat" cmpd="sng">
            <a:solidFill>
              <a:schemeClr val="accent5"/>
            </a:solidFill>
            <a:prstDash val="dash"/>
            <a:round/>
            <a:headEnd type="none" w="med" len="med"/>
            <a:tailEnd type="triangle" w="med" len="med"/>
          </a:ln>
        </p:spPr>
      </p:cxnSp>
      <p:grpSp>
        <p:nvGrpSpPr>
          <p:cNvPr id="505" name="Google Shape;505;p46"/>
          <p:cNvGrpSpPr/>
          <p:nvPr/>
        </p:nvGrpSpPr>
        <p:grpSpPr>
          <a:xfrm>
            <a:off x="7497813" y="3053738"/>
            <a:ext cx="427500" cy="427500"/>
            <a:chOff x="1052550" y="616725"/>
            <a:chExt cx="427500" cy="427500"/>
          </a:xfrm>
        </p:grpSpPr>
        <p:sp>
          <p:nvSpPr>
            <p:cNvPr id="506" name="Google Shape;506;p46"/>
            <p:cNvSpPr/>
            <p:nvPr/>
          </p:nvSpPr>
          <p:spPr>
            <a:xfrm>
              <a:off x="1052550" y="616725"/>
              <a:ext cx="427500" cy="427500"/>
            </a:xfrm>
            <a:prstGeom prst="ellipse">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7" name="Google Shape;507;p46"/>
            <p:cNvSpPr txBox="1"/>
            <p:nvPr/>
          </p:nvSpPr>
          <p:spPr>
            <a:xfrm>
              <a:off x="1063449" y="686625"/>
              <a:ext cx="3390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Proxima Nova"/>
                  <a:ea typeface="Proxima Nova"/>
                  <a:cs typeface="Proxima Nova"/>
                  <a:sym typeface="Proxima Nova"/>
                </a:rPr>
                <a:t>✕</a:t>
              </a:r>
              <a:endParaRPr sz="1800" b="1">
                <a:solidFill>
                  <a:srgbClr val="FFFFFF"/>
                </a:solidFill>
                <a:latin typeface="Proxima Nova"/>
                <a:ea typeface="Proxima Nova"/>
                <a:cs typeface="Proxima Nova"/>
                <a:sym typeface="Proxima Nova"/>
              </a:endParaRPr>
            </a:p>
          </p:txBody>
        </p:sp>
      </p:grpSp>
      <p:cxnSp>
        <p:nvCxnSpPr>
          <p:cNvPr id="508" name="Google Shape;508;p46"/>
          <p:cNvCxnSpPr>
            <a:stCxn id="497" idx="2"/>
            <a:endCxn id="503" idx="0"/>
          </p:cNvCxnSpPr>
          <p:nvPr/>
        </p:nvCxnSpPr>
        <p:spPr>
          <a:xfrm>
            <a:off x="6801425" y="2506150"/>
            <a:ext cx="0" cy="666900"/>
          </a:xfrm>
          <a:prstGeom prst="straightConnector1">
            <a:avLst/>
          </a:prstGeom>
          <a:noFill/>
          <a:ln w="38100" cap="flat" cmpd="sng">
            <a:solidFill>
              <a:schemeClr val="accent5"/>
            </a:solidFill>
            <a:prstDash val="dash"/>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fade">
                                      <p:cBhvr>
                                        <p:cTn id="7" dur="1000"/>
                                        <p:tgtEl>
                                          <p:spTgt spid="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7"/>
          <p:cNvSpPr txBox="1">
            <a:spLocks noGrp="1"/>
          </p:cNvSpPr>
          <p:nvPr>
            <p:ph type="title" idx="4294967295"/>
          </p:nvPr>
        </p:nvSpPr>
        <p:spPr>
          <a:xfrm>
            <a:off x="311700" y="11469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Protección contra inclusión múltiple</a:t>
            </a:r>
            <a:endParaRPr>
              <a:solidFill>
                <a:schemeClr val="accent5"/>
              </a:solidFill>
              <a:latin typeface="Consolas"/>
              <a:ea typeface="Consolas"/>
              <a:cs typeface="Consolas"/>
              <a:sym typeface="Consolas"/>
            </a:endParaRPr>
          </a:p>
        </p:txBody>
      </p:sp>
      <p:sp>
        <p:nvSpPr>
          <p:cNvPr id="514" name="Google Shape;514;p47"/>
          <p:cNvSpPr/>
          <p:nvPr/>
        </p:nvSpPr>
        <p:spPr>
          <a:xfrm>
            <a:off x="336345" y="1147575"/>
            <a:ext cx="4152900" cy="5443500"/>
          </a:xfrm>
          <a:prstGeom prst="rect">
            <a:avLst/>
          </a:prstGeom>
          <a:noFill/>
          <a:ln w="38100" cap="flat" cmpd="sng">
            <a:solidFill>
              <a:srgbClr val="B7B7B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7"/>
          <p:cNvSpPr txBox="1"/>
          <p:nvPr/>
        </p:nvSpPr>
        <p:spPr>
          <a:xfrm>
            <a:off x="336325" y="743775"/>
            <a:ext cx="4009800" cy="40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999999"/>
                </a:solidFill>
                <a:latin typeface="Proxima Nova"/>
                <a:ea typeface="Proxima Nova"/>
                <a:cs typeface="Proxima Nova"/>
                <a:sym typeface="Proxima Nova"/>
              </a:rPr>
              <a:t>Módulo</a:t>
            </a:r>
            <a:r>
              <a:rPr lang="en" sz="1800">
                <a:solidFill>
                  <a:srgbClr val="999999"/>
                </a:solidFill>
                <a:latin typeface="Consolas"/>
                <a:ea typeface="Consolas"/>
                <a:cs typeface="Consolas"/>
                <a:sym typeface="Consolas"/>
              </a:rPr>
              <a:t> A</a:t>
            </a:r>
            <a:endParaRPr sz="1800">
              <a:solidFill>
                <a:srgbClr val="999999"/>
              </a:solidFill>
              <a:latin typeface="Consolas"/>
              <a:ea typeface="Consolas"/>
              <a:cs typeface="Consolas"/>
              <a:sym typeface="Consolas"/>
            </a:endParaRPr>
          </a:p>
        </p:txBody>
      </p:sp>
      <p:sp>
        <p:nvSpPr>
          <p:cNvPr id="516" name="Google Shape;516;p47"/>
          <p:cNvSpPr txBox="1"/>
          <p:nvPr/>
        </p:nvSpPr>
        <p:spPr>
          <a:xfrm>
            <a:off x="386680" y="3815350"/>
            <a:ext cx="4057200" cy="23538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A.c</a:t>
            </a:r>
            <a:endParaRPr sz="1800">
              <a:latin typeface="Consolas"/>
              <a:ea typeface="Consolas"/>
              <a:cs typeface="Consolas"/>
              <a:sym typeface="Consolas"/>
            </a:endParaRPr>
          </a:p>
        </p:txBody>
      </p:sp>
      <p:sp>
        <p:nvSpPr>
          <p:cNvPr id="517" name="Google Shape;517;p47"/>
          <p:cNvSpPr txBox="1"/>
          <p:nvPr/>
        </p:nvSpPr>
        <p:spPr>
          <a:xfrm>
            <a:off x="5032025" y="1344125"/>
            <a:ext cx="3538800" cy="11622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B.h</a:t>
            </a:r>
            <a:endParaRPr sz="1800">
              <a:latin typeface="Consolas"/>
              <a:ea typeface="Consolas"/>
              <a:cs typeface="Consolas"/>
              <a:sym typeface="Consolas"/>
            </a:endParaRPr>
          </a:p>
        </p:txBody>
      </p:sp>
      <p:sp>
        <p:nvSpPr>
          <p:cNvPr id="518" name="Google Shape;518;p47"/>
          <p:cNvSpPr txBox="1"/>
          <p:nvPr/>
        </p:nvSpPr>
        <p:spPr>
          <a:xfrm>
            <a:off x="386680" y="4234550"/>
            <a:ext cx="4057200" cy="21816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"A.h"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sp>
        <p:nvSpPr>
          <p:cNvPr id="519" name="Google Shape;519;p47"/>
          <p:cNvSpPr txBox="1"/>
          <p:nvPr/>
        </p:nvSpPr>
        <p:spPr>
          <a:xfrm>
            <a:off x="5032025" y="1742650"/>
            <a:ext cx="3538800" cy="763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"C.h"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sp>
        <p:nvSpPr>
          <p:cNvPr id="520" name="Google Shape;520;p47"/>
          <p:cNvSpPr txBox="1"/>
          <p:nvPr/>
        </p:nvSpPr>
        <p:spPr>
          <a:xfrm>
            <a:off x="643400" y="1344070"/>
            <a:ext cx="3538800" cy="11622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A.h</a:t>
            </a:r>
            <a:endParaRPr sz="1800">
              <a:latin typeface="Consolas"/>
              <a:ea typeface="Consolas"/>
              <a:cs typeface="Consolas"/>
              <a:sym typeface="Consolas"/>
            </a:endParaRPr>
          </a:p>
        </p:txBody>
      </p:sp>
      <p:sp>
        <p:nvSpPr>
          <p:cNvPr id="521" name="Google Shape;521;p47"/>
          <p:cNvSpPr txBox="1"/>
          <p:nvPr/>
        </p:nvSpPr>
        <p:spPr>
          <a:xfrm>
            <a:off x="643400" y="1742593"/>
            <a:ext cx="3538800" cy="7635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Consolas"/>
                <a:ea typeface="Consolas"/>
                <a:cs typeface="Consolas"/>
                <a:sym typeface="Consolas"/>
              </a:rPr>
              <a:t>#include "B.h"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chemeClr val="lt1"/>
                </a:solidFill>
                <a:latin typeface="Consolas"/>
                <a:ea typeface="Consolas"/>
                <a:cs typeface="Consolas"/>
                <a:sym typeface="Consolas"/>
              </a:rPr>
              <a:t>#include "C.h"</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p:txBody>
      </p:sp>
      <p:cxnSp>
        <p:nvCxnSpPr>
          <p:cNvPr id="522" name="Google Shape;522;p47"/>
          <p:cNvCxnSpPr>
            <a:stCxn id="521" idx="3"/>
            <a:endCxn id="523" idx="1"/>
          </p:cNvCxnSpPr>
          <p:nvPr/>
        </p:nvCxnSpPr>
        <p:spPr>
          <a:xfrm>
            <a:off x="4182200" y="2124343"/>
            <a:ext cx="849900" cy="2427300"/>
          </a:xfrm>
          <a:prstGeom prst="straightConnector1">
            <a:avLst/>
          </a:prstGeom>
          <a:noFill/>
          <a:ln w="38100" cap="flat" cmpd="sng">
            <a:solidFill>
              <a:schemeClr val="accent5"/>
            </a:solidFill>
            <a:prstDash val="dash"/>
            <a:round/>
            <a:headEnd type="none" w="med" len="med"/>
            <a:tailEnd type="triangle" w="med" len="med"/>
          </a:ln>
        </p:spPr>
      </p:cxnSp>
      <p:cxnSp>
        <p:nvCxnSpPr>
          <p:cNvPr id="524" name="Google Shape;524;p47"/>
          <p:cNvCxnSpPr>
            <a:stCxn id="516" idx="0"/>
            <a:endCxn id="521" idx="2"/>
          </p:cNvCxnSpPr>
          <p:nvPr/>
        </p:nvCxnSpPr>
        <p:spPr>
          <a:xfrm rot="10800000">
            <a:off x="2412880" y="2506150"/>
            <a:ext cx="2400" cy="1309200"/>
          </a:xfrm>
          <a:prstGeom prst="straightConnector1">
            <a:avLst/>
          </a:prstGeom>
          <a:noFill/>
          <a:ln w="38100" cap="flat" cmpd="sng">
            <a:solidFill>
              <a:schemeClr val="accent5"/>
            </a:solidFill>
            <a:prstDash val="dash"/>
            <a:round/>
            <a:headEnd type="none" w="med" len="med"/>
            <a:tailEnd type="triangle" w="med" len="med"/>
          </a:ln>
        </p:spPr>
      </p:cxnSp>
      <p:sp>
        <p:nvSpPr>
          <p:cNvPr id="525" name="Google Shape;525;p47"/>
          <p:cNvSpPr txBox="1"/>
          <p:nvPr/>
        </p:nvSpPr>
        <p:spPr>
          <a:xfrm>
            <a:off x="5032025" y="3172925"/>
            <a:ext cx="3538800" cy="11622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C.h</a:t>
            </a:r>
            <a:endParaRPr sz="1800">
              <a:latin typeface="Consolas"/>
              <a:ea typeface="Consolas"/>
              <a:cs typeface="Consolas"/>
              <a:sym typeface="Consolas"/>
            </a:endParaRPr>
          </a:p>
        </p:txBody>
      </p:sp>
      <p:sp>
        <p:nvSpPr>
          <p:cNvPr id="523" name="Google Shape;523;p47"/>
          <p:cNvSpPr txBox="1"/>
          <p:nvPr/>
        </p:nvSpPr>
        <p:spPr>
          <a:xfrm>
            <a:off x="5032025" y="3571450"/>
            <a:ext cx="3538800" cy="1960200"/>
          </a:xfrm>
          <a:prstGeom prst="rect">
            <a:avLst/>
          </a:prstGeom>
          <a:solidFill>
            <a:srgbClr val="00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6"/>
                </a:solidFill>
                <a:latin typeface="Consolas"/>
                <a:ea typeface="Consolas"/>
                <a:cs typeface="Consolas"/>
                <a:sym typeface="Consolas"/>
              </a:rPr>
              <a:t>#ifndef C_H</a:t>
            </a:r>
            <a:endParaRPr sz="1800">
              <a:solidFill>
                <a:schemeClr val="accent6"/>
              </a:solidFill>
              <a:latin typeface="Consolas"/>
              <a:ea typeface="Consolas"/>
              <a:cs typeface="Consolas"/>
              <a:sym typeface="Consolas"/>
            </a:endParaRPr>
          </a:p>
          <a:p>
            <a:pPr marL="0" lvl="0" indent="0" algn="l" rtl="0">
              <a:spcBef>
                <a:spcPts val="0"/>
              </a:spcBef>
              <a:spcAft>
                <a:spcPts val="0"/>
              </a:spcAft>
              <a:buNone/>
            </a:pPr>
            <a:r>
              <a:rPr lang="en" sz="1800">
                <a:solidFill>
                  <a:schemeClr val="accent6"/>
                </a:solidFill>
                <a:latin typeface="Consolas"/>
                <a:ea typeface="Consolas"/>
                <a:cs typeface="Consolas"/>
                <a:sym typeface="Consolas"/>
              </a:rPr>
              <a:t>#define C_H</a:t>
            </a:r>
            <a:endParaRPr sz="1800">
              <a:solidFill>
                <a:schemeClr val="accent6"/>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marL="0" lvl="0" indent="0" algn="l" rtl="0">
              <a:spcBef>
                <a:spcPts val="0"/>
              </a:spcBef>
              <a:spcAft>
                <a:spcPts val="0"/>
              </a:spcAft>
              <a:buNone/>
            </a:pPr>
            <a:endParaRPr sz="1800">
              <a:solidFill>
                <a:srgbClr val="FFFFFF"/>
              </a:solidFill>
              <a:latin typeface="Consolas"/>
              <a:ea typeface="Consolas"/>
              <a:cs typeface="Consolas"/>
              <a:sym typeface="Consolas"/>
            </a:endParaRPr>
          </a:p>
          <a:p>
            <a:pPr marL="0" lvl="0" indent="0" algn="l" rtl="0">
              <a:spcBef>
                <a:spcPts val="0"/>
              </a:spcBef>
              <a:spcAft>
                <a:spcPts val="0"/>
              </a:spcAft>
              <a:buNone/>
            </a:pPr>
            <a:r>
              <a:rPr lang="en" sz="1800">
                <a:solidFill>
                  <a:schemeClr val="accent6"/>
                </a:solidFill>
                <a:latin typeface="Consolas"/>
                <a:ea typeface="Consolas"/>
                <a:cs typeface="Consolas"/>
                <a:sym typeface="Consolas"/>
              </a:rPr>
              <a:t>#endif</a:t>
            </a:r>
            <a:endParaRPr sz="1800">
              <a:solidFill>
                <a:schemeClr val="accent6"/>
              </a:solidFill>
              <a:latin typeface="Consolas"/>
              <a:ea typeface="Consolas"/>
              <a:cs typeface="Consolas"/>
              <a:sym typeface="Consolas"/>
            </a:endParaRPr>
          </a:p>
        </p:txBody>
      </p:sp>
      <p:cxnSp>
        <p:nvCxnSpPr>
          <p:cNvPr id="526" name="Google Shape;526;p47"/>
          <p:cNvCxnSpPr>
            <a:stCxn id="521" idx="3"/>
            <a:endCxn id="519" idx="1"/>
          </p:cNvCxnSpPr>
          <p:nvPr/>
        </p:nvCxnSpPr>
        <p:spPr>
          <a:xfrm>
            <a:off x="4182200" y="2124343"/>
            <a:ext cx="849900" cy="0"/>
          </a:xfrm>
          <a:prstGeom prst="straightConnector1">
            <a:avLst/>
          </a:prstGeom>
          <a:noFill/>
          <a:ln w="38100" cap="flat" cmpd="sng">
            <a:solidFill>
              <a:schemeClr val="accent5"/>
            </a:solidFill>
            <a:prstDash val="dash"/>
            <a:round/>
            <a:headEnd type="none" w="med" len="med"/>
            <a:tailEnd type="triangle" w="med" len="med"/>
          </a:ln>
        </p:spPr>
      </p:cxnSp>
      <p:cxnSp>
        <p:nvCxnSpPr>
          <p:cNvPr id="527" name="Google Shape;527;p47"/>
          <p:cNvCxnSpPr>
            <a:stCxn id="519" idx="2"/>
            <a:endCxn id="525" idx="0"/>
          </p:cNvCxnSpPr>
          <p:nvPr/>
        </p:nvCxnSpPr>
        <p:spPr>
          <a:xfrm>
            <a:off x="6801425" y="2506150"/>
            <a:ext cx="0" cy="666900"/>
          </a:xfrm>
          <a:prstGeom prst="straightConnector1">
            <a:avLst/>
          </a:prstGeom>
          <a:noFill/>
          <a:ln w="38100" cap="flat" cmpd="sng">
            <a:solidFill>
              <a:schemeClr val="accent5"/>
            </a:solidFill>
            <a:prstDash val="dash"/>
            <a:round/>
            <a:headEnd type="none" w="med" len="med"/>
            <a:tailEnd type="triangle" w="med" len="med"/>
          </a:ln>
        </p:spPr>
      </p:cxnSp>
      <p:grpSp>
        <p:nvGrpSpPr>
          <p:cNvPr id="528" name="Google Shape;528;p47"/>
          <p:cNvGrpSpPr/>
          <p:nvPr/>
        </p:nvGrpSpPr>
        <p:grpSpPr>
          <a:xfrm>
            <a:off x="7461095" y="3049705"/>
            <a:ext cx="427500" cy="427500"/>
            <a:chOff x="1052550" y="616725"/>
            <a:chExt cx="427500" cy="427500"/>
          </a:xfrm>
        </p:grpSpPr>
        <p:sp>
          <p:nvSpPr>
            <p:cNvPr id="529" name="Google Shape;529;p47"/>
            <p:cNvSpPr/>
            <p:nvPr/>
          </p:nvSpPr>
          <p:spPr>
            <a:xfrm>
              <a:off x="1052550" y="616725"/>
              <a:ext cx="427500" cy="427500"/>
            </a:xfrm>
            <a:prstGeom prst="ellipse">
              <a:avLst/>
            </a:prstGeom>
            <a:solidFill>
              <a:srgbClr val="4BA17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0" name="Google Shape;530;p47"/>
            <p:cNvSpPr txBox="1"/>
            <p:nvPr/>
          </p:nvSpPr>
          <p:spPr>
            <a:xfrm>
              <a:off x="1096793" y="704994"/>
              <a:ext cx="339000" cy="28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400" b="1">
                  <a:solidFill>
                    <a:srgbClr val="FFFFFF"/>
                  </a:solidFill>
                  <a:latin typeface="Proxima Nova"/>
                  <a:ea typeface="Proxima Nova"/>
                  <a:cs typeface="Proxima Nova"/>
                  <a:sym typeface="Proxima Nova"/>
                </a:rPr>
                <a:t>✓</a:t>
              </a:r>
              <a:endParaRPr sz="2400" b="1">
                <a:solidFill>
                  <a:srgbClr val="FFFFFF"/>
                </a:solidFill>
                <a:latin typeface="Proxima Nova"/>
                <a:ea typeface="Proxima Nova"/>
                <a:cs typeface="Proxima Nova"/>
                <a:sym typeface="Proxima Nova"/>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4"/>
        <p:cNvGrpSpPr/>
        <p:nvPr/>
      </p:nvGrpSpPr>
      <p:grpSpPr>
        <a:xfrm>
          <a:off x="0" y="0"/>
          <a:ext cx="0" cy="0"/>
          <a:chOff x="0" y="0"/>
          <a:chExt cx="0" cy="0"/>
        </a:xfrm>
      </p:grpSpPr>
      <p:pic>
        <p:nvPicPr>
          <p:cNvPr id="535" name="Google Shape;535;p48"/>
          <p:cNvPicPr preferRelativeResize="0"/>
          <p:nvPr/>
        </p:nvPicPr>
        <p:blipFill>
          <a:blip r:embed="rId3">
            <a:alphaModFix/>
          </a:blip>
          <a:stretch>
            <a:fillRect/>
          </a:stretch>
        </p:blipFill>
        <p:spPr>
          <a:xfrm>
            <a:off x="-4" y="0"/>
            <a:ext cx="423809" cy="6858002"/>
          </a:xfrm>
          <a:prstGeom prst="rect">
            <a:avLst/>
          </a:prstGeom>
          <a:noFill/>
          <a:ln>
            <a:noFill/>
          </a:ln>
        </p:spPr>
      </p:pic>
      <p:sp>
        <p:nvSpPr>
          <p:cNvPr id="536" name="Google Shape;536;p48"/>
          <p:cNvSpPr txBox="1">
            <a:spLocks noGrp="1"/>
          </p:cNvSpPr>
          <p:nvPr>
            <p:ph type="ctrTitle" idx="4294967295"/>
          </p:nvPr>
        </p:nvSpPr>
        <p:spPr>
          <a:xfrm>
            <a:off x="-50" y="2133925"/>
            <a:ext cx="9144000" cy="102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b="1">
                <a:solidFill>
                  <a:srgbClr val="0BA1E6"/>
                </a:solidFill>
              </a:rPr>
              <a:t>Bonus tracks</a:t>
            </a:r>
            <a:endParaRPr sz="4500" b="1">
              <a:solidFill>
                <a:srgbClr val="0BA1E6"/>
              </a:solidFill>
            </a:endParaRPr>
          </a:p>
          <a:p>
            <a:pPr marL="0" lvl="0" indent="0" algn="l" rtl="0">
              <a:spcBef>
                <a:spcPts val="0"/>
              </a:spcBef>
              <a:spcAft>
                <a:spcPts val="0"/>
              </a:spcAft>
              <a:buNone/>
            </a:pPr>
            <a:endParaRPr sz="4500" b="1">
              <a:solidFill>
                <a:srgbClr val="0BA1E6"/>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0"/>
        <p:cNvGrpSpPr/>
        <p:nvPr/>
      </p:nvGrpSpPr>
      <p:grpSpPr>
        <a:xfrm>
          <a:off x="0" y="0"/>
          <a:ext cx="0" cy="0"/>
          <a:chOff x="0" y="0"/>
          <a:chExt cx="0" cy="0"/>
        </a:xfrm>
      </p:grpSpPr>
      <p:sp>
        <p:nvSpPr>
          <p:cNvPr id="541" name="Google Shape;541;p49"/>
          <p:cNvSpPr txBox="1"/>
          <p:nvPr/>
        </p:nvSpPr>
        <p:spPr>
          <a:xfrm>
            <a:off x="745500" y="0"/>
            <a:ext cx="2867400" cy="10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Proxima Nova"/>
                <a:ea typeface="Proxima Nova"/>
                <a:cs typeface="Proxima Nova"/>
                <a:sym typeface="Proxima Nova"/>
              </a:rPr>
              <a:t>Linux</a:t>
            </a:r>
            <a:endParaRPr sz="2400">
              <a:solidFill>
                <a:srgbClr val="FFFFFF"/>
              </a:solidFill>
              <a:latin typeface="Proxima Nova"/>
              <a:ea typeface="Proxima Nova"/>
              <a:cs typeface="Proxima Nova"/>
              <a:sym typeface="Proxima Nova"/>
            </a:endParaRPr>
          </a:p>
          <a:p>
            <a:pPr marL="0" lvl="0" indent="0" algn="l" rtl="0">
              <a:spcBef>
                <a:spcPts val="0"/>
              </a:spcBef>
              <a:spcAft>
                <a:spcPts val="0"/>
              </a:spcAft>
              <a:buNone/>
            </a:pPr>
            <a:r>
              <a:rPr lang="en" sz="1800">
                <a:solidFill>
                  <a:srgbClr val="FFFFFF"/>
                </a:solidFill>
                <a:latin typeface="Proxima Nova"/>
                <a:ea typeface="Proxima Nova"/>
                <a:cs typeface="Proxima Nova"/>
                <a:sym typeface="Proxima Nova"/>
              </a:rPr>
              <a:t>Diseño en capas</a:t>
            </a:r>
            <a:endParaRPr sz="1800">
              <a:solidFill>
                <a:srgbClr val="FFFFFF"/>
              </a:solidFill>
              <a:latin typeface="Proxima Nova"/>
              <a:ea typeface="Proxima Nova"/>
              <a:cs typeface="Proxima Nova"/>
              <a:sym typeface="Proxima Nova"/>
            </a:endParaRPr>
          </a:p>
        </p:txBody>
      </p:sp>
      <p:pic>
        <p:nvPicPr>
          <p:cNvPr id="542" name="Google Shape;542;p49"/>
          <p:cNvPicPr preferRelativeResize="0"/>
          <p:nvPr/>
        </p:nvPicPr>
        <p:blipFill>
          <a:blip r:embed="rId3">
            <a:alphaModFix/>
          </a:blip>
          <a:stretch>
            <a:fillRect/>
          </a:stretch>
        </p:blipFill>
        <p:spPr>
          <a:xfrm>
            <a:off x="745500" y="886576"/>
            <a:ext cx="7653000" cy="5005050"/>
          </a:xfrm>
          <a:prstGeom prst="rect">
            <a:avLst/>
          </a:prstGeom>
          <a:noFill/>
          <a:ln>
            <a:noFill/>
          </a:ln>
        </p:spPr>
      </p:pic>
      <p:sp>
        <p:nvSpPr>
          <p:cNvPr id="543" name="Google Shape;543;p49"/>
          <p:cNvSpPr txBox="1"/>
          <p:nvPr/>
        </p:nvSpPr>
        <p:spPr>
          <a:xfrm>
            <a:off x="745500" y="6232025"/>
            <a:ext cx="4768500" cy="49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rgbClr val="FF5252"/>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https://makelinux.github.io/kernel/map/</a:t>
            </a:r>
            <a:endParaRPr>
              <a:solidFill>
                <a:srgbClr val="FF525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7"/>
        <p:cNvGrpSpPr/>
        <p:nvPr/>
      </p:nvGrpSpPr>
      <p:grpSpPr>
        <a:xfrm>
          <a:off x="0" y="0"/>
          <a:ext cx="0" cy="0"/>
          <a:chOff x="0" y="0"/>
          <a:chExt cx="0" cy="0"/>
        </a:xfrm>
      </p:grpSpPr>
      <p:pic>
        <p:nvPicPr>
          <p:cNvPr id="548" name="Google Shape;548;p50"/>
          <p:cNvPicPr preferRelativeResize="0"/>
          <p:nvPr/>
        </p:nvPicPr>
        <p:blipFill>
          <a:blip r:embed="rId3">
            <a:alphaModFix/>
          </a:blip>
          <a:stretch>
            <a:fillRect/>
          </a:stretch>
        </p:blipFill>
        <p:spPr>
          <a:xfrm>
            <a:off x="2816336" y="0"/>
            <a:ext cx="4657240" cy="6858002"/>
          </a:xfrm>
          <a:prstGeom prst="rect">
            <a:avLst/>
          </a:prstGeom>
          <a:noFill/>
          <a:ln>
            <a:noFill/>
          </a:ln>
        </p:spPr>
      </p:pic>
      <p:sp>
        <p:nvSpPr>
          <p:cNvPr id="549" name="Google Shape;549;p50"/>
          <p:cNvSpPr txBox="1"/>
          <p:nvPr/>
        </p:nvSpPr>
        <p:spPr>
          <a:xfrm>
            <a:off x="241300" y="213450"/>
            <a:ext cx="2867400" cy="10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Proxima Nova"/>
                <a:ea typeface="Proxima Nova"/>
                <a:cs typeface="Proxima Nova"/>
                <a:sym typeface="Proxima Nova"/>
              </a:rPr>
              <a:t>Android</a:t>
            </a:r>
            <a:endParaRPr sz="2400">
              <a:solidFill>
                <a:srgbClr val="FFFFFF"/>
              </a:solidFill>
              <a:latin typeface="Proxima Nova"/>
              <a:ea typeface="Proxima Nova"/>
              <a:cs typeface="Proxima Nova"/>
              <a:sym typeface="Proxima Nova"/>
            </a:endParaRPr>
          </a:p>
          <a:p>
            <a:pPr marL="0" lvl="0" indent="0" algn="l" rtl="0">
              <a:spcBef>
                <a:spcPts val="0"/>
              </a:spcBef>
              <a:spcAft>
                <a:spcPts val="0"/>
              </a:spcAft>
              <a:buNone/>
            </a:pPr>
            <a:r>
              <a:rPr lang="en" sz="1800">
                <a:solidFill>
                  <a:srgbClr val="FFFFFF"/>
                </a:solidFill>
                <a:latin typeface="Proxima Nova"/>
                <a:ea typeface="Proxima Nova"/>
                <a:cs typeface="Proxima Nova"/>
                <a:sym typeface="Proxima Nova"/>
              </a:rPr>
              <a:t>Diseño en capas</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53"/>
        <p:cNvGrpSpPr/>
        <p:nvPr/>
      </p:nvGrpSpPr>
      <p:grpSpPr>
        <a:xfrm>
          <a:off x="0" y="0"/>
          <a:ext cx="0" cy="0"/>
          <a:chOff x="0" y="0"/>
          <a:chExt cx="0" cy="0"/>
        </a:xfrm>
      </p:grpSpPr>
      <p:pic>
        <p:nvPicPr>
          <p:cNvPr id="554" name="Google Shape;554;p51"/>
          <p:cNvPicPr preferRelativeResize="0"/>
          <p:nvPr/>
        </p:nvPicPr>
        <p:blipFill>
          <a:blip r:embed="rId3">
            <a:alphaModFix/>
          </a:blip>
          <a:stretch>
            <a:fillRect/>
          </a:stretch>
        </p:blipFill>
        <p:spPr>
          <a:xfrm>
            <a:off x="2943583" y="0"/>
            <a:ext cx="5502584" cy="6858000"/>
          </a:xfrm>
          <a:prstGeom prst="rect">
            <a:avLst/>
          </a:prstGeom>
          <a:noFill/>
          <a:ln>
            <a:noFill/>
          </a:ln>
        </p:spPr>
      </p:pic>
      <p:sp>
        <p:nvSpPr>
          <p:cNvPr id="555" name="Google Shape;555;p51"/>
          <p:cNvSpPr txBox="1"/>
          <p:nvPr/>
        </p:nvSpPr>
        <p:spPr>
          <a:xfrm>
            <a:off x="241300" y="213450"/>
            <a:ext cx="2867400" cy="105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Proxima Nova"/>
                <a:ea typeface="Proxima Nova"/>
                <a:cs typeface="Proxima Nova"/>
                <a:sym typeface="Proxima Nova"/>
              </a:rPr>
              <a:t>CryEngine</a:t>
            </a:r>
            <a:endParaRPr sz="2400">
              <a:solidFill>
                <a:srgbClr val="FFFFFF"/>
              </a:solidFill>
              <a:latin typeface="Proxima Nova"/>
              <a:ea typeface="Proxima Nova"/>
              <a:cs typeface="Proxima Nova"/>
              <a:sym typeface="Proxima Nova"/>
            </a:endParaRPr>
          </a:p>
          <a:p>
            <a:pPr marL="0" lvl="0" indent="0" algn="l" rtl="0">
              <a:spcBef>
                <a:spcPts val="0"/>
              </a:spcBef>
              <a:spcAft>
                <a:spcPts val="0"/>
              </a:spcAft>
              <a:buNone/>
            </a:pPr>
            <a:r>
              <a:rPr lang="en" sz="1800">
                <a:solidFill>
                  <a:srgbClr val="FFFFFF"/>
                </a:solidFill>
                <a:latin typeface="Proxima Nova"/>
                <a:ea typeface="Proxima Nova"/>
                <a:cs typeface="Proxima Nova"/>
                <a:sym typeface="Proxima Nova"/>
              </a:rPr>
              <a:t>Diseño en capas</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6"/>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pic>
        <p:nvPicPr>
          <p:cNvPr id="98" name="Google Shape;98;p16"/>
          <p:cNvPicPr preferRelativeResize="0"/>
          <p:nvPr/>
        </p:nvPicPr>
        <p:blipFill rotWithShape="1">
          <a:blip r:embed="rId4">
            <a:alphaModFix/>
          </a:blip>
          <a:srcRect l="13663" r="13656"/>
          <a:stretch/>
        </p:blipFill>
        <p:spPr>
          <a:xfrm>
            <a:off x="7389561" y="4808127"/>
            <a:ext cx="1766700" cy="2430873"/>
          </a:xfrm>
          <a:prstGeom prst="rect">
            <a:avLst/>
          </a:prstGeom>
          <a:noFill/>
          <a:ln>
            <a:noFill/>
          </a:ln>
        </p:spPr>
      </p:pic>
      <p:sp>
        <p:nvSpPr>
          <p:cNvPr id="99" name="Google Shape;99;p16"/>
          <p:cNvSpPr txBox="1">
            <a:spLocks noGrp="1"/>
          </p:cNvSpPr>
          <p:nvPr>
            <p:ph type="body" idx="4294967295"/>
          </p:nvPr>
        </p:nvSpPr>
        <p:spPr>
          <a:xfrm>
            <a:off x="1027950" y="897625"/>
            <a:ext cx="7088100" cy="701100"/>
          </a:xfrm>
          <a:prstGeom prst="rect">
            <a:avLst/>
          </a:prstGeom>
          <a:noFill/>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latin typeface="Consolas"/>
                <a:ea typeface="Consolas"/>
                <a:cs typeface="Consolas"/>
                <a:sym typeface="Consolas"/>
              </a:rPr>
              <a:t>¿struct tamagotchi? ¿int[3]?</a:t>
            </a:r>
            <a:endParaRPr sz="2400">
              <a:latin typeface="Consolas"/>
              <a:ea typeface="Consolas"/>
              <a:cs typeface="Consolas"/>
              <a:sym typeface="Consolas"/>
            </a:endParaRPr>
          </a:p>
        </p:txBody>
      </p:sp>
      <p:sp>
        <p:nvSpPr>
          <p:cNvPr id="100" name="Google Shape;100;p16"/>
          <p:cNvSpPr txBox="1">
            <a:spLocks noGrp="1"/>
          </p:cNvSpPr>
          <p:nvPr>
            <p:ph type="body" idx="4294967295"/>
          </p:nvPr>
        </p:nvSpPr>
        <p:spPr>
          <a:xfrm>
            <a:off x="1653925" y="1865663"/>
            <a:ext cx="5836200" cy="701100"/>
          </a:xfrm>
          <a:prstGeom prst="rect">
            <a:avLst/>
          </a:prstGeom>
          <a:noFill/>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latin typeface="Consolas"/>
                <a:ea typeface="Consolas"/>
                <a:cs typeface="Consolas"/>
                <a:sym typeface="Consolas"/>
              </a:rPr>
              <a:t>¿int? ¿long? ¿float? ¿double?</a:t>
            </a:r>
            <a:endParaRPr sz="2400">
              <a:latin typeface="Consolas"/>
              <a:ea typeface="Consolas"/>
              <a:cs typeface="Consolas"/>
              <a:sym typeface="Consolas"/>
            </a:endParaRPr>
          </a:p>
        </p:txBody>
      </p:sp>
      <p:sp>
        <p:nvSpPr>
          <p:cNvPr id="101" name="Google Shape;101;p16"/>
          <p:cNvSpPr txBox="1">
            <a:spLocks noGrp="1"/>
          </p:cNvSpPr>
          <p:nvPr>
            <p:ph type="body" idx="4294967295"/>
          </p:nvPr>
        </p:nvSpPr>
        <p:spPr>
          <a:xfrm>
            <a:off x="1653925" y="2843288"/>
            <a:ext cx="5836200" cy="701100"/>
          </a:xfrm>
          <a:prstGeom prst="rect">
            <a:avLst/>
          </a:prstGeom>
          <a:noFill/>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latin typeface="Consolas"/>
                <a:ea typeface="Consolas"/>
                <a:cs typeface="Consolas"/>
                <a:sym typeface="Consolas"/>
              </a:rPr>
              <a:t>¿0-10? ¿0-100? ¿0.0-1.0?</a:t>
            </a:r>
            <a:endParaRPr sz="24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par>
                                <p:cTn id="8" presetID="10" presetClass="entr" presetSubtype="0"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1000"/>
                                        <p:tgtEl>
                                          <p:spTgt spid="100"/>
                                        </p:tgtEl>
                                      </p:cBhvr>
                                    </p:animEffect>
                                  </p:childTnLst>
                                </p:cTn>
                              </p:par>
                              <p:par>
                                <p:cTn id="11" presetID="10"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9"/>
        <p:cNvGrpSpPr/>
        <p:nvPr/>
      </p:nvGrpSpPr>
      <p:grpSpPr>
        <a:xfrm>
          <a:off x="0" y="0"/>
          <a:ext cx="0" cy="0"/>
          <a:chOff x="0" y="0"/>
          <a:chExt cx="0" cy="0"/>
        </a:xfrm>
      </p:grpSpPr>
      <p:pic>
        <p:nvPicPr>
          <p:cNvPr id="560" name="Google Shape;560;p52"/>
          <p:cNvPicPr preferRelativeResize="0"/>
          <p:nvPr/>
        </p:nvPicPr>
        <p:blipFill>
          <a:blip r:embed="rId3">
            <a:alphaModFix/>
          </a:blip>
          <a:stretch>
            <a:fillRect/>
          </a:stretch>
        </p:blipFill>
        <p:spPr>
          <a:xfrm>
            <a:off x="-4" y="0"/>
            <a:ext cx="423809" cy="6858002"/>
          </a:xfrm>
          <a:prstGeom prst="rect">
            <a:avLst/>
          </a:prstGeom>
          <a:noFill/>
          <a:ln>
            <a:noFill/>
          </a:ln>
        </p:spPr>
      </p:pic>
      <p:sp>
        <p:nvSpPr>
          <p:cNvPr id="561" name="Google Shape;561;p52"/>
          <p:cNvSpPr txBox="1">
            <a:spLocks noGrp="1"/>
          </p:cNvSpPr>
          <p:nvPr>
            <p:ph type="ctrTitle" idx="4294967295"/>
          </p:nvPr>
        </p:nvSpPr>
        <p:spPr>
          <a:xfrm>
            <a:off x="-50" y="2133925"/>
            <a:ext cx="9144000" cy="16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b="1">
                <a:solidFill>
                  <a:srgbClr val="0BA1E6"/>
                </a:solidFill>
              </a:rPr>
              <a:t>Automatización del proceso</a:t>
            </a:r>
            <a:br>
              <a:rPr lang="en" sz="4500" b="1">
                <a:solidFill>
                  <a:srgbClr val="0BA1E6"/>
                </a:solidFill>
              </a:rPr>
            </a:br>
            <a:r>
              <a:rPr lang="en" sz="4500" b="1">
                <a:solidFill>
                  <a:srgbClr val="0BA1E6"/>
                </a:solidFill>
              </a:rPr>
              <a:t>de compilación</a:t>
            </a:r>
            <a:endParaRPr sz="4500" b="1">
              <a:solidFill>
                <a:srgbClr val="0BA1E6"/>
              </a:solidFill>
            </a:endParaRPr>
          </a:p>
          <a:p>
            <a:pPr marL="0" lvl="0" indent="0" algn="l" rtl="0">
              <a:spcBef>
                <a:spcPts val="0"/>
              </a:spcBef>
              <a:spcAft>
                <a:spcPts val="0"/>
              </a:spcAft>
              <a:buNone/>
            </a:pPr>
            <a:endParaRPr sz="4500" b="1">
              <a:solidFill>
                <a:srgbClr val="0BA1E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3"/>
          <p:cNvSpPr txBox="1"/>
          <p:nvPr/>
        </p:nvSpPr>
        <p:spPr>
          <a:xfrm>
            <a:off x="3761875" y="5750250"/>
            <a:ext cx="1366500" cy="6720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tam</a:t>
            </a:r>
            <a:endParaRPr sz="1800">
              <a:latin typeface="Consolas"/>
              <a:ea typeface="Consolas"/>
              <a:cs typeface="Consolas"/>
              <a:sym typeface="Consolas"/>
            </a:endParaRPr>
          </a:p>
        </p:txBody>
      </p:sp>
      <p:sp>
        <p:nvSpPr>
          <p:cNvPr id="567" name="Google Shape;567;p53"/>
          <p:cNvSpPr txBox="1"/>
          <p:nvPr/>
        </p:nvSpPr>
        <p:spPr>
          <a:xfrm>
            <a:off x="2691500" y="4326775"/>
            <a:ext cx="1366500" cy="6720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main.o</a:t>
            </a:r>
            <a:endParaRPr sz="1800">
              <a:latin typeface="Consolas"/>
              <a:ea typeface="Consolas"/>
              <a:cs typeface="Consolas"/>
              <a:sym typeface="Consolas"/>
            </a:endParaRPr>
          </a:p>
        </p:txBody>
      </p:sp>
      <p:cxnSp>
        <p:nvCxnSpPr>
          <p:cNvPr id="568" name="Google Shape;568;p53"/>
          <p:cNvCxnSpPr>
            <a:stCxn id="567" idx="2"/>
            <a:endCxn id="566" idx="0"/>
          </p:cNvCxnSpPr>
          <p:nvPr/>
        </p:nvCxnSpPr>
        <p:spPr>
          <a:xfrm>
            <a:off x="3374750" y="4998775"/>
            <a:ext cx="1070400" cy="751500"/>
          </a:xfrm>
          <a:prstGeom prst="straightConnector1">
            <a:avLst/>
          </a:prstGeom>
          <a:noFill/>
          <a:ln w="38100" cap="flat" cmpd="sng">
            <a:solidFill>
              <a:schemeClr val="dk2"/>
            </a:solidFill>
            <a:prstDash val="solid"/>
            <a:round/>
            <a:headEnd type="none" w="med" len="med"/>
            <a:tailEnd type="triangle" w="med" len="med"/>
          </a:ln>
        </p:spPr>
      </p:cxnSp>
      <p:pic>
        <p:nvPicPr>
          <p:cNvPr id="569" name="Google Shape;569;p53"/>
          <p:cNvPicPr preferRelativeResize="0"/>
          <p:nvPr/>
        </p:nvPicPr>
        <p:blipFill>
          <a:blip r:embed="rId3">
            <a:alphaModFix/>
          </a:blip>
          <a:stretch>
            <a:fillRect/>
          </a:stretch>
        </p:blipFill>
        <p:spPr>
          <a:xfrm>
            <a:off x="2961000" y="5478725"/>
            <a:ext cx="1034125" cy="1042200"/>
          </a:xfrm>
          <a:prstGeom prst="rect">
            <a:avLst/>
          </a:prstGeom>
          <a:noFill/>
          <a:ln>
            <a:noFill/>
          </a:ln>
        </p:spPr>
      </p:pic>
      <p:sp>
        <p:nvSpPr>
          <p:cNvPr id="570" name="Google Shape;570;p53"/>
          <p:cNvSpPr txBox="1"/>
          <p:nvPr/>
        </p:nvSpPr>
        <p:spPr>
          <a:xfrm>
            <a:off x="4524450" y="4326775"/>
            <a:ext cx="1982100" cy="672000"/>
          </a:xfrm>
          <a:prstGeom prst="rect">
            <a:avLst/>
          </a:prstGeom>
          <a:solidFill>
            <a:srgbClr val="D9D2E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tamagotchi.o</a:t>
            </a:r>
            <a:endParaRPr sz="1800">
              <a:latin typeface="Consolas"/>
              <a:ea typeface="Consolas"/>
              <a:cs typeface="Consolas"/>
              <a:sym typeface="Consolas"/>
            </a:endParaRPr>
          </a:p>
        </p:txBody>
      </p:sp>
      <p:cxnSp>
        <p:nvCxnSpPr>
          <p:cNvPr id="571" name="Google Shape;571;p53"/>
          <p:cNvCxnSpPr>
            <a:stCxn id="570" idx="2"/>
            <a:endCxn id="566" idx="0"/>
          </p:cNvCxnSpPr>
          <p:nvPr/>
        </p:nvCxnSpPr>
        <p:spPr>
          <a:xfrm flipH="1">
            <a:off x="4445100" y="4998775"/>
            <a:ext cx="1070400" cy="751500"/>
          </a:xfrm>
          <a:prstGeom prst="straightConnector1">
            <a:avLst/>
          </a:prstGeom>
          <a:noFill/>
          <a:ln w="38100" cap="flat" cmpd="sng">
            <a:solidFill>
              <a:schemeClr val="dk2"/>
            </a:solidFill>
            <a:prstDash val="solid"/>
            <a:round/>
            <a:headEnd type="none" w="med" len="med"/>
            <a:tailEnd type="triangle" w="med" len="med"/>
          </a:ln>
        </p:spPr>
      </p:cxnSp>
      <p:sp>
        <p:nvSpPr>
          <p:cNvPr id="572" name="Google Shape;572;p53"/>
          <p:cNvSpPr txBox="1"/>
          <p:nvPr/>
        </p:nvSpPr>
        <p:spPr>
          <a:xfrm>
            <a:off x="5022000" y="5251150"/>
            <a:ext cx="44451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gcc </a:t>
            </a:r>
            <a:r>
              <a:rPr lang="en" sz="1800">
                <a:solidFill>
                  <a:srgbClr val="A64D79"/>
                </a:solidFill>
                <a:latin typeface="Consolas"/>
                <a:ea typeface="Consolas"/>
                <a:cs typeface="Consolas"/>
                <a:sym typeface="Consolas"/>
              </a:rPr>
              <a:t>main.o tamagotchi.o</a:t>
            </a:r>
            <a:r>
              <a:rPr lang="en" sz="1800">
                <a:latin typeface="Consolas"/>
                <a:ea typeface="Consolas"/>
                <a:cs typeface="Consolas"/>
                <a:sym typeface="Consolas"/>
              </a:rPr>
              <a:t> -o </a:t>
            </a:r>
            <a:r>
              <a:rPr lang="en" sz="1800">
                <a:solidFill>
                  <a:schemeClr val="dk2"/>
                </a:solidFill>
                <a:latin typeface="Consolas"/>
                <a:ea typeface="Consolas"/>
                <a:cs typeface="Consolas"/>
                <a:sym typeface="Consolas"/>
              </a:rPr>
              <a:t>tam</a:t>
            </a:r>
            <a:endParaRPr sz="1800">
              <a:solidFill>
                <a:schemeClr val="dk2"/>
              </a:solidFill>
              <a:latin typeface="Consolas"/>
              <a:ea typeface="Consolas"/>
              <a:cs typeface="Consolas"/>
              <a:sym typeface="Consolas"/>
            </a:endParaRPr>
          </a:p>
        </p:txBody>
      </p:sp>
      <p:sp>
        <p:nvSpPr>
          <p:cNvPr id="573" name="Google Shape;573;p53"/>
          <p:cNvSpPr txBox="1"/>
          <p:nvPr/>
        </p:nvSpPr>
        <p:spPr>
          <a:xfrm>
            <a:off x="2691500" y="2451425"/>
            <a:ext cx="1366500" cy="672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main.c</a:t>
            </a:r>
            <a:endParaRPr sz="1800">
              <a:latin typeface="Consolas"/>
              <a:ea typeface="Consolas"/>
              <a:cs typeface="Consolas"/>
              <a:sym typeface="Consolas"/>
            </a:endParaRPr>
          </a:p>
        </p:txBody>
      </p:sp>
      <p:sp>
        <p:nvSpPr>
          <p:cNvPr id="574" name="Google Shape;574;p53"/>
          <p:cNvSpPr txBox="1"/>
          <p:nvPr/>
        </p:nvSpPr>
        <p:spPr>
          <a:xfrm>
            <a:off x="4633975" y="2451425"/>
            <a:ext cx="1763100" cy="672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tamagotchi.c</a:t>
            </a:r>
            <a:endParaRPr sz="1800">
              <a:latin typeface="Consolas"/>
              <a:ea typeface="Consolas"/>
              <a:cs typeface="Consolas"/>
              <a:sym typeface="Consolas"/>
            </a:endParaRPr>
          </a:p>
        </p:txBody>
      </p:sp>
      <p:cxnSp>
        <p:nvCxnSpPr>
          <p:cNvPr id="575" name="Google Shape;575;p53"/>
          <p:cNvCxnSpPr>
            <a:stCxn id="573" idx="2"/>
            <a:endCxn id="567" idx="0"/>
          </p:cNvCxnSpPr>
          <p:nvPr/>
        </p:nvCxnSpPr>
        <p:spPr>
          <a:xfrm>
            <a:off x="3374750" y="3123425"/>
            <a:ext cx="0" cy="1203300"/>
          </a:xfrm>
          <a:prstGeom prst="straightConnector1">
            <a:avLst/>
          </a:prstGeom>
          <a:noFill/>
          <a:ln w="38100" cap="flat" cmpd="sng">
            <a:solidFill>
              <a:schemeClr val="dk2"/>
            </a:solidFill>
            <a:prstDash val="solid"/>
            <a:round/>
            <a:headEnd type="none" w="med" len="med"/>
            <a:tailEnd type="triangle" w="med" len="med"/>
          </a:ln>
        </p:spPr>
      </p:cxnSp>
      <p:cxnSp>
        <p:nvCxnSpPr>
          <p:cNvPr id="576" name="Google Shape;576;p53"/>
          <p:cNvCxnSpPr>
            <a:stCxn id="574" idx="2"/>
            <a:endCxn id="570" idx="0"/>
          </p:cNvCxnSpPr>
          <p:nvPr/>
        </p:nvCxnSpPr>
        <p:spPr>
          <a:xfrm>
            <a:off x="5515525" y="3123425"/>
            <a:ext cx="0" cy="1203300"/>
          </a:xfrm>
          <a:prstGeom prst="straightConnector1">
            <a:avLst/>
          </a:prstGeom>
          <a:noFill/>
          <a:ln w="38100" cap="flat" cmpd="sng">
            <a:solidFill>
              <a:schemeClr val="dk2"/>
            </a:solidFill>
            <a:prstDash val="solid"/>
            <a:round/>
            <a:headEnd type="none" w="med" len="med"/>
            <a:tailEnd type="triangle" w="med" len="med"/>
          </a:ln>
        </p:spPr>
      </p:cxnSp>
      <p:sp>
        <p:nvSpPr>
          <p:cNvPr id="577" name="Google Shape;577;p53"/>
          <p:cNvSpPr txBox="1"/>
          <p:nvPr/>
        </p:nvSpPr>
        <p:spPr>
          <a:xfrm>
            <a:off x="875831" y="3435875"/>
            <a:ext cx="2362800" cy="618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800">
                <a:latin typeface="Consolas"/>
                <a:ea typeface="Consolas"/>
                <a:cs typeface="Consolas"/>
                <a:sym typeface="Consolas"/>
              </a:rPr>
              <a:t>gcc -c </a:t>
            </a:r>
            <a:r>
              <a:rPr lang="en" sz="1800">
                <a:solidFill>
                  <a:srgbClr val="BF9000"/>
                </a:solidFill>
                <a:latin typeface="Consolas"/>
                <a:ea typeface="Consolas"/>
                <a:cs typeface="Consolas"/>
                <a:sym typeface="Consolas"/>
              </a:rPr>
              <a:t>main.c</a:t>
            </a:r>
            <a:endParaRPr sz="1800">
              <a:solidFill>
                <a:srgbClr val="BF9000"/>
              </a:solidFill>
              <a:latin typeface="Consolas"/>
              <a:ea typeface="Consolas"/>
              <a:cs typeface="Consolas"/>
              <a:sym typeface="Consolas"/>
            </a:endParaRPr>
          </a:p>
        </p:txBody>
      </p:sp>
      <p:sp>
        <p:nvSpPr>
          <p:cNvPr id="578" name="Google Shape;578;p53"/>
          <p:cNvSpPr txBox="1"/>
          <p:nvPr/>
        </p:nvSpPr>
        <p:spPr>
          <a:xfrm>
            <a:off x="5682650" y="3435875"/>
            <a:ext cx="3216900" cy="6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gcc -c </a:t>
            </a:r>
            <a:r>
              <a:rPr lang="en" sz="1800">
                <a:solidFill>
                  <a:srgbClr val="BF9000"/>
                </a:solidFill>
                <a:latin typeface="Consolas"/>
                <a:ea typeface="Consolas"/>
                <a:cs typeface="Consolas"/>
                <a:sym typeface="Consolas"/>
              </a:rPr>
              <a:t>tamagotchi.c</a:t>
            </a:r>
            <a:endParaRPr sz="1800">
              <a:solidFill>
                <a:srgbClr val="BF9000"/>
              </a:solidFill>
              <a:latin typeface="Consolas"/>
              <a:ea typeface="Consolas"/>
              <a:cs typeface="Consolas"/>
              <a:sym typeface="Consolas"/>
            </a:endParaRPr>
          </a:p>
        </p:txBody>
      </p:sp>
      <p:sp>
        <p:nvSpPr>
          <p:cNvPr id="579" name="Google Shape;579;p53"/>
          <p:cNvSpPr txBox="1"/>
          <p:nvPr/>
        </p:nvSpPr>
        <p:spPr>
          <a:xfrm>
            <a:off x="4524450" y="898275"/>
            <a:ext cx="1982100" cy="672000"/>
          </a:xfrm>
          <a:prstGeom prst="rect">
            <a:avLst/>
          </a:prstGeom>
          <a:solidFill>
            <a:srgbClr val="FCE5C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nsolas"/>
                <a:ea typeface="Consolas"/>
                <a:cs typeface="Consolas"/>
                <a:sym typeface="Consolas"/>
              </a:rPr>
              <a:t>tamagotchi.h</a:t>
            </a:r>
            <a:endParaRPr sz="1800">
              <a:latin typeface="Consolas"/>
              <a:ea typeface="Consolas"/>
              <a:cs typeface="Consolas"/>
              <a:sym typeface="Consolas"/>
            </a:endParaRPr>
          </a:p>
        </p:txBody>
      </p:sp>
      <p:cxnSp>
        <p:nvCxnSpPr>
          <p:cNvPr id="580" name="Google Shape;580;p53"/>
          <p:cNvCxnSpPr>
            <a:stCxn id="574" idx="0"/>
            <a:endCxn id="579" idx="2"/>
          </p:cNvCxnSpPr>
          <p:nvPr/>
        </p:nvCxnSpPr>
        <p:spPr>
          <a:xfrm rot="10800000">
            <a:off x="5515525" y="1570325"/>
            <a:ext cx="0" cy="881100"/>
          </a:xfrm>
          <a:prstGeom prst="straightConnector1">
            <a:avLst/>
          </a:prstGeom>
          <a:noFill/>
          <a:ln w="38100" cap="flat" cmpd="sng">
            <a:solidFill>
              <a:schemeClr val="accent5"/>
            </a:solidFill>
            <a:prstDash val="dash"/>
            <a:round/>
            <a:headEnd type="none" w="med" len="med"/>
            <a:tailEnd type="triangle" w="med" len="med"/>
          </a:ln>
        </p:spPr>
      </p:cxnSp>
      <p:cxnSp>
        <p:nvCxnSpPr>
          <p:cNvPr id="581" name="Google Shape;581;p53"/>
          <p:cNvCxnSpPr>
            <a:stCxn id="573" idx="0"/>
            <a:endCxn id="579" idx="2"/>
          </p:cNvCxnSpPr>
          <p:nvPr/>
        </p:nvCxnSpPr>
        <p:spPr>
          <a:xfrm rot="10800000" flipH="1">
            <a:off x="3374750" y="1570325"/>
            <a:ext cx="2140800" cy="881100"/>
          </a:xfrm>
          <a:prstGeom prst="straightConnector1">
            <a:avLst/>
          </a:prstGeom>
          <a:noFill/>
          <a:ln w="38100" cap="flat" cmpd="sng">
            <a:solidFill>
              <a:schemeClr val="accent5"/>
            </a:solidFill>
            <a:prstDash val="dash"/>
            <a:round/>
            <a:headEnd type="none" w="med" len="med"/>
            <a:tailEnd type="triangl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4"/>
          <p:cNvSpPr txBox="1">
            <a:spLocks noGrp="1"/>
          </p:cNvSpPr>
          <p:nvPr>
            <p:ph type="title" idx="4294967295"/>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Compilación a mano</a:t>
            </a:r>
            <a:endParaRPr/>
          </a:p>
        </p:txBody>
      </p:sp>
      <p:sp>
        <p:nvSpPr>
          <p:cNvPr id="587" name="Google Shape;587;p54"/>
          <p:cNvSpPr txBox="1">
            <a:spLocks noGrp="1"/>
          </p:cNvSpPr>
          <p:nvPr>
            <p:ph type="body" idx="4294967295"/>
          </p:nvPr>
        </p:nvSpPr>
        <p:spPr>
          <a:xfrm>
            <a:off x="311700" y="2108051"/>
            <a:ext cx="8520600" cy="17490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 gcc -Wall -std=c99 -pedantic -g </a:t>
            </a:r>
            <a:r>
              <a:rPr lang="en">
                <a:solidFill>
                  <a:schemeClr val="accent5"/>
                </a:solidFill>
                <a:latin typeface="Consolas"/>
                <a:ea typeface="Consolas"/>
                <a:cs typeface="Consolas"/>
                <a:sym typeface="Consolas"/>
              </a:rPr>
              <a:t>-c main.c</a:t>
            </a:r>
            <a:endParaRPr>
              <a:solidFill>
                <a:schemeClr val="accent5"/>
              </a:solidFill>
              <a:latin typeface="Consolas"/>
              <a:ea typeface="Consolas"/>
              <a:cs typeface="Consolas"/>
              <a:sym typeface="Consolas"/>
            </a:endParaRPr>
          </a:p>
          <a:p>
            <a:pPr marL="0" lvl="0" indent="0" algn="l" rtl="0">
              <a:spcBef>
                <a:spcPts val="1600"/>
              </a:spcBef>
              <a:spcAft>
                <a:spcPts val="0"/>
              </a:spcAft>
              <a:buNone/>
            </a:pPr>
            <a:r>
              <a:rPr lang="en">
                <a:solidFill>
                  <a:srgbClr val="FFFFFF"/>
                </a:solidFill>
                <a:latin typeface="Consolas"/>
                <a:ea typeface="Consolas"/>
                <a:cs typeface="Consolas"/>
                <a:sym typeface="Consolas"/>
              </a:rPr>
              <a:t>$ gcc -Wall -std=c99 -pedantic -g </a:t>
            </a:r>
            <a:r>
              <a:rPr lang="en">
                <a:solidFill>
                  <a:schemeClr val="accent5"/>
                </a:solidFill>
                <a:latin typeface="Consolas"/>
                <a:ea typeface="Consolas"/>
                <a:cs typeface="Consolas"/>
                <a:sym typeface="Consolas"/>
              </a:rPr>
              <a:t>-c tamagotchi.c</a:t>
            </a:r>
            <a:endParaRPr>
              <a:solidFill>
                <a:schemeClr val="accent5"/>
              </a:solidFill>
              <a:latin typeface="Consolas"/>
              <a:ea typeface="Consolas"/>
              <a:cs typeface="Consolas"/>
              <a:sym typeface="Consolas"/>
            </a:endParaRPr>
          </a:p>
          <a:p>
            <a:pPr marL="0" lvl="0" indent="0" algn="l" rtl="0">
              <a:spcBef>
                <a:spcPts val="1600"/>
              </a:spcBef>
              <a:spcAft>
                <a:spcPts val="0"/>
              </a:spcAft>
              <a:buNone/>
            </a:pPr>
            <a:r>
              <a:rPr lang="en">
                <a:solidFill>
                  <a:srgbClr val="FFFFFF"/>
                </a:solidFill>
                <a:latin typeface="Consolas"/>
                <a:ea typeface="Consolas"/>
                <a:cs typeface="Consolas"/>
                <a:sym typeface="Consolas"/>
              </a:rPr>
              <a:t>$ gcc -Wall -std=c99 -pedantic -g -lm </a:t>
            </a:r>
            <a:r>
              <a:rPr lang="en">
                <a:solidFill>
                  <a:schemeClr val="accent5"/>
                </a:solidFill>
                <a:latin typeface="Consolas"/>
                <a:ea typeface="Consolas"/>
                <a:cs typeface="Consolas"/>
                <a:sym typeface="Consolas"/>
              </a:rPr>
              <a:t>main.o tamagotchi.o -o main</a:t>
            </a:r>
            <a:endParaRPr>
              <a:solidFill>
                <a:schemeClr val="accent5"/>
              </a:solidFill>
              <a:latin typeface="Consolas"/>
              <a:ea typeface="Consolas"/>
              <a:cs typeface="Consolas"/>
              <a:sym typeface="Consolas"/>
            </a:endParaRPr>
          </a:p>
          <a:p>
            <a:pPr marL="0" lvl="0" indent="0" algn="l" rtl="0">
              <a:spcBef>
                <a:spcPts val="1600"/>
              </a:spcBef>
              <a:spcAft>
                <a:spcPts val="1600"/>
              </a:spcAft>
              <a:buNone/>
            </a:pPr>
            <a:endParaRPr>
              <a:solidFill>
                <a:srgbClr val="FFFFFF"/>
              </a:solidFill>
              <a:latin typeface="Consolas"/>
              <a:ea typeface="Consolas"/>
              <a:cs typeface="Consolas"/>
              <a:sym typeface="Consolas"/>
            </a:endParaRPr>
          </a:p>
        </p:txBody>
      </p:sp>
      <p:pic>
        <p:nvPicPr>
          <p:cNvPr id="588" name="Google Shape;588;p54"/>
          <p:cNvPicPr preferRelativeResize="0"/>
          <p:nvPr/>
        </p:nvPicPr>
        <p:blipFill rotWithShape="1">
          <a:blip r:embed="rId3">
            <a:alphaModFix/>
          </a:blip>
          <a:srcRect l="50127" b="74942"/>
          <a:stretch/>
        </p:blipFill>
        <p:spPr>
          <a:xfrm>
            <a:off x="6742575" y="238837"/>
            <a:ext cx="2089726" cy="147257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55"/>
          <p:cNvSpPr txBox="1">
            <a:spLocks noGrp="1"/>
          </p:cNvSpPr>
          <p:nvPr>
            <p:ph type="title" idx="4294967295"/>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Script</a:t>
            </a:r>
            <a:endParaRPr/>
          </a:p>
        </p:txBody>
      </p:sp>
      <p:sp>
        <p:nvSpPr>
          <p:cNvPr id="594" name="Google Shape;594;p55"/>
          <p:cNvSpPr txBox="1">
            <a:spLocks noGrp="1"/>
          </p:cNvSpPr>
          <p:nvPr>
            <p:ph type="body" idx="4294967295"/>
          </p:nvPr>
        </p:nvSpPr>
        <p:spPr>
          <a:xfrm>
            <a:off x="311700" y="2108051"/>
            <a:ext cx="8520600" cy="17490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FFFFFF"/>
                </a:solidFill>
                <a:latin typeface="Consolas"/>
                <a:ea typeface="Consolas"/>
                <a:cs typeface="Consolas"/>
                <a:sym typeface="Consolas"/>
              </a:rPr>
              <a:t>gcc -Wall -std=c99 -pedantic -g </a:t>
            </a:r>
            <a:r>
              <a:rPr lang="en">
                <a:solidFill>
                  <a:schemeClr val="accent5"/>
                </a:solidFill>
                <a:latin typeface="Consolas"/>
                <a:ea typeface="Consolas"/>
                <a:cs typeface="Consolas"/>
                <a:sym typeface="Consolas"/>
              </a:rPr>
              <a:t>-c main.c</a:t>
            </a:r>
            <a:endParaRPr>
              <a:solidFill>
                <a:schemeClr val="accent5"/>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FFFFFF"/>
                </a:solidFill>
                <a:latin typeface="Consolas"/>
                <a:ea typeface="Consolas"/>
                <a:cs typeface="Consolas"/>
                <a:sym typeface="Consolas"/>
              </a:rPr>
              <a:t>gcc -Wall -std=c99 -pedantic -g </a:t>
            </a:r>
            <a:r>
              <a:rPr lang="en">
                <a:solidFill>
                  <a:schemeClr val="accent5"/>
                </a:solidFill>
                <a:latin typeface="Consolas"/>
                <a:ea typeface="Consolas"/>
                <a:cs typeface="Consolas"/>
                <a:sym typeface="Consolas"/>
              </a:rPr>
              <a:t>-c tamagotchi.c</a:t>
            </a:r>
            <a:endParaRPr>
              <a:solidFill>
                <a:schemeClr val="accent5"/>
              </a:solidFill>
              <a:latin typeface="Consolas"/>
              <a:ea typeface="Consolas"/>
              <a:cs typeface="Consolas"/>
              <a:sym typeface="Consolas"/>
            </a:endParaRPr>
          </a:p>
          <a:p>
            <a:pPr marL="0" lvl="0" indent="0" algn="l" rtl="0">
              <a:lnSpc>
                <a:spcPct val="115000"/>
              </a:lnSpc>
              <a:spcBef>
                <a:spcPts val="0"/>
              </a:spcBef>
              <a:spcAft>
                <a:spcPts val="0"/>
              </a:spcAft>
              <a:buNone/>
            </a:pPr>
            <a:r>
              <a:rPr lang="en">
                <a:solidFill>
                  <a:srgbClr val="FFFFFF"/>
                </a:solidFill>
                <a:latin typeface="Consolas"/>
                <a:ea typeface="Consolas"/>
                <a:cs typeface="Consolas"/>
                <a:sym typeface="Consolas"/>
              </a:rPr>
              <a:t>gcc -Wall -std=c99 -pedantic -g -lm </a:t>
            </a:r>
            <a:r>
              <a:rPr lang="en">
                <a:solidFill>
                  <a:schemeClr val="accent5"/>
                </a:solidFill>
                <a:latin typeface="Consolas"/>
                <a:ea typeface="Consolas"/>
                <a:cs typeface="Consolas"/>
                <a:sym typeface="Consolas"/>
              </a:rPr>
              <a:t>main.o tamagotchi.o -o main</a:t>
            </a:r>
            <a:endParaRPr>
              <a:solidFill>
                <a:schemeClr val="accent5"/>
              </a:solidFill>
              <a:latin typeface="Consolas"/>
              <a:ea typeface="Consolas"/>
              <a:cs typeface="Consolas"/>
              <a:sym typeface="Consolas"/>
            </a:endParaRPr>
          </a:p>
          <a:p>
            <a:pPr marL="0" lvl="0" indent="0" algn="l" rtl="0">
              <a:lnSpc>
                <a:spcPct val="115000"/>
              </a:lnSpc>
              <a:spcBef>
                <a:spcPts val="0"/>
              </a:spcBef>
              <a:spcAft>
                <a:spcPts val="0"/>
              </a:spcAft>
              <a:buNone/>
            </a:pPr>
            <a:endParaRPr>
              <a:solidFill>
                <a:srgbClr val="FFFFFF"/>
              </a:solidFill>
              <a:latin typeface="Consolas"/>
              <a:ea typeface="Consolas"/>
              <a:cs typeface="Consolas"/>
              <a:sym typeface="Consolas"/>
            </a:endParaRPr>
          </a:p>
        </p:txBody>
      </p:sp>
      <p:pic>
        <p:nvPicPr>
          <p:cNvPr id="595" name="Google Shape;595;p55"/>
          <p:cNvPicPr preferRelativeResize="0"/>
          <p:nvPr/>
        </p:nvPicPr>
        <p:blipFill rotWithShape="1">
          <a:blip r:embed="rId3">
            <a:alphaModFix/>
          </a:blip>
          <a:srcRect l="50127" t="25623" b="49319"/>
          <a:stretch/>
        </p:blipFill>
        <p:spPr>
          <a:xfrm>
            <a:off x="6742575" y="238842"/>
            <a:ext cx="2089726" cy="1472579"/>
          </a:xfrm>
          <a:prstGeom prst="rect">
            <a:avLst/>
          </a:prstGeom>
          <a:noFill/>
          <a:ln>
            <a:noFill/>
          </a:ln>
        </p:spPr>
      </p:pic>
      <p:sp>
        <p:nvSpPr>
          <p:cNvPr id="596" name="Google Shape;596;p55"/>
          <p:cNvSpPr txBox="1">
            <a:spLocks noGrp="1"/>
          </p:cNvSpPr>
          <p:nvPr>
            <p:ph type="body" idx="4294967295"/>
          </p:nvPr>
        </p:nvSpPr>
        <p:spPr>
          <a:xfrm>
            <a:off x="311700" y="4437000"/>
            <a:ext cx="8520600" cy="5799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 sh compilar.sh</a:t>
            </a:r>
            <a:endParaRPr>
              <a:solidFill>
                <a:schemeClr val="accent5"/>
              </a:solidFill>
              <a:latin typeface="Consolas"/>
              <a:ea typeface="Consolas"/>
              <a:cs typeface="Consolas"/>
              <a:sym typeface="Consolas"/>
            </a:endParaRPr>
          </a:p>
          <a:p>
            <a:pPr marL="0" lvl="0" indent="0" algn="l" rtl="0">
              <a:spcBef>
                <a:spcPts val="1600"/>
              </a:spcBef>
              <a:spcAft>
                <a:spcPts val="1600"/>
              </a:spcAft>
              <a:buNone/>
            </a:pPr>
            <a:endParaRPr>
              <a:solidFill>
                <a:srgbClr val="FFFFFF"/>
              </a:solidFill>
              <a:latin typeface="Consolas"/>
              <a:ea typeface="Consolas"/>
              <a:cs typeface="Consolas"/>
              <a:sym typeface="Consolas"/>
            </a:endParaRPr>
          </a:p>
        </p:txBody>
      </p:sp>
      <p:sp>
        <p:nvSpPr>
          <p:cNvPr id="597" name="Google Shape;597;p55"/>
          <p:cNvSpPr txBox="1"/>
          <p:nvPr/>
        </p:nvSpPr>
        <p:spPr>
          <a:xfrm>
            <a:off x="311700" y="1627975"/>
            <a:ext cx="1860900" cy="480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compilar.sh</a:t>
            </a:r>
            <a:endParaRPr sz="18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56"/>
          <p:cNvSpPr txBox="1">
            <a:spLocks noGrp="1"/>
          </p:cNvSpPr>
          <p:nvPr>
            <p:ph type="title" idx="4294967295"/>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a:t>
            </a:r>
            <a:endParaRPr/>
          </a:p>
        </p:txBody>
      </p:sp>
      <p:sp>
        <p:nvSpPr>
          <p:cNvPr id="603" name="Google Shape;603;p56"/>
          <p:cNvSpPr txBox="1">
            <a:spLocks noGrp="1"/>
          </p:cNvSpPr>
          <p:nvPr>
            <p:ph type="body" idx="4294967295"/>
          </p:nvPr>
        </p:nvSpPr>
        <p:spPr>
          <a:xfrm>
            <a:off x="311700" y="2108050"/>
            <a:ext cx="8832300" cy="32514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all</a:t>
            </a:r>
            <a:r>
              <a:rPr lang="en">
                <a:solidFill>
                  <a:srgbClr val="FFFFFF"/>
                </a:solidFill>
                <a:latin typeface="Consolas"/>
                <a:ea typeface="Consolas"/>
                <a:cs typeface="Consolas"/>
                <a:sym typeface="Consolas"/>
              </a:rPr>
              <a:t>: </a:t>
            </a:r>
            <a:r>
              <a:rPr lang="en">
                <a:solidFill>
                  <a:schemeClr val="lt2"/>
                </a:solidFill>
                <a:latin typeface="Consolas"/>
                <a:ea typeface="Consolas"/>
                <a:cs typeface="Consolas"/>
                <a:sym typeface="Consolas"/>
              </a:rPr>
              <a:t>main</a:t>
            </a:r>
            <a:endParaRPr>
              <a:solidFill>
                <a:schemeClr val="lt2"/>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lt2"/>
                </a:solidFill>
                <a:latin typeface="Consolas"/>
                <a:ea typeface="Consolas"/>
                <a:cs typeface="Consolas"/>
                <a:sym typeface="Consolas"/>
              </a:rPr>
              <a:t>main</a:t>
            </a:r>
            <a:r>
              <a:rPr lang="en">
                <a:solidFill>
                  <a:srgbClr val="FFFFFF"/>
                </a:solidFill>
                <a:latin typeface="Consolas"/>
                <a:ea typeface="Consolas"/>
                <a:cs typeface="Consolas"/>
                <a:sym typeface="Consolas"/>
              </a:rPr>
              <a:t>: </a:t>
            </a:r>
            <a:r>
              <a:rPr lang="en">
                <a:solidFill>
                  <a:schemeClr val="accent6"/>
                </a:solidFill>
                <a:latin typeface="Consolas"/>
                <a:ea typeface="Consolas"/>
                <a:cs typeface="Consolas"/>
                <a:sym typeface="Consolas"/>
              </a:rPr>
              <a:t>main.o tamagotchi.o</a:t>
            </a:r>
            <a:endParaRPr>
              <a:solidFill>
                <a:schemeClr val="accent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gcc -Wall -std=c99 -pedantic -g -lm main.o tamagotchi.o -o main</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6"/>
                </a:solidFill>
                <a:latin typeface="Consolas"/>
                <a:ea typeface="Consolas"/>
                <a:cs typeface="Consolas"/>
                <a:sym typeface="Consolas"/>
              </a:rPr>
              <a:t>main.o</a:t>
            </a:r>
            <a:r>
              <a:rPr lang="en">
                <a:solidFill>
                  <a:srgbClr val="FFFFFF"/>
                </a:solidFill>
                <a:latin typeface="Consolas"/>
                <a:ea typeface="Consolas"/>
                <a:cs typeface="Consolas"/>
                <a:sym typeface="Consolas"/>
              </a:rPr>
              <a:t>: main.c tamagotchi.h</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gcc -Wall -std=c99 -pedantic -g -c main.c</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6"/>
                </a:solidFill>
                <a:latin typeface="Consolas"/>
                <a:ea typeface="Consolas"/>
                <a:cs typeface="Consolas"/>
                <a:sym typeface="Consolas"/>
              </a:rPr>
              <a:t>tamagotchi.o</a:t>
            </a:r>
            <a:r>
              <a:rPr lang="en">
                <a:solidFill>
                  <a:srgbClr val="FFFFFF"/>
                </a:solidFill>
                <a:latin typeface="Consolas"/>
                <a:ea typeface="Consolas"/>
                <a:cs typeface="Consolas"/>
                <a:sym typeface="Consolas"/>
              </a:rPr>
              <a:t>: tamagotchi.c tamagotchi.h</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gcc -Wall -std=c99 -pedantic -g -c tamagotchi.c</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p:txBody>
      </p:sp>
      <p:sp>
        <p:nvSpPr>
          <p:cNvPr id="604" name="Google Shape;604;p56"/>
          <p:cNvSpPr txBox="1">
            <a:spLocks noGrp="1"/>
          </p:cNvSpPr>
          <p:nvPr>
            <p:ph type="body" idx="4294967295"/>
          </p:nvPr>
        </p:nvSpPr>
        <p:spPr>
          <a:xfrm>
            <a:off x="311700" y="5762550"/>
            <a:ext cx="8520600" cy="637200"/>
          </a:xfrm>
          <a:prstGeom prst="rect">
            <a:avLst/>
          </a:prstGeom>
          <a:solidFill>
            <a:srgbClr val="000000"/>
          </a:solidFill>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nsolas"/>
                <a:ea typeface="Consolas"/>
                <a:cs typeface="Consolas"/>
                <a:sym typeface="Consolas"/>
              </a:rPr>
              <a:t>$ make</a:t>
            </a:r>
            <a:endParaRPr>
              <a:solidFill>
                <a:schemeClr val="accent5"/>
              </a:solidFill>
              <a:latin typeface="Consolas"/>
              <a:ea typeface="Consolas"/>
              <a:cs typeface="Consolas"/>
              <a:sym typeface="Consolas"/>
            </a:endParaRPr>
          </a:p>
          <a:p>
            <a:pPr marL="0" lvl="0" indent="0" algn="l" rtl="0">
              <a:spcBef>
                <a:spcPts val="1600"/>
              </a:spcBef>
              <a:spcAft>
                <a:spcPts val="1600"/>
              </a:spcAft>
              <a:buNone/>
            </a:pPr>
            <a:endParaRPr>
              <a:solidFill>
                <a:srgbClr val="FFFFFF"/>
              </a:solidFill>
              <a:latin typeface="Consolas"/>
              <a:ea typeface="Consolas"/>
              <a:cs typeface="Consolas"/>
              <a:sym typeface="Consolas"/>
            </a:endParaRPr>
          </a:p>
        </p:txBody>
      </p:sp>
      <p:sp>
        <p:nvSpPr>
          <p:cNvPr id="605" name="Google Shape;605;p56"/>
          <p:cNvSpPr txBox="1"/>
          <p:nvPr/>
        </p:nvSpPr>
        <p:spPr>
          <a:xfrm>
            <a:off x="311700" y="1627975"/>
            <a:ext cx="1860900" cy="480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Makefile</a:t>
            </a:r>
            <a:endParaRPr sz="1800">
              <a:latin typeface="Consolas"/>
              <a:ea typeface="Consolas"/>
              <a:cs typeface="Consolas"/>
              <a:sym typeface="Consolas"/>
            </a:endParaRPr>
          </a:p>
        </p:txBody>
      </p:sp>
      <p:pic>
        <p:nvPicPr>
          <p:cNvPr id="606" name="Google Shape;606;p56"/>
          <p:cNvPicPr preferRelativeResize="0"/>
          <p:nvPr/>
        </p:nvPicPr>
        <p:blipFill rotWithShape="1">
          <a:blip r:embed="rId3">
            <a:alphaModFix/>
          </a:blip>
          <a:srcRect l="50127" t="50600" b="27162"/>
          <a:stretch/>
        </p:blipFill>
        <p:spPr>
          <a:xfrm>
            <a:off x="6742575" y="321699"/>
            <a:ext cx="2089726" cy="130686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57"/>
          <p:cNvSpPr txBox="1">
            <a:spLocks noGrp="1"/>
          </p:cNvSpPr>
          <p:nvPr>
            <p:ph type="title" idx="4294967295"/>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Makefile enchulado</a:t>
            </a:r>
            <a:endParaRPr/>
          </a:p>
        </p:txBody>
      </p:sp>
      <p:sp>
        <p:nvSpPr>
          <p:cNvPr id="612" name="Google Shape;612;p57"/>
          <p:cNvSpPr txBox="1">
            <a:spLocks noGrp="1"/>
          </p:cNvSpPr>
          <p:nvPr>
            <p:ph type="body" idx="4294967295"/>
          </p:nvPr>
        </p:nvSpPr>
        <p:spPr>
          <a:xfrm>
            <a:off x="311700" y="1902975"/>
            <a:ext cx="8520600" cy="47616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D5A6BD"/>
                </a:solidFill>
                <a:latin typeface="Consolas"/>
                <a:ea typeface="Consolas"/>
                <a:cs typeface="Consolas"/>
                <a:sym typeface="Consolas"/>
              </a:rPr>
              <a:t>CFLAGS=</a:t>
            </a:r>
            <a:r>
              <a:rPr lang="en">
                <a:solidFill>
                  <a:srgbClr val="FFFFFF"/>
                </a:solidFill>
                <a:latin typeface="Consolas"/>
                <a:ea typeface="Consolas"/>
                <a:cs typeface="Consolas"/>
                <a:sym typeface="Consolas"/>
              </a:rPr>
              <a:t>-Wall -std=c99 -pedantic -g</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D5A6BD"/>
                </a:solidFill>
                <a:latin typeface="Consolas"/>
                <a:ea typeface="Consolas"/>
                <a:cs typeface="Consolas"/>
                <a:sym typeface="Consolas"/>
              </a:rPr>
              <a:t>LDLIBS=</a:t>
            </a:r>
            <a:r>
              <a:rPr lang="en">
                <a:solidFill>
                  <a:srgbClr val="FFFFFF"/>
                </a:solidFill>
                <a:latin typeface="Consolas"/>
                <a:ea typeface="Consolas"/>
                <a:cs typeface="Consolas"/>
                <a:sym typeface="Consolas"/>
              </a:rPr>
              <a:t>-lm</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chemeClr val="accent5"/>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all</a:t>
            </a:r>
            <a:r>
              <a:rPr lang="en">
                <a:solidFill>
                  <a:srgbClr val="FFFFFF"/>
                </a:solidFill>
                <a:latin typeface="Consolas"/>
                <a:ea typeface="Consolas"/>
                <a:cs typeface="Consolas"/>
                <a:sym typeface="Consolas"/>
              </a:rPr>
              <a:t>: </a:t>
            </a:r>
            <a:r>
              <a:rPr lang="en">
                <a:solidFill>
                  <a:schemeClr val="lt2"/>
                </a:solidFill>
                <a:latin typeface="Consolas"/>
                <a:ea typeface="Consolas"/>
                <a:cs typeface="Consolas"/>
                <a:sym typeface="Consolas"/>
              </a:rPr>
              <a:t>main</a:t>
            </a:r>
            <a:endParaRPr>
              <a:solidFill>
                <a:schemeClr val="lt2"/>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lt2"/>
                </a:solidFill>
                <a:latin typeface="Consolas"/>
                <a:ea typeface="Consolas"/>
                <a:cs typeface="Consolas"/>
                <a:sym typeface="Consolas"/>
              </a:rPr>
              <a:t>main</a:t>
            </a:r>
            <a:r>
              <a:rPr lang="en">
                <a:solidFill>
                  <a:srgbClr val="FFFFFF"/>
                </a:solidFill>
                <a:latin typeface="Consolas"/>
                <a:ea typeface="Consolas"/>
                <a:cs typeface="Consolas"/>
                <a:sym typeface="Consolas"/>
              </a:rPr>
              <a:t>: </a:t>
            </a:r>
            <a:r>
              <a:rPr lang="en">
                <a:solidFill>
                  <a:schemeClr val="accent6"/>
                </a:solidFill>
                <a:latin typeface="Consolas"/>
                <a:ea typeface="Consolas"/>
                <a:cs typeface="Consolas"/>
                <a:sym typeface="Consolas"/>
              </a:rPr>
              <a:t>main.o tamagotchi.o</a:t>
            </a:r>
            <a:endParaRPr>
              <a:solidFill>
                <a:schemeClr val="accent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gcc </a:t>
            </a:r>
            <a:r>
              <a:rPr lang="en">
                <a:solidFill>
                  <a:srgbClr val="D5A6BD"/>
                </a:solidFill>
                <a:latin typeface="Consolas"/>
                <a:ea typeface="Consolas"/>
                <a:cs typeface="Consolas"/>
                <a:sym typeface="Consolas"/>
              </a:rPr>
              <a:t>$(CFLAGS)</a:t>
            </a:r>
            <a:r>
              <a:rPr lang="en">
                <a:solidFill>
                  <a:srgbClr val="FFFFFF"/>
                </a:solidFill>
                <a:latin typeface="Consolas"/>
                <a:ea typeface="Consolas"/>
                <a:cs typeface="Consolas"/>
                <a:sym typeface="Consolas"/>
              </a:rPr>
              <a:t> </a:t>
            </a:r>
            <a:r>
              <a:rPr lang="en">
                <a:solidFill>
                  <a:srgbClr val="D5A6BD"/>
                </a:solidFill>
                <a:latin typeface="Consolas"/>
                <a:ea typeface="Consolas"/>
                <a:cs typeface="Consolas"/>
                <a:sym typeface="Consolas"/>
              </a:rPr>
              <a:t>$(LDLIBS)</a:t>
            </a:r>
            <a:r>
              <a:rPr lang="en">
                <a:solidFill>
                  <a:srgbClr val="FFFFFF"/>
                </a:solidFill>
                <a:latin typeface="Consolas"/>
                <a:ea typeface="Consolas"/>
                <a:cs typeface="Consolas"/>
                <a:sym typeface="Consolas"/>
              </a:rPr>
              <a:t> main.o tamagotchi.o -o main</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6"/>
                </a:solidFill>
                <a:latin typeface="Consolas"/>
                <a:ea typeface="Consolas"/>
                <a:cs typeface="Consolas"/>
                <a:sym typeface="Consolas"/>
              </a:rPr>
              <a:t>main.o</a:t>
            </a:r>
            <a:r>
              <a:rPr lang="en">
                <a:solidFill>
                  <a:srgbClr val="FFFFFF"/>
                </a:solidFill>
                <a:latin typeface="Consolas"/>
                <a:ea typeface="Consolas"/>
                <a:cs typeface="Consolas"/>
                <a:sym typeface="Consolas"/>
              </a:rPr>
              <a:t>: main.c main.h</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gcc </a:t>
            </a:r>
            <a:r>
              <a:rPr lang="en">
                <a:solidFill>
                  <a:srgbClr val="D5A6BD"/>
                </a:solidFill>
                <a:latin typeface="Consolas"/>
                <a:ea typeface="Consolas"/>
                <a:cs typeface="Consolas"/>
                <a:sym typeface="Consolas"/>
              </a:rPr>
              <a:t>$(CFLAGS)</a:t>
            </a:r>
            <a:r>
              <a:rPr lang="en">
                <a:solidFill>
                  <a:srgbClr val="FFFFFF"/>
                </a:solidFill>
                <a:latin typeface="Consolas"/>
                <a:ea typeface="Consolas"/>
                <a:cs typeface="Consolas"/>
                <a:sym typeface="Consolas"/>
              </a:rPr>
              <a:t> -c main.c</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6"/>
                </a:solidFill>
                <a:latin typeface="Consolas"/>
                <a:ea typeface="Consolas"/>
                <a:cs typeface="Consolas"/>
                <a:sym typeface="Consolas"/>
              </a:rPr>
              <a:t>tamagotchi.o</a:t>
            </a:r>
            <a:r>
              <a:rPr lang="en">
                <a:solidFill>
                  <a:srgbClr val="FFFFFF"/>
                </a:solidFill>
                <a:latin typeface="Consolas"/>
                <a:ea typeface="Consolas"/>
                <a:cs typeface="Consolas"/>
                <a:sym typeface="Consolas"/>
              </a:rPr>
              <a:t>: tamagotchi.c vector.h</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gcc </a:t>
            </a:r>
            <a:r>
              <a:rPr lang="en">
                <a:solidFill>
                  <a:srgbClr val="D5A6BD"/>
                </a:solidFill>
                <a:latin typeface="Consolas"/>
                <a:ea typeface="Consolas"/>
                <a:cs typeface="Consolas"/>
                <a:sym typeface="Consolas"/>
              </a:rPr>
              <a:t>$(CFLAGS)</a:t>
            </a:r>
            <a:r>
              <a:rPr lang="en">
                <a:solidFill>
                  <a:srgbClr val="FFFFFF"/>
                </a:solidFill>
                <a:latin typeface="Consolas"/>
                <a:ea typeface="Consolas"/>
                <a:cs typeface="Consolas"/>
                <a:sym typeface="Consolas"/>
              </a:rPr>
              <a:t> -c tamagotchi.c</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D9EEB"/>
                </a:solidFill>
                <a:latin typeface="Consolas"/>
                <a:ea typeface="Consolas"/>
                <a:cs typeface="Consolas"/>
                <a:sym typeface="Consolas"/>
              </a:rPr>
              <a:t>clean</a:t>
            </a: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rm -vf *.o main</a:t>
            </a:r>
            <a:endParaRPr>
              <a:solidFill>
                <a:srgbClr val="FFFFFF"/>
              </a:solidFill>
              <a:latin typeface="Consolas"/>
              <a:ea typeface="Consolas"/>
              <a:cs typeface="Consolas"/>
              <a:sym typeface="Consolas"/>
            </a:endParaRPr>
          </a:p>
        </p:txBody>
      </p:sp>
      <p:sp>
        <p:nvSpPr>
          <p:cNvPr id="613" name="Google Shape;613;p57"/>
          <p:cNvSpPr txBox="1"/>
          <p:nvPr/>
        </p:nvSpPr>
        <p:spPr>
          <a:xfrm>
            <a:off x="311700" y="1356875"/>
            <a:ext cx="1860900" cy="546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Makefile</a:t>
            </a:r>
            <a:endParaRPr sz="1800">
              <a:latin typeface="Consolas"/>
              <a:ea typeface="Consolas"/>
              <a:cs typeface="Consolas"/>
              <a:sym typeface="Consolas"/>
            </a:endParaRPr>
          </a:p>
        </p:txBody>
      </p:sp>
      <p:pic>
        <p:nvPicPr>
          <p:cNvPr id="614" name="Google Shape;614;p57"/>
          <p:cNvPicPr preferRelativeResize="0"/>
          <p:nvPr/>
        </p:nvPicPr>
        <p:blipFill rotWithShape="1">
          <a:blip r:embed="rId3">
            <a:alphaModFix/>
          </a:blip>
          <a:srcRect l="50127" t="74288"/>
          <a:stretch/>
        </p:blipFill>
        <p:spPr>
          <a:xfrm>
            <a:off x="6742575" y="219606"/>
            <a:ext cx="2089726" cy="151103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8"/>
          <p:cNvSpPr txBox="1">
            <a:spLocks noGrp="1"/>
          </p:cNvSpPr>
          <p:nvPr>
            <p:ph type="title" idx="4294967295"/>
          </p:nvPr>
        </p:nvSpPr>
        <p:spPr>
          <a:xfrm>
            <a:off x="311700" y="1361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Makefile más enchulado</a:t>
            </a:r>
            <a:endParaRPr/>
          </a:p>
        </p:txBody>
      </p:sp>
      <p:sp>
        <p:nvSpPr>
          <p:cNvPr id="620" name="Google Shape;620;p58"/>
          <p:cNvSpPr txBox="1"/>
          <p:nvPr/>
        </p:nvSpPr>
        <p:spPr>
          <a:xfrm>
            <a:off x="311700" y="823475"/>
            <a:ext cx="1860900" cy="546000"/>
          </a:xfrm>
          <a:prstGeom prst="rect">
            <a:avLst/>
          </a:prstGeom>
          <a:solidFill>
            <a:srgbClr val="FFF2CC"/>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Makefile</a:t>
            </a:r>
            <a:endParaRPr sz="1800">
              <a:latin typeface="Consolas"/>
              <a:ea typeface="Consolas"/>
              <a:cs typeface="Consolas"/>
              <a:sym typeface="Consolas"/>
            </a:endParaRPr>
          </a:p>
        </p:txBody>
      </p:sp>
      <p:sp>
        <p:nvSpPr>
          <p:cNvPr id="621" name="Google Shape;621;p58"/>
          <p:cNvSpPr txBox="1">
            <a:spLocks noGrp="1"/>
          </p:cNvSpPr>
          <p:nvPr>
            <p:ph type="body" idx="4294967295"/>
          </p:nvPr>
        </p:nvSpPr>
        <p:spPr>
          <a:xfrm>
            <a:off x="311700" y="1217175"/>
            <a:ext cx="8520600" cy="5360100"/>
          </a:xfrm>
          <a:prstGeom prst="rect">
            <a:avLst/>
          </a:prstGeom>
          <a:solidFill>
            <a:srgbClr val="000000"/>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lt2"/>
                </a:solidFill>
                <a:latin typeface="Consolas"/>
                <a:ea typeface="Consolas"/>
                <a:cs typeface="Consolas"/>
                <a:sym typeface="Consolas"/>
              </a:rPr>
              <a:t>PROGRAM=</a:t>
            </a:r>
            <a:r>
              <a:rPr lang="en">
                <a:solidFill>
                  <a:srgbClr val="FFFFFF"/>
                </a:solidFill>
                <a:latin typeface="Consolas"/>
                <a:ea typeface="Consolas"/>
                <a:cs typeface="Consolas"/>
                <a:sym typeface="Consolas"/>
              </a:rPr>
              <a:t>main</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D5A6BD"/>
                </a:solidFill>
                <a:latin typeface="Consolas"/>
                <a:ea typeface="Consolas"/>
                <a:cs typeface="Consolas"/>
                <a:sym typeface="Consolas"/>
              </a:rPr>
              <a:t>CC=</a:t>
            </a:r>
            <a:r>
              <a:rPr lang="en">
                <a:solidFill>
                  <a:srgbClr val="FFFFFF"/>
                </a:solidFill>
                <a:latin typeface="Consolas"/>
                <a:ea typeface="Consolas"/>
                <a:cs typeface="Consolas"/>
                <a:sym typeface="Consolas"/>
              </a:rPr>
              <a:t>gcc</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D5A6BD"/>
                </a:solidFill>
                <a:latin typeface="Consolas"/>
                <a:ea typeface="Consolas"/>
                <a:cs typeface="Consolas"/>
                <a:sym typeface="Consolas"/>
              </a:rPr>
              <a:t>CFLAGS=</a:t>
            </a:r>
            <a:r>
              <a:rPr lang="en">
                <a:solidFill>
                  <a:srgbClr val="FFFFFF"/>
                </a:solidFill>
                <a:latin typeface="Consolas"/>
                <a:ea typeface="Consolas"/>
                <a:cs typeface="Consolas"/>
                <a:sym typeface="Consolas"/>
              </a:rPr>
              <a:t>-Wall -std=c99 -pedantic -g</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D5A6BD"/>
                </a:solidFill>
                <a:latin typeface="Consolas"/>
                <a:ea typeface="Consolas"/>
                <a:cs typeface="Consolas"/>
                <a:sym typeface="Consolas"/>
              </a:rPr>
              <a:t>LDFLAGS=</a:t>
            </a:r>
            <a:r>
              <a:rPr lang="en">
                <a:solidFill>
                  <a:srgbClr val="FFFFFF"/>
                </a:solidFill>
                <a:latin typeface="Consolas"/>
                <a:ea typeface="Consolas"/>
                <a:cs typeface="Consolas"/>
                <a:sym typeface="Consolas"/>
              </a:rPr>
              <a:t>-lm</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all</a:t>
            </a:r>
            <a:r>
              <a:rPr lang="en">
                <a:solidFill>
                  <a:srgbClr val="FFFFFF"/>
                </a:solidFill>
                <a:latin typeface="Consolas"/>
                <a:ea typeface="Consolas"/>
                <a:cs typeface="Consolas"/>
                <a:sym typeface="Consolas"/>
              </a:rPr>
              <a:t>: </a:t>
            </a:r>
            <a:r>
              <a:rPr lang="en">
                <a:solidFill>
                  <a:schemeClr val="lt2"/>
                </a:solidFill>
                <a:latin typeface="Consolas"/>
                <a:ea typeface="Consolas"/>
                <a:cs typeface="Consolas"/>
                <a:sym typeface="Consolas"/>
              </a:rPr>
              <a:t>$(PROGRAM)</a:t>
            </a:r>
            <a:endParaRPr>
              <a:solidFill>
                <a:schemeClr val="lt2"/>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lt2"/>
                </a:solidFill>
                <a:latin typeface="Consolas"/>
                <a:ea typeface="Consolas"/>
                <a:cs typeface="Consolas"/>
                <a:sym typeface="Consolas"/>
              </a:rPr>
              <a:t>$(PROGRAM)</a:t>
            </a:r>
            <a:r>
              <a:rPr lang="en">
                <a:solidFill>
                  <a:srgbClr val="FFFFFF"/>
                </a:solidFill>
                <a:latin typeface="Consolas"/>
                <a:ea typeface="Consolas"/>
                <a:cs typeface="Consolas"/>
                <a:sym typeface="Consolas"/>
              </a:rPr>
              <a:t>: </a:t>
            </a:r>
            <a:r>
              <a:rPr lang="en">
                <a:solidFill>
                  <a:schemeClr val="accent6"/>
                </a:solidFill>
                <a:latin typeface="Consolas"/>
                <a:ea typeface="Consolas"/>
                <a:cs typeface="Consolas"/>
                <a:sym typeface="Consolas"/>
              </a:rPr>
              <a:t>main.o tamagotchi.o</a:t>
            </a:r>
            <a:endParaRPr>
              <a:solidFill>
                <a:schemeClr val="accent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a:t>
            </a:r>
            <a:r>
              <a:rPr lang="en">
                <a:solidFill>
                  <a:srgbClr val="D5A6BD"/>
                </a:solidFill>
                <a:latin typeface="Consolas"/>
                <a:ea typeface="Consolas"/>
                <a:cs typeface="Consolas"/>
                <a:sym typeface="Consolas"/>
              </a:rPr>
              <a:t>$(CC)</a:t>
            </a:r>
            <a:r>
              <a:rPr lang="en">
                <a:solidFill>
                  <a:srgbClr val="FFFFFF"/>
                </a:solidFill>
                <a:latin typeface="Consolas"/>
                <a:ea typeface="Consolas"/>
                <a:cs typeface="Consolas"/>
                <a:sym typeface="Consolas"/>
              </a:rPr>
              <a:t> </a:t>
            </a:r>
            <a:r>
              <a:rPr lang="en">
                <a:solidFill>
                  <a:srgbClr val="D5A6BD"/>
                </a:solidFill>
                <a:latin typeface="Consolas"/>
                <a:ea typeface="Consolas"/>
                <a:cs typeface="Consolas"/>
                <a:sym typeface="Consolas"/>
              </a:rPr>
              <a:t>$(CFLAGS)</a:t>
            </a:r>
            <a:r>
              <a:rPr lang="en">
                <a:solidFill>
                  <a:srgbClr val="FFFFFF"/>
                </a:solidFill>
                <a:latin typeface="Consolas"/>
                <a:ea typeface="Consolas"/>
                <a:cs typeface="Consolas"/>
                <a:sym typeface="Consolas"/>
              </a:rPr>
              <a:t> </a:t>
            </a:r>
            <a:r>
              <a:rPr lang="en">
                <a:solidFill>
                  <a:srgbClr val="D5A6BD"/>
                </a:solidFill>
                <a:latin typeface="Consolas"/>
                <a:ea typeface="Consolas"/>
                <a:cs typeface="Consolas"/>
                <a:sym typeface="Consolas"/>
              </a:rPr>
              <a:t>$(LDFLAGS)</a:t>
            </a:r>
            <a:r>
              <a:rPr lang="en">
                <a:solidFill>
                  <a:srgbClr val="FFFFFF"/>
                </a:solidFill>
                <a:latin typeface="Consolas"/>
                <a:ea typeface="Consolas"/>
                <a:cs typeface="Consolas"/>
                <a:sym typeface="Consolas"/>
              </a:rPr>
              <a:t> main.o tamagotchi.o -o </a:t>
            </a:r>
            <a:r>
              <a:rPr lang="en">
                <a:solidFill>
                  <a:schemeClr val="lt2"/>
                </a:solidFill>
                <a:latin typeface="Consolas"/>
                <a:ea typeface="Consolas"/>
                <a:cs typeface="Consolas"/>
                <a:sym typeface="Consolas"/>
              </a:rPr>
              <a:t>$(PROGRAM)</a:t>
            </a:r>
            <a:endParaRPr>
              <a:solidFill>
                <a:schemeClr val="lt2"/>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6"/>
                </a:solidFill>
                <a:latin typeface="Consolas"/>
                <a:ea typeface="Consolas"/>
                <a:cs typeface="Consolas"/>
                <a:sym typeface="Consolas"/>
              </a:rPr>
              <a:t>main.o</a:t>
            </a:r>
            <a:r>
              <a:rPr lang="en">
                <a:solidFill>
                  <a:srgbClr val="FFFFFF"/>
                </a:solidFill>
                <a:latin typeface="Consolas"/>
                <a:ea typeface="Consolas"/>
                <a:cs typeface="Consolas"/>
                <a:sym typeface="Consolas"/>
              </a:rPr>
              <a:t>: main.c main.h</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a:t>
            </a:r>
            <a:r>
              <a:rPr lang="en">
                <a:solidFill>
                  <a:srgbClr val="D5A6BD"/>
                </a:solidFill>
                <a:latin typeface="Consolas"/>
                <a:ea typeface="Consolas"/>
                <a:cs typeface="Consolas"/>
                <a:sym typeface="Consolas"/>
              </a:rPr>
              <a:t>$(CC)</a:t>
            </a:r>
            <a:r>
              <a:rPr lang="en">
                <a:solidFill>
                  <a:srgbClr val="FFFFFF"/>
                </a:solidFill>
                <a:latin typeface="Consolas"/>
                <a:ea typeface="Consolas"/>
                <a:cs typeface="Consolas"/>
                <a:sym typeface="Consolas"/>
              </a:rPr>
              <a:t> </a:t>
            </a:r>
            <a:r>
              <a:rPr lang="en">
                <a:solidFill>
                  <a:srgbClr val="D5A6BD"/>
                </a:solidFill>
                <a:latin typeface="Consolas"/>
                <a:ea typeface="Consolas"/>
                <a:cs typeface="Consolas"/>
                <a:sym typeface="Consolas"/>
              </a:rPr>
              <a:t>$(CFLAGS)</a:t>
            </a:r>
            <a:r>
              <a:rPr lang="en">
                <a:solidFill>
                  <a:srgbClr val="FFFFFF"/>
                </a:solidFill>
                <a:latin typeface="Consolas"/>
                <a:ea typeface="Consolas"/>
                <a:cs typeface="Consolas"/>
                <a:sym typeface="Consolas"/>
              </a:rPr>
              <a:t> -c main.c</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6"/>
                </a:solidFill>
                <a:latin typeface="Consolas"/>
                <a:ea typeface="Consolas"/>
                <a:cs typeface="Consolas"/>
                <a:sym typeface="Consolas"/>
              </a:rPr>
              <a:t>tamagotchi.o</a:t>
            </a:r>
            <a:r>
              <a:rPr lang="en">
                <a:solidFill>
                  <a:srgbClr val="FFFFFF"/>
                </a:solidFill>
                <a:latin typeface="Consolas"/>
                <a:ea typeface="Consolas"/>
                <a:cs typeface="Consolas"/>
                <a:sym typeface="Consolas"/>
              </a:rPr>
              <a:t>: tamagotchi.c tamagotchi.h</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a:t>
            </a:r>
            <a:r>
              <a:rPr lang="en">
                <a:solidFill>
                  <a:srgbClr val="D5A6BD"/>
                </a:solidFill>
                <a:latin typeface="Consolas"/>
                <a:ea typeface="Consolas"/>
                <a:cs typeface="Consolas"/>
                <a:sym typeface="Consolas"/>
              </a:rPr>
              <a:t>$(CC)</a:t>
            </a:r>
            <a:r>
              <a:rPr lang="en">
                <a:solidFill>
                  <a:srgbClr val="FFFFFF"/>
                </a:solidFill>
                <a:latin typeface="Consolas"/>
                <a:ea typeface="Consolas"/>
                <a:cs typeface="Consolas"/>
                <a:sym typeface="Consolas"/>
              </a:rPr>
              <a:t> </a:t>
            </a:r>
            <a:r>
              <a:rPr lang="en">
                <a:solidFill>
                  <a:srgbClr val="D5A6BD"/>
                </a:solidFill>
                <a:latin typeface="Consolas"/>
                <a:ea typeface="Consolas"/>
                <a:cs typeface="Consolas"/>
                <a:sym typeface="Consolas"/>
              </a:rPr>
              <a:t>$(CFLAGS)</a:t>
            </a:r>
            <a:r>
              <a:rPr lang="en">
                <a:solidFill>
                  <a:srgbClr val="FFFFFF"/>
                </a:solidFill>
                <a:latin typeface="Consolas"/>
                <a:ea typeface="Consolas"/>
                <a:cs typeface="Consolas"/>
                <a:sym typeface="Consolas"/>
              </a:rPr>
              <a:t> -c tamagotchi.c</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D9EEB"/>
                </a:solidFill>
                <a:latin typeface="Consolas"/>
                <a:ea typeface="Consolas"/>
                <a:cs typeface="Consolas"/>
                <a:sym typeface="Consolas"/>
              </a:rPr>
              <a:t>clean</a:t>
            </a:r>
            <a:r>
              <a:rPr lang="en">
                <a:solidFill>
                  <a:srgbClr val="FFFFFF"/>
                </a:solidFill>
                <a:latin typeface="Consolas"/>
                <a:ea typeface="Consolas"/>
                <a:cs typeface="Consolas"/>
                <a:sym typeface="Consolas"/>
              </a:rPr>
              <a:t>:</a:t>
            </a:r>
            <a:endParaRPr>
              <a:solidFill>
                <a:srgbClr val="FFFFFF"/>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FFFFFF"/>
                </a:solidFill>
                <a:latin typeface="Consolas"/>
                <a:ea typeface="Consolas"/>
                <a:cs typeface="Consolas"/>
                <a:sym typeface="Consolas"/>
              </a:rPr>
              <a:t>    rm -vf *.o </a:t>
            </a:r>
            <a:r>
              <a:rPr lang="en">
                <a:solidFill>
                  <a:schemeClr val="lt2"/>
                </a:solidFill>
                <a:latin typeface="Consolas"/>
                <a:ea typeface="Consolas"/>
                <a:cs typeface="Consolas"/>
                <a:sym typeface="Consolas"/>
              </a:rPr>
              <a:t>$(PROGRAM)</a:t>
            </a:r>
            <a:endParaRPr>
              <a:solidFill>
                <a:schemeClr val="lt2"/>
              </a:solidFill>
              <a:latin typeface="Consolas"/>
              <a:ea typeface="Consolas"/>
              <a:cs typeface="Consolas"/>
              <a:sym typeface="Consolas"/>
            </a:endParaRPr>
          </a:p>
        </p:txBody>
      </p:sp>
      <p:pic>
        <p:nvPicPr>
          <p:cNvPr id="622" name="Google Shape;622;p58"/>
          <p:cNvPicPr preferRelativeResize="0"/>
          <p:nvPr/>
        </p:nvPicPr>
        <p:blipFill>
          <a:blip r:embed="rId3">
            <a:alphaModFix/>
          </a:blip>
          <a:stretch>
            <a:fillRect/>
          </a:stretch>
        </p:blipFill>
        <p:spPr>
          <a:xfrm>
            <a:off x="5780975" y="234450"/>
            <a:ext cx="3051325" cy="1704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6"/>
        <p:cNvGrpSpPr/>
        <p:nvPr/>
      </p:nvGrpSpPr>
      <p:grpSpPr>
        <a:xfrm>
          <a:off x="0" y="0"/>
          <a:ext cx="0" cy="0"/>
          <a:chOff x="0" y="0"/>
          <a:chExt cx="0" cy="0"/>
        </a:xfrm>
      </p:grpSpPr>
      <p:pic>
        <p:nvPicPr>
          <p:cNvPr id="627" name="Google Shape;627;p59"/>
          <p:cNvPicPr preferRelativeResize="0"/>
          <p:nvPr/>
        </p:nvPicPr>
        <p:blipFill>
          <a:blip r:embed="rId3">
            <a:alphaModFix/>
          </a:blip>
          <a:stretch>
            <a:fillRect/>
          </a:stretch>
        </p:blipFill>
        <p:spPr>
          <a:xfrm>
            <a:off x="-4" y="0"/>
            <a:ext cx="423809" cy="6858002"/>
          </a:xfrm>
          <a:prstGeom prst="rect">
            <a:avLst/>
          </a:prstGeom>
          <a:noFill/>
          <a:ln>
            <a:noFill/>
          </a:ln>
        </p:spPr>
      </p:pic>
      <p:pic>
        <p:nvPicPr>
          <p:cNvPr id="628" name="Google Shape;628;p59"/>
          <p:cNvPicPr preferRelativeResize="0"/>
          <p:nvPr/>
        </p:nvPicPr>
        <p:blipFill>
          <a:blip r:embed="rId4">
            <a:alphaModFix/>
          </a:blip>
          <a:stretch>
            <a:fillRect/>
          </a:stretch>
        </p:blipFill>
        <p:spPr>
          <a:xfrm>
            <a:off x="8720196" y="0"/>
            <a:ext cx="423809" cy="6858002"/>
          </a:xfrm>
          <a:prstGeom prst="rect">
            <a:avLst/>
          </a:prstGeom>
          <a:noFill/>
          <a:ln>
            <a:noFill/>
          </a:ln>
        </p:spPr>
      </p:pic>
      <p:pic>
        <p:nvPicPr>
          <p:cNvPr id="629" name="Google Shape;629;p59"/>
          <p:cNvPicPr preferRelativeResize="0"/>
          <p:nvPr/>
        </p:nvPicPr>
        <p:blipFill>
          <a:blip r:embed="rId5">
            <a:alphaModFix/>
          </a:blip>
          <a:stretch>
            <a:fillRect/>
          </a:stretch>
        </p:blipFill>
        <p:spPr>
          <a:xfrm>
            <a:off x="576205" y="1530600"/>
            <a:ext cx="7991593" cy="37967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987350" y="193125"/>
            <a:ext cx="7260600" cy="5781000"/>
          </a:xfrm>
          <a:prstGeom prst="verticalScroll">
            <a:avLst>
              <a:gd name="adj" fmla="val 7936"/>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 name="Google Shape;107;p17"/>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pic>
        <p:nvPicPr>
          <p:cNvPr id="108" name="Google Shape;108;p17"/>
          <p:cNvPicPr preferRelativeResize="0"/>
          <p:nvPr/>
        </p:nvPicPr>
        <p:blipFill rotWithShape="1">
          <a:blip r:embed="rId4">
            <a:alphaModFix/>
          </a:blip>
          <a:srcRect l="13663" r="13656"/>
          <a:stretch/>
        </p:blipFill>
        <p:spPr>
          <a:xfrm>
            <a:off x="7389561" y="4808127"/>
            <a:ext cx="1766700" cy="2430873"/>
          </a:xfrm>
          <a:prstGeom prst="rect">
            <a:avLst/>
          </a:prstGeom>
          <a:noFill/>
          <a:ln>
            <a:noFill/>
          </a:ln>
        </p:spPr>
      </p:pic>
      <p:sp>
        <p:nvSpPr>
          <p:cNvPr id="109" name="Google Shape;109;p17"/>
          <p:cNvSpPr txBox="1"/>
          <p:nvPr/>
        </p:nvSpPr>
        <p:spPr>
          <a:xfrm>
            <a:off x="1748625" y="1280850"/>
            <a:ext cx="5753700" cy="42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tamagotchi_t *</a:t>
            </a:r>
            <a:r>
              <a:rPr lang="en" sz="1800">
                <a:solidFill>
                  <a:schemeClr val="dk2"/>
                </a:solidFill>
                <a:latin typeface="Consolas"/>
                <a:ea typeface="Consolas"/>
                <a:cs typeface="Consolas"/>
                <a:sym typeface="Consolas"/>
              </a:rPr>
              <a:t>tamagotchi_crear</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solidFill>
                <a:schemeClr val="accent5"/>
              </a:solidFill>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void </a:t>
            </a:r>
            <a:r>
              <a:rPr lang="en" sz="1800">
                <a:solidFill>
                  <a:schemeClr val="dk2"/>
                </a:solidFill>
                <a:latin typeface="Consolas"/>
                <a:ea typeface="Consolas"/>
                <a:cs typeface="Consolas"/>
                <a:sym typeface="Consolas"/>
              </a:rPr>
              <a:t>tamagotchi_pasar</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void </a:t>
            </a:r>
            <a:r>
              <a:rPr lang="en" sz="1800">
                <a:solidFill>
                  <a:schemeClr val="dk2"/>
                </a:solidFill>
                <a:latin typeface="Consolas"/>
                <a:ea typeface="Consolas"/>
                <a:cs typeface="Consolas"/>
                <a:sym typeface="Consolas"/>
              </a:rPr>
              <a:t>tamagotchi_dormir</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void </a:t>
            </a:r>
            <a:r>
              <a:rPr lang="en" sz="1800">
                <a:solidFill>
                  <a:schemeClr val="dk2"/>
                </a:solidFill>
                <a:latin typeface="Consolas"/>
                <a:ea typeface="Consolas"/>
                <a:cs typeface="Consolas"/>
                <a:sym typeface="Consolas"/>
              </a:rPr>
              <a:t>tamagotchi_jugar</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void </a:t>
            </a:r>
            <a:r>
              <a:rPr lang="en" sz="1800">
                <a:solidFill>
                  <a:schemeClr val="dk2"/>
                </a:solidFill>
                <a:latin typeface="Consolas"/>
                <a:ea typeface="Consolas"/>
                <a:cs typeface="Consolas"/>
                <a:sym typeface="Consolas"/>
              </a:rPr>
              <a:t>tamagotchi_alimentar</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0.0 - 1.0</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float </a:t>
            </a:r>
            <a:r>
              <a:rPr lang="en" sz="1800">
                <a:solidFill>
                  <a:schemeClr val="dk2"/>
                </a:solidFill>
                <a:latin typeface="Consolas"/>
                <a:ea typeface="Consolas"/>
                <a:cs typeface="Consolas"/>
                <a:sym typeface="Consolas"/>
              </a:rPr>
              <a:t>tamagotchi_animo</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float </a:t>
            </a:r>
            <a:r>
              <a:rPr lang="en" sz="1800">
                <a:solidFill>
                  <a:schemeClr val="dk2"/>
                </a:solidFill>
                <a:latin typeface="Consolas"/>
                <a:ea typeface="Consolas"/>
                <a:cs typeface="Consolas"/>
                <a:sym typeface="Consolas"/>
              </a:rPr>
              <a:t>tamagotchi_hambre</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float </a:t>
            </a:r>
            <a:r>
              <a:rPr lang="en" sz="1800">
                <a:solidFill>
                  <a:schemeClr val="dk2"/>
                </a:solidFill>
                <a:latin typeface="Consolas"/>
                <a:ea typeface="Consolas"/>
                <a:cs typeface="Consolas"/>
                <a:sym typeface="Consolas"/>
              </a:rPr>
              <a:t>tamagotchi_energia</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void </a:t>
            </a:r>
            <a:r>
              <a:rPr lang="en" sz="1800">
                <a:solidFill>
                  <a:schemeClr val="dk2"/>
                </a:solidFill>
                <a:latin typeface="Consolas"/>
                <a:ea typeface="Consolas"/>
                <a:cs typeface="Consolas"/>
                <a:sym typeface="Consolas"/>
              </a:rPr>
              <a:t>tamagotchi_destruir</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tamagotchi_t *</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110" name="Google Shape;110;p17"/>
          <p:cNvSpPr txBox="1"/>
          <p:nvPr/>
        </p:nvSpPr>
        <p:spPr>
          <a:xfrm>
            <a:off x="1748625" y="722625"/>
            <a:ext cx="5753700" cy="5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latin typeface="Times New Roman"/>
                <a:ea typeface="Times New Roman"/>
                <a:cs typeface="Times New Roman"/>
                <a:sym typeface="Times New Roman"/>
              </a:rPr>
              <a:t>TDA</a:t>
            </a:r>
            <a:r>
              <a:rPr lang="en" sz="2400">
                <a:latin typeface="Proxima Nova"/>
                <a:ea typeface="Proxima Nova"/>
                <a:cs typeface="Proxima Nova"/>
                <a:sym typeface="Proxima Nova"/>
              </a:rPr>
              <a:t> </a:t>
            </a:r>
            <a:r>
              <a:rPr lang="en" sz="2400">
                <a:solidFill>
                  <a:srgbClr val="FF5252"/>
                </a:solidFill>
                <a:latin typeface="Consolas"/>
                <a:ea typeface="Consolas"/>
                <a:cs typeface="Consolas"/>
                <a:sym typeface="Consolas"/>
              </a:rPr>
              <a:t>tamagotchi_t</a:t>
            </a:r>
            <a:endParaRPr sz="2400">
              <a:solidFill>
                <a:srgbClr val="FF5252"/>
              </a:solidFill>
              <a:latin typeface="Consolas"/>
              <a:ea typeface="Consolas"/>
              <a:cs typeface="Consolas"/>
              <a:sym typeface="Consolas"/>
            </a:endParaRPr>
          </a:p>
        </p:txBody>
      </p:sp>
      <p:cxnSp>
        <p:nvCxnSpPr>
          <p:cNvPr id="111" name="Google Shape;111;p17"/>
          <p:cNvCxnSpPr/>
          <p:nvPr/>
        </p:nvCxnSpPr>
        <p:spPr>
          <a:xfrm>
            <a:off x="1838511" y="1251925"/>
            <a:ext cx="5606100" cy="0"/>
          </a:xfrm>
          <a:prstGeom prst="straightConnector1">
            <a:avLst/>
          </a:prstGeom>
          <a:noFill/>
          <a:ln w="19050" cap="flat" cmpd="sng">
            <a:solidFill>
              <a:srgbClr val="000000"/>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4294967295"/>
          </p:nvPr>
        </p:nvSpPr>
        <p:spPr>
          <a:xfrm>
            <a:off x="267025" y="825925"/>
            <a:ext cx="8450400" cy="44421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latin typeface="Consolas"/>
                <a:ea typeface="Consolas"/>
                <a:cs typeface="Consolas"/>
                <a:sym typeface="Consolas"/>
              </a:rPr>
              <a:t>int main()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r>
              <a:rPr lang="en">
                <a:solidFill>
                  <a:schemeClr val="accent5"/>
                </a:solidFill>
                <a:latin typeface="Consolas"/>
                <a:ea typeface="Consolas"/>
                <a:cs typeface="Consolas"/>
                <a:sym typeface="Consolas"/>
              </a:rPr>
              <a:t>tamagotchi_t *</a:t>
            </a:r>
            <a:r>
              <a:rPr lang="en">
                <a:solidFill>
                  <a:srgbClr val="1155CC"/>
                </a:solidFill>
                <a:latin typeface="Consolas"/>
                <a:ea typeface="Consolas"/>
                <a:cs typeface="Consolas"/>
                <a:sym typeface="Consolas"/>
              </a:rPr>
              <a:t>t</a:t>
            </a:r>
            <a:r>
              <a:rPr lang="en">
                <a:latin typeface="Consolas"/>
                <a:ea typeface="Consolas"/>
                <a:cs typeface="Consolas"/>
                <a:sym typeface="Consolas"/>
              </a:rPr>
              <a:t> = </a:t>
            </a:r>
            <a:r>
              <a:rPr lang="en">
                <a:solidFill>
                  <a:schemeClr val="dk2"/>
                </a:solidFill>
                <a:latin typeface="Consolas"/>
                <a:ea typeface="Consolas"/>
                <a:cs typeface="Consolas"/>
                <a:sym typeface="Consolas"/>
              </a:rPr>
              <a:t>tamagotchi_crear</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if (t == NULL)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return 1;</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r>
              <a:rPr lang="en">
                <a:solidFill>
                  <a:schemeClr val="dk2"/>
                </a:solidFill>
                <a:latin typeface="Consolas"/>
                <a:ea typeface="Consolas"/>
                <a:cs typeface="Consolas"/>
                <a:sym typeface="Consolas"/>
              </a:rPr>
              <a:t>tamagotchi_pasar</a:t>
            </a:r>
            <a:r>
              <a:rPr lang="en">
                <a:latin typeface="Consolas"/>
                <a:ea typeface="Consolas"/>
                <a:cs typeface="Consolas"/>
                <a:sym typeface="Consolas"/>
              </a:rPr>
              <a:t>(</a:t>
            </a:r>
            <a:r>
              <a:rPr lang="en">
                <a:solidFill>
                  <a:srgbClr val="1155CC"/>
                </a:solidFill>
                <a:latin typeface="Consolas"/>
                <a:ea typeface="Consolas"/>
                <a:cs typeface="Consolas"/>
                <a:sym typeface="Consolas"/>
              </a:rPr>
              <a:t>t</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if (</a:t>
            </a:r>
            <a:r>
              <a:rPr lang="en">
                <a:solidFill>
                  <a:schemeClr val="dk2"/>
                </a:solidFill>
                <a:latin typeface="Consolas"/>
                <a:ea typeface="Consolas"/>
                <a:cs typeface="Consolas"/>
                <a:sym typeface="Consolas"/>
              </a:rPr>
              <a:t>tamagotchi_hambre</a:t>
            </a:r>
            <a:r>
              <a:rPr lang="en">
                <a:latin typeface="Consolas"/>
                <a:ea typeface="Consolas"/>
                <a:cs typeface="Consolas"/>
                <a:sym typeface="Consolas"/>
              </a:rPr>
              <a:t>(</a:t>
            </a:r>
            <a:r>
              <a:rPr lang="en">
                <a:solidFill>
                  <a:srgbClr val="1155CC"/>
                </a:solidFill>
                <a:latin typeface="Consolas"/>
                <a:ea typeface="Consolas"/>
                <a:cs typeface="Consolas"/>
                <a:sym typeface="Consolas"/>
              </a:rPr>
              <a:t>t</a:t>
            </a:r>
            <a:r>
              <a:rPr lang="en">
                <a:latin typeface="Consolas"/>
                <a:ea typeface="Consolas"/>
                <a:cs typeface="Consolas"/>
                <a:sym typeface="Consolas"/>
              </a:rPr>
              <a:t>) &gt; 0.5f)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r>
              <a:rPr lang="en">
                <a:solidFill>
                  <a:schemeClr val="dk2"/>
                </a:solidFill>
                <a:latin typeface="Consolas"/>
                <a:ea typeface="Consolas"/>
                <a:cs typeface="Consolas"/>
                <a:sym typeface="Consolas"/>
              </a:rPr>
              <a:t>tamagotchi_alimentar</a:t>
            </a:r>
            <a:r>
              <a:rPr lang="en">
                <a:latin typeface="Consolas"/>
                <a:ea typeface="Consolas"/>
                <a:cs typeface="Consolas"/>
                <a:sym typeface="Consolas"/>
              </a:rPr>
              <a:t>(</a:t>
            </a:r>
            <a:r>
              <a:rPr lang="en">
                <a:solidFill>
                  <a:srgbClr val="1155CC"/>
                </a:solidFill>
                <a:latin typeface="Consolas"/>
                <a:ea typeface="Consolas"/>
                <a:cs typeface="Consolas"/>
                <a:sym typeface="Consolas"/>
              </a:rPr>
              <a:t>t</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r>
              <a:rPr lang="en">
                <a:solidFill>
                  <a:schemeClr val="dk2"/>
                </a:solidFill>
                <a:latin typeface="Consolas"/>
                <a:ea typeface="Consolas"/>
                <a:cs typeface="Consolas"/>
                <a:sym typeface="Consolas"/>
              </a:rPr>
              <a:t>tamagotchi_destruir</a:t>
            </a:r>
            <a:r>
              <a:rPr lang="en">
                <a:latin typeface="Consolas"/>
                <a:ea typeface="Consolas"/>
                <a:cs typeface="Consolas"/>
                <a:sym typeface="Consolas"/>
              </a:rPr>
              <a:t>(</a:t>
            </a:r>
            <a:r>
              <a:rPr lang="en">
                <a:solidFill>
                  <a:srgbClr val="1155CC"/>
                </a:solidFill>
                <a:latin typeface="Consolas"/>
                <a:ea typeface="Consolas"/>
                <a:cs typeface="Consolas"/>
                <a:sym typeface="Consolas"/>
              </a:rPr>
              <a:t>t</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return 0;</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p:txBody>
      </p:sp>
      <p:pic>
        <p:nvPicPr>
          <p:cNvPr id="117" name="Google Shape;117;p18"/>
          <p:cNvPicPr preferRelativeResize="0"/>
          <p:nvPr/>
        </p:nvPicPr>
        <p:blipFill rotWithShape="1">
          <a:blip r:embed="rId3">
            <a:alphaModFix/>
          </a:blip>
          <a:srcRect l="13663" r="13656"/>
          <a:stretch/>
        </p:blipFill>
        <p:spPr>
          <a:xfrm>
            <a:off x="7389561" y="4808127"/>
            <a:ext cx="1766700" cy="24308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body" idx="4294967295"/>
          </p:nvPr>
        </p:nvSpPr>
        <p:spPr>
          <a:xfrm>
            <a:off x="267025" y="1355725"/>
            <a:ext cx="7474800" cy="20733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latin typeface="Consolas"/>
                <a:ea typeface="Consolas"/>
                <a:cs typeface="Consolas"/>
                <a:sym typeface="Consolas"/>
              </a:rPr>
              <a:t>typedef </a:t>
            </a:r>
            <a:r>
              <a:rPr lang="en">
                <a:solidFill>
                  <a:schemeClr val="dk2"/>
                </a:solidFill>
                <a:latin typeface="Consolas"/>
                <a:ea typeface="Consolas"/>
                <a:cs typeface="Consolas"/>
                <a:sym typeface="Consolas"/>
              </a:rPr>
              <a:t>struct </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r>
              <a:rPr lang="en">
                <a:solidFill>
                  <a:srgbClr val="999999"/>
                </a:solidFill>
                <a:latin typeface="Consolas"/>
                <a:ea typeface="Consolas"/>
                <a:cs typeface="Consolas"/>
                <a:sym typeface="Consolas"/>
              </a:rPr>
              <a:t>// Invariantes de representación:</a:t>
            </a:r>
            <a:endParaRPr>
              <a:solidFill>
                <a:srgbClr val="999999"/>
              </a:solidFill>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int8_t animo;    </a:t>
            </a:r>
            <a:r>
              <a:rPr lang="en">
                <a:solidFill>
                  <a:srgbClr val="999999"/>
                </a:solidFill>
                <a:latin typeface="Consolas"/>
                <a:ea typeface="Consolas"/>
                <a:cs typeface="Consolas"/>
                <a:sym typeface="Consolas"/>
              </a:rPr>
              <a:t>// 0 &lt;= animo &lt;= 100</a:t>
            </a:r>
            <a:endParaRPr>
              <a:solidFill>
                <a:srgbClr val="999999"/>
              </a:solidFill>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int8_t hambre;   </a:t>
            </a:r>
            <a:r>
              <a:rPr lang="en">
                <a:solidFill>
                  <a:srgbClr val="999999"/>
                </a:solidFill>
                <a:latin typeface="Consolas"/>
                <a:ea typeface="Consolas"/>
                <a:cs typeface="Consolas"/>
                <a:sym typeface="Consolas"/>
              </a:rPr>
              <a:t>// 0 &lt;= hambre &lt;= 100</a:t>
            </a:r>
            <a:endParaRPr>
              <a:solidFill>
                <a:srgbClr val="999999"/>
              </a:solidFill>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int8_t energia;  </a:t>
            </a:r>
            <a:r>
              <a:rPr lang="en">
                <a:solidFill>
                  <a:srgbClr val="999999"/>
                </a:solidFill>
                <a:latin typeface="Consolas"/>
                <a:ea typeface="Consolas"/>
                <a:cs typeface="Consolas"/>
                <a:sym typeface="Consolas"/>
              </a:rPr>
              <a:t>// 0 &lt;= energia &lt;= 100</a:t>
            </a:r>
            <a:endParaRPr>
              <a:solidFill>
                <a:srgbClr val="999999"/>
              </a:solidFill>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r>
              <a:rPr lang="en">
                <a:solidFill>
                  <a:schemeClr val="accent5"/>
                </a:solidFill>
                <a:latin typeface="Consolas"/>
                <a:ea typeface="Consolas"/>
                <a:cs typeface="Consolas"/>
                <a:sym typeface="Consolas"/>
              </a:rPr>
              <a:t>tamagotchi_t</a:t>
            </a:r>
            <a:r>
              <a:rPr lang="en">
                <a:latin typeface="Consolas"/>
                <a:ea typeface="Consolas"/>
                <a:cs typeface="Consolas"/>
                <a:sym typeface="Consolas"/>
              </a:rPr>
              <a:t>;</a:t>
            </a:r>
            <a:endParaRPr>
              <a:latin typeface="Consolas"/>
              <a:ea typeface="Consolas"/>
              <a:cs typeface="Consolas"/>
              <a:sym typeface="Consolas"/>
            </a:endParaRPr>
          </a:p>
        </p:txBody>
      </p:sp>
      <p:pic>
        <p:nvPicPr>
          <p:cNvPr id="123" name="Google Shape;123;p19"/>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sp>
        <p:nvSpPr>
          <p:cNvPr id="124" name="Google Shape;124;p19"/>
          <p:cNvSpPr/>
          <p:nvPr/>
        </p:nvSpPr>
        <p:spPr>
          <a:xfrm>
            <a:off x="2426125" y="4617000"/>
            <a:ext cx="6149100" cy="1086300"/>
          </a:xfrm>
          <a:prstGeom prst="wedgeRectCallout">
            <a:avLst>
              <a:gd name="adj1" fmla="val -57485"/>
              <a:gd name="adj2" fmla="val 27962"/>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Las </a:t>
            </a:r>
            <a:r>
              <a:rPr lang="en" sz="1800">
                <a:solidFill>
                  <a:schemeClr val="accent5"/>
                </a:solidFill>
                <a:latin typeface="Proxima Nova"/>
                <a:ea typeface="Proxima Nova"/>
                <a:cs typeface="Proxima Nova"/>
                <a:sym typeface="Proxima Nova"/>
              </a:rPr>
              <a:t>invariantes de representación</a:t>
            </a:r>
            <a:r>
              <a:rPr lang="en" sz="1800">
                <a:latin typeface="Proxima Nova"/>
                <a:ea typeface="Proxima Nova"/>
                <a:cs typeface="Proxima Nova"/>
                <a:sym typeface="Proxima Nova"/>
              </a:rPr>
              <a:t> serán </a:t>
            </a:r>
            <a:r>
              <a:rPr lang="en" sz="1800">
                <a:solidFill>
                  <a:schemeClr val="accent5"/>
                </a:solidFill>
                <a:latin typeface="Proxima Nova"/>
                <a:ea typeface="Proxima Nova"/>
                <a:cs typeface="Proxima Nova"/>
                <a:sym typeface="Proxima Nova"/>
              </a:rPr>
              <a:t>precondiciones</a:t>
            </a:r>
            <a:r>
              <a:rPr lang="en" sz="1800">
                <a:latin typeface="Proxima Nova"/>
                <a:ea typeface="Proxima Nova"/>
                <a:cs typeface="Proxima Nova"/>
                <a:sym typeface="Proxima Nova"/>
              </a:rPr>
              <a:t> y </a:t>
            </a:r>
            <a:r>
              <a:rPr lang="en" sz="1800">
                <a:solidFill>
                  <a:schemeClr val="accent5"/>
                </a:solidFill>
                <a:latin typeface="Proxima Nova"/>
                <a:ea typeface="Proxima Nova"/>
                <a:cs typeface="Proxima Nova"/>
                <a:sym typeface="Proxima Nova"/>
              </a:rPr>
              <a:t>postcondiciones</a:t>
            </a:r>
            <a:r>
              <a:rPr lang="en" sz="1800">
                <a:latin typeface="Proxima Nova"/>
                <a:ea typeface="Proxima Nova"/>
                <a:cs typeface="Proxima Nova"/>
                <a:sym typeface="Proxima Nova"/>
              </a:rPr>
              <a:t> de todas las funciones del TDA.</a:t>
            </a:r>
            <a:endParaRPr sz="180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10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body" idx="4294967295"/>
          </p:nvPr>
        </p:nvSpPr>
        <p:spPr>
          <a:xfrm>
            <a:off x="267025" y="1006600"/>
            <a:ext cx="8607000" cy="36501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tamagotchi_t *</a:t>
            </a:r>
            <a:r>
              <a:rPr lang="en">
                <a:solidFill>
                  <a:schemeClr val="dk2"/>
                </a:solidFill>
                <a:latin typeface="Consolas"/>
                <a:ea typeface="Consolas"/>
                <a:cs typeface="Consolas"/>
                <a:sym typeface="Consolas"/>
              </a:rPr>
              <a:t>tamagotchi_crear</a:t>
            </a:r>
            <a:r>
              <a:rPr lang="en">
                <a:latin typeface="Consolas"/>
                <a:ea typeface="Consolas"/>
                <a:cs typeface="Consolas"/>
                <a:sym typeface="Consolas"/>
              </a:rPr>
              <a:t>() {</a:t>
            </a:r>
            <a:endParaRPr>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000000"/>
                </a:solidFill>
                <a:latin typeface="Consolas"/>
                <a:ea typeface="Consolas"/>
                <a:cs typeface="Consolas"/>
                <a:sym typeface="Consolas"/>
              </a:rPr>
              <a:t>    </a:t>
            </a:r>
            <a:r>
              <a:rPr lang="en">
                <a:solidFill>
                  <a:schemeClr val="accent5"/>
                </a:solidFill>
                <a:latin typeface="Consolas"/>
                <a:ea typeface="Consolas"/>
                <a:cs typeface="Consolas"/>
                <a:sym typeface="Consolas"/>
              </a:rPr>
              <a:t>tamagotchi_t *</a:t>
            </a:r>
            <a:r>
              <a:rPr lang="en">
                <a:latin typeface="Consolas"/>
                <a:ea typeface="Consolas"/>
                <a:cs typeface="Consolas"/>
                <a:sym typeface="Consolas"/>
              </a:rPr>
              <a:t>t = malloc(sizeof(</a:t>
            </a:r>
            <a:r>
              <a:rPr lang="en">
                <a:solidFill>
                  <a:schemeClr val="dk2"/>
                </a:solidFill>
                <a:latin typeface="Consolas"/>
                <a:ea typeface="Consolas"/>
                <a:cs typeface="Consolas"/>
                <a:sym typeface="Consolas"/>
              </a:rPr>
              <a:t>struct tamagotchi</a:t>
            </a: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if (t == NULL)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return NULL;</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t-&gt;animo = t-&gt;hambre = t-&gt;energia = 50;</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    return 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void </a:t>
            </a:r>
            <a:r>
              <a:rPr lang="en">
                <a:solidFill>
                  <a:schemeClr val="dk2"/>
                </a:solidFill>
                <a:latin typeface="Consolas"/>
                <a:ea typeface="Consolas"/>
                <a:cs typeface="Consolas"/>
                <a:sym typeface="Consolas"/>
              </a:rPr>
              <a:t>tamagotchi_destruir</a:t>
            </a:r>
            <a:r>
              <a:rPr lang="en">
                <a:latin typeface="Consolas"/>
                <a:ea typeface="Consolas"/>
                <a:cs typeface="Consolas"/>
                <a:sym typeface="Consolas"/>
              </a:rPr>
              <a:t>(</a:t>
            </a:r>
            <a:r>
              <a:rPr lang="en">
                <a:solidFill>
                  <a:schemeClr val="accent5"/>
                </a:solidFill>
                <a:latin typeface="Consolas"/>
                <a:ea typeface="Consolas"/>
                <a:cs typeface="Consolas"/>
                <a:sym typeface="Consolas"/>
              </a:rPr>
              <a:t>tamagotchi_t *</a:t>
            </a:r>
            <a:r>
              <a:rPr lang="en">
                <a:latin typeface="Consolas"/>
                <a:ea typeface="Consolas"/>
                <a:cs typeface="Consolas"/>
                <a:sym typeface="Consolas"/>
              </a:rPr>
              <a:t>t) {</a:t>
            </a:r>
            <a:endParaRPr>
              <a:solidFill>
                <a:srgbClr val="000000"/>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000000"/>
                </a:solidFill>
                <a:latin typeface="Consolas"/>
                <a:ea typeface="Consolas"/>
                <a:cs typeface="Consolas"/>
                <a:sym typeface="Consolas"/>
              </a:rPr>
              <a:t>    </a:t>
            </a:r>
            <a:r>
              <a:rPr lang="en">
                <a:latin typeface="Consolas"/>
                <a:ea typeface="Consolas"/>
                <a:cs typeface="Consolas"/>
                <a:sym typeface="Consolas"/>
              </a:rPr>
              <a:t>free(t);</a:t>
            </a:r>
            <a:endParaRPr>
              <a:latin typeface="Consolas"/>
              <a:ea typeface="Consolas"/>
              <a:cs typeface="Consolas"/>
              <a:sym typeface="Consolas"/>
            </a:endParaRPr>
          </a:p>
          <a:p>
            <a:pPr marL="0" lvl="0" indent="0" algn="l" rtl="0">
              <a:lnSpc>
                <a:spcPct val="100000"/>
              </a:lnSpc>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None/>
            </a:pPr>
            <a:endParaRPr>
              <a:latin typeface="Consolas"/>
              <a:ea typeface="Consolas"/>
              <a:cs typeface="Consolas"/>
              <a:sym typeface="Consolas"/>
            </a:endParaRPr>
          </a:p>
        </p:txBody>
      </p:sp>
      <p:pic>
        <p:nvPicPr>
          <p:cNvPr id="130" name="Google Shape;130;p20"/>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body" idx="4294967295"/>
          </p:nvPr>
        </p:nvSpPr>
        <p:spPr>
          <a:xfrm>
            <a:off x="267025" y="770700"/>
            <a:ext cx="8607000" cy="4430400"/>
          </a:xfrm>
          <a:prstGeom prst="rect">
            <a:avLst/>
          </a:prstGeom>
          <a:solidFill>
            <a:srgbClr val="F3F3F3"/>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float convertir_a_float(uint8_t v)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v / 100.0f;</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float </a:t>
            </a:r>
            <a:r>
              <a:rPr lang="en">
                <a:solidFill>
                  <a:schemeClr val="dk2"/>
                </a:solidFill>
                <a:latin typeface="Consolas"/>
                <a:ea typeface="Consolas"/>
                <a:cs typeface="Consolas"/>
                <a:sym typeface="Consolas"/>
              </a:rPr>
              <a:t>tamagotchi_animo</a:t>
            </a:r>
            <a:r>
              <a:rPr lang="en">
                <a:solidFill>
                  <a:srgbClr val="666666"/>
                </a:solidFill>
                <a:latin typeface="Consolas"/>
                <a:ea typeface="Consolas"/>
                <a:cs typeface="Consolas"/>
                <a:sym typeface="Consolas"/>
              </a:rPr>
              <a:t>(</a:t>
            </a:r>
            <a:r>
              <a:rPr lang="en">
                <a:solidFill>
                  <a:schemeClr val="accent5"/>
                </a:solidFill>
                <a:latin typeface="Consolas"/>
                <a:ea typeface="Consolas"/>
                <a:cs typeface="Consolas"/>
                <a:sym typeface="Consolas"/>
              </a:rPr>
              <a:t>tamagotchi_t *</a:t>
            </a:r>
            <a:r>
              <a:rPr lang="en">
                <a:solidFill>
                  <a:srgbClr val="666666"/>
                </a:solidFill>
                <a:latin typeface="Consolas"/>
                <a:ea typeface="Consolas"/>
                <a:cs typeface="Consolas"/>
                <a:sym typeface="Consolas"/>
              </a:rPr>
              <a:t>t)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convertir_a_float(t-&gt;animo);</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float </a:t>
            </a:r>
            <a:r>
              <a:rPr lang="en">
                <a:solidFill>
                  <a:schemeClr val="dk2"/>
                </a:solidFill>
                <a:latin typeface="Consolas"/>
                <a:ea typeface="Consolas"/>
                <a:cs typeface="Consolas"/>
                <a:sym typeface="Consolas"/>
              </a:rPr>
              <a:t>tamagotchi_hambre</a:t>
            </a:r>
            <a:r>
              <a:rPr lang="en">
                <a:solidFill>
                  <a:srgbClr val="666666"/>
                </a:solidFill>
                <a:latin typeface="Consolas"/>
                <a:ea typeface="Consolas"/>
                <a:cs typeface="Consolas"/>
                <a:sym typeface="Consolas"/>
              </a:rPr>
              <a:t>(</a:t>
            </a:r>
            <a:r>
              <a:rPr lang="en">
                <a:solidFill>
                  <a:schemeClr val="accent5"/>
                </a:solidFill>
                <a:latin typeface="Consolas"/>
                <a:ea typeface="Consolas"/>
                <a:cs typeface="Consolas"/>
                <a:sym typeface="Consolas"/>
              </a:rPr>
              <a:t>tamagotchi_t *</a:t>
            </a:r>
            <a:r>
              <a:rPr lang="en">
                <a:solidFill>
                  <a:srgbClr val="666666"/>
                </a:solidFill>
                <a:latin typeface="Consolas"/>
                <a:ea typeface="Consolas"/>
                <a:cs typeface="Consolas"/>
                <a:sym typeface="Consolas"/>
              </a:rPr>
              <a:t>t)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convertir_a_float(t-&gt;hambre);</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chemeClr val="accent5"/>
                </a:solidFill>
                <a:latin typeface="Consolas"/>
                <a:ea typeface="Consolas"/>
                <a:cs typeface="Consolas"/>
                <a:sym typeface="Consolas"/>
              </a:rPr>
              <a:t>float </a:t>
            </a:r>
            <a:r>
              <a:rPr lang="en">
                <a:solidFill>
                  <a:schemeClr val="dk2"/>
                </a:solidFill>
                <a:latin typeface="Consolas"/>
                <a:ea typeface="Consolas"/>
                <a:cs typeface="Consolas"/>
                <a:sym typeface="Consolas"/>
              </a:rPr>
              <a:t>tamagotchi_energia</a:t>
            </a:r>
            <a:r>
              <a:rPr lang="en">
                <a:solidFill>
                  <a:srgbClr val="666666"/>
                </a:solidFill>
                <a:latin typeface="Consolas"/>
                <a:ea typeface="Consolas"/>
                <a:cs typeface="Consolas"/>
                <a:sym typeface="Consolas"/>
              </a:rPr>
              <a:t>(</a:t>
            </a:r>
            <a:r>
              <a:rPr lang="en">
                <a:solidFill>
                  <a:schemeClr val="accent5"/>
                </a:solidFill>
                <a:latin typeface="Consolas"/>
                <a:ea typeface="Consolas"/>
                <a:cs typeface="Consolas"/>
                <a:sym typeface="Consolas"/>
              </a:rPr>
              <a:t>tamagotchi_t *</a:t>
            </a:r>
            <a:r>
              <a:rPr lang="en">
                <a:solidFill>
                  <a:srgbClr val="666666"/>
                </a:solidFill>
                <a:latin typeface="Consolas"/>
                <a:ea typeface="Consolas"/>
                <a:cs typeface="Consolas"/>
                <a:sym typeface="Consolas"/>
              </a:rPr>
              <a:t>t) {</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	return convertir_a_float(t-&gt;energia);</a:t>
            </a:r>
            <a:endParaRPr>
              <a:solidFill>
                <a:srgbClr val="666666"/>
              </a:solidFill>
              <a:latin typeface="Consolas"/>
              <a:ea typeface="Consolas"/>
              <a:cs typeface="Consolas"/>
              <a:sym typeface="Consolas"/>
            </a:endParaRPr>
          </a:p>
          <a:p>
            <a:pPr marL="0" lvl="0" indent="0" algn="l" rtl="0">
              <a:lnSpc>
                <a:spcPct val="100000"/>
              </a:lnSpc>
              <a:spcBef>
                <a:spcPts val="0"/>
              </a:spcBef>
              <a:spcAft>
                <a:spcPts val="0"/>
              </a:spcAft>
              <a:buNone/>
            </a:pPr>
            <a:r>
              <a:rPr lang="en">
                <a:solidFill>
                  <a:srgbClr val="666666"/>
                </a:solidFill>
                <a:latin typeface="Consolas"/>
                <a:ea typeface="Consolas"/>
                <a:cs typeface="Consolas"/>
                <a:sym typeface="Consolas"/>
              </a:rPr>
              <a:t>}</a:t>
            </a:r>
            <a:endParaRPr>
              <a:solidFill>
                <a:srgbClr val="666666"/>
              </a:solidFill>
              <a:latin typeface="Consolas"/>
              <a:ea typeface="Consolas"/>
              <a:cs typeface="Consolas"/>
              <a:sym typeface="Consolas"/>
            </a:endParaRPr>
          </a:p>
        </p:txBody>
      </p:sp>
      <p:pic>
        <p:nvPicPr>
          <p:cNvPr id="136" name="Google Shape;136;p21"/>
          <p:cNvPicPr preferRelativeResize="0"/>
          <p:nvPr/>
        </p:nvPicPr>
        <p:blipFill rotWithShape="1">
          <a:blip r:embed="rId3">
            <a:alphaModFix/>
          </a:blip>
          <a:srcRect l="1418" r="1408"/>
          <a:stretch/>
        </p:blipFill>
        <p:spPr>
          <a:xfrm flipH="1">
            <a:off x="0" y="4727525"/>
            <a:ext cx="2511475" cy="2511475"/>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TotalTime>
  <Words>1629</Words>
  <Application>Microsoft Office PowerPoint</Application>
  <PresentationFormat>Presentación en pantalla (4:3)</PresentationFormat>
  <Paragraphs>538</Paragraphs>
  <Slides>47</Slides>
  <Notes>47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47</vt:i4>
      </vt:variant>
    </vt:vector>
  </HeadingPairs>
  <TitlesOfParts>
    <vt:vector size="54" baseType="lpstr">
      <vt:lpstr>Proxima Nova Semibold</vt:lpstr>
      <vt:lpstr>Proxima Nova Extrabold</vt:lpstr>
      <vt:lpstr>Consolas</vt:lpstr>
      <vt:lpstr>Proxima Nova</vt:lpstr>
      <vt:lpstr>Times New Roman</vt:lpstr>
      <vt:lpstr>Arial</vt:lpstr>
      <vt:lpstr>Spearmint</vt:lpstr>
      <vt:lpstr>Algoritmos y Programación 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Modularización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Función pública</vt:lpstr>
      <vt:lpstr>Función pública: extern (opcional)</vt:lpstr>
      <vt:lpstr>Función privada</vt:lpstr>
      <vt:lpstr>Función privada</vt:lpstr>
      <vt:lpstr>Función privada: static</vt:lpstr>
      <vt:lpstr>Variable global pública</vt:lpstr>
      <vt:lpstr>Variable global pública: extern</vt:lpstr>
      <vt:lpstr>Variable global privada: static</vt:lpstr>
      <vt:lpstr>Variable local estática: static</vt:lpstr>
      <vt:lpstr>Inclusión múltiple</vt:lpstr>
      <vt:lpstr>Protección contra inclusión múltiple</vt:lpstr>
      <vt:lpstr>Bonus tracks </vt:lpstr>
      <vt:lpstr>Presentación de PowerPoint</vt:lpstr>
      <vt:lpstr>Presentación de PowerPoint</vt:lpstr>
      <vt:lpstr>Presentación de PowerPoint</vt:lpstr>
      <vt:lpstr>Automatización del proceso de compilación </vt:lpstr>
      <vt:lpstr>Presentación de PowerPoint</vt:lpstr>
      <vt:lpstr>Compilación a mano</vt:lpstr>
      <vt:lpstr>Script</vt:lpstr>
      <vt:lpstr>Make</vt:lpstr>
      <vt:lpstr>Makefile enchulado</vt:lpstr>
      <vt:lpstr>Makefile más enchulado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y Programación I</dc:title>
  <cp:lastModifiedBy>TOSHIBA</cp:lastModifiedBy>
  <cp:revision>15</cp:revision>
  <dcterms:modified xsi:type="dcterms:W3CDTF">2022-05-17T12:10:13Z</dcterms:modified>
</cp:coreProperties>
</file>