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0" r:id="rId3"/>
    <p:sldId id="261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9906000" cy="6858000" type="A4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CCCC00"/>
    <a:srgbClr val="6666FF"/>
    <a:srgbClr val="3333CC"/>
    <a:srgbClr val="000066"/>
    <a:srgbClr val="666699"/>
    <a:srgbClr val="5F5F5F"/>
    <a:srgbClr val="BEDA8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12" autoAdjust="0"/>
    <p:restoredTop sz="94615" autoAdjust="0"/>
  </p:normalViewPr>
  <p:slideViewPr>
    <p:cSldViewPr>
      <p:cViewPr varScale="1">
        <p:scale>
          <a:sx n="109" d="100"/>
          <a:sy n="109" d="100"/>
        </p:scale>
        <p:origin x="-1380" y="-7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1812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宋体" charset="0"/>
              </a:defRPr>
            </a:lvl1pPr>
          </a:lstStyle>
          <a:p>
            <a:endParaRPr lang="zh-CN" altLang="en-US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宋体" charset="0"/>
              </a:defRPr>
            </a:lvl1pPr>
          </a:lstStyle>
          <a:p>
            <a:endParaRPr lang="en-US" altLang="zh-CN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宋体" charset="0"/>
              </a:defRPr>
            </a:lvl1pPr>
          </a:lstStyle>
          <a:p>
            <a:endParaRPr lang="en-US" altLang="zh-CN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宋体" charset="0"/>
              </a:defRPr>
            </a:lvl1pPr>
          </a:lstStyle>
          <a:p>
            <a:fld id="{996437EB-8C86-7749-A7AD-34BDB738715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1484904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宋体" charset="0"/>
              </a:defRPr>
            </a:lvl1pPr>
          </a:lstStyle>
          <a:p>
            <a:endParaRPr lang="zh-CN" alt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宋体" charset="0"/>
              </a:defRPr>
            </a:lvl1pPr>
          </a:lstStyle>
          <a:p>
            <a:endParaRPr lang="en-US" altLang="zh-CN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宋体" charset="0"/>
              </a:defRPr>
            </a:lvl1pPr>
          </a:lstStyle>
          <a:p>
            <a:endParaRPr lang="en-US" altLang="zh-CN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宋体" charset="0"/>
              </a:defRPr>
            </a:lvl1pPr>
          </a:lstStyle>
          <a:p>
            <a:fld id="{CA47B118-B805-0643-9B44-09268016126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5761985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0D58A4-A03F-544B-B922-6210F6C4AE11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0400" y="304800"/>
            <a:ext cx="8915400" cy="1074738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1371600"/>
            <a:ext cx="7670800" cy="533400"/>
          </a:xfrm>
        </p:spPr>
        <p:txBody>
          <a:bodyPr/>
          <a:lstStyle>
            <a:lvl1pPr marL="0" indent="0">
              <a:buFont typeface="Wingdings" charset="0"/>
              <a:buNone/>
              <a:defRPr sz="28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12750" y="6324600"/>
            <a:ext cx="1898650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559050" y="6324600"/>
            <a:ext cx="4705350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594600" y="6324600"/>
            <a:ext cx="2063750" cy="304800"/>
          </a:xfrm>
        </p:spPr>
        <p:txBody>
          <a:bodyPr/>
          <a:lstStyle>
            <a:lvl1pPr>
              <a:defRPr/>
            </a:lvl1pPr>
          </a:lstStyle>
          <a:p>
            <a:fld id="{5B1A0A05-4297-774A-B8DF-F268D23D7A0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8887A-849D-B844-9C86-EAC64426F22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492493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0575" y="381000"/>
            <a:ext cx="2105025" cy="5562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25500" y="381000"/>
            <a:ext cx="6162675" cy="5562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F8B277-BE5A-AD47-88D1-962BD188F40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130529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5D5E33-0D20-614B-A3F0-CDEC977306D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16867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CC9819-C10E-ED43-860B-72E2DF8C251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041034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5500" y="1524000"/>
            <a:ext cx="413385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11750" y="1524000"/>
            <a:ext cx="413385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10A046-25B7-7444-9B75-174FBA235ED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345925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F5C0FF-2D63-144E-A0E8-6FE20A50781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46613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623017-EF5C-ED4B-89CB-61677206C12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923237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6FCCE1-1A2A-3441-969A-4C87B80C5EE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854876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D09F04-A9CB-194E-955F-354CE0049E4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521535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9148CF-36B6-EE48-A14D-6E5064862D0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852825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25500" y="381000"/>
            <a:ext cx="84201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5500" y="1524000"/>
            <a:ext cx="84201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889250" y="6324600"/>
            <a:ext cx="1403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solidFill>
                  <a:schemeClr val="bg1"/>
                </a:solidFill>
                <a:cs typeface="宋体" charset="0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57700" y="6324600"/>
            <a:ext cx="3136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b="1">
                <a:solidFill>
                  <a:schemeClr val="bg1"/>
                </a:solidFill>
                <a:cs typeface="宋体" charset="0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59700" y="6324600"/>
            <a:ext cx="1403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solidFill>
                  <a:schemeClr val="bg1"/>
                </a:solidFill>
                <a:cs typeface="宋体" charset="0"/>
              </a:defRPr>
            </a:lvl1pPr>
          </a:lstStyle>
          <a:p>
            <a:fld id="{FDDB62C2-B181-254A-8330-CBAED5CB4443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CC99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CC9900"/>
          </a:solidFill>
          <a:effectLst>
            <a:outerShdw blurRad="38100" dist="38100" dir="2700000" algn="tl">
              <a:srgbClr val="000000"/>
            </a:outerShdw>
          </a:effectLst>
          <a:latin typeface="华文琥珀" charset="0"/>
          <a:ea typeface="华文琥珀" charset="0"/>
          <a:cs typeface="华文琥珀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CC9900"/>
          </a:solidFill>
          <a:effectLst>
            <a:outerShdw blurRad="38100" dist="38100" dir="2700000" algn="tl">
              <a:srgbClr val="000000"/>
            </a:outerShdw>
          </a:effectLst>
          <a:latin typeface="华文琥珀" charset="0"/>
          <a:ea typeface="华文琥珀" charset="0"/>
          <a:cs typeface="华文琥珀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CC9900"/>
          </a:solidFill>
          <a:effectLst>
            <a:outerShdw blurRad="38100" dist="38100" dir="2700000" algn="tl">
              <a:srgbClr val="000000"/>
            </a:outerShdw>
          </a:effectLst>
          <a:latin typeface="华文琥珀" charset="0"/>
          <a:ea typeface="华文琥珀" charset="0"/>
          <a:cs typeface="华文琥珀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CC9900"/>
          </a:solidFill>
          <a:effectLst>
            <a:outerShdw blurRad="38100" dist="38100" dir="2700000" algn="tl">
              <a:srgbClr val="000000"/>
            </a:outerShdw>
          </a:effectLst>
          <a:latin typeface="华文琥珀" charset="0"/>
          <a:ea typeface="华文琥珀" charset="0"/>
          <a:cs typeface="华文琥珀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CC9900"/>
          </a:solidFill>
          <a:effectLst>
            <a:outerShdw blurRad="38100" dist="38100" dir="2700000" algn="tl">
              <a:srgbClr val="000000"/>
            </a:outerShdw>
          </a:effectLst>
          <a:latin typeface="华文琥珀" charset="0"/>
          <a:ea typeface="华文琥珀" charset="0"/>
          <a:cs typeface="华文琥珀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CC9900"/>
          </a:solidFill>
          <a:effectLst>
            <a:outerShdw blurRad="38100" dist="38100" dir="2700000" algn="tl">
              <a:srgbClr val="000000"/>
            </a:outerShdw>
          </a:effectLst>
          <a:latin typeface="华文琥珀" charset="0"/>
          <a:ea typeface="华文琥珀" charset="0"/>
          <a:cs typeface="华文琥珀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CC9900"/>
          </a:solidFill>
          <a:effectLst>
            <a:outerShdw blurRad="38100" dist="38100" dir="2700000" algn="tl">
              <a:srgbClr val="000000"/>
            </a:outerShdw>
          </a:effectLst>
          <a:latin typeface="华文琥珀" charset="0"/>
          <a:ea typeface="华文琥珀" charset="0"/>
          <a:cs typeface="华文琥珀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CC9900"/>
          </a:solidFill>
          <a:effectLst>
            <a:outerShdw blurRad="38100" dist="38100" dir="2700000" algn="tl">
              <a:srgbClr val="000000"/>
            </a:outerShdw>
          </a:effectLst>
          <a:latin typeface="华文琥珀" charset="0"/>
          <a:ea typeface="华文琥珀" charset="0"/>
          <a:cs typeface="华文琥珀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65000"/>
        <a:buFont typeface="Wingdings" charset="0"/>
        <a:buChar char="p"/>
        <a:defRPr sz="3200">
          <a:solidFill>
            <a:srgbClr val="BEDA8C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55000"/>
        <a:buFont typeface="Wingdings" charset="0"/>
        <a:buChar char="u"/>
        <a:defRPr sz="2800">
          <a:solidFill>
            <a:srgbClr val="BEDA8C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BEDA8C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BEDA8C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BEDA8C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BEDA8C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BEDA8C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BEDA8C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BEDA8C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开发模式</a:t>
            </a:r>
            <a:endParaRPr lang="zh-CN" altLang="en-US" dirty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 smtClean="0"/>
              <a:t>单体</a:t>
            </a:r>
            <a:r>
              <a:rPr lang="zh-CN" altLang="en-US" dirty="0" smtClean="0"/>
              <a:t>应用与微服务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技术选型之缓存框架</a:t>
            </a:r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5904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技术选型之模版语言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其它辅助类组件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文件服务</a:t>
            </a:r>
            <a:endParaRPr lang="en-US" altLang="zh-CN" dirty="0" smtClean="0"/>
          </a:p>
          <a:p>
            <a:r>
              <a:rPr lang="zh-CN" altLang="en-US" dirty="0" smtClean="0"/>
              <a:t>邮件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r>
              <a:rPr lang="zh-CN" altLang="en-US" dirty="0" smtClean="0"/>
              <a:t>短</a:t>
            </a:r>
            <a:r>
              <a:rPr lang="zh-CN" altLang="en-US" dirty="0" smtClean="0"/>
              <a:t>信接口</a:t>
            </a:r>
            <a:endParaRPr lang="en-US" altLang="zh-CN" dirty="0" smtClean="0"/>
          </a:p>
          <a:p>
            <a:r>
              <a:rPr lang="zh-CN" altLang="en-US" dirty="0" smtClean="0"/>
              <a:t>支付接口</a:t>
            </a:r>
            <a:endParaRPr lang="en-US" altLang="zh-CN" dirty="0" smtClean="0"/>
          </a:p>
          <a:p>
            <a:r>
              <a:rPr lang="zh-CN" altLang="en-US" dirty="0" smtClean="0"/>
              <a:t>消息组件</a:t>
            </a:r>
            <a:endParaRPr lang="en-US" altLang="zh-CN" dirty="0" smtClean="0"/>
          </a:p>
          <a:p>
            <a:r>
              <a:rPr lang="zh-CN" altLang="en-US" dirty="0" smtClean="0"/>
              <a:t>系统监控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单体应用架构</a:t>
            </a:r>
            <a:endParaRPr kumimoji="1" lang="zh-CN" altLang="en-US" dirty="0"/>
          </a:p>
        </p:txBody>
      </p:sp>
      <p:pic>
        <p:nvPicPr>
          <p:cNvPr id="4" name="内容占位符 3" descr="SSH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-21489" b="-21489"/>
          <a:stretch>
            <a:fillRect/>
          </a:stretch>
        </p:blipFill>
        <p:spPr/>
      </p:pic>
    </p:spTree>
    <p:extLst>
      <p:ext uri="{BB962C8B-B14F-4D97-AF65-F5344CB8AC3E}">
        <p14:creationId xmlns="" xmlns:p14="http://schemas.microsoft.com/office/powerpoint/2010/main" val="33171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单体应用的特点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作为一个整体设计、开发、部署；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一个不稳定的服务会导致整个应用不可用；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技术框架确定后引入新技术麻烦；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升级某个服务需要整体升级；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63712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微服务架构</a:t>
            </a:r>
            <a:endParaRPr kumimoji="1" lang="zh-CN" altLang="en-US" dirty="0"/>
          </a:p>
        </p:txBody>
      </p:sp>
      <p:pic>
        <p:nvPicPr>
          <p:cNvPr id="4" name="内容占位符 3" descr="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48239" r="-48239"/>
          <a:stretch>
            <a:fillRect/>
          </a:stretch>
        </p:blipFill>
        <p:spPr/>
      </p:pic>
    </p:spTree>
    <p:extLst>
      <p:ext uri="{BB962C8B-B14F-4D97-AF65-F5344CB8AC3E}">
        <p14:creationId xmlns="" xmlns:p14="http://schemas.microsoft.com/office/powerpoint/2010/main" val="131880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微服务架构特点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服务组件化，服务即产品；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服务可以独立部署、独立测试；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持续交付；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服务之间通过接口调用； 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82204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+mj-ea"/>
                <a:cs typeface="华文中宋"/>
              </a:rPr>
              <a:t>Spring boot </a:t>
            </a:r>
            <a:r>
              <a:rPr kumimoji="1" lang="zh-CN" altLang="en-US" dirty="0" smtClean="0">
                <a:latin typeface="+mj-ea"/>
                <a:cs typeface="华文中宋"/>
              </a:rPr>
              <a:t>是什么？</a:t>
            </a:r>
            <a:endParaRPr kumimoji="1" lang="zh-CN" altLang="en-US" dirty="0">
              <a:latin typeface="+mj-ea"/>
              <a:cs typeface="华文中宋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	Spring </a:t>
            </a:r>
            <a:r>
              <a:rPr lang="en-US" altLang="zh-CN" b="1" dirty="0"/>
              <a:t>Boot</a:t>
            </a:r>
            <a:r>
              <a:rPr lang="zh-CN" altLang="en-US" b="1" dirty="0"/>
              <a:t>是</a:t>
            </a:r>
            <a:r>
              <a:rPr lang="zh-CN" altLang="en-US" dirty="0"/>
              <a:t>由</a:t>
            </a:r>
            <a:r>
              <a:rPr lang="en-US" altLang="zh-CN" dirty="0"/>
              <a:t>Pivotal</a:t>
            </a:r>
            <a:r>
              <a:rPr lang="zh-CN" altLang="en-US" dirty="0"/>
              <a:t>团队提供的全新框架，其设计目的</a:t>
            </a:r>
            <a:r>
              <a:rPr lang="zh-CN" altLang="en-US" b="1" dirty="0"/>
              <a:t>是</a:t>
            </a:r>
            <a:r>
              <a:rPr lang="zh-CN" altLang="en-US" dirty="0"/>
              <a:t>用来简化新</a:t>
            </a:r>
            <a:r>
              <a:rPr lang="en-US" altLang="zh-CN" b="1" dirty="0"/>
              <a:t>Spring</a:t>
            </a:r>
            <a:r>
              <a:rPr lang="zh-CN" altLang="en-US" dirty="0"/>
              <a:t>应用的初始搭建以及开发过程。 该框架使用了特定的方式来进行配置，从而使开发人员不再需要定义样板化的</a:t>
            </a:r>
            <a:r>
              <a:rPr lang="zh-CN" altLang="en-US" dirty="0" smtClean="0"/>
              <a:t>配置</a:t>
            </a:r>
            <a:r>
              <a:rPr lang="zh-CN" altLang="zh-CN" dirty="0"/>
              <a:t>。</a:t>
            </a:r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87440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0" y="381000"/>
            <a:ext cx="8420100" cy="762000"/>
          </a:xfrm>
        </p:spPr>
        <p:txBody>
          <a:bodyPr/>
          <a:lstStyle/>
          <a:p>
            <a:r>
              <a:rPr kumimoji="1" lang="en-US" altLang="zh-CN" dirty="0" smtClean="0"/>
              <a:t>Spring cloud</a:t>
            </a:r>
            <a:r>
              <a:rPr kumimoji="1" lang="zh-CN" altLang="en-US" dirty="0" smtClean="0"/>
              <a:t> 是什么？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	Spring </a:t>
            </a:r>
            <a:r>
              <a:rPr lang="en-US" altLang="zh-CN" b="1" dirty="0"/>
              <a:t>Cloud</a:t>
            </a:r>
            <a:r>
              <a:rPr lang="zh-CN" altLang="en-US" b="1" dirty="0"/>
              <a:t>是</a:t>
            </a:r>
            <a:r>
              <a:rPr lang="zh-CN" altLang="en-US" dirty="0"/>
              <a:t>一个基于</a:t>
            </a:r>
            <a:r>
              <a:rPr lang="en-US" altLang="zh-CN" b="1" dirty="0"/>
              <a:t>Spring</a:t>
            </a:r>
            <a:r>
              <a:rPr lang="zh-CN" altLang="en-US" dirty="0"/>
              <a:t> </a:t>
            </a:r>
            <a:r>
              <a:rPr lang="en-US" altLang="zh-CN" dirty="0"/>
              <a:t>Boot</a:t>
            </a:r>
            <a:r>
              <a:rPr lang="zh-CN" altLang="en-US" dirty="0"/>
              <a:t>实现的云应用开发工具，它为基于</a:t>
            </a:r>
            <a:r>
              <a:rPr lang="en-US" altLang="zh-CN" dirty="0"/>
              <a:t>JVM</a:t>
            </a:r>
            <a:r>
              <a:rPr lang="zh-CN" altLang="en-US" dirty="0"/>
              <a:t>的云应用开发中的配置管理、服务发现、断路器、智能路由、微代理、控制总线、全局锁、决策竞选、分布式会话和集群状态管理等操作提供了一种简单的开发方式。</a:t>
            </a:r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2777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技术选型之持久化方案</a:t>
            </a:r>
            <a:endParaRPr kumimoji="1"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180013484"/>
              </p:ext>
            </p:extLst>
          </p:nvPr>
        </p:nvGraphicFramePr>
        <p:xfrm>
          <a:off x="825500" y="1524000"/>
          <a:ext cx="8420100" cy="2936240"/>
        </p:xfrm>
        <a:graphic>
          <a:graphicData uri="http://schemas.openxmlformats.org/drawingml/2006/table">
            <a:tbl>
              <a:tblPr bandRow="1">
                <a:tableStyleId>{775DCB02-9BB8-47FD-8907-85C794F793BA}</a:tableStyleId>
              </a:tblPr>
              <a:tblGrid>
                <a:gridCol w="2298700"/>
                <a:gridCol w="3314700"/>
                <a:gridCol w="28067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00"/>
                          </a:solidFill>
                        </a:rPr>
                        <a:t>hibernate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rgbClr val="000000"/>
                          </a:solidFill>
                        </a:rPr>
                        <a:t>mybatis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难易度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门槛高，需要具备良好的面向对象开发思想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易上手，对面向对象要求不严格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开发工作量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普通的增删查改几乎零</a:t>
                      </a:r>
                      <a:r>
                        <a:rPr lang="en-US" altLang="zh-CN" dirty="0" smtClean="0"/>
                        <a:t>SQL</a:t>
                      </a:r>
                      <a:r>
                        <a:rPr lang="zh-CN" altLang="en-US" dirty="0" smtClean="0"/>
                        <a:t>，与</a:t>
                      </a:r>
                      <a:r>
                        <a:rPr lang="en-US" altLang="zh-CN" dirty="0" smtClean="0"/>
                        <a:t>JPA</a:t>
                      </a:r>
                      <a:r>
                        <a:rPr lang="zh-CN" altLang="en-US" dirty="0" smtClean="0"/>
                        <a:t>结合使用比</a:t>
                      </a:r>
                      <a:r>
                        <a:rPr lang="en-US" altLang="zh-CN" dirty="0" err="1" smtClean="0"/>
                        <a:t>mybatis</a:t>
                      </a:r>
                      <a:r>
                        <a:rPr lang="zh-CN" altLang="en-US" dirty="0" smtClean="0"/>
                        <a:t>更容易维护、工作量小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所有的</a:t>
                      </a:r>
                      <a:r>
                        <a:rPr lang="en-US" altLang="zh-CN" dirty="0" smtClean="0"/>
                        <a:t>SQL</a:t>
                      </a:r>
                      <a:r>
                        <a:rPr lang="zh-CN" altLang="en-US" dirty="0" smtClean="0"/>
                        <a:t>都要自己写，维护成本高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数据库移植性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移植性比较好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对数据库依赖强，扩展和移植性差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缓存机制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优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一般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00963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技术选型之安全框架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zh-CN" altLang="en-US" dirty="0"/>
          </a:p>
        </p:txBody>
      </p:sp>
      <p:graphicFrame>
        <p:nvGraphicFramePr>
          <p:cNvPr id="4" name="内容占位符 5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835322012"/>
              </p:ext>
            </p:extLst>
          </p:nvPr>
        </p:nvGraphicFramePr>
        <p:xfrm>
          <a:off x="825500" y="1524000"/>
          <a:ext cx="8420100" cy="2595880"/>
        </p:xfrm>
        <a:graphic>
          <a:graphicData uri="http://schemas.openxmlformats.org/drawingml/2006/table">
            <a:tbl>
              <a:tblPr bandRow="1">
                <a:tableStyleId>{775DCB02-9BB8-47FD-8907-85C794F793BA}</a:tableStyleId>
              </a:tblPr>
              <a:tblGrid>
                <a:gridCol w="2298700"/>
                <a:gridCol w="3314700"/>
                <a:gridCol w="28067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Spring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security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Apache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shiro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学习难度</a:t>
                      </a:r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复杂</a:t>
                      </a:r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简单</a:t>
                      </a:r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权限控制粒度</a:t>
                      </a:r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方法</a:t>
                      </a:r>
                      <a:r>
                        <a:rPr lang="zh-CN" altLang="en-US" dirty="0" smtClean="0"/>
                        <a:t>级，含简单数据权限</a:t>
                      </a:r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方法级</a:t>
                      </a:r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标签库</a:t>
                      </a:r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oAuth2</a:t>
                      </a:r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SSO</a:t>
                      </a:r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与</a:t>
                      </a:r>
                      <a:r>
                        <a:rPr lang="en-US" altLang="zh-CN" dirty="0" smtClean="0"/>
                        <a:t>spring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boot</a:t>
                      </a:r>
                      <a:r>
                        <a:rPr lang="zh-CN" altLang="en-US" dirty="0" smtClean="0"/>
                        <a:t>整合</a:t>
                      </a:r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Spring</a:t>
                      </a:r>
                      <a:r>
                        <a:rPr lang="zh-CN" altLang="en-US" dirty="0" smtClean="0"/>
                        <a:t>自家</a:t>
                      </a:r>
                      <a:r>
                        <a:rPr lang="zh-CN" altLang="en-US" dirty="0" smtClean="0"/>
                        <a:t>的技术，</a:t>
                      </a:r>
                      <a:r>
                        <a:rPr lang="zh-CN" altLang="en-US" dirty="0" smtClean="0"/>
                        <a:t>方便集成</a:t>
                      </a:r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需要开发相关集成配置</a:t>
                      </a:r>
                      <a:endParaRPr lang="zh-CN" alt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39741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M01072126">
  <a:themeElements>
    <a:clrScheme name="默认设计模板 3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66CC"/>
      </a:hlink>
      <a:folHlink>
        <a:srgbClr val="00A800"/>
      </a:folHlink>
    </a:clrScheme>
    <a:fontScheme name="默认设计模板">
      <a:majorFont>
        <a:latin typeface="华文琥珀"/>
        <a:ea typeface="华文琥珀"/>
        <a:cs typeface="华文琥珀"/>
      </a:majorFont>
      <a:minorFont>
        <a:latin typeface="幼圆"/>
        <a:ea typeface="幼圆"/>
        <a:cs typeface="幼圆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58572B"/>
        </a:dk1>
        <a:lt1>
          <a:srgbClr val="FFFFCC"/>
        </a:lt1>
        <a:dk2>
          <a:srgbClr val="000000"/>
        </a:dk2>
        <a:lt2>
          <a:srgbClr val="333333"/>
        </a:lt2>
        <a:accent1>
          <a:srgbClr val="CCCC99"/>
        </a:accent1>
        <a:accent2>
          <a:srgbClr val="FFFFCC"/>
        </a:accent2>
        <a:accent3>
          <a:srgbClr val="FFFFE2"/>
        </a:accent3>
        <a:accent4>
          <a:srgbClr val="4A4923"/>
        </a:accent4>
        <a:accent5>
          <a:srgbClr val="E2E2CA"/>
        </a:accent5>
        <a:accent6>
          <a:srgbClr val="E7E7B9"/>
        </a:accent6>
        <a:hlink>
          <a:srgbClr val="9900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666699"/>
        </a:dk1>
        <a:lt1>
          <a:srgbClr val="B4BED7"/>
        </a:lt1>
        <a:dk2>
          <a:srgbClr val="FFFFFF"/>
        </a:dk2>
        <a:lt2>
          <a:srgbClr val="3E3E5C"/>
        </a:lt2>
        <a:accent1>
          <a:srgbClr val="E1E1FA"/>
        </a:accent1>
        <a:accent2>
          <a:srgbClr val="008080"/>
        </a:accent2>
        <a:accent3>
          <a:srgbClr val="D6DBE8"/>
        </a:accent3>
        <a:accent4>
          <a:srgbClr val="565682"/>
        </a:accent4>
        <a:accent5>
          <a:srgbClr val="EEEEFC"/>
        </a:accent5>
        <a:accent6>
          <a:srgbClr val="007373"/>
        </a:accent6>
        <a:hlink>
          <a:srgbClr val="3399FF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E78A00"/>
        </a:accent6>
        <a:hlink>
          <a:srgbClr val="3366FF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B0DA"/>
        </a:dk1>
        <a:lt1>
          <a:srgbClr val="CCFFCC"/>
        </a:lt1>
        <a:dk2>
          <a:srgbClr val="FFFF99"/>
        </a:dk2>
        <a:lt2>
          <a:srgbClr val="005A58"/>
        </a:lt2>
        <a:accent1>
          <a:srgbClr val="CCECFF"/>
        </a:accent1>
        <a:accent2>
          <a:srgbClr val="6D6FC7"/>
        </a:accent2>
        <a:accent3>
          <a:srgbClr val="E2FFE2"/>
        </a:accent3>
        <a:accent4>
          <a:srgbClr val="0096BA"/>
        </a:accent4>
        <a:accent5>
          <a:srgbClr val="E2F4FF"/>
        </a:accent5>
        <a:accent6>
          <a:srgbClr val="6264B4"/>
        </a:accent6>
        <a:hlink>
          <a:srgbClr val="FF9933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9E9A00"/>
        </a:dk1>
        <a:lt1>
          <a:srgbClr val="F0FADC"/>
        </a:lt1>
        <a:dk2>
          <a:srgbClr val="000000"/>
        </a:dk2>
        <a:lt2>
          <a:srgbClr val="808080"/>
        </a:lt2>
        <a:accent1>
          <a:srgbClr val="F0FADC"/>
        </a:accent1>
        <a:accent2>
          <a:srgbClr val="9999FF"/>
        </a:accent2>
        <a:accent3>
          <a:srgbClr val="F6FCEB"/>
        </a:accent3>
        <a:accent4>
          <a:srgbClr val="868300"/>
        </a:accent4>
        <a:accent5>
          <a:srgbClr val="F6FCEB"/>
        </a:accent5>
        <a:accent6>
          <a:srgbClr val="8A8AE7"/>
        </a:accent6>
        <a:hlink>
          <a:srgbClr val="0033CC"/>
        </a:hlink>
        <a:folHlink>
          <a:srgbClr val="99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9E9C4A"/>
        </a:dk1>
        <a:lt1>
          <a:srgbClr val="EBEBC8"/>
        </a:lt1>
        <a:dk2>
          <a:srgbClr val="E3EBF1"/>
        </a:dk2>
        <a:lt2>
          <a:srgbClr val="336699"/>
        </a:lt2>
        <a:accent1>
          <a:srgbClr val="E6EBA0"/>
        </a:accent1>
        <a:accent2>
          <a:srgbClr val="8FA418"/>
        </a:accent2>
        <a:accent3>
          <a:srgbClr val="F3F3E0"/>
        </a:accent3>
        <a:accent4>
          <a:srgbClr val="86853E"/>
        </a:accent4>
        <a:accent5>
          <a:srgbClr val="F0F3CD"/>
        </a:accent5>
        <a:accent6>
          <a:srgbClr val="819415"/>
        </a:accent6>
        <a:hlink>
          <a:srgbClr val="047A55"/>
        </a:hlink>
        <a:folHlink>
          <a:srgbClr val="FF75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TM01072126</Template>
  <TotalTime>1070</TotalTime>
  <Words>258</Words>
  <Application>Microsoft Macintosh PowerPoint</Application>
  <PresentationFormat>A4 纸张(210x297 毫米)</PresentationFormat>
  <Paragraphs>65</Paragraphs>
  <Slides>13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TM01072126</vt:lpstr>
      <vt:lpstr>开发模式</vt:lpstr>
      <vt:lpstr>单体应用架构</vt:lpstr>
      <vt:lpstr>单体应用的特点</vt:lpstr>
      <vt:lpstr>微服务架构</vt:lpstr>
      <vt:lpstr>微服务架构特点</vt:lpstr>
      <vt:lpstr>Spring boot 是什么？</vt:lpstr>
      <vt:lpstr>Spring cloud 是什么？</vt:lpstr>
      <vt:lpstr>技术选型之持久化方案</vt:lpstr>
      <vt:lpstr>技术选型之安全框架</vt:lpstr>
      <vt:lpstr>技术选型之缓存框架</vt:lpstr>
      <vt:lpstr>技术选型之模版语言</vt:lpstr>
      <vt:lpstr>其它辅助类组件</vt:lpstr>
      <vt:lpstr>UI组件</vt:lpstr>
    </vt:vector>
  </TitlesOfParts>
  <Manager/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技术框架</dc:title>
  <dc:subject/>
  <dc:creator/>
  <cp:keywords/>
  <dc:description/>
  <cp:lastModifiedBy>china</cp:lastModifiedBy>
  <cp:revision>95</cp:revision>
  <dcterms:created xsi:type="dcterms:W3CDTF">2004-02-27T03:38:39Z</dcterms:created>
  <dcterms:modified xsi:type="dcterms:W3CDTF">2017-05-15T07:57:58Z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TC010721262052</vt:lpwstr>
  </property>
</Properties>
</file>