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3" r:id="rId3"/>
    <p:sldId id="324" r:id="rId4"/>
    <p:sldId id="325" r:id="rId5"/>
    <p:sldId id="326" r:id="rId6"/>
    <p:sldId id="329" r:id="rId7"/>
    <p:sldId id="331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284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6F"/>
    <a:srgbClr val="C3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4" autoAdjust="0"/>
    <p:restoredTop sz="95979" autoAdjust="0"/>
  </p:normalViewPr>
  <p:slideViewPr>
    <p:cSldViewPr>
      <p:cViewPr varScale="1">
        <p:scale>
          <a:sx n="85" d="100"/>
          <a:sy n="85" d="100"/>
        </p:scale>
        <p:origin x="1133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34D3F-C4A8-41C8-B064-272D6E94822B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0820C-9047-45F5-AE32-F45186B76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0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38490" y="6369500"/>
            <a:ext cx="4229021" cy="365125"/>
          </a:xfrm>
        </p:spPr>
        <p:txBody>
          <a:bodyPr/>
          <a:lstStyle/>
          <a:p>
            <a:r>
              <a:rPr lang="en-US" altLang="ko-KR" dirty="0"/>
              <a:t>2016 Spring, Management Analysis Seminar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44111" y="6381329"/>
            <a:ext cx="2311400" cy="365125"/>
          </a:xfrm>
        </p:spPr>
        <p:txBody>
          <a:bodyPr/>
          <a:lstStyle>
            <a:lvl1pPr algn="r">
              <a:defRPr/>
            </a:lvl1pPr>
          </a:lstStyle>
          <a:p>
            <a:fld id="{340B9958-C111-42C1-A506-FF0E0DBA16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7" y="6373716"/>
            <a:ext cx="2236079" cy="3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CB0D8E2-CA28-444E-9C38-AF97D72A2427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4FA7B11-DB75-4A0A-AD3F-5272AD2C54B8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454ABCB-31C7-4638-A091-365A918903F2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C6FA8AE-1F6A-46EA-9C55-5070AB57EEAE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C9869CF-5800-4340-A062-0858A468351D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2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A0A9932-E55E-4989-BAA4-5C0D28B70600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5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CED31B-A692-4B44-B89F-B97275381AF5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D6343-7A4B-45E0-AC88-7F9037CCF638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D6FD033-5452-4D15-AFF6-A6BFB6F8F5EA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822598-56ED-4089-9FF0-76D002BB0189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1102" y="1700809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59583" y="6356351"/>
            <a:ext cx="3786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2016 Spring, Management Analysis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40B9958-C111-42C1-A506-FF0E0DBA16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7" y="6373716"/>
            <a:ext cx="2236079" cy="3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-1" y="3645024"/>
            <a:ext cx="9906000" cy="144016"/>
          </a:xfrm>
          <a:prstGeom prst="rect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 풀이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65F0191-E3EB-40CC-B9D2-4ED8EFD8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적합도 함수 계산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AA90C-8549-4D5B-B08F-89110EBA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7" y="2348880"/>
            <a:ext cx="6718523" cy="15904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58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 풀이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65F0191-E3EB-40CC-B9D2-4ED8EFD8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선택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2C0710-4F17-4FFE-83CA-168DAE2BFC11}"/>
              </a:ext>
            </a:extLst>
          </p:cNvPr>
          <p:cNvGrpSpPr/>
          <p:nvPr/>
        </p:nvGrpSpPr>
        <p:grpSpPr>
          <a:xfrm>
            <a:off x="780365" y="2562555"/>
            <a:ext cx="3740588" cy="2796110"/>
            <a:chOff x="780365" y="2562555"/>
            <a:chExt cx="3740588" cy="27961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07D57D-8816-4704-AB32-F252D8E2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03" y="2562555"/>
              <a:ext cx="3716050" cy="25498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7502E0-2843-4441-A8F7-F3BA69FCE1C9}"/>
                </a:ext>
              </a:extLst>
            </p:cNvPr>
            <p:cNvSpPr txBox="1"/>
            <p:nvPr/>
          </p:nvSpPr>
          <p:spPr>
            <a:xfrm>
              <a:off x="780365" y="5112444"/>
              <a:ext cx="3711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여기서 </a:t>
              </a:r>
              <a:r>
                <a:rPr lang="en-US" altLang="ko-KR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ko-KR" altLang="en-US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는 한 세대내 크로모좀들의 적합도 정도를 담은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2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 풀이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65F0191-E3EB-40CC-B9D2-4ED8EFD8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교배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A8BBDB-D3F0-4D5F-90C9-2BAB6AC7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844824"/>
            <a:ext cx="4639230" cy="42930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443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 풀이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65F0191-E3EB-40CC-B9D2-4ED8EFD8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변이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047B32-DD0E-4086-A7D2-E60C1E1D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988840"/>
            <a:ext cx="4572000" cy="21240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359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 풀이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65F0191-E3EB-40CC-B9D2-4ED8EFD8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총 연산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4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-1" y="3645024"/>
            <a:ext cx="9906000" cy="144016"/>
          </a:xfrm>
          <a:prstGeom prst="rect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6736" y="286513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알고리즘이란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B7702E1A-6C48-430D-9F6D-E757FC0F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(Genetic Algorithm)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이란 존 </a:t>
            </a:r>
            <a:r>
              <a:rPr lang="ko-KR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홀랜드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(John Holland)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의해서 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1975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년에 개발된 최적화 문제를 해결하는 기법이다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다윈의 적자생존이론에 기인하고 있으며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하나의 염색체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(Chromosome)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구성하고있는 유전자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들이 문제상황의 해를 의미한다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유전알고리즘을 통해 더 좋은 해를 구하기 위한 가능성을 높이기 위해서 다음과 같은 연산과정들이 활용되기도 한다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선택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교배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변이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5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6">
            <a:extLst>
              <a:ext uri="{FF2B5EF4-FFF2-40B4-BE49-F238E27FC236}">
                <a16:creationId xmlns:a16="http://schemas.microsoft.com/office/drawing/2014/main" id="{35C1D480-BA6D-44FD-B928-FE444310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각각의 유전자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모여 염색체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(Chromosome)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구성하며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여러 개의 염색체들은 하나의 세대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(Population)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구성한다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5B4C968-AEC1-4568-BA57-379ED7E1AB84}"/>
              </a:ext>
            </a:extLst>
          </p:cNvPr>
          <p:cNvGrpSpPr/>
          <p:nvPr/>
        </p:nvGrpSpPr>
        <p:grpSpPr>
          <a:xfrm>
            <a:off x="815732" y="2318817"/>
            <a:ext cx="7070015" cy="4060942"/>
            <a:chOff x="848544" y="1144901"/>
            <a:chExt cx="7070015" cy="406094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6C48917-9A41-4BD5-A9D2-2DC17B3372A9}"/>
                </a:ext>
              </a:extLst>
            </p:cNvPr>
            <p:cNvGrpSpPr/>
            <p:nvPr/>
          </p:nvGrpSpPr>
          <p:grpSpPr>
            <a:xfrm>
              <a:off x="992560" y="1628800"/>
              <a:ext cx="3973600" cy="516153"/>
              <a:chOff x="992560" y="1628800"/>
              <a:chExt cx="3973600" cy="51615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BA0B528-7445-4FA4-A25D-4E69F4CD3383}"/>
                  </a:ext>
                </a:extLst>
              </p:cNvPr>
              <p:cNvSpPr/>
              <p:nvPr/>
            </p:nvSpPr>
            <p:spPr>
              <a:xfrm>
                <a:off x="992560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A514638-D4C8-4C15-B88E-747D6068A31A}"/>
                  </a:ext>
                </a:extLst>
              </p:cNvPr>
              <p:cNvSpPr/>
              <p:nvPr/>
            </p:nvSpPr>
            <p:spPr>
              <a:xfrm>
                <a:off x="156033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09AC08-565B-442F-ACB8-F0A0FF682A54}"/>
                  </a:ext>
                </a:extLst>
              </p:cNvPr>
              <p:cNvSpPr/>
              <p:nvPr/>
            </p:nvSpPr>
            <p:spPr>
              <a:xfrm>
                <a:off x="212810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5CF837D-3282-4C79-B2F2-826A4ADF7A45}"/>
                  </a:ext>
                </a:extLst>
              </p:cNvPr>
              <p:cNvSpPr/>
              <p:nvPr/>
            </p:nvSpPr>
            <p:spPr>
              <a:xfrm>
                <a:off x="269507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19A6EF9-8EB0-483F-9F71-5C22BB9FB663}"/>
                  </a:ext>
                </a:extLst>
              </p:cNvPr>
              <p:cNvSpPr/>
              <p:nvPr/>
            </p:nvSpPr>
            <p:spPr>
              <a:xfrm>
                <a:off x="326284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DC4B3A-497E-496C-B24D-15B77083B166}"/>
                  </a:ext>
                </a:extLst>
              </p:cNvPr>
              <p:cNvSpPr/>
              <p:nvPr/>
            </p:nvSpPr>
            <p:spPr>
              <a:xfrm>
                <a:off x="3830616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44AFA49-36EF-45C5-A168-0A3931126950}"/>
                  </a:ext>
                </a:extLst>
              </p:cNvPr>
              <p:cNvSpPr/>
              <p:nvPr/>
            </p:nvSpPr>
            <p:spPr>
              <a:xfrm>
                <a:off x="4398388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845EA01-3FEB-4C6C-A4A1-A11F595A2D59}"/>
                </a:ext>
              </a:extLst>
            </p:cNvPr>
            <p:cNvSpPr/>
            <p:nvPr/>
          </p:nvSpPr>
          <p:spPr>
            <a:xfrm>
              <a:off x="920552" y="1569572"/>
              <a:ext cx="4104456" cy="6676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3E8377-02C9-4B8B-BB70-F467A190130F}"/>
                </a:ext>
              </a:extLst>
            </p:cNvPr>
            <p:cNvSpPr txBox="1"/>
            <p:nvPr/>
          </p:nvSpPr>
          <p:spPr>
            <a:xfrm>
              <a:off x="6489963" y="171870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Chromosome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ACD0106F-5E93-41C7-AF6E-1EC2C1E7DE1F}"/>
                </a:ext>
              </a:extLst>
            </p:cNvPr>
            <p:cNvCxnSpPr>
              <a:cxnSpLocks/>
              <a:stCxn id="7" idx="0"/>
              <a:endCxn id="26" idx="1"/>
            </p:cNvCxnSpPr>
            <p:nvPr/>
          </p:nvCxnSpPr>
          <p:spPr>
            <a:xfrm rot="5400000" flipH="1" flipV="1">
              <a:off x="3729394" y="-1123380"/>
              <a:ext cx="299233" cy="520512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717F2E-0E90-4942-8DB4-5C8EBE61A8C4}"/>
                </a:ext>
              </a:extLst>
            </p:cNvPr>
            <p:cNvSpPr txBox="1"/>
            <p:nvPr/>
          </p:nvSpPr>
          <p:spPr>
            <a:xfrm>
              <a:off x="6481574" y="114490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01215A6-946A-44F7-877C-9C4758A26DDD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5025008" y="1903373"/>
              <a:ext cx="14649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FB0943-7DFC-403B-8E3B-A91A633346C6}"/>
                </a:ext>
              </a:extLst>
            </p:cNvPr>
            <p:cNvGrpSpPr/>
            <p:nvPr/>
          </p:nvGrpSpPr>
          <p:grpSpPr>
            <a:xfrm>
              <a:off x="992560" y="2477204"/>
              <a:ext cx="3973600" cy="516153"/>
              <a:chOff x="992560" y="1628800"/>
              <a:chExt cx="3973600" cy="51615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1B694C5-908C-4882-B541-33BA8F81D6A7}"/>
                  </a:ext>
                </a:extLst>
              </p:cNvPr>
              <p:cNvSpPr/>
              <p:nvPr/>
            </p:nvSpPr>
            <p:spPr>
              <a:xfrm>
                <a:off x="992560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8D2C74-6D0C-4084-86C9-22EA3CC2AA7A}"/>
                  </a:ext>
                </a:extLst>
              </p:cNvPr>
              <p:cNvSpPr/>
              <p:nvPr/>
            </p:nvSpPr>
            <p:spPr>
              <a:xfrm>
                <a:off x="156033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744C819-7E9D-4A52-B10B-ED0F7D8745D5}"/>
                  </a:ext>
                </a:extLst>
              </p:cNvPr>
              <p:cNvSpPr/>
              <p:nvPr/>
            </p:nvSpPr>
            <p:spPr>
              <a:xfrm>
                <a:off x="212810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29E88BC-8F4B-4939-A32F-5D2D7A46F266}"/>
                  </a:ext>
                </a:extLst>
              </p:cNvPr>
              <p:cNvSpPr/>
              <p:nvPr/>
            </p:nvSpPr>
            <p:spPr>
              <a:xfrm>
                <a:off x="269507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308A5CF-7828-4E6E-800A-D5AEA96EB089}"/>
                  </a:ext>
                </a:extLst>
              </p:cNvPr>
              <p:cNvSpPr/>
              <p:nvPr/>
            </p:nvSpPr>
            <p:spPr>
              <a:xfrm>
                <a:off x="326284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D2E7B57-732D-4927-9355-66D0325DE672}"/>
                  </a:ext>
                </a:extLst>
              </p:cNvPr>
              <p:cNvSpPr/>
              <p:nvPr/>
            </p:nvSpPr>
            <p:spPr>
              <a:xfrm>
                <a:off x="3830616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A630065-3F23-4E5D-9048-CA932BB580B3}"/>
                  </a:ext>
                </a:extLst>
              </p:cNvPr>
              <p:cNvSpPr/>
              <p:nvPr/>
            </p:nvSpPr>
            <p:spPr>
              <a:xfrm>
                <a:off x="4398388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496CCD5-394B-4654-8CD0-5FEA653C1085}"/>
                </a:ext>
              </a:extLst>
            </p:cNvPr>
            <p:cNvGrpSpPr/>
            <p:nvPr/>
          </p:nvGrpSpPr>
          <p:grpSpPr>
            <a:xfrm>
              <a:off x="992560" y="3170923"/>
              <a:ext cx="3973600" cy="516153"/>
              <a:chOff x="992560" y="1628800"/>
              <a:chExt cx="3973600" cy="516153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894F0E1-8932-4644-AB1E-023B69D8EE1F}"/>
                  </a:ext>
                </a:extLst>
              </p:cNvPr>
              <p:cNvSpPr/>
              <p:nvPr/>
            </p:nvSpPr>
            <p:spPr>
              <a:xfrm>
                <a:off x="992560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79FAB9A-E0C9-447A-8AC6-ECFF5E2882B6}"/>
                  </a:ext>
                </a:extLst>
              </p:cNvPr>
              <p:cNvSpPr/>
              <p:nvPr/>
            </p:nvSpPr>
            <p:spPr>
              <a:xfrm>
                <a:off x="156033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B201068-0A89-4F56-99BA-D920BC04F247}"/>
                  </a:ext>
                </a:extLst>
              </p:cNvPr>
              <p:cNvSpPr/>
              <p:nvPr/>
            </p:nvSpPr>
            <p:spPr>
              <a:xfrm>
                <a:off x="212810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B3AD97-DB3D-40BE-B626-8C4EC4EF80F9}"/>
                  </a:ext>
                </a:extLst>
              </p:cNvPr>
              <p:cNvSpPr/>
              <p:nvPr/>
            </p:nvSpPr>
            <p:spPr>
              <a:xfrm>
                <a:off x="269507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D87B209-F369-4447-B86A-D7AF68999D53}"/>
                  </a:ext>
                </a:extLst>
              </p:cNvPr>
              <p:cNvSpPr/>
              <p:nvPr/>
            </p:nvSpPr>
            <p:spPr>
              <a:xfrm>
                <a:off x="326284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83F7928-644C-4C17-BE85-64506AEFD49C}"/>
                  </a:ext>
                </a:extLst>
              </p:cNvPr>
              <p:cNvSpPr/>
              <p:nvPr/>
            </p:nvSpPr>
            <p:spPr>
              <a:xfrm>
                <a:off x="3830616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1AA1A9C-6121-467A-A89A-847B7BD4ED1F}"/>
                  </a:ext>
                </a:extLst>
              </p:cNvPr>
              <p:cNvSpPr/>
              <p:nvPr/>
            </p:nvSpPr>
            <p:spPr>
              <a:xfrm>
                <a:off x="4398388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2C32646-4AB6-427F-9067-91E8069BD9E3}"/>
                </a:ext>
              </a:extLst>
            </p:cNvPr>
            <p:cNvGrpSpPr/>
            <p:nvPr/>
          </p:nvGrpSpPr>
          <p:grpSpPr>
            <a:xfrm>
              <a:off x="992560" y="3864642"/>
              <a:ext cx="3973600" cy="516153"/>
              <a:chOff x="992560" y="1628800"/>
              <a:chExt cx="3973600" cy="516153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0BC7D83-B2B6-438A-BB69-4358C48F357E}"/>
                  </a:ext>
                </a:extLst>
              </p:cNvPr>
              <p:cNvSpPr/>
              <p:nvPr/>
            </p:nvSpPr>
            <p:spPr>
              <a:xfrm>
                <a:off x="992560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06EB243-5E72-41F6-97A7-AA41398B4834}"/>
                  </a:ext>
                </a:extLst>
              </p:cNvPr>
              <p:cNvSpPr/>
              <p:nvPr/>
            </p:nvSpPr>
            <p:spPr>
              <a:xfrm>
                <a:off x="156033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250D4C2-6F86-43D0-A736-706910258857}"/>
                  </a:ext>
                </a:extLst>
              </p:cNvPr>
              <p:cNvSpPr/>
              <p:nvPr/>
            </p:nvSpPr>
            <p:spPr>
              <a:xfrm>
                <a:off x="212810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F8A821-A144-4492-9FAB-39A886E72921}"/>
                  </a:ext>
                </a:extLst>
              </p:cNvPr>
              <p:cNvSpPr/>
              <p:nvPr/>
            </p:nvSpPr>
            <p:spPr>
              <a:xfrm>
                <a:off x="269507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A613953-3726-4E76-83C8-04378ACAA9D7}"/>
                  </a:ext>
                </a:extLst>
              </p:cNvPr>
              <p:cNvSpPr/>
              <p:nvPr/>
            </p:nvSpPr>
            <p:spPr>
              <a:xfrm>
                <a:off x="326284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6945AB7-F9B1-4ED3-B1C7-7A8BEAD02490}"/>
                  </a:ext>
                </a:extLst>
              </p:cNvPr>
              <p:cNvSpPr/>
              <p:nvPr/>
            </p:nvSpPr>
            <p:spPr>
              <a:xfrm>
                <a:off x="3830616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5AD90AD-EF28-4E09-AF5B-D357F046C843}"/>
                  </a:ext>
                </a:extLst>
              </p:cNvPr>
              <p:cNvSpPr/>
              <p:nvPr/>
            </p:nvSpPr>
            <p:spPr>
              <a:xfrm>
                <a:off x="4398388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125D015-BD47-438B-A103-1B0CE62D05C8}"/>
                </a:ext>
              </a:extLst>
            </p:cNvPr>
            <p:cNvGrpSpPr/>
            <p:nvPr/>
          </p:nvGrpSpPr>
          <p:grpSpPr>
            <a:xfrm>
              <a:off x="992560" y="4581128"/>
              <a:ext cx="3973600" cy="516153"/>
              <a:chOff x="992560" y="1628800"/>
              <a:chExt cx="3973600" cy="516153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5BEFAD-BE98-4F02-9186-D15EE2DC8EC1}"/>
                  </a:ext>
                </a:extLst>
              </p:cNvPr>
              <p:cNvSpPr/>
              <p:nvPr/>
            </p:nvSpPr>
            <p:spPr>
              <a:xfrm>
                <a:off x="992560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82CC57B-9CD6-4DD3-AA0B-58E3039E1A63}"/>
                  </a:ext>
                </a:extLst>
              </p:cNvPr>
              <p:cNvSpPr/>
              <p:nvPr/>
            </p:nvSpPr>
            <p:spPr>
              <a:xfrm>
                <a:off x="156033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02DF93D-20A9-4150-BEEB-58A9E85AE6DD}"/>
                  </a:ext>
                </a:extLst>
              </p:cNvPr>
              <p:cNvSpPr/>
              <p:nvPr/>
            </p:nvSpPr>
            <p:spPr>
              <a:xfrm>
                <a:off x="212810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D39F658-B839-4543-B395-4932400BCEE3}"/>
                  </a:ext>
                </a:extLst>
              </p:cNvPr>
              <p:cNvSpPr/>
              <p:nvPr/>
            </p:nvSpPr>
            <p:spPr>
              <a:xfrm>
                <a:off x="2695072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6EDA82C-A800-4EF0-877B-CB2FEE0593CE}"/>
                  </a:ext>
                </a:extLst>
              </p:cNvPr>
              <p:cNvSpPr/>
              <p:nvPr/>
            </p:nvSpPr>
            <p:spPr>
              <a:xfrm>
                <a:off x="3262844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0336410-CDD9-476D-B8A0-2AA9F935091D}"/>
                  </a:ext>
                </a:extLst>
              </p:cNvPr>
              <p:cNvSpPr/>
              <p:nvPr/>
            </p:nvSpPr>
            <p:spPr>
              <a:xfrm>
                <a:off x="3830616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DCA36AD-7576-4A13-AA48-2B9D226F4351}"/>
                  </a:ext>
                </a:extLst>
              </p:cNvPr>
              <p:cNvSpPr/>
              <p:nvPr/>
            </p:nvSpPr>
            <p:spPr>
              <a:xfrm>
                <a:off x="4398388" y="1628800"/>
                <a:ext cx="567772" cy="516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647704-1D70-41F8-B152-3CCCA5212537}"/>
                </a:ext>
              </a:extLst>
            </p:cNvPr>
            <p:cNvSpPr/>
            <p:nvPr/>
          </p:nvSpPr>
          <p:spPr>
            <a:xfrm>
              <a:off x="848544" y="1472288"/>
              <a:ext cx="4248472" cy="37335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37F43C-BDBE-45B9-AA50-BCFCFFCE88E8}"/>
                </a:ext>
              </a:extLst>
            </p:cNvPr>
            <p:cNvSpPr txBox="1"/>
            <p:nvPr/>
          </p:nvSpPr>
          <p:spPr>
            <a:xfrm>
              <a:off x="6481574" y="3154399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004ADA2-AA0B-4E3B-813E-19FFA11B9744}"/>
                </a:ext>
              </a:extLst>
            </p:cNvPr>
            <p:cNvCxnSpPr>
              <a:cxnSpLocks/>
              <a:stCxn id="70" idx="3"/>
              <a:endCxn id="76" idx="1"/>
            </p:cNvCxnSpPr>
            <p:nvPr/>
          </p:nvCxnSpPr>
          <p:spPr>
            <a:xfrm flipV="1">
              <a:off x="5097016" y="3339065"/>
              <a:ext cx="13845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88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알고리즘의 순서도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838490" y="6369500"/>
            <a:ext cx="4229021" cy="365125"/>
          </a:xfrm>
        </p:spPr>
        <p:txBody>
          <a:bodyPr/>
          <a:lstStyle/>
          <a:p>
            <a:r>
              <a:rPr lang="en-US" altLang="ko-KR" dirty="0"/>
              <a:t>2017 Spring, </a:t>
            </a:r>
            <a:r>
              <a:rPr lang="en-US" altLang="ko-KR" dirty="0" err="1"/>
              <a:t>otel</a:t>
            </a:r>
            <a:r>
              <a:rPr lang="en-US" altLang="ko-KR" dirty="0"/>
              <a:t> and Tourism Revenue Management</a:t>
            </a:r>
            <a:endParaRPr lang="ko-KR" altLang="en-US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2797E8D-5132-4D34-A982-6A7361B9BBEA}"/>
              </a:ext>
            </a:extLst>
          </p:cNvPr>
          <p:cNvSpPr/>
          <p:nvPr/>
        </p:nvSpPr>
        <p:spPr>
          <a:xfrm>
            <a:off x="399902" y="3052641"/>
            <a:ext cx="2204174" cy="6683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  <a:b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calculation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AC42CAFA-7C44-4DCD-8832-D25B2CA21F94}"/>
              </a:ext>
            </a:extLst>
          </p:cNvPr>
          <p:cNvSpPr/>
          <p:nvPr/>
        </p:nvSpPr>
        <p:spPr>
          <a:xfrm>
            <a:off x="410062" y="4118445"/>
            <a:ext cx="2183854" cy="901778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condition?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031AC4E-AE00-4DE4-A182-5589705CD83B}"/>
              </a:ext>
            </a:extLst>
          </p:cNvPr>
          <p:cNvCxnSpPr>
            <a:cxnSpLocks/>
            <a:stCxn id="106" idx="3"/>
            <a:endCxn id="112" idx="1"/>
          </p:cNvCxnSpPr>
          <p:nvPr/>
        </p:nvCxnSpPr>
        <p:spPr>
          <a:xfrm flipV="1">
            <a:off x="2593916" y="4568159"/>
            <a:ext cx="1080856" cy="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A8F7138-BA72-4D89-B54C-45BC7A019F75}"/>
              </a:ext>
            </a:extLst>
          </p:cNvPr>
          <p:cNvSpPr txBox="1"/>
          <p:nvPr/>
        </p:nvSpPr>
        <p:spPr>
          <a:xfrm>
            <a:off x="2316822" y="421749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55FCED-725A-49A6-8610-C5FB017FB57E}"/>
              </a:ext>
            </a:extLst>
          </p:cNvPr>
          <p:cNvSpPr txBox="1"/>
          <p:nvPr/>
        </p:nvSpPr>
        <p:spPr>
          <a:xfrm>
            <a:off x="1018843" y="4877396"/>
            <a:ext cx="483146" cy="27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D9ABFD7-DBED-4BF8-B507-5D7AA0158CD3}"/>
              </a:ext>
            </a:extLst>
          </p:cNvPr>
          <p:cNvSpPr/>
          <p:nvPr/>
        </p:nvSpPr>
        <p:spPr>
          <a:xfrm>
            <a:off x="3674772" y="2357556"/>
            <a:ext cx="2204174" cy="6683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FB3D8FB-177B-454C-A151-8575B1D6D3E7}"/>
              </a:ext>
            </a:extLst>
          </p:cNvPr>
          <p:cNvSpPr/>
          <p:nvPr/>
        </p:nvSpPr>
        <p:spPr>
          <a:xfrm>
            <a:off x="3674772" y="3294022"/>
            <a:ext cx="2204174" cy="6683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2EE6FB1-6D45-48D7-996A-A985FC72B20D}"/>
              </a:ext>
            </a:extLst>
          </p:cNvPr>
          <p:cNvSpPr/>
          <p:nvPr/>
        </p:nvSpPr>
        <p:spPr>
          <a:xfrm>
            <a:off x="3674772" y="4233983"/>
            <a:ext cx="2204174" cy="6683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7A87B0-DF25-4D73-9E3D-3F84B7F1492F}"/>
              </a:ext>
            </a:extLst>
          </p:cNvPr>
          <p:cNvSpPr/>
          <p:nvPr/>
        </p:nvSpPr>
        <p:spPr>
          <a:xfrm>
            <a:off x="200473" y="1197742"/>
            <a:ext cx="5832648" cy="4967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8A7559A-0E60-448F-AD33-AEC4C4730365}"/>
              </a:ext>
            </a:extLst>
          </p:cNvPr>
          <p:cNvSpPr/>
          <p:nvPr/>
        </p:nvSpPr>
        <p:spPr>
          <a:xfrm>
            <a:off x="399302" y="1286078"/>
            <a:ext cx="2204174" cy="4673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C051785-3501-4845-8C7A-6E0FBDE7DB5F}"/>
              </a:ext>
            </a:extLst>
          </p:cNvPr>
          <p:cNvSpPr/>
          <p:nvPr/>
        </p:nvSpPr>
        <p:spPr>
          <a:xfrm>
            <a:off x="399902" y="5445224"/>
            <a:ext cx="2204174" cy="4673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EA59CD77-063E-46BF-BFF4-11BD6221B45F}"/>
              </a:ext>
            </a:extLst>
          </p:cNvPr>
          <p:cNvCxnSpPr>
            <a:cxnSpLocks/>
            <a:stCxn id="115" idx="2"/>
            <a:endCxn id="30" idx="0"/>
          </p:cNvCxnSpPr>
          <p:nvPr/>
        </p:nvCxnSpPr>
        <p:spPr>
          <a:xfrm>
            <a:off x="1501389" y="1753390"/>
            <a:ext cx="600" cy="315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E4DC370-7091-4107-B022-E57AB7584A9E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1501989" y="3720992"/>
            <a:ext cx="0" cy="39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80B66F1-BD3F-4A60-873D-9D2AAEF861C5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>
            <a:off x="1501989" y="5017294"/>
            <a:ext cx="0" cy="427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02AC1E8-BCDE-4B47-8D96-DC0631F46689}"/>
              </a:ext>
            </a:extLst>
          </p:cNvPr>
          <p:cNvCxnSpPr>
            <a:cxnSpLocks/>
          </p:cNvCxnSpPr>
          <p:nvPr/>
        </p:nvCxnSpPr>
        <p:spPr>
          <a:xfrm flipV="1">
            <a:off x="4766197" y="3962373"/>
            <a:ext cx="0" cy="26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2CC35DA-A283-4AEB-88B6-CF9E59AA2ED0}"/>
              </a:ext>
            </a:extLst>
          </p:cNvPr>
          <p:cNvCxnSpPr>
            <a:cxnSpLocks/>
          </p:cNvCxnSpPr>
          <p:nvPr/>
        </p:nvCxnSpPr>
        <p:spPr>
          <a:xfrm flipV="1">
            <a:off x="4766197" y="3025056"/>
            <a:ext cx="0" cy="26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B3CA9B0-A471-41B6-83F9-42EDFE7EEAA8}"/>
              </a:ext>
            </a:extLst>
          </p:cNvPr>
          <p:cNvCxnSpPr>
            <a:cxnSpLocks/>
            <a:stCxn id="110" idx="1"/>
            <a:endCxn id="105" idx="3"/>
          </p:cNvCxnSpPr>
          <p:nvPr/>
        </p:nvCxnSpPr>
        <p:spPr>
          <a:xfrm rot="10800000" flipV="1">
            <a:off x="2604076" y="2691731"/>
            <a:ext cx="1070696" cy="695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29E443-7C49-4888-BA7B-004AEE2C8A10}"/>
              </a:ext>
            </a:extLst>
          </p:cNvPr>
          <p:cNvSpPr txBox="1"/>
          <p:nvPr/>
        </p:nvSpPr>
        <p:spPr>
          <a:xfrm>
            <a:off x="6177135" y="1087324"/>
            <a:ext cx="3528391" cy="522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초기 세대를 생성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적합도 함수를 통해 각 염색체의 적합도를 판별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만약 적합도가 조건을 만족하는 경우 연산을 마침</a:t>
            </a:r>
            <a:b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만약 적합도가 조건을 만족하지 못하는 경우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연산과정을 수행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연산과정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: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적합도가 높은 염색체일수록 선택될 확률을 높게 준 후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무작위 선택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: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두개의 서로 다른 염색체들 중 일정 유전자를 서로 교환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: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특정 유전자를 변화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적합도 조건을 만족시킨 경우 연산을 종료한다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67CA5F-F241-4828-8F04-387CA9065FA1}"/>
              </a:ext>
            </a:extLst>
          </p:cNvPr>
          <p:cNvSpPr/>
          <p:nvPr/>
        </p:nvSpPr>
        <p:spPr>
          <a:xfrm>
            <a:off x="399902" y="2068839"/>
            <a:ext cx="2204174" cy="6683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population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2342F8-42BE-4C92-A9D3-00ABC19FCE72}"/>
              </a:ext>
            </a:extLst>
          </p:cNvPr>
          <p:cNvCxnSpPr>
            <a:cxnSpLocks/>
            <a:stCxn id="30" idx="2"/>
            <a:endCxn id="105" idx="0"/>
          </p:cNvCxnSpPr>
          <p:nvPr/>
        </p:nvCxnSpPr>
        <p:spPr>
          <a:xfrm>
            <a:off x="1501989" y="2737190"/>
            <a:ext cx="0" cy="315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6">
            <a:extLst>
              <a:ext uri="{FF2B5EF4-FFF2-40B4-BE49-F238E27FC236}">
                <a16:creationId xmlns:a16="http://schemas.microsoft.com/office/drawing/2014/main" id="{35C1D480-BA6D-44FD-B928-FE444310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염색체의 적합도 수준을 판별하여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더 좋은 값일 수록 선택확률을 높게 부여한 후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무작위 추출한다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알고리즘의 연산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838490" y="6369500"/>
            <a:ext cx="4229021" cy="365125"/>
          </a:xfrm>
        </p:spPr>
        <p:txBody>
          <a:bodyPr/>
          <a:lstStyle/>
          <a:p>
            <a:r>
              <a:rPr lang="en-US" altLang="ko-KR" dirty="0"/>
              <a:t>2017 Spring, Hotel and Tourism Revenue Management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717F2E-0E90-4942-8DB4-5C8EBE61A8C4}"/>
              </a:ext>
            </a:extLst>
          </p:cNvPr>
          <p:cNvSpPr txBox="1"/>
          <p:nvPr/>
        </p:nvSpPr>
        <p:spPr>
          <a:xfrm>
            <a:off x="4576543" y="2627522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적합도 수준 계산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1215A6-946A-44F7-877C-9C4758A26DDD}"/>
              </a:ext>
            </a:extLst>
          </p:cNvPr>
          <p:cNvCxnSpPr>
            <a:cxnSpLocks/>
          </p:cNvCxnSpPr>
          <p:nvPr/>
        </p:nvCxnSpPr>
        <p:spPr>
          <a:xfrm>
            <a:off x="4576543" y="3157626"/>
            <a:ext cx="1464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FB0943-7DFC-403B-8E3B-A91A633346C6}"/>
              </a:ext>
            </a:extLst>
          </p:cNvPr>
          <p:cNvGrpSpPr/>
          <p:nvPr/>
        </p:nvGrpSpPr>
        <p:grpSpPr>
          <a:xfrm>
            <a:off x="344488" y="2912847"/>
            <a:ext cx="3973600" cy="516153"/>
            <a:chOff x="992560" y="1628800"/>
            <a:chExt cx="3973600" cy="51615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B694C5-908C-4882-B541-33BA8F81D6A7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8D2C74-6D0C-4084-86C9-22EA3CC2AA7A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44C819-7E9D-4A52-B10B-ED0F7D8745D5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9E88BC-8F4B-4939-A32F-5D2D7A46F266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08A5CF-7828-4E6E-800A-D5AEA96EB089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2E7B57-732D-4927-9355-66D0325DE672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A630065-3F23-4E5D-9048-CA932BB580B3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96CCD5-394B-4654-8CD0-5FEA653C1085}"/>
              </a:ext>
            </a:extLst>
          </p:cNvPr>
          <p:cNvGrpSpPr/>
          <p:nvPr/>
        </p:nvGrpSpPr>
        <p:grpSpPr>
          <a:xfrm>
            <a:off x="344488" y="3606566"/>
            <a:ext cx="3973600" cy="516153"/>
            <a:chOff x="992560" y="1628800"/>
            <a:chExt cx="3973600" cy="5161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94F0E1-8932-4644-AB1E-023B69D8EE1F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79FAB9A-E0C9-447A-8AC6-ECFF5E2882B6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201068-0A89-4F56-99BA-D920BC04F247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B3AD97-DB3D-40BE-B626-8C4EC4EF80F9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D87B209-F369-4447-B86A-D7AF68999D53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3F7928-644C-4C17-BE85-64506AEFD49C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1AA1A9C-6121-467A-A89A-847B7BD4ED1F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2C32646-4AB6-427F-9067-91E8069BD9E3}"/>
              </a:ext>
            </a:extLst>
          </p:cNvPr>
          <p:cNvGrpSpPr/>
          <p:nvPr/>
        </p:nvGrpSpPr>
        <p:grpSpPr>
          <a:xfrm>
            <a:off x="344488" y="4300285"/>
            <a:ext cx="3973600" cy="516153"/>
            <a:chOff x="992560" y="1628800"/>
            <a:chExt cx="3973600" cy="5161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0BC7D83-B2B6-438A-BB69-4358C48F357E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06EB243-5E72-41F6-97A7-AA41398B4834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250D4C2-6F86-43D0-A736-706910258857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EF8A821-A144-4492-9FAB-39A886E72921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A613953-3726-4E76-83C8-04378ACAA9D7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6945AB7-F9B1-4ED3-B1C7-7A8BEAD02490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5AD90AD-EF28-4E09-AF5B-D357F046C843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25D015-BD47-438B-A103-1B0CE62D05C8}"/>
              </a:ext>
            </a:extLst>
          </p:cNvPr>
          <p:cNvGrpSpPr/>
          <p:nvPr/>
        </p:nvGrpSpPr>
        <p:grpSpPr>
          <a:xfrm>
            <a:off x="344488" y="4955811"/>
            <a:ext cx="3973600" cy="516153"/>
            <a:chOff x="992560" y="1628800"/>
            <a:chExt cx="3973600" cy="51615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5BEFAD-BE98-4F02-9186-D15EE2DC8EC1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2CC57B-9CD6-4DD3-AA0B-58E3039E1A63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02DF93D-20A9-4150-BEEB-58A9E85AE6DD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D39F658-B839-4543-B395-4932400BCEE3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EDA82C-A800-4EF0-877B-CB2FEE0593CE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0336410-CDD9-476D-B8A0-2AA9F935091D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DCA36AD-7576-4A13-AA48-2B9D226F4351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50F99D7-7D36-4D41-94D1-F814CDA52025}"/>
              </a:ext>
            </a:extLst>
          </p:cNvPr>
          <p:cNvGrpSpPr/>
          <p:nvPr/>
        </p:nvGrpSpPr>
        <p:grpSpPr>
          <a:xfrm>
            <a:off x="344488" y="5653216"/>
            <a:ext cx="3973600" cy="516153"/>
            <a:chOff x="992560" y="1628800"/>
            <a:chExt cx="3973600" cy="51615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210F0C0-0F8F-4EC2-9348-6BBF16463047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723762-8551-4C1F-9D4F-0521FFA7CA7D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8F0A15-52E0-47E1-807B-6769F8FCF8FD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E3DED3-A89C-4723-A744-B952093CCFF6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CED2CBA-40E0-410C-A0A5-CB6711A856D0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DB34387-A8CB-4C60-9D40-4EE1DC3A6EB8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B4737F2-F080-47E0-A2BE-512BDE078CE5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C2988B-C55E-4BEB-AC77-50050CF0F733}"/>
              </a:ext>
            </a:extLst>
          </p:cNvPr>
          <p:cNvCxnSpPr>
            <a:cxnSpLocks/>
          </p:cNvCxnSpPr>
          <p:nvPr/>
        </p:nvCxnSpPr>
        <p:spPr>
          <a:xfrm>
            <a:off x="4576543" y="3841093"/>
            <a:ext cx="1464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1BFFC31-4F99-40EF-9B1C-CF0761C64D08}"/>
              </a:ext>
            </a:extLst>
          </p:cNvPr>
          <p:cNvCxnSpPr>
            <a:cxnSpLocks/>
          </p:cNvCxnSpPr>
          <p:nvPr/>
        </p:nvCxnSpPr>
        <p:spPr>
          <a:xfrm>
            <a:off x="4576543" y="4537669"/>
            <a:ext cx="1464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1E32F45-1F62-4680-82D5-BFA575DEE60D}"/>
              </a:ext>
            </a:extLst>
          </p:cNvPr>
          <p:cNvCxnSpPr>
            <a:cxnSpLocks/>
          </p:cNvCxnSpPr>
          <p:nvPr/>
        </p:nvCxnSpPr>
        <p:spPr>
          <a:xfrm>
            <a:off x="4576543" y="5150522"/>
            <a:ext cx="1464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60DBC25-B7F2-4288-9A68-4C763990390E}"/>
              </a:ext>
            </a:extLst>
          </p:cNvPr>
          <p:cNvCxnSpPr>
            <a:cxnSpLocks/>
          </p:cNvCxnSpPr>
          <p:nvPr/>
        </p:nvCxnSpPr>
        <p:spPr>
          <a:xfrm>
            <a:off x="4576543" y="5902955"/>
            <a:ext cx="1464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744A8A-CDE3-4EE2-8E5E-D12E243EDD2A}"/>
              </a:ext>
            </a:extLst>
          </p:cNvPr>
          <p:cNvSpPr txBox="1"/>
          <p:nvPr/>
        </p:nvSpPr>
        <p:spPr>
          <a:xfrm>
            <a:off x="6646367" y="26275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적합도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148BD5-1C9D-400C-87F3-AB1D909AE8E4}"/>
              </a:ext>
            </a:extLst>
          </p:cNvPr>
          <p:cNvSpPr txBox="1"/>
          <p:nvPr/>
        </p:nvSpPr>
        <p:spPr>
          <a:xfrm>
            <a:off x="6736136" y="30037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6D9BE1-45B1-4D87-B3AE-8B1747A31CF9}"/>
              </a:ext>
            </a:extLst>
          </p:cNvPr>
          <p:cNvSpPr txBox="1"/>
          <p:nvPr/>
        </p:nvSpPr>
        <p:spPr>
          <a:xfrm>
            <a:off x="6736136" y="36872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6795B-B133-4544-BD1E-DFBF1F44245C}"/>
              </a:ext>
            </a:extLst>
          </p:cNvPr>
          <p:cNvSpPr txBox="1"/>
          <p:nvPr/>
        </p:nvSpPr>
        <p:spPr>
          <a:xfrm>
            <a:off x="6736136" y="4404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53E487-E7F9-4A4C-B97C-3F2EC444BCE6}"/>
              </a:ext>
            </a:extLst>
          </p:cNvPr>
          <p:cNvSpPr txBox="1"/>
          <p:nvPr/>
        </p:nvSpPr>
        <p:spPr>
          <a:xfrm>
            <a:off x="6736136" y="49966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C002AC-5054-4164-8CB1-361DD86CF1DD}"/>
              </a:ext>
            </a:extLst>
          </p:cNvPr>
          <p:cNvSpPr txBox="1"/>
          <p:nvPr/>
        </p:nvSpPr>
        <p:spPr>
          <a:xfrm>
            <a:off x="6736136" y="57490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5339F3D9-F7B8-404B-97DD-FEDEF3B1D86D}"/>
              </a:ext>
            </a:extLst>
          </p:cNvPr>
          <p:cNvSpPr/>
          <p:nvPr/>
        </p:nvSpPr>
        <p:spPr>
          <a:xfrm>
            <a:off x="7595332" y="3080581"/>
            <a:ext cx="293580" cy="29762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A3B2E4-04CE-4608-9544-690BE0F57627}"/>
              </a:ext>
            </a:extLst>
          </p:cNvPr>
          <p:cNvSpPr txBox="1"/>
          <p:nvPr/>
        </p:nvSpPr>
        <p:spPr>
          <a:xfrm>
            <a:off x="7974513" y="3864642"/>
            <a:ext cx="1652211" cy="16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계산 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적합도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수준이 높을수록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선택이 될 가능성 역시 높도록 값을 부여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C3ECAA-A885-4B6C-972B-383849E74403}"/>
              </a:ext>
            </a:extLst>
          </p:cNvPr>
          <p:cNvSpPr/>
          <p:nvPr/>
        </p:nvSpPr>
        <p:spPr>
          <a:xfrm>
            <a:off x="272480" y="2512852"/>
            <a:ext cx="9282236" cy="382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08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6">
            <a:extLst>
              <a:ext uri="{FF2B5EF4-FFF2-40B4-BE49-F238E27FC236}">
                <a16:creationId xmlns:a16="http://schemas.microsoft.com/office/drawing/2014/main" id="{35C1D480-BA6D-44FD-B928-FE444310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세대에서 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개씩 염색체를 묶어서 특정 구간 사이의 염색체들을 교환한다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알고리즘의 연산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-Crossover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838490" y="6369500"/>
            <a:ext cx="4229021" cy="365125"/>
          </a:xfrm>
        </p:spPr>
        <p:txBody>
          <a:bodyPr/>
          <a:lstStyle/>
          <a:p>
            <a:r>
              <a:rPr lang="en-US" altLang="ko-KR" dirty="0"/>
              <a:t>2017 Spring, </a:t>
            </a:r>
            <a:r>
              <a:rPr lang="en-US" altLang="ko-KR" dirty="0" err="1"/>
              <a:t>Htel</a:t>
            </a:r>
            <a:r>
              <a:rPr lang="en-US" altLang="ko-KR" dirty="0"/>
              <a:t> and Tourism Revenue Management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FB0943-7DFC-403B-8E3B-A91A633346C6}"/>
              </a:ext>
            </a:extLst>
          </p:cNvPr>
          <p:cNvGrpSpPr/>
          <p:nvPr/>
        </p:nvGrpSpPr>
        <p:grpSpPr>
          <a:xfrm>
            <a:off x="321411" y="3662842"/>
            <a:ext cx="3973600" cy="516153"/>
            <a:chOff x="992560" y="1628800"/>
            <a:chExt cx="3973600" cy="51615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B694C5-908C-4882-B541-33BA8F81D6A7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8D2C74-6D0C-4084-86C9-22EA3CC2AA7A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44C819-7E9D-4A52-B10B-ED0F7D8745D5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9E88BC-8F4B-4939-A32F-5D2D7A46F266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08A5CF-7828-4E6E-800A-D5AEA96EB089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2E7B57-732D-4927-9355-66D0325DE672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A630065-3F23-4E5D-9048-CA932BB580B3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96CCD5-394B-4654-8CD0-5FEA653C1085}"/>
              </a:ext>
            </a:extLst>
          </p:cNvPr>
          <p:cNvGrpSpPr/>
          <p:nvPr/>
        </p:nvGrpSpPr>
        <p:grpSpPr>
          <a:xfrm>
            <a:off x="321411" y="4814970"/>
            <a:ext cx="3973600" cy="516153"/>
            <a:chOff x="992560" y="1628800"/>
            <a:chExt cx="3973600" cy="5161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94F0E1-8932-4644-AB1E-023B69D8EE1F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79FAB9A-E0C9-447A-8AC6-ECFF5E2882B6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201068-0A89-4F56-99BA-D920BC04F247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B3AD97-DB3D-40BE-B626-8C4EC4EF80F9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D87B209-F369-4447-B86A-D7AF68999D53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3F7928-644C-4C17-BE85-64506AEFD49C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1AA1A9C-6121-467A-A89A-847B7BD4ED1F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33D7CF-40DA-49EB-ABAD-86ACB37422A8}"/>
              </a:ext>
            </a:extLst>
          </p:cNvPr>
          <p:cNvSpPr txBox="1"/>
          <p:nvPr/>
        </p:nvSpPr>
        <p:spPr>
          <a:xfrm>
            <a:off x="519252" y="2206774"/>
            <a:ext cx="8524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EX)Two-point crossover 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염색체에서 두개의 점을 임의로 선택 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점들 사이에 있는 값들을 교환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2869A7-D449-4404-B331-42C56217F6D4}"/>
              </a:ext>
            </a:extLst>
          </p:cNvPr>
          <p:cNvCxnSpPr>
            <a:cxnSpLocks/>
          </p:cNvCxnSpPr>
          <p:nvPr/>
        </p:nvCxnSpPr>
        <p:spPr>
          <a:xfrm>
            <a:off x="1456955" y="3212976"/>
            <a:ext cx="0" cy="449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7B15447-76B0-4547-B8E3-65CC2459CEF7}"/>
              </a:ext>
            </a:extLst>
          </p:cNvPr>
          <p:cNvCxnSpPr>
            <a:cxnSpLocks/>
          </p:cNvCxnSpPr>
          <p:nvPr/>
        </p:nvCxnSpPr>
        <p:spPr>
          <a:xfrm>
            <a:off x="3179625" y="3212976"/>
            <a:ext cx="0" cy="449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1670DFA-1D92-48FF-ACB6-0451419D8744}"/>
              </a:ext>
            </a:extLst>
          </p:cNvPr>
          <p:cNvCxnSpPr>
            <a:cxnSpLocks/>
          </p:cNvCxnSpPr>
          <p:nvPr/>
        </p:nvCxnSpPr>
        <p:spPr>
          <a:xfrm>
            <a:off x="1456955" y="4365104"/>
            <a:ext cx="0" cy="449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5ABA2B-39B9-4E74-AA5C-305453FFF817}"/>
              </a:ext>
            </a:extLst>
          </p:cNvPr>
          <p:cNvCxnSpPr>
            <a:cxnSpLocks/>
          </p:cNvCxnSpPr>
          <p:nvPr/>
        </p:nvCxnSpPr>
        <p:spPr>
          <a:xfrm>
            <a:off x="3159467" y="4365104"/>
            <a:ext cx="0" cy="449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F22BB2CF-F417-4582-900A-AD5379F17122}"/>
              </a:ext>
            </a:extLst>
          </p:cNvPr>
          <p:cNvSpPr/>
          <p:nvPr/>
        </p:nvSpPr>
        <p:spPr>
          <a:xfrm rot="16200000">
            <a:off x="2235781" y="3473119"/>
            <a:ext cx="155448" cy="163243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왼쪽 중괄호 90">
            <a:extLst>
              <a:ext uri="{FF2B5EF4-FFF2-40B4-BE49-F238E27FC236}">
                <a16:creationId xmlns:a16="http://schemas.microsoft.com/office/drawing/2014/main" id="{6712A40F-52CD-4CBB-876F-B9024C47E193}"/>
              </a:ext>
            </a:extLst>
          </p:cNvPr>
          <p:cNvSpPr/>
          <p:nvPr/>
        </p:nvSpPr>
        <p:spPr>
          <a:xfrm rot="5400000" flipV="1">
            <a:off x="2235782" y="3899068"/>
            <a:ext cx="155448" cy="163243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7DC24-C0AF-4615-8958-AEB03046C2D8}"/>
              </a:ext>
            </a:extLst>
          </p:cNvPr>
          <p:cNvSpPr txBox="1"/>
          <p:nvPr/>
        </p:nvSpPr>
        <p:spPr>
          <a:xfrm>
            <a:off x="2035939" y="43297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교환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4B68E84-34F1-480C-B10B-C80611BF90A2}"/>
              </a:ext>
            </a:extLst>
          </p:cNvPr>
          <p:cNvSpPr/>
          <p:nvPr/>
        </p:nvSpPr>
        <p:spPr>
          <a:xfrm>
            <a:off x="4650389" y="4230652"/>
            <a:ext cx="648068" cy="48463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C292B1E-035C-4ED4-8DC0-B28DE3184442}"/>
              </a:ext>
            </a:extLst>
          </p:cNvPr>
          <p:cNvGrpSpPr/>
          <p:nvPr/>
        </p:nvGrpSpPr>
        <p:grpSpPr>
          <a:xfrm>
            <a:off x="5671269" y="3662842"/>
            <a:ext cx="3973600" cy="516153"/>
            <a:chOff x="992560" y="1628800"/>
            <a:chExt cx="3973600" cy="51615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77826E8-C57B-4EC8-916A-EAD4C11D0F10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1EC8893-2CD0-4855-8AEC-D37A23D031C2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0C7134B-7D1C-47AC-8C05-144749A6B2E1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B28DCA5-1D0E-477C-A934-98EA63DED1B6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7B70DA-7F9A-48BD-93FA-22111664E4EE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6FC25F7-0E27-4618-9288-6CDD059585BE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4EBB589-F745-437E-83A3-E95317EBA758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F2C59CF-14D8-4A40-9CF5-FBA46DCB5A55}"/>
              </a:ext>
            </a:extLst>
          </p:cNvPr>
          <p:cNvGrpSpPr/>
          <p:nvPr/>
        </p:nvGrpSpPr>
        <p:grpSpPr>
          <a:xfrm>
            <a:off x="5671269" y="4814970"/>
            <a:ext cx="3973600" cy="516153"/>
            <a:chOff x="992560" y="1628800"/>
            <a:chExt cx="3973600" cy="516153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9A12FA9-7D3E-4837-8D13-21EF0DA0C73E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F8E6645-C8B1-408B-A05F-F8BA492AC033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0418024-58CC-4F04-A47E-45BA4934CDA7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AD5C73A-AADB-4C58-B5FD-F9A72B50BAE4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B86552-D6BE-4F26-95F0-C0383C38A9AB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3C51B17-439D-4A75-A792-C1F7BC834DC6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EB255-C062-4A2D-B7A3-09EC10C15C61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274ADA4-3EB9-41CE-B5B1-617CE7464BDD}"/>
              </a:ext>
            </a:extLst>
          </p:cNvPr>
          <p:cNvSpPr/>
          <p:nvPr/>
        </p:nvSpPr>
        <p:spPr>
          <a:xfrm>
            <a:off x="230535" y="3118920"/>
            <a:ext cx="9505056" cy="2611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6">
            <a:extLst>
              <a:ext uri="{FF2B5EF4-FFF2-40B4-BE49-F238E27FC236}">
                <a16:creationId xmlns:a16="http://schemas.microsoft.com/office/drawing/2014/main" id="{35C1D480-BA6D-44FD-B928-FE444310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염색체의 특정 유전자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들</a:t>
            </a:r>
            <a:r>
              <a:rPr lang="en-US" altLang="ko-KR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다른 값으로 변화시킨다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알고리즘의 연산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-Mutation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33D7CF-40DA-49EB-ABAD-86ACB37422A8}"/>
              </a:ext>
            </a:extLst>
          </p:cNvPr>
          <p:cNvSpPr txBox="1"/>
          <p:nvPr/>
        </p:nvSpPr>
        <p:spPr>
          <a:xfrm>
            <a:off x="519252" y="2206774"/>
            <a:ext cx="844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EX)One-point mutation 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염색체에서 하나의 점을 임의로 선택 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점의 값을 임의의 값으로 변화시킴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4B68E84-34F1-480C-B10B-C80611BF90A2}"/>
              </a:ext>
            </a:extLst>
          </p:cNvPr>
          <p:cNvSpPr/>
          <p:nvPr/>
        </p:nvSpPr>
        <p:spPr>
          <a:xfrm rot="5400000">
            <a:off x="4260926" y="4604639"/>
            <a:ext cx="648068" cy="48463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C292B1E-035C-4ED4-8DC0-B28DE3184442}"/>
              </a:ext>
            </a:extLst>
          </p:cNvPr>
          <p:cNvGrpSpPr/>
          <p:nvPr/>
        </p:nvGrpSpPr>
        <p:grpSpPr>
          <a:xfrm>
            <a:off x="2576736" y="3717032"/>
            <a:ext cx="3973600" cy="516153"/>
            <a:chOff x="992560" y="1628800"/>
            <a:chExt cx="3973600" cy="51615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77826E8-C57B-4EC8-916A-EAD4C11D0F10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1EC8893-2CD0-4855-8AEC-D37A23D031C2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0C7134B-7D1C-47AC-8C05-144749A6B2E1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B28DCA5-1D0E-477C-A934-98EA63DED1B6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7B70DA-7F9A-48BD-93FA-22111664E4EE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6FC25F7-0E27-4618-9288-6CDD059585BE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4EBB589-F745-437E-83A3-E95317EBA758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F58E10-5F8E-4E2F-B093-A0331C9E4D28}"/>
              </a:ext>
            </a:extLst>
          </p:cNvPr>
          <p:cNvGrpSpPr/>
          <p:nvPr/>
        </p:nvGrpSpPr>
        <p:grpSpPr>
          <a:xfrm>
            <a:off x="2576736" y="5460725"/>
            <a:ext cx="3973600" cy="516153"/>
            <a:chOff x="992560" y="1628800"/>
            <a:chExt cx="3973600" cy="5161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69B1DDF-EFBF-4595-B8EC-FC1D1BF39D55}"/>
                </a:ext>
              </a:extLst>
            </p:cNvPr>
            <p:cNvSpPr/>
            <p:nvPr/>
          </p:nvSpPr>
          <p:spPr>
            <a:xfrm>
              <a:off x="992560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9A2038-C8F3-48BB-9349-2EA5D61D7F02}"/>
                </a:ext>
              </a:extLst>
            </p:cNvPr>
            <p:cNvSpPr/>
            <p:nvPr/>
          </p:nvSpPr>
          <p:spPr>
            <a:xfrm>
              <a:off x="156033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2E699F-E403-494D-B7C2-1D3C19F4F1A6}"/>
                </a:ext>
              </a:extLst>
            </p:cNvPr>
            <p:cNvSpPr/>
            <p:nvPr/>
          </p:nvSpPr>
          <p:spPr>
            <a:xfrm>
              <a:off x="212810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6B89B6-06B7-4520-8308-05A6620AC8D0}"/>
                </a:ext>
              </a:extLst>
            </p:cNvPr>
            <p:cNvSpPr/>
            <p:nvPr/>
          </p:nvSpPr>
          <p:spPr>
            <a:xfrm>
              <a:off x="2695072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8C9A0C-1248-4EDC-9E42-6C0E9E7E8077}"/>
                </a:ext>
              </a:extLst>
            </p:cNvPr>
            <p:cNvSpPr/>
            <p:nvPr/>
          </p:nvSpPr>
          <p:spPr>
            <a:xfrm>
              <a:off x="3262844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B84E1C6-BBA7-4501-9887-BF7260A3CEAC}"/>
                </a:ext>
              </a:extLst>
            </p:cNvPr>
            <p:cNvSpPr/>
            <p:nvPr/>
          </p:nvSpPr>
          <p:spPr>
            <a:xfrm>
              <a:off x="3830616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476C00-231F-409D-9DD3-12A89040B2C9}"/>
                </a:ext>
              </a:extLst>
            </p:cNvPr>
            <p:cNvSpPr/>
            <p:nvPr/>
          </p:nvSpPr>
          <p:spPr>
            <a:xfrm>
              <a:off x="4398388" y="1628800"/>
              <a:ext cx="567772" cy="516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B17E685-C0F4-4326-8285-CB2D2B27FD26}"/>
              </a:ext>
            </a:extLst>
          </p:cNvPr>
          <p:cNvCxnSpPr>
            <a:cxnSpLocks/>
          </p:cNvCxnSpPr>
          <p:nvPr/>
        </p:nvCxnSpPr>
        <p:spPr>
          <a:xfrm>
            <a:off x="4567793" y="3267166"/>
            <a:ext cx="0" cy="449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E8395B-0EF1-4C8E-87DD-775A285A146A}"/>
              </a:ext>
            </a:extLst>
          </p:cNvPr>
          <p:cNvSpPr/>
          <p:nvPr/>
        </p:nvSpPr>
        <p:spPr>
          <a:xfrm>
            <a:off x="1712639" y="3118920"/>
            <a:ext cx="5688633" cy="311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7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465F0191-E3EB-40CC-B9D2-4ED8EFD88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300" y="1124744"/>
                <a:ext cx="9183272" cy="5184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85750" indent="-285750" fontAlgn="ctr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총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유전자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구성된 염색체들이 한 세대에 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개씩 있다고 할 때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유전 알고리즘을 활용하여 가장 작은 적합도 함수 값을 가진 염색체를 구하여라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dirty="0">
                  <a:solidFill>
                    <a:srgbClr val="3131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ctr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적합도 함수 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</m:t>
                        </m:r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3131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ctr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유전자의 범위 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사이의 정수</a:t>
                </a:r>
                <a:endParaRPr lang="en-US" altLang="ko-KR" dirty="0">
                  <a:solidFill>
                    <a:srgbClr val="3131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ctr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선택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rouletting wheel 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기법 활용</a:t>
                </a:r>
                <a:endParaRPr lang="en-US" altLang="ko-KR" dirty="0">
                  <a:solidFill>
                    <a:srgbClr val="3131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ctr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교배 확률 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0.5</a:t>
                </a:r>
              </a:p>
              <a:p>
                <a:pPr marL="742950" lvl="1" indent="-285750" fontAlgn="ctr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변이 확률 </a:t>
                </a:r>
                <a:r>
                  <a:rPr lang="en-US" altLang="ko-KR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0.3</a:t>
                </a:r>
                <a:r>
                  <a:rPr lang="ko-KR" altLang="en-US" dirty="0">
                    <a:solidFill>
                      <a:srgbClr val="3131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dirty="0">
                  <a:solidFill>
                    <a:srgbClr val="3131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fontAlgn="ctr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>
                  <a:solidFill>
                    <a:srgbClr val="3131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465F0191-E3EB-40CC-B9D2-4ED8EFD8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124744"/>
                <a:ext cx="9183272" cy="5184576"/>
              </a:xfrm>
              <a:prstGeom prst="rect">
                <a:avLst/>
              </a:prstGeom>
              <a:blipFill>
                <a:blip r:embed="rId2"/>
                <a:stretch>
                  <a:fillRect l="-398" r="-4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5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50891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유전 알고리즘 예제 풀이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-1" y="994796"/>
            <a:ext cx="9906000" cy="102484"/>
          </a:xfrm>
          <a:prstGeom prst="rect">
            <a:avLst/>
          </a:prstGeom>
          <a:gradFill flip="none" rotWithShape="1">
            <a:gsLst>
              <a:gs pos="0">
                <a:srgbClr val="C3002F"/>
              </a:gs>
              <a:gs pos="10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958-C111-42C1-A506-FF0E0DBA16F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65F0191-E3EB-40CC-B9D2-4ED8EFD8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4744"/>
            <a:ext cx="91832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font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염색체 구성</a:t>
            </a:r>
            <a:endParaRPr lang="en-US" altLang="ko-KR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0E487-6A72-4584-A772-DAE6EC5D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252662"/>
            <a:ext cx="5029200" cy="23526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11015</TotalTime>
  <Words>583</Words>
  <Application>Microsoft Office PowerPoint</Application>
  <PresentationFormat>A4 용지(210x297mm)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Wingdings</vt:lpstr>
      <vt:lpstr>Office 테마</vt:lpstr>
      <vt:lpstr> Genetic algorithm</vt:lpstr>
      <vt:lpstr>유전 알고리즘이란</vt:lpstr>
      <vt:lpstr>유전 알고리즘</vt:lpstr>
      <vt:lpstr>유전 알고리즘의 순서도</vt:lpstr>
      <vt:lpstr>유전 알고리즘의 연산-Selection</vt:lpstr>
      <vt:lpstr>유전 알고리즘의 연산-Crossover</vt:lpstr>
      <vt:lpstr>유전 알고리즘의 연산-Mutation</vt:lpstr>
      <vt:lpstr>유전 알고리즘 예제</vt:lpstr>
      <vt:lpstr>유전 알고리즘 예제 풀이</vt:lpstr>
      <vt:lpstr>유전 알고리즘 예제 풀이</vt:lpstr>
      <vt:lpstr>유전 알고리즘 예제 풀이</vt:lpstr>
      <vt:lpstr>유전 알고리즘 예제 풀이</vt:lpstr>
      <vt:lpstr>유전 알고리즘 예제 풀이</vt:lpstr>
      <vt:lpstr>유전 알고리즘 예제 풀이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ydko</dc:creator>
  <cp:lastModifiedBy>KWAG SUNG IL</cp:lastModifiedBy>
  <cp:revision>186</cp:revision>
  <dcterms:created xsi:type="dcterms:W3CDTF">2016-02-29T04:51:04Z</dcterms:created>
  <dcterms:modified xsi:type="dcterms:W3CDTF">2020-10-27T04:07:17Z</dcterms:modified>
</cp:coreProperties>
</file>