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70" r:id="rId6"/>
    <p:sldId id="271" r:id="rId7"/>
    <p:sldId id="272" r:id="rId8"/>
    <p:sldId id="276" r:id="rId9"/>
    <p:sldId id="265" r:id="rId10"/>
    <p:sldId id="266" r:id="rId11"/>
    <p:sldId id="267" r:id="rId12"/>
    <p:sldId id="268" r:id="rId13"/>
    <p:sldId id="269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6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C9B30-B145-412B-BF6C-96DCD77FB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進捗ありますか？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ACBC53-7CF7-435A-B2D7-E87E4B3926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201811424</a:t>
            </a:r>
          </a:p>
          <a:p>
            <a:r>
              <a:rPr lang="ja-JP" altLang="en-US" dirty="0"/>
              <a:t>鈴木 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894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A8F3B-74E2-49DF-A2C7-7C267711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7806"/>
          </a:xfrm>
        </p:spPr>
        <p:txBody>
          <a:bodyPr/>
          <a:lstStyle/>
          <a:p>
            <a:r>
              <a:rPr kumimoji="1" lang="ja-JP" altLang="en-US" dirty="0"/>
              <a:t>ユーザ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FE8863-0AB9-424A-9A3C-2FCC71EF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67407"/>
            <a:ext cx="9905998" cy="442379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create table user(//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ユーザ</a:t>
            </a:r>
            <a:endParaRPr lang="en-US" altLang="ja-JP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 int </a:t>
            </a:r>
            <a:r>
              <a:rPr lang="en-US" altLang="ja-JP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auto_increment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primary key,//ID</a:t>
            </a:r>
          </a:p>
          <a:p>
            <a:pPr marL="0" indent="0">
              <a:buNone/>
            </a:pP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name varchar(100) not null,//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名前</a:t>
            </a:r>
            <a:endParaRPr lang="en-US" altLang="ja-JP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altLang="ja-JP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mail_address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varchar(100) not null,//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メールアドレス</a:t>
            </a:r>
            <a:endParaRPr lang="en-US" altLang="ja-JP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altLang="ja-JP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user_type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varchar(10) not null, //MANAGER: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管理者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,GUEST: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一般ユーザ</a:t>
            </a:r>
            <a:endParaRPr lang="en-US" altLang="ja-JP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pass varchar(100) not null//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パスワード</a:t>
            </a:r>
            <a:endParaRPr lang="en-US" altLang="ja-JP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);</a:t>
            </a:r>
            <a:endParaRPr kumimoji="1" lang="en-US" altLang="ja-JP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309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A8F3B-74E2-49DF-A2C7-7C267711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7806"/>
          </a:xfrm>
        </p:spPr>
        <p:txBody>
          <a:bodyPr/>
          <a:lstStyle/>
          <a:p>
            <a:r>
              <a:rPr lang="ja-JP" altLang="en-US" dirty="0"/>
              <a:t>タスク状態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FE8863-0AB9-424A-9A3C-2FCC71EF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67407"/>
            <a:ext cx="9905998" cy="442379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create table status(//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タスク状態</a:t>
            </a:r>
            <a:endParaRPr lang="en-US" altLang="ja-JP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 int </a:t>
            </a:r>
            <a:r>
              <a:rPr lang="en-US" altLang="ja-JP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auto_increment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primary key,//ID</a:t>
            </a:r>
          </a:p>
          <a:p>
            <a:pPr marL="0" indent="0">
              <a:buNone/>
            </a:pPr>
            <a:r>
              <a:rPr kumimoji="1"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Name varchar(100) not null//</a:t>
            </a:r>
            <a:r>
              <a:rPr kumimoji="1"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状態名</a:t>
            </a:r>
            <a:endParaRPr kumimoji="1" lang="en-US" altLang="ja-JP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);</a:t>
            </a:r>
            <a:endParaRPr kumimoji="1" lang="en-US" altLang="ja-JP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061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A8F3B-74E2-49DF-A2C7-7C267711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7806"/>
          </a:xfrm>
        </p:spPr>
        <p:txBody>
          <a:bodyPr/>
          <a:lstStyle/>
          <a:p>
            <a:r>
              <a:rPr lang="ja-JP" altLang="en-US" dirty="0"/>
              <a:t>担当者</a:t>
            </a:r>
            <a:r>
              <a:rPr lang="en-US" altLang="ja-JP" dirty="0"/>
              <a:t>A</a:t>
            </a:r>
            <a:r>
              <a:rPr lang="ja-JP" altLang="en-US" dirty="0"/>
              <a:t>のタスク一覧を取得する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FE8863-0AB9-424A-9A3C-2FCC71EF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67407"/>
            <a:ext cx="9905998" cy="442379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select task.* from </a:t>
            </a:r>
            <a:r>
              <a:rPr lang="en-US" altLang="ja-JP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task,user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where user.name = "A" and user.id = </a:t>
            </a:r>
            <a:r>
              <a:rPr lang="en-US" altLang="ja-JP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task.user_id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012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A8F3B-74E2-49DF-A2C7-7C267711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7806"/>
          </a:xfrm>
        </p:spPr>
        <p:txBody>
          <a:bodyPr/>
          <a:lstStyle/>
          <a:p>
            <a:r>
              <a:rPr lang="ja-JP" altLang="en-US" dirty="0"/>
              <a:t>タスク状態が</a:t>
            </a:r>
            <a:r>
              <a:rPr lang="en-US" altLang="ja-JP" dirty="0"/>
              <a:t>new</a:t>
            </a:r>
            <a:r>
              <a:rPr lang="ja-JP" altLang="en-US" dirty="0"/>
              <a:t>であるタスクを取得する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FE8863-0AB9-424A-9A3C-2FCC71EF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67407"/>
            <a:ext cx="9905998" cy="442379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select task.* from </a:t>
            </a:r>
            <a:r>
              <a:rPr lang="en-US" altLang="ja-JP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task,status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where status.name = “NEW” and status.id = </a:t>
            </a:r>
            <a:r>
              <a:rPr lang="en-US" altLang="ja-JP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task.status_id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4007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A8F3B-74E2-49DF-A2C7-7C267711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7806"/>
          </a:xfrm>
        </p:spPr>
        <p:txBody>
          <a:bodyPr/>
          <a:lstStyle/>
          <a:p>
            <a:r>
              <a:rPr lang="ja-JP" altLang="en-US" dirty="0"/>
              <a:t>進捗率</a:t>
            </a:r>
            <a:r>
              <a:rPr lang="en-US" altLang="ja-JP" dirty="0"/>
              <a:t>70%</a:t>
            </a:r>
            <a:r>
              <a:rPr lang="ja-JP" altLang="en-US" dirty="0"/>
              <a:t>以上のタスク一覧をえる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FE8863-0AB9-424A-9A3C-2FCC71EF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67407"/>
            <a:ext cx="9905998" cy="442379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select task.* from task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where </a:t>
            </a:r>
            <a:r>
              <a:rPr lang="en-US" altLang="ja-JP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task.progress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&gt;= 70;</a:t>
            </a:r>
          </a:p>
        </p:txBody>
      </p:sp>
    </p:spTree>
    <p:extLst>
      <p:ext uri="{BB962C8B-B14F-4D97-AF65-F5344CB8AC3E}">
        <p14:creationId xmlns:p14="http://schemas.microsoft.com/office/powerpoint/2010/main" val="1802835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A8F3B-74E2-49DF-A2C7-7C267711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7806"/>
          </a:xfrm>
        </p:spPr>
        <p:txBody>
          <a:bodyPr>
            <a:normAutofit/>
          </a:bodyPr>
          <a:lstStyle/>
          <a:p>
            <a:r>
              <a:rPr lang="ja-JP" altLang="en-US" dirty="0"/>
              <a:t>ユーザ名、タイトル、詳細から自由検索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FE8863-0AB9-424A-9A3C-2FCC71EF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67407"/>
            <a:ext cx="9905998" cy="442379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select task.id,task.title,task.deadline,task.priority,task.progress,status.name,user.name from </a:t>
            </a:r>
            <a:r>
              <a:rPr lang="en-US" altLang="ja-JP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task,status,user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where </a:t>
            </a:r>
            <a:r>
              <a:rPr lang="en-US" altLang="ja-JP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task.status_id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= status.id and </a:t>
            </a:r>
            <a:r>
              <a:rPr lang="en-US" altLang="ja-JP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task.user_id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= user.id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and (</a:t>
            </a:r>
            <a:r>
              <a:rPr lang="en-US" altLang="ja-JP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task.title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like "%</a:t>
            </a:r>
            <a:r>
              <a:rPr lang="en-US" altLang="ja-JP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hoge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%" or </a:t>
            </a:r>
            <a:r>
              <a:rPr lang="en-US" altLang="ja-JP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task.detail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like "%</a:t>
            </a:r>
            <a:r>
              <a:rPr lang="en-US" altLang="ja-JP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hoge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%" or user.name like "%</a:t>
            </a:r>
            <a:r>
              <a:rPr lang="en-US" altLang="ja-JP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hoge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%")</a:t>
            </a:r>
          </a:p>
        </p:txBody>
      </p:sp>
    </p:spTree>
    <p:extLst>
      <p:ext uri="{BB962C8B-B14F-4D97-AF65-F5344CB8AC3E}">
        <p14:creationId xmlns:p14="http://schemas.microsoft.com/office/powerpoint/2010/main" val="52952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A8F3B-74E2-49DF-A2C7-7C267711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780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リンク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FE8863-0AB9-424A-9A3C-2FCC71EF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67407"/>
            <a:ext cx="9905998" cy="442379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http://turkey.slis.tsukuba.ac.jp/~s1811424/</a:t>
            </a:r>
          </a:p>
        </p:txBody>
      </p:sp>
    </p:spTree>
    <p:extLst>
      <p:ext uri="{BB962C8B-B14F-4D97-AF65-F5344CB8AC3E}">
        <p14:creationId xmlns:p14="http://schemas.microsoft.com/office/powerpoint/2010/main" val="189388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A8F3B-74E2-49DF-A2C7-7C267711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7806"/>
          </a:xfrm>
        </p:spPr>
        <p:txBody>
          <a:bodyPr/>
          <a:lstStyle/>
          <a:p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FE8863-0AB9-424A-9A3C-2FCC71EF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67407"/>
            <a:ext cx="9905998" cy="4423794"/>
          </a:xfrm>
        </p:spPr>
        <p:txBody>
          <a:bodyPr anchor="t"/>
          <a:lstStyle/>
          <a:p>
            <a:r>
              <a:rPr kumimoji="1" lang="ja-JP" altLang="en-US" cap="none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プロジェクト用タスク管理ツール</a:t>
            </a:r>
            <a:endParaRPr kumimoji="1" lang="en-US" altLang="ja-JP" cap="none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ja-JP" altLang="en-US" cap="none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ログインを必要とすることで、秘匿性を保つことができる</a:t>
            </a:r>
            <a:endParaRPr kumimoji="1" lang="en-US" altLang="ja-JP" cap="none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ja-JP" altLang="en-US" cap="none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タスク内容と必要に応じて、期日を入力。</a:t>
            </a:r>
            <a:r>
              <a:rPr lang="en-US" altLang="ja-JP" cap="none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DB</a:t>
            </a:r>
            <a:r>
              <a:rPr lang="ja-JP" altLang="en-US" cap="none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に保存</a:t>
            </a:r>
            <a:endParaRPr lang="en-US" altLang="ja-JP" cap="none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kumimoji="1" lang="ja-JP" altLang="en-US" cap="none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タスクを依頼する場合、他アカウントを指定</a:t>
            </a:r>
            <a:r>
              <a:rPr lang="ja-JP" altLang="en-US" cap="none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。紐付けられた</a:t>
            </a:r>
            <a:r>
              <a:rPr lang="en-US" altLang="ja-JP" cap="none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Slack or Email</a:t>
            </a:r>
            <a:r>
              <a:rPr lang="ja-JP" altLang="en-US" cap="none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に通知</a:t>
            </a:r>
            <a:endParaRPr lang="en-US" altLang="ja-JP" cap="none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kumimoji="1" lang="ja-JP" altLang="en-US" cap="none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進捗率を入力させることで、プロジェクトトータルでの進捗の見積</a:t>
            </a:r>
            <a:endParaRPr kumimoji="1" lang="en-US" altLang="ja-JP" cap="none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endParaRPr kumimoji="1" lang="en-US" altLang="ja-JP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959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A8F3B-74E2-49DF-A2C7-7C267711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7806"/>
          </a:xfrm>
        </p:spPr>
        <p:txBody>
          <a:bodyPr/>
          <a:lstStyle/>
          <a:p>
            <a:r>
              <a:rPr lang="ja-JP" altLang="en-US" dirty="0"/>
              <a:t>実体関連図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FB0549B-50E7-4933-9FD4-122E8BC78EA7}"/>
              </a:ext>
            </a:extLst>
          </p:cNvPr>
          <p:cNvSpPr/>
          <p:nvPr/>
        </p:nvSpPr>
        <p:spPr>
          <a:xfrm>
            <a:off x="2743898" y="2643232"/>
            <a:ext cx="1124124" cy="40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タスク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A399062-218C-47CD-81F0-14A52816F0A8}"/>
              </a:ext>
            </a:extLst>
          </p:cNvPr>
          <p:cNvSpPr/>
          <p:nvPr/>
        </p:nvSpPr>
        <p:spPr>
          <a:xfrm>
            <a:off x="2634142" y="5747858"/>
            <a:ext cx="1340839" cy="40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タスク状態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4D1BA58-9A86-49D4-BD67-7733439A45AC}"/>
              </a:ext>
            </a:extLst>
          </p:cNvPr>
          <p:cNvSpPr/>
          <p:nvPr/>
        </p:nvSpPr>
        <p:spPr>
          <a:xfrm>
            <a:off x="6839825" y="2643232"/>
            <a:ext cx="1124124" cy="40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ユーザ</a:t>
            </a:r>
          </a:p>
        </p:txBody>
      </p:sp>
      <p:sp>
        <p:nvSpPr>
          <p:cNvPr id="13" name="フローチャート: 判断 12">
            <a:extLst>
              <a:ext uri="{FF2B5EF4-FFF2-40B4-BE49-F238E27FC236}">
                <a16:creationId xmlns:a16="http://schemas.microsoft.com/office/drawing/2014/main" id="{CE009F3E-1DA9-4075-B5C8-45013842084B}"/>
              </a:ext>
            </a:extLst>
          </p:cNvPr>
          <p:cNvSpPr/>
          <p:nvPr/>
        </p:nvSpPr>
        <p:spPr>
          <a:xfrm>
            <a:off x="4591223" y="2597091"/>
            <a:ext cx="1739319" cy="49495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担当者</a:t>
            </a:r>
          </a:p>
        </p:txBody>
      </p:sp>
      <p:sp>
        <p:nvSpPr>
          <p:cNvPr id="14" name="フローチャート: 判断 13">
            <a:extLst>
              <a:ext uri="{FF2B5EF4-FFF2-40B4-BE49-F238E27FC236}">
                <a16:creationId xmlns:a16="http://schemas.microsoft.com/office/drawing/2014/main" id="{27F71D62-8C9A-46E8-899A-E0A8B4924743}"/>
              </a:ext>
            </a:extLst>
          </p:cNvPr>
          <p:cNvSpPr/>
          <p:nvPr/>
        </p:nvSpPr>
        <p:spPr>
          <a:xfrm>
            <a:off x="2743898" y="4245180"/>
            <a:ext cx="1124124" cy="5715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状態</a:t>
            </a:r>
          </a:p>
        </p:txBody>
      </p:sp>
      <p:sp>
        <p:nvSpPr>
          <p:cNvPr id="15" name="フローチャート: 端子 14">
            <a:extLst>
              <a:ext uri="{FF2B5EF4-FFF2-40B4-BE49-F238E27FC236}">
                <a16:creationId xmlns:a16="http://schemas.microsoft.com/office/drawing/2014/main" id="{A35D2184-8412-4344-AD4B-F7910284C632}"/>
              </a:ext>
            </a:extLst>
          </p:cNvPr>
          <p:cNvSpPr/>
          <p:nvPr/>
        </p:nvSpPr>
        <p:spPr>
          <a:xfrm>
            <a:off x="6839825" y="1648788"/>
            <a:ext cx="1124124" cy="4026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名前</a:t>
            </a:r>
          </a:p>
        </p:txBody>
      </p:sp>
      <p:sp>
        <p:nvSpPr>
          <p:cNvPr id="16" name="フローチャート: 端子 15">
            <a:extLst>
              <a:ext uri="{FF2B5EF4-FFF2-40B4-BE49-F238E27FC236}">
                <a16:creationId xmlns:a16="http://schemas.microsoft.com/office/drawing/2014/main" id="{E466FC64-341A-4867-8096-8B6E62F18963}"/>
              </a:ext>
            </a:extLst>
          </p:cNvPr>
          <p:cNvSpPr/>
          <p:nvPr/>
        </p:nvSpPr>
        <p:spPr>
          <a:xfrm>
            <a:off x="8738184" y="2635541"/>
            <a:ext cx="2133949" cy="4026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メールアドレス</a:t>
            </a:r>
          </a:p>
        </p:txBody>
      </p:sp>
      <p:sp>
        <p:nvSpPr>
          <p:cNvPr id="17" name="フローチャート: 端子 16">
            <a:extLst>
              <a:ext uri="{FF2B5EF4-FFF2-40B4-BE49-F238E27FC236}">
                <a16:creationId xmlns:a16="http://schemas.microsoft.com/office/drawing/2014/main" id="{F7DC4B92-56D3-4649-B263-44E9B2B2451F}"/>
              </a:ext>
            </a:extLst>
          </p:cNvPr>
          <p:cNvSpPr/>
          <p:nvPr/>
        </p:nvSpPr>
        <p:spPr>
          <a:xfrm>
            <a:off x="6612448" y="3610762"/>
            <a:ext cx="1578877" cy="4026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パスワード</a:t>
            </a:r>
          </a:p>
        </p:txBody>
      </p:sp>
      <p:sp>
        <p:nvSpPr>
          <p:cNvPr id="18" name="フローチャート: 端子 17">
            <a:extLst>
              <a:ext uri="{FF2B5EF4-FFF2-40B4-BE49-F238E27FC236}">
                <a16:creationId xmlns:a16="http://schemas.microsoft.com/office/drawing/2014/main" id="{32E9F579-88A2-4947-824B-4A05F4932A9C}"/>
              </a:ext>
            </a:extLst>
          </p:cNvPr>
          <p:cNvSpPr/>
          <p:nvPr/>
        </p:nvSpPr>
        <p:spPr>
          <a:xfrm>
            <a:off x="3370466" y="1313152"/>
            <a:ext cx="1235277" cy="4026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タイトル</a:t>
            </a:r>
          </a:p>
        </p:txBody>
      </p:sp>
      <p:sp>
        <p:nvSpPr>
          <p:cNvPr id="19" name="フローチャート: 端子 18">
            <a:extLst>
              <a:ext uri="{FF2B5EF4-FFF2-40B4-BE49-F238E27FC236}">
                <a16:creationId xmlns:a16="http://schemas.microsoft.com/office/drawing/2014/main" id="{9BD162D8-46B0-4B4B-BB60-5AD39561D02C}"/>
              </a:ext>
            </a:extLst>
          </p:cNvPr>
          <p:cNvSpPr/>
          <p:nvPr/>
        </p:nvSpPr>
        <p:spPr>
          <a:xfrm>
            <a:off x="1042841" y="1955682"/>
            <a:ext cx="1235277" cy="4026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作成日時</a:t>
            </a:r>
          </a:p>
        </p:txBody>
      </p:sp>
      <p:sp>
        <p:nvSpPr>
          <p:cNvPr id="20" name="フローチャート: 端子 19">
            <a:extLst>
              <a:ext uri="{FF2B5EF4-FFF2-40B4-BE49-F238E27FC236}">
                <a16:creationId xmlns:a16="http://schemas.microsoft.com/office/drawing/2014/main" id="{7317FD14-7791-4455-A4FE-2C38F0391BFE}"/>
              </a:ext>
            </a:extLst>
          </p:cNvPr>
          <p:cNvSpPr/>
          <p:nvPr/>
        </p:nvSpPr>
        <p:spPr>
          <a:xfrm>
            <a:off x="585395" y="2639735"/>
            <a:ext cx="1235277" cy="4026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更新日時</a:t>
            </a:r>
          </a:p>
        </p:txBody>
      </p:sp>
      <p:sp>
        <p:nvSpPr>
          <p:cNvPr id="21" name="フローチャート: 端子 20">
            <a:extLst>
              <a:ext uri="{FF2B5EF4-FFF2-40B4-BE49-F238E27FC236}">
                <a16:creationId xmlns:a16="http://schemas.microsoft.com/office/drawing/2014/main" id="{176B10FC-FBD8-4106-A379-00255C180794}"/>
              </a:ext>
            </a:extLst>
          </p:cNvPr>
          <p:cNvSpPr/>
          <p:nvPr/>
        </p:nvSpPr>
        <p:spPr>
          <a:xfrm>
            <a:off x="88753" y="3260422"/>
            <a:ext cx="1726923" cy="4026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締め切り日時</a:t>
            </a:r>
          </a:p>
        </p:txBody>
      </p:sp>
      <p:sp>
        <p:nvSpPr>
          <p:cNvPr id="22" name="フローチャート: 端子 21">
            <a:extLst>
              <a:ext uri="{FF2B5EF4-FFF2-40B4-BE49-F238E27FC236}">
                <a16:creationId xmlns:a16="http://schemas.microsoft.com/office/drawing/2014/main" id="{C0DCC706-AE03-4309-B9B2-F5E06E4813A8}"/>
              </a:ext>
            </a:extLst>
          </p:cNvPr>
          <p:cNvSpPr/>
          <p:nvPr/>
        </p:nvSpPr>
        <p:spPr>
          <a:xfrm>
            <a:off x="1731280" y="3864428"/>
            <a:ext cx="1235277" cy="4026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優先度</a:t>
            </a:r>
          </a:p>
        </p:txBody>
      </p:sp>
      <p:sp>
        <p:nvSpPr>
          <p:cNvPr id="23" name="フローチャート: 端子 22">
            <a:extLst>
              <a:ext uri="{FF2B5EF4-FFF2-40B4-BE49-F238E27FC236}">
                <a16:creationId xmlns:a16="http://schemas.microsoft.com/office/drawing/2014/main" id="{0ABC0915-B3FC-4018-BCE8-111FF5616BC4}"/>
              </a:ext>
            </a:extLst>
          </p:cNvPr>
          <p:cNvSpPr/>
          <p:nvPr/>
        </p:nvSpPr>
        <p:spPr>
          <a:xfrm>
            <a:off x="3787498" y="3915914"/>
            <a:ext cx="1235277" cy="4026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進捗率</a:t>
            </a:r>
          </a:p>
        </p:txBody>
      </p:sp>
      <p:sp>
        <p:nvSpPr>
          <p:cNvPr id="24" name="フローチャート: 端子 23">
            <a:extLst>
              <a:ext uri="{FF2B5EF4-FFF2-40B4-BE49-F238E27FC236}">
                <a16:creationId xmlns:a16="http://schemas.microsoft.com/office/drawing/2014/main" id="{A3C847B6-9FA4-4381-B994-CE36D4B84836}"/>
              </a:ext>
            </a:extLst>
          </p:cNvPr>
          <p:cNvSpPr/>
          <p:nvPr/>
        </p:nvSpPr>
        <p:spPr>
          <a:xfrm>
            <a:off x="4224179" y="1806429"/>
            <a:ext cx="1235277" cy="4026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詳細</a:t>
            </a:r>
          </a:p>
        </p:txBody>
      </p:sp>
      <p:sp>
        <p:nvSpPr>
          <p:cNvPr id="25" name="フローチャート: 端子 24">
            <a:extLst>
              <a:ext uri="{FF2B5EF4-FFF2-40B4-BE49-F238E27FC236}">
                <a16:creationId xmlns:a16="http://schemas.microsoft.com/office/drawing/2014/main" id="{FDEBBC9C-1D17-4354-ADDE-366C10F57D50}"/>
              </a:ext>
            </a:extLst>
          </p:cNvPr>
          <p:cNvSpPr/>
          <p:nvPr/>
        </p:nvSpPr>
        <p:spPr>
          <a:xfrm>
            <a:off x="4679311" y="5747857"/>
            <a:ext cx="1235277" cy="4026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状態名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BFF72A0-ADC6-4AB6-AE62-6A7525B5CAC6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flipV="1">
            <a:off x="3304562" y="4816754"/>
            <a:ext cx="1398" cy="931104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C4850A4-33C0-4259-A8CA-BFF48D343590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3974981" y="5949193"/>
            <a:ext cx="704330" cy="1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39527A0C-9B10-48D7-957B-52809C6FD699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flipV="1">
            <a:off x="3305960" y="3045903"/>
            <a:ext cx="0" cy="1199277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EF2B6C79-60D9-4A19-B2D2-E9C896AB18F7}"/>
              </a:ext>
            </a:extLst>
          </p:cNvPr>
          <p:cNvCxnSpPr>
            <a:cxnSpLocks/>
            <a:stCxn id="22" idx="0"/>
            <a:endCxn id="6" idx="2"/>
          </p:cNvCxnSpPr>
          <p:nvPr/>
        </p:nvCxnSpPr>
        <p:spPr>
          <a:xfrm flipV="1">
            <a:off x="2348919" y="3045903"/>
            <a:ext cx="957041" cy="818525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B56CA26E-9AE7-49A3-A425-B55204D27901}"/>
              </a:ext>
            </a:extLst>
          </p:cNvPr>
          <p:cNvCxnSpPr>
            <a:cxnSpLocks/>
            <a:stCxn id="23" idx="0"/>
            <a:endCxn id="6" idx="2"/>
          </p:cNvCxnSpPr>
          <p:nvPr/>
        </p:nvCxnSpPr>
        <p:spPr>
          <a:xfrm flipH="1" flipV="1">
            <a:off x="3305960" y="3045903"/>
            <a:ext cx="1099177" cy="870011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52EF475-448C-4691-8FAA-B4C396E3959A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1815676" y="2844568"/>
            <a:ext cx="928222" cy="61719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B5887C2-1652-4226-A126-4C0307BA68CA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>
            <a:off x="1820672" y="2841071"/>
            <a:ext cx="923226" cy="3497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4CDB113-94A3-49CF-980E-EB1FEE446D44}"/>
              </a:ext>
            </a:extLst>
          </p:cNvPr>
          <p:cNvCxnSpPr>
            <a:cxnSpLocks/>
            <a:stCxn id="19" idx="3"/>
            <a:endCxn id="6" idx="0"/>
          </p:cNvCxnSpPr>
          <p:nvPr/>
        </p:nvCxnSpPr>
        <p:spPr>
          <a:xfrm>
            <a:off x="2278118" y="2157018"/>
            <a:ext cx="1027842" cy="486214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84E4D7E-0C9B-452B-8F21-834AB1F08247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 flipH="1">
            <a:off x="3305960" y="1715823"/>
            <a:ext cx="682145" cy="927409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0B2D2D9C-0526-4836-9008-841B76A0BB2A}"/>
              </a:ext>
            </a:extLst>
          </p:cNvPr>
          <p:cNvCxnSpPr>
            <a:cxnSpLocks/>
            <a:stCxn id="24" idx="2"/>
            <a:endCxn id="6" idx="3"/>
          </p:cNvCxnSpPr>
          <p:nvPr/>
        </p:nvCxnSpPr>
        <p:spPr>
          <a:xfrm flipH="1">
            <a:off x="3868022" y="2209100"/>
            <a:ext cx="973796" cy="635468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351FA4B5-71F6-47F5-8EFE-85680F810E98}"/>
              </a:ext>
            </a:extLst>
          </p:cNvPr>
          <p:cNvCxnSpPr>
            <a:cxnSpLocks/>
            <a:stCxn id="13" idx="1"/>
            <a:endCxn id="6" idx="3"/>
          </p:cNvCxnSpPr>
          <p:nvPr/>
        </p:nvCxnSpPr>
        <p:spPr>
          <a:xfrm flipH="1">
            <a:off x="3868022" y="2844567"/>
            <a:ext cx="723201" cy="1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85FF9613-4F1D-4E65-A944-2A3C5696FA6D}"/>
              </a:ext>
            </a:extLst>
          </p:cNvPr>
          <p:cNvCxnSpPr>
            <a:cxnSpLocks/>
            <a:stCxn id="8" idx="1"/>
            <a:endCxn id="13" idx="3"/>
          </p:cNvCxnSpPr>
          <p:nvPr/>
        </p:nvCxnSpPr>
        <p:spPr>
          <a:xfrm flipH="1" flipV="1">
            <a:off x="6330542" y="2844567"/>
            <a:ext cx="509283" cy="1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1AA8247B-9FE2-4317-A389-6B270EE901B3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>
            <a:off x="7401887" y="2051459"/>
            <a:ext cx="0" cy="591773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3512F55C-1D24-41B6-A212-F5124663A5FF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401887" y="3045903"/>
            <a:ext cx="0" cy="564859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95E00B8A-9F22-4A4B-A880-4E9955240458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7963949" y="2836877"/>
            <a:ext cx="774235" cy="7691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6711164-B76E-4CAD-81B1-02CE3B82D650}"/>
              </a:ext>
            </a:extLst>
          </p:cNvPr>
          <p:cNvSpPr txBox="1"/>
          <p:nvPr/>
        </p:nvSpPr>
        <p:spPr>
          <a:xfrm>
            <a:off x="4301175" y="2675316"/>
            <a:ext cx="383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1:1</a:t>
            </a:r>
            <a:endParaRPr kumimoji="1" lang="ja-JP" altLang="en-US" sz="10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79368ED-6E93-4D80-BF0D-19B4CA39556F}"/>
              </a:ext>
            </a:extLst>
          </p:cNvPr>
          <p:cNvSpPr txBox="1"/>
          <p:nvPr/>
        </p:nvSpPr>
        <p:spPr>
          <a:xfrm>
            <a:off x="6367251" y="2675315"/>
            <a:ext cx="383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1:N</a:t>
            </a:r>
            <a:endParaRPr kumimoji="1" lang="ja-JP" altLang="en-US" sz="10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6B4FB28-89C9-4A11-A304-38ECBCD187A3}"/>
              </a:ext>
            </a:extLst>
          </p:cNvPr>
          <p:cNvSpPr txBox="1"/>
          <p:nvPr/>
        </p:nvSpPr>
        <p:spPr>
          <a:xfrm>
            <a:off x="3338216" y="3700522"/>
            <a:ext cx="383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1:1</a:t>
            </a:r>
            <a:endParaRPr kumimoji="1" lang="ja-JP" altLang="en-US" sz="10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C482AE50-862C-4AB8-B157-F6510422C988}"/>
              </a:ext>
            </a:extLst>
          </p:cNvPr>
          <p:cNvSpPr txBox="1"/>
          <p:nvPr/>
        </p:nvSpPr>
        <p:spPr>
          <a:xfrm rot="16200000">
            <a:off x="3370466" y="5120883"/>
            <a:ext cx="383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N:1</a:t>
            </a:r>
            <a:endParaRPr kumimoji="1" lang="ja-JP" altLang="en-US" sz="1000" dirty="0"/>
          </a:p>
        </p:txBody>
      </p:sp>
      <p:sp>
        <p:nvSpPr>
          <p:cNvPr id="41" name="フローチャート: 端子 40">
            <a:extLst>
              <a:ext uri="{FF2B5EF4-FFF2-40B4-BE49-F238E27FC236}">
                <a16:creationId xmlns:a16="http://schemas.microsoft.com/office/drawing/2014/main" id="{8B6AE6C1-46DD-44A3-8C27-21FF9CD3DCFF}"/>
              </a:ext>
            </a:extLst>
          </p:cNvPr>
          <p:cNvSpPr/>
          <p:nvPr/>
        </p:nvSpPr>
        <p:spPr>
          <a:xfrm>
            <a:off x="8418354" y="1777418"/>
            <a:ext cx="1124124" cy="4026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ID</a:t>
            </a:r>
            <a:endParaRPr kumimoji="1" lang="ja-JP" altLang="en-US" u="sng" dirty="0"/>
          </a:p>
        </p:txBody>
      </p:sp>
      <p:sp>
        <p:nvSpPr>
          <p:cNvPr id="42" name="フローチャート: 端子 41">
            <a:extLst>
              <a:ext uri="{FF2B5EF4-FFF2-40B4-BE49-F238E27FC236}">
                <a16:creationId xmlns:a16="http://schemas.microsoft.com/office/drawing/2014/main" id="{749E04EA-6990-400F-AD7E-C2815E8181DC}"/>
              </a:ext>
            </a:extLst>
          </p:cNvPr>
          <p:cNvSpPr/>
          <p:nvPr/>
        </p:nvSpPr>
        <p:spPr>
          <a:xfrm>
            <a:off x="691552" y="5747857"/>
            <a:ext cx="1124124" cy="4026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ID</a:t>
            </a:r>
            <a:endParaRPr kumimoji="1" lang="ja-JP" altLang="en-US" u="sng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8B8780C-D529-4A71-8132-D2E799015B7F}"/>
              </a:ext>
            </a:extLst>
          </p:cNvPr>
          <p:cNvCxnSpPr>
            <a:cxnSpLocks/>
            <a:stCxn id="41" idx="2"/>
            <a:endCxn id="8" idx="3"/>
          </p:cNvCxnSpPr>
          <p:nvPr/>
        </p:nvCxnSpPr>
        <p:spPr>
          <a:xfrm flipH="1">
            <a:off x="7963949" y="2180089"/>
            <a:ext cx="1016467" cy="664479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E8B0444F-6418-412B-9625-F39F6909D41F}"/>
              </a:ext>
            </a:extLst>
          </p:cNvPr>
          <p:cNvCxnSpPr>
            <a:cxnSpLocks/>
            <a:stCxn id="42" idx="3"/>
            <a:endCxn id="7" idx="1"/>
          </p:cNvCxnSpPr>
          <p:nvPr/>
        </p:nvCxnSpPr>
        <p:spPr>
          <a:xfrm>
            <a:off x="1815676" y="5949193"/>
            <a:ext cx="818466" cy="1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フローチャート: 端子 46">
            <a:extLst>
              <a:ext uri="{FF2B5EF4-FFF2-40B4-BE49-F238E27FC236}">
                <a16:creationId xmlns:a16="http://schemas.microsoft.com/office/drawing/2014/main" id="{222ED3D3-A3B0-4588-B97B-4BC4B650B76C}"/>
              </a:ext>
            </a:extLst>
          </p:cNvPr>
          <p:cNvSpPr/>
          <p:nvPr/>
        </p:nvSpPr>
        <p:spPr>
          <a:xfrm>
            <a:off x="1822746" y="1308510"/>
            <a:ext cx="1235277" cy="4026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ID</a:t>
            </a:r>
            <a:endParaRPr kumimoji="1" lang="ja-JP" altLang="en-US" u="sng" dirty="0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CF756A6-902C-4BB1-9E56-3B9F8A4237DD}"/>
              </a:ext>
            </a:extLst>
          </p:cNvPr>
          <p:cNvCxnSpPr>
            <a:cxnSpLocks/>
            <a:stCxn id="47" idx="2"/>
            <a:endCxn id="6" idx="0"/>
          </p:cNvCxnSpPr>
          <p:nvPr/>
        </p:nvCxnSpPr>
        <p:spPr>
          <a:xfrm>
            <a:off x="2440385" y="1711181"/>
            <a:ext cx="865575" cy="932051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A75C9A0-1218-450C-857B-391569030B80}"/>
              </a:ext>
            </a:extLst>
          </p:cNvPr>
          <p:cNvSpPr/>
          <p:nvPr/>
        </p:nvSpPr>
        <p:spPr>
          <a:xfrm>
            <a:off x="7213742" y="4806541"/>
            <a:ext cx="1340839" cy="40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コメント</a:t>
            </a:r>
          </a:p>
        </p:txBody>
      </p:sp>
      <p:sp>
        <p:nvSpPr>
          <p:cNvPr id="51" name="フローチャート: 端子 50">
            <a:extLst>
              <a:ext uri="{FF2B5EF4-FFF2-40B4-BE49-F238E27FC236}">
                <a16:creationId xmlns:a16="http://schemas.microsoft.com/office/drawing/2014/main" id="{01436657-8D4D-433A-B981-333484FC51E7}"/>
              </a:ext>
            </a:extLst>
          </p:cNvPr>
          <p:cNvSpPr/>
          <p:nvPr/>
        </p:nvSpPr>
        <p:spPr>
          <a:xfrm>
            <a:off x="6596103" y="5747856"/>
            <a:ext cx="1235277" cy="4026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ID</a:t>
            </a:r>
            <a:endParaRPr kumimoji="1" lang="ja-JP" altLang="en-US" u="sng" dirty="0"/>
          </a:p>
        </p:txBody>
      </p:sp>
      <p:sp>
        <p:nvSpPr>
          <p:cNvPr id="52" name="フローチャート: 端子 51">
            <a:extLst>
              <a:ext uri="{FF2B5EF4-FFF2-40B4-BE49-F238E27FC236}">
                <a16:creationId xmlns:a16="http://schemas.microsoft.com/office/drawing/2014/main" id="{9C46E163-D74D-4F07-9C86-61441B75ED82}"/>
              </a:ext>
            </a:extLst>
          </p:cNvPr>
          <p:cNvSpPr/>
          <p:nvPr/>
        </p:nvSpPr>
        <p:spPr>
          <a:xfrm>
            <a:off x="8007328" y="5747856"/>
            <a:ext cx="1235277" cy="4026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テキスト</a:t>
            </a:r>
          </a:p>
        </p:txBody>
      </p:sp>
      <p:sp>
        <p:nvSpPr>
          <p:cNvPr id="54" name="フローチャート: 判断 53">
            <a:extLst>
              <a:ext uri="{FF2B5EF4-FFF2-40B4-BE49-F238E27FC236}">
                <a16:creationId xmlns:a16="http://schemas.microsoft.com/office/drawing/2014/main" id="{471B9DB6-E0E4-443D-98F8-231558ACF699}"/>
              </a:ext>
            </a:extLst>
          </p:cNvPr>
          <p:cNvSpPr/>
          <p:nvPr/>
        </p:nvSpPr>
        <p:spPr>
          <a:xfrm>
            <a:off x="4911622" y="3791548"/>
            <a:ext cx="1739319" cy="49495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会話</a:t>
            </a:r>
          </a:p>
        </p:txBody>
      </p:sp>
      <p:sp>
        <p:nvSpPr>
          <p:cNvPr id="55" name="フローチャート: 判断 54">
            <a:extLst>
              <a:ext uri="{FF2B5EF4-FFF2-40B4-BE49-F238E27FC236}">
                <a16:creationId xmlns:a16="http://schemas.microsoft.com/office/drawing/2014/main" id="{E098E086-250B-42F2-86FF-F01EBDEB861B}"/>
              </a:ext>
            </a:extLst>
          </p:cNvPr>
          <p:cNvSpPr/>
          <p:nvPr/>
        </p:nvSpPr>
        <p:spPr>
          <a:xfrm>
            <a:off x="8343683" y="3806560"/>
            <a:ext cx="1739319" cy="49495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発言者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B30D34FE-B361-49F2-93D9-D26AD8AE8215}"/>
              </a:ext>
            </a:extLst>
          </p:cNvPr>
          <p:cNvCxnSpPr>
            <a:cxnSpLocks/>
            <a:stCxn id="51" idx="0"/>
            <a:endCxn id="50" idx="2"/>
          </p:cNvCxnSpPr>
          <p:nvPr/>
        </p:nvCxnSpPr>
        <p:spPr>
          <a:xfrm flipV="1">
            <a:off x="7213742" y="5209212"/>
            <a:ext cx="670420" cy="538644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C1FD277F-6CB7-4CA3-A217-ED5E2E9642DE}"/>
              </a:ext>
            </a:extLst>
          </p:cNvPr>
          <p:cNvCxnSpPr>
            <a:cxnSpLocks/>
            <a:stCxn id="52" idx="0"/>
            <a:endCxn id="50" idx="2"/>
          </p:cNvCxnSpPr>
          <p:nvPr/>
        </p:nvCxnSpPr>
        <p:spPr>
          <a:xfrm flipH="1" flipV="1">
            <a:off x="7884162" y="5209212"/>
            <a:ext cx="740805" cy="538644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ABD822E-463E-4F99-BF72-D375DB74B9C7}"/>
              </a:ext>
            </a:extLst>
          </p:cNvPr>
          <p:cNvCxnSpPr>
            <a:cxnSpLocks/>
            <a:stCxn id="55" idx="2"/>
            <a:endCxn id="50" idx="0"/>
          </p:cNvCxnSpPr>
          <p:nvPr/>
        </p:nvCxnSpPr>
        <p:spPr>
          <a:xfrm flipH="1">
            <a:off x="7884162" y="4301511"/>
            <a:ext cx="1329181" cy="50503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BEBB89F3-A1B6-4E83-B644-60C2697DFED9}"/>
              </a:ext>
            </a:extLst>
          </p:cNvPr>
          <p:cNvCxnSpPr>
            <a:cxnSpLocks/>
            <a:stCxn id="55" idx="0"/>
            <a:endCxn id="8" idx="2"/>
          </p:cNvCxnSpPr>
          <p:nvPr/>
        </p:nvCxnSpPr>
        <p:spPr>
          <a:xfrm flipH="1" flipV="1">
            <a:off x="7401887" y="3045903"/>
            <a:ext cx="1811456" cy="760657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4688E667-2617-4235-B1A0-56D9CD806CEA}"/>
              </a:ext>
            </a:extLst>
          </p:cNvPr>
          <p:cNvCxnSpPr>
            <a:cxnSpLocks/>
            <a:stCxn id="50" idx="0"/>
            <a:endCxn id="54" idx="2"/>
          </p:cNvCxnSpPr>
          <p:nvPr/>
        </p:nvCxnSpPr>
        <p:spPr>
          <a:xfrm flipH="1" flipV="1">
            <a:off x="5781282" y="4286499"/>
            <a:ext cx="2102880" cy="520042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DFAB0D81-5149-4B54-9D4D-2DCDC0E0F90B}"/>
              </a:ext>
            </a:extLst>
          </p:cNvPr>
          <p:cNvCxnSpPr>
            <a:cxnSpLocks/>
            <a:stCxn id="54" idx="0"/>
            <a:endCxn id="6" idx="3"/>
          </p:cNvCxnSpPr>
          <p:nvPr/>
        </p:nvCxnSpPr>
        <p:spPr>
          <a:xfrm flipH="1" flipV="1">
            <a:off x="3868022" y="2844568"/>
            <a:ext cx="1913260" cy="94698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F1122D3-1EE6-41AF-9D54-2F01EDE29EC5}"/>
              </a:ext>
            </a:extLst>
          </p:cNvPr>
          <p:cNvSpPr txBox="1"/>
          <p:nvPr/>
        </p:nvSpPr>
        <p:spPr>
          <a:xfrm>
            <a:off x="4710121" y="3211551"/>
            <a:ext cx="383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1:N</a:t>
            </a:r>
            <a:endParaRPr kumimoji="1" lang="ja-JP" altLang="en-US" sz="1000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4631059-0CB6-498F-93AF-643E68EFC212}"/>
              </a:ext>
            </a:extLst>
          </p:cNvPr>
          <p:cNvSpPr txBox="1"/>
          <p:nvPr/>
        </p:nvSpPr>
        <p:spPr>
          <a:xfrm>
            <a:off x="6544444" y="4423409"/>
            <a:ext cx="383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1:1</a:t>
            </a:r>
            <a:endParaRPr kumimoji="1" lang="ja-JP" altLang="en-US" sz="10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16B5C9C-A1A5-4838-A49C-F5211AAB9906}"/>
              </a:ext>
            </a:extLst>
          </p:cNvPr>
          <p:cNvSpPr txBox="1"/>
          <p:nvPr/>
        </p:nvSpPr>
        <p:spPr>
          <a:xfrm>
            <a:off x="8402188" y="4414109"/>
            <a:ext cx="383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1:1</a:t>
            </a:r>
            <a:endParaRPr kumimoji="1" lang="ja-JP" altLang="en-US" sz="10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E537742-69A9-42B6-9EEC-2E014A401466}"/>
              </a:ext>
            </a:extLst>
          </p:cNvPr>
          <p:cNvSpPr txBox="1"/>
          <p:nvPr/>
        </p:nvSpPr>
        <p:spPr>
          <a:xfrm>
            <a:off x="8254864" y="3352584"/>
            <a:ext cx="383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N:1</a:t>
            </a:r>
            <a:endParaRPr kumimoji="1" lang="ja-JP" altLang="en-US" sz="1000" dirty="0"/>
          </a:p>
        </p:txBody>
      </p:sp>
      <p:sp>
        <p:nvSpPr>
          <p:cNvPr id="83" name="フローチャート: 端子 82">
            <a:extLst>
              <a:ext uri="{FF2B5EF4-FFF2-40B4-BE49-F238E27FC236}">
                <a16:creationId xmlns:a16="http://schemas.microsoft.com/office/drawing/2014/main" id="{D37CF999-76AE-4ECE-BBBE-F2A1243D8826}"/>
              </a:ext>
            </a:extLst>
          </p:cNvPr>
          <p:cNvSpPr/>
          <p:nvPr/>
        </p:nvSpPr>
        <p:spPr>
          <a:xfrm>
            <a:off x="5631781" y="1082374"/>
            <a:ext cx="1470939" cy="4026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管理者権限</a:t>
            </a: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C04A6FD9-5196-4BD0-86D6-218C3DB27E29}"/>
              </a:ext>
            </a:extLst>
          </p:cNvPr>
          <p:cNvCxnSpPr>
            <a:cxnSpLocks/>
            <a:stCxn id="83" idx="2"/>
            <a:endCxn id="8" idx="0"/>
          </p:cNvCxnSpPr>
          <p:nvPr/>
        </p:nvCxnSpPr>
        <p:spPr>
          <a:xfrm>
            <a:off x="6367251" y="1485045"/>
            <a:ext cx="1034636" cy="1158187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フローチャート: 端子 84">
            <a:extLst>
              <a:ext uri="{FF2B5EF4-FFF2-40B4-BE49-F238E27FC236}">
                <a16:creationId xmlns:a16="http://schemas.microsoft.com/office/drawing/2014/main" id="{EED0F163-F2D8-4378-AC3F-CA59ECB475B8}"/>
              </a:ext>
            </a:extLst>
          </p:cNvPr>
          <p:cNvSpPr/>
          <p:nvPr/>
        </p:nvSpPr>
        <p:spPr>
          <a:xfrm>
            <a:off x="9636856" y="5345185"/>
            <a:ext cx="1235277" cy="4026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作成日時</a:t>
            </a:r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F0B5C433-E779-4C67-BC0C-91128AAD0807}"/>
              </a:ext>
            </a:extLst>
          </p:cNvPr>
          <p:cNvCxnSpPr>
            <a:cxnSpLocks/>
            <a:stCxn id="50" idx="3"/>
            <a:endCxn id="85" idx="1"/>
          </p:cNvCxnSpPr>
          <p:nvPr/>
        </p:nvCxnSpPr>
        <p:spPr>
          <a:xfrm>
            <a:off x="8554581" y="5007877"/>
            <a:ext cx="1082275" cy="538644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9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A8F3B-74E2-49DF-A2C7-7C267711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7806"/>
          </a:xfrm>
        </p:spPr>
        <p:txBody>
          <a:bodyPr/>
          <a:lstStyle/>
          <a:p>
            <a:r>
              <a:rPr kumimoji="1" lang="ja-JP" altLang="en-US" dirty="0"/>
              <a:t>スキーマ設計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FE8863-0AB9-424A-9A3C-2FCC71EF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67407"/>
            <a:ext cx="9905998" cy="4423794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タスク</a:t>
            </a:r>
            <a:r>
              <a:rPr kumimoji="1"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</a:t>
            </a:r>
            <a:r>
              <a:rPr kumimoji="1" lang="ja-JP" altLang="en-US" u="sng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タスク</a:t>
            </a:r>
            <a:r>
              <a:rPr kumimoji="1" lang="en-US" altLang="ja-JP" u="sng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 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タイトル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 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作成日時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 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更新日時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 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締め切り日時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 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優先度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 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進捗率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 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詳細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 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ユーザ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id, 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状態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id)</a:t>
            </a:r>
          </a:p>
          <a:p>
            <a:pPr marL="0" indent="0">
              <a:buNone/>
            </a:pP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タスク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:{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タスク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→タイトル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タスク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→作成日時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タスク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→更新日時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タスク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→締め切り日時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タスク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→優先度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タスク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→進捗率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タスク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→詳細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タスク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→ユーザ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id,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タスク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→状態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id}</a:t>
            </a:r>
          </a:p>
          <a:p>
            <a:pPr marL="0" indent="0">
              <a:buNone/>
            </a:pPr>
            <a:r>
              <a:rPr kumimoji="1"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ユーザ</a:t>
            </a:r>
            <a:r>
              <a:rPr kumimoji="1"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</a:t>
            </a:r>
            <a:r>
              <a:rPr kumimoji="1" lang="ja-JP" altLang="en-US" u="sng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ユーザ</a:t>
            </a:r>
            <a:r>
              <a:rPr kumimoji="1" lang="en-US" altLang="ja-JP" u="sng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</a:t>
            </a:r>
            <a:r>
              <a:rPr kumimoji="1"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 </a:t>
            </a:r>
            <a:r>
              <a:rPr kumimoji="1"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メールアドレス</a:t>
            </a:r>
            <a:r>
              <a:rPr kumimoji="1"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 </a:t>
            </a:r>
            <a:r>
              <a:rPr kumimoji="1"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名前</a:t>
            </a:r>
            <a:r>
              <a:rPr kumimoji="1"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 </a:t>
            </a:r>
            <a:r>
              <a:rPr kumimoji="1"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パスワード</a:t>
            </a:r>
            <a:r>
              <a:rPr kumimoji="1"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</a:t>
            </a:r>
            <a:r>
              <a:rPr kumimoji="1"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管理者権限</a:t>
            </a:r>
            <a:r>
              <a:rPr kumimoji="1"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)</a:t>
            </a:r>
          </a:p>
          <a:p>
            <a:pPr marL="0" indent="0">
              <a:buNone/>
            </a:pP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ユーザ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:{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ユーザ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→メールアドレス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ユーザ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→名前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ユーザ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→パスワード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ユーザ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→管理者権限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}</a:t>
            </a:r>
            <a:endParaRPr kumimoji="1" lang="en-US" altLang="ja-JP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kumimoji="1"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タスク状態</a:t>
            </a:r>
            <a:r>
              <a:rPr kumimoji="1"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</a:t>
            </a:r>
            <a:r>
              <a:rPr kumimoji="1" lang="ja-JP" altLang="en-US" u="sng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タスク</a:t>
            </a:r>
            <a:r>
              <a:rPr kumimoji="1" lang="en-US" altLang="ja-JP" u="sng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</a:t>
            </a:r>
            <a:r>
              <a:rPr kumimoji="1"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 </a:t>
            </a:r>
            <a:r>
              <a:rPr kumimoji="1"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状態名</a:t>
            </a:r>
            <a:r>
              <a:rPr kumimoji="1"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)</a:t>
            </a:r>
          </a:p>
          <a:p>
            <a:pPr marL="0" indent="0">
              <a:buNone/>
            </a:pP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タスク状態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:{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タスク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→状態名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}</a:t>
            </a:r>
          </a:p>
          <a:p>
            <a:pPr marL="0" indent="0">
              <a:buNone/>
            </a:pP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コメント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</a:t>
            </a:r>
            <a:r>
              <a:rPr lang="ja-JP" altLang="en-US" u="sng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コメント</a:t>
            </a:r>
            <a:r>
              <a:rPr lang="en-US" altLang="ja-JP" u="sng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 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ユーザ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id,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テキスト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作成日時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)</a:t>
            </a:r>
          </a:p>
          <a:p>
            <a:pPr marL="0" indent="0">
              <a:buNone/>
            </a:pP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タスク状態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:{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コメント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→ユーザ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id,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コメント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→テキスト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コメント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→作成日時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}</a:t>
            </a:r>
          </a:p>
          <a:p>
            <a:pPr marL="0" indent="0">
              <a:buNone/>
            </a:pPr>
            <a:endParaRPr lang="en-US" altLang="ja-JP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endParaRPr kumimoji="1" lang="en-US" altLang="ja-JP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959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A8F3B-74E2-49DF-A2C7-7C267711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7806"/>
          </a:xfrm>
        </p:spPr>
        <p:txBody>
          <a:bodyPr/>
          <a:lstStyle/>
          <a:p>
            <a:r>
              <a:rPr kumimoji="1" lang="ja-JP" altLang="en-US" dirty="0"/>
              <a:t>スキーマ設計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FE8863-0AB9-424A-9A3C-2FCC71EF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67407"/>
            <a:ext cx="9905998" cy="4423794"/>
          </a:xfrm>
        </p:spPr>
        <p:txBody>
          <a:bodyPr anchor="t"/>
          <a:lstStyle/>
          <a:p>
            <a:pPr marL="0" indent="0">
              <a:buNone/>
            </a:pPr>
            <a:r>
              <a:rPr kumimoji="1"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タスク</a:t>
            </a:r>
            <a:r>
              <a:rPr kumimoji="1"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:</a:t>
            </a:r>
            <a:r>
              <a:rPr kumimoji="1"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すべての非キー属性が、いかなる候補キーにも部分従属しないので第二正規形である。また、すべての非キー属性が、いかなる候補キーからも推移従属しないので、第三正規形である。</a:t>
            </a:r>
            <a:endParaRPr kumimoji="1" lang="en-US" altLang="ja-JP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425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A8F3B-74E2-49DF-A2C7-7C267711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7806"/>
          </a:xfrm>
        </p:spPr>
        <p:txBody>
          <a:bodyPr/>
          <a:lstStyle/>
          <a:p>
            <a:r>
              <a:rPr kumimoji="1" lang="ja-JP" altLang="en-US" dirty="0"/>
              <a:t>スキーマ設計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FE8863-0AB9-424A-9A3C-2FCC71EF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67407"/>
            <a:ext cx="9905998" cy="4423794"/>
          </a:xfrm>
        </p:spPr>
        <p:txBody>
          <a:bodyPr anchor="t"/>
          <a:lstStyle/>
          <a:p>
            <a:pPr marL="0" indent="0">
              <a:buNone/>
            </a:pPr>
            <a:r>
              <a:rPr kumimoji="1"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ユーザ</a:t>
            </a:r>
            <a:r>
              <a:rPr kumimoji="1"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:</a:t>
            </a:r>
            <a:r>
              <a:rPr kumimoji="1"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すべての非キー属性が、いかなる候補キーにも部分従属しないので第二正規形である。また、すべての非キー属性が、いかなる候補キーからも推移従属しないので、第三正規形である。</a:t>
            </a:r>
            <a:endParaRPr kumimoji="1" lang="en-US" altLang="ja-JP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902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A8F3B-74E2-49DF-A2C7-7C267711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7806"/>
          </a:xfrm>
        </p:spPr>
        <p:txBody>
          <a:bodyPr/>
          <a:lstStyle/>
          <a:p>
            <a:r>
              <a:rPr kumimoji="1" lang="ja-JP" altLang="en-US" dirty="0"/>
              <a:t>スキーマ設計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FE8863-0AB9-424A-9A3C-2FCC71EF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67407"/>
            <a:ext cx="9905998" cy="4423794"/>
          </a:xfrm>
        </p:spPr>
        <p:txBody>
          <a:bodyPr anchor="t"/>
          <a:lstStyle/>
          <a:p>
            <a:pPr marL="0" indent="0">
              <a:buNone/>
            </a:pPr>
            <a:r>
              <a:rPr lang="ja-JP" altLang="en-US" cap="none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タスク状態</a:t>
            </a:r>
            <a:r>
              <a:rPr kumimoji="1" lang="en-US" altLang="ja-JP" cap="none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:</a:t>
            </a:r>
            <a:r>
              <a:rPr kumimoji="1"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すべての非キー属性が、いかなる候補キーにも部分従属しないので第二正規形である。また、すべての非キー属性が、いかなる候補キーからも推移従属しないので、第三正規形である。</a:t>
            </a:r>
            <a:endParaRPr kumimoji="1" lang="en-US" altLang="ja-JP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002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A8F3B-74E2-49DF-A2C7-7C267711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7806"/>
          </a:xfrm>
        </p:spPr>
        <p:txBody>
          <a:bodyPr/>
          <a:lstStyle/>
          <a:p>
            <a:r>
              <a:rPr kumimoji="1" lang="ja-JP" altLang="en-US" dirty="0"/>
              <a:t>スキーマ設計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FE8863-0AB9-424A-9A3C-2FCC71EF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67407"/>
            <a:ext cx="9905998" cy="4423794"/>
          </a:xfrm>
        </p:spPr>
        <p:txBody>
          <a:bodyPr anchor="t"/>
          <a:lstStyle/>
          <a:p>
            <a:pPr marL="0" indent="0">
              <a:buNone/>
            </a:pPr>
            <a:r>
              <a:rPr kumimoji="1"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コメント</a:t>
            </a:r>
            <a:r>
              <a:rPr kumimoji="1"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:</a:t>
            </a:r>
            <a:r>
              <a:rPr kumimoji="1"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すべての非キー属性が、いかなる候補キーにも部分従属しないので第二正規形である。また、すべての非キー属性が、いかなる候補キーからも推移従属しないので、第三正規形である。</a:t>
            </a:r>
            <a:endParaRPr kumimoji="1" lang="en-US" altLang="ja-JP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43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A8F3B-74E2-49DF-A2C7-7C267711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7806"/>
          </a:xfrm>
        </p:spPr>
        <p:txBody>
          <a:bodyPr/>
          <a:lstStyle/>
          <a:p>
            <a:r>
              <a:rPr lang="ja-JP" altLang="en-US" dirty="0"/>
              <a:t>タスク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FE8863-0AB9-424A-9A3C-2FCC71EF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67407"/>
            <a:ext cx="9905998" cy="4423794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create table task (//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タスク</a:t>
            </a:r>
            <a:endParaRPr lang="en-US" altLang="ja-JP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 int </a:t>
            </a:r>
            <a:r>
              <a:rPr lang="en-US" altLang="ja-JP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auto_increment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primary key, //ID</a:t>
            </a:r>
          </a:p>
          <a:p>
            <a:pPr marL="0" indent="0">
              <a:buNone/>
            </a:pP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title varchar(10) not null, //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タイトル</a:t>
            </a:r>
            <a:endParaRPr lang="en-US" altLang="ja-JP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altLang="ja-JP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create_date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date not null, //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作成日時</a:t>
            </a:r>
            <a:endParaRPr lang="en-US" altLang="ja-JP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altLang="ja-JP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update_date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timestamp not null DEFAULT CURRENT_TIMESTAMP ON UPDATE CURRENT_TIMESTAMP, //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更新日時</a:t>
            </a:r>
            <a:endParaRPr lang="en-US" altLang="ja-JP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deadline date, //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締め切り</a:t>
            </a:r>
            <a:endParaRPr lang="en-US" altLang="ja-JP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priority int, //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優先度</a:t>
            </a:r>
            <a:endParaRPr lang="en-US" altLang="ja-JP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progress int, //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進捗</a:t>
            </a:r>
            <a:endParaRPr lang="en-US" altLang="ja-JP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altLang="ja-JP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user_id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int, //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担当者ユーザ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</a:t>
            </a:r>
          </a:p>
          <a:p>
            <a:pPr marL="0" indent="0">
              <a:buNone/>
            </a:pPr>
            <a:r>
              <a:rPr lang="en-US" altLang="ja-JP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status_id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int, //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状態</a:t>
            </a: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id</a:t>
            </a:r>
          </a:p>
          <a:p>
            <a:pPr marL="0" indent="0">
              <a:buNone/>
            </a:pP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detail text, //</a:t>
            </a:r>
            <a:r>
              <a:rPr lang="ja-JP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詳細</a:t>
            </a:r>
            <a:endParaRPr lang="en-US" altLang="ja-JP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altLang="ja-JP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);</a:t>
            </a:r>
            <a:endParaRPr kumimoji="1" lang="en-US" altLang="ja-JP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5096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ッシュ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TM03457485[[fn=メッシュ]]</Template>
  <TotalTime>3768</TotalTime>
  <Words>854</Words>
  <Application>Microsoft Office PowerPoint</Application>
  <PresentationFormat>ワイド画面</PresentationFormat>
  <Paragraphs>97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メッシュ</vt:lpstr>
      <vt:lpstr>進捗ありますか？</vt:lpstr>
      <vt:lpstr>概要</vt:lpstr>
      <vt:lpstr>実体関連図</vt:lpstr>
      <vt:lpstr>スキーマ設計</vt:lpstr>
      <vt:lpstr>スキーマ設計</vt:lpstr>
      <vt:lpstr>スキーマ設計</vt:lpstr>
      <vt:lpstr>スキーマ設計</vt:lpstr>
      <vt:lpstr>スキーマ設計</vt:lpstr>
      <vt:lpstr>タスク</vt:lpstr>
      <vt:lpstr>ユーザ</vt:lpstr>
      <vt:lpstr>タスク状態</vt:lpstr>
      <vt:lpstr>担当者Aのタスク一覧を取得する</vt:lpstr>
      <vt:lpstr>タスク状態がnewであるタスクを取得する</vt:lpstr>
      <vt:lpstr>進捗率70%以上のタスク一覧をえる</vt:lpstr>
      <vt:lpstr>ユーザ名、タイトル、詳細から自由検索</vt:lpstr>
      <vt:lpstr>リンク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物欲マネージャー</dc:title>
  <dc:creator>鈴木龍</dc:creator>
  <cp:lastModifiedBy>鈴木龍</cp:lastModifiedBy>
  <cp:revision>30</cp:revision>
  <dcterms:created xsi:type="dcterms:W3CDTF">2019-04-22T12:23:43Z</dcterms:created>
  <dcterms:modified xsi:type="dcterms:W3CDTF">2019-06-29T16:00:26Z</dcterms:modified>
</cp:coreProperties>
</file>