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4"/>
  </p:sldMasterIdLst>
  <p:notesMasterIdLst>
    <p:notesMasterId r:id="rId19"/>
  </p:notesMasterIdLst>
  <p:sldIdLst>
    <p:sldId id="256" r:id="rId5"/>
    <p:sldId id="257" r:id="rId6"/>
    <p:sldId id="259" r:id="rId7"/>
    <p:sldId id="260" r:id="rId8"/>
    <p:sldId id="258" r:id="rId9"/>
    <p:sldId id="262" r:id="rId10"/>
    <p:sldId id="266" r:id="rId11"/>
    <p:sldId id="267" r:id="rId12"/>
    <p:sldId id="268" r:id="rId13"/>
    <p:sldId id="261" r:id="rId14"/>
    <p:sldId id="263" r:id="rId15"/>
    <p:sldId id="264" r:id="rId16"/>
    <p:sldId id="269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CA24AF-C981-4414-9B5D-9ED7C02CA83A}" v="1175" dt="2025-01-20T22:49:10.160"/>
    <p1510:client id="{E0FCADEC-9035-4E31-8964-CABC7234068E}" v="550" dt="2025-01-20T22:51:28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9A450-DC57-4DEA-A470-0F4AC571FE90}" type="datetimeFigureOut">
              <a:rPr lang="pt-PT" smtClean="0"/>
              <a:t>20/01/2025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BA683-30B3-4CB4-9310-A15C22FD386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3099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/>
              <a:t>Fundamento Teórico</a:t>
            </a:r>
            <a:r>
              <a:rPr lang="pt-PT"/>
              <a:t>:</a:t>
            </a:r>
            <a:br>
              <a:rPr lang="pt-PT"/>
            </a:br>
            <a:r>
              <a:rPr lang="pt-PT"/>
              <a:t>O valor CHSH é baseado na desigualdade de Bell, que testa se as correlações entre as medições de dois sistemas quânticos podem ser explicadas por teorias clássicas ou locais. A violação dessa desigualdade (CHSH&gt;2CHSH &gt; 2CHSH&gt;2) confirma a natureza quântica do entrelaçamento.</a:t>
            </a:r>
          </a:p>
          <a:p>
            <a:r>
              <a:rPr lang="pt-PT" b="1"/>
              <a:t>Fórmula Geral</a:t>
            </a:r>
            <a:r>
              <a:rPr lang="pt-PT"/>
              <a:t>:</a:t>
            </a:r>
            <a:br>
              <a:rPr lang="pt-PT"/>
            </a:br>
            <a:r>
              <a:rPr lang="pt-PT"/>
              <a:t>O valor CHSH é calculado como:</a:t>
            </a:r>
          </a:p>
          <a:p>
            <a:r>
              <a:rPr lang="pt-PT"/>
              <a:t>são as correlações calculadas para combinações específicas de bases de medições de Alice e Bob.</a:t>
            </a:r>
          </a:p>
          <a:p>
            <a:r>
              <a:rPr lang="pt-PT" b="1"/>
              <a:t>Cálculo das Correlações</a:t>
            </a:r>
            <a:r>
              <a:rPr lang="pt-PT"/>
              <a:t>:</a:t>
            </a:r>
            <a:br>
              <a:rPr lang="pt-PT"/>
            </a:br>
            <a:r>
              <a:rPr lang="pt-PT"/>
              <a:t>Cada E(</a:t>
            </a:r>
            <a:r>
              <a:rPr lang="pt-PT" err="1"/>
              <a:t>ai,bj</a:t>
            </a:r>
            <a:r>
              <a:rPr lang="pt-PT"/>
              <a:t>)E(</a:t>
            </a:r>
            <a:r>
              <a:rPr lang="pt-PT" err="1"/>
              <a:t>a_i</a:t>
            </a:r>
            <a:r>
              <a:rPr lang="pt-PT"/>
              <a:t>, </a:t>
            </a:r>
            <a:r>
              <a:rPr lang="pt-PT" err="1"/>
              <a:t>b_j</a:t>
            </a:r>
            <a:r>
              <a:rPr lang="pt-PT"/>
              <a:t>)E(ai​,</a:t>
            </a:r>
            <a:r>
              <a:rPr lang="pt-PT" err="1"/>
              <a:t>bj</a:t>
            </a:r>
            <a:r>
              <a:rPr lang="pt-PT"/>
              <a:t>​) é obtido como:</a:t>
            </a:r>
          </a:p>
          <a:p>
            <a:r>
              <a:rPr lang="pt-PT"/>
              <a:t>E(</a:t>
            </a:r>
            <a:r>
              <a:rPr lang="pt-PT" err="1"/>
              <a:t>ai,bj</a:t>
            </a:r>
            <a:r>
              <a:rPr lang="pt-PT"/>
              <a:t>)=P(00)+P(11)−P(01)−P(10),E(</a:t>
            </a:r>
            <a:r>
              <a:rPr lang="pt-PT" err="1"/>
              <a:t>a_i</a:t>
            </a:r>
            <a:r>
              <a:rPr lang="pt-PT"/>
              <a:t>, </a:t>
            </a:r>
            <a:r>
              <a:rPr lang="pt-PT" err="1"/>
              <a:t>b_j</a:t>
            </a:r>
            <a:r>
              <a:rPr lang="pt-PT"/>
              <a:t>) = P(00) + P(11) - P(01) - P(10),E(ai​,</a:t>
            </a:r>
            <a:r>
              <a:rPr lang="pt-PT" err="1"/>
              <a:t>bj</a:t>
            </a:r>
            <a:r>
              <a:rPr lang="pt-PT"/>
              <a:t>​)=P(00)+P(11)−P(01)−P(10),onde P(</a:t>
            </a:r>
            <a:r>
              <a:rPr lang="pt-PT" err="1"/>
              <a:t>ab</a:t>
            </a:r>
            <a:r>
              <a:rPr lang="pt-PT"/>
              <a:t>)P(</a:t>
            </a:r>
            <a:r>
              <a:rPr lang="pt-PT" err="1"/>
              <a:t>ab</a:t>
            </a:r>
            <a:r>
              <a:rPr lang="pt-PT"/>
              <a:t>)P(</a:t>
            </a:r>
            <a:r>
              <a:rPr lang="pt-PT" err="1"/>
              <a:t>ab</a:t>
            </a:r>
            <a:r>
              <a:rPr lang="pt-PT"/>
              <a:t>) representa a probabilidade de Alice e Bob obterem os resultados </a:t>
            </a:r>
            <a:r>
              <a:rPr lang="pt-PT" err="1"/>
              <a:t>aaa</a:t>
            </a:r>
            <a:r>
              <a:rPr lang="pt-PT"/>
              <a:t> e </a:t>
            </a:r>
            <a:r>
              <a:rPr lang="pt-PT" err="1"/>
              <a:t>bbb</a:t>
            </a:r>
            <a:r>
              <a:rPr lang="pt-PT"/>
              <a:t> após medirem seus qubits.</a:t>
            </a:r>
          </a:p>
          <a:p>
            <a:r>
              <a:rPr lang="pt-PT" b="1"/>
              <a:t>Interpretação Física</a:t>
            </a:r>
            <a:r>
              <a:rPr lang="pt-PT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/>
              <a:t>CHSH&gt;2CHSH &gt; 2CHSH&gt;2: Confirma entrelaçamento quântico e violação da desigualdade de Bell.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/>
              <a:t>CHSH≤2CHSH \</a:t>
            </a:r>
            <a:r>
              <a:rPr lang="pt-PT" err="1"/>
              <a:t>leq</a:t>
            </a:r>
            <a:r>
              <a:rPr lang="pt-PT"/>
              <a:t> 2CHSH≤2: Os resultados podem ser explicados por teorias locais ou ruído no sistema.</a:t>
            </a:r>
          </a:p>
          <a:p>
            <a:r>
              <a:rPr lang="pt-PT" b="1"/>
              <a:t>Relevância Experimental</a:t>
            </a:r>
            <a:r>
              <a:rPr lang="pt-PT"/>
              <a:t>:</a:t>
            </a:r>
            <a:br>
              <a:rPr lang="pt-PT"/>
            </a:br>
            <a:r>
              <a:rPr lang="pt-PT"/>
              <a:t>Em implementações práticas, como no protocolo E91, o cálculo do CHSH é essencial para verificar a presença de entrelaçamento e a segurança da chave gerada. Entretanto, ruídos em hardware real podem reduzir significativamente o valor CHSH, indicando falta de correlação.</a:t>
            </a:r>
          </a:p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BA683-30B3-4CB4-9310-A15C22FD386A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0627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3032961-ADF1-463E-AF09-A2028627EC0D}" type="datetimeFigureOut">
              <a:rPr lang="pt-PT" smtClean="0"/>
              <a:t>20/01/2025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AB7F573-F2AA-4F76-863B-7EDE04CE67C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425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2961-ADF1-463E-AF09-A2028627EC0D}" type="datetimeFigureOut">
              <a:rPr lang="pt-PT" smtClean="0"/>
              <a:t>20/01/2025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F573-F2AA-4F76-863B-7EDE04CE67C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840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2961-ADF1-463E-AF09-A2028627EC0D}" type="datetimeFigureOut">
              <a:rPr lang="pt-PT" smtClean="0"/>
              <a:t>20/01/2025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F573-F2AA-4F76-863B-7EDE04CE67C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5252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2961-ADF1-463E-AF09-A2028627EC0D}" type="datetimeFigureOut">
              <a:rPr lang="pt-PT" smtClean="0"/>
              <a:t>20/01/2025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F573-F2AA-4F76-863B-7EDE04CE67C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8977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2961-ADF1-463E-AF09-A2028627EC0D}" type="datetimeFigureOut">
              <a:rPr lang="pt-PT" smtClean="0"/>
              <a:t>20/01/2025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F573-F2AA-4F76-863B-7EDE04CE67C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4144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2961-ADF1-463E-AF09-A2028627EC0D}" type="datetimeFigureOut">
              <a:rPr lang="pt-PT" smtClean="0"/>
              <a:t>20/01/2025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F573-F2AA-4F76-863B-7EDE04CE67C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0672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2961-ADF1-463E-AF09-A2028627EC0D}" type="datetimeFigureOut">
              <a:rPr lang="pt-PT" smtClean="0"/>
              <a:t>20/01/2025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F573-F2AA-4F76-863B-7EDE04CE67C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9970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2961-ADF1-463E-AF09-A2028627EC0D}" type="datetimeFigureOut">
              <a:rPr lang="pt-PT" smtClean="0"/>
              <a:t>20/01/2025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F573-F2AA-4F76-863B-7EDE04CE67C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041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2961-ADF1-463E-AF09-A2028627EC0D}" type="datetimeFigureOut">
              <a:rPr lang="pt-PT" smtClean="0"/>
              <a:t>20/01/2025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F573-F2AA-4F76-863B-7EDE04CE67C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03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2961-ADF1-463E-AF09-A2028627EC0D}" type="datetimeFigureOut">
              <a:rPr lang="pt-PT" smtClean="0"/>
              <a:t>20/01/2025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F573-F2AA-4F76-863B-7EDE04CE67C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547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2961-ADF1-463E-AF09-A2028627EC0D}" type="datetimeFigureOut">
              <a:rPr lang="pt-PT" smtClean="0"/>
              <a:t>20/01/2025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F573-F2AA-4F76-863B-7EDE04CE67C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03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2961-ADF1-463E-AF09-A2028627EC0D}" type="datetimeFigureOut">
              <a:rPr lang="pt-PT" smtClean="0"/>
              <a:t>20/01/2025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F573-F2AA-4F76-863B-7EDE04CE67C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185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2961-ADF1-463E-AF09-A2028627EC0D}" type="datetimeFigureOut">
              <a:rPr lang="pt-PT" smtClean="0"/>
              <a:t>20/01/2025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F573-F2AA-4F76-863B-7EDE04CE67C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963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2961-ADF1-463E-AF09-A2028627EC0D}" type="datetimeFigureOut">
              <a:rPr lang="pt-PT" smtClean="0"/>
              <a:t>20/01/2025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F573-F2AA-4F76-863B-7EDE04CE67C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898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2961-ADF1-463E-AF09-A2028627EC0D}" type="datetimeFigureOut">
              <a:rPr lang="pt-PT" smtClean="0"/>
              <a:t>20/01/2025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F573-F2AA-4F76-863B-7EDE04CE67C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664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2961-ADF1-463E-AF09-A2028627EC0D}" type="datetimeFigureOut">
              <a:rPr lang="pt-PT" smtClean="0"/>
              <a:t>20/01/2025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F573-F2AA-4F76-863B-7EDE04CE67C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690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2961-ADF1-463E-AF09-A2028627EC0D}" type="datetimeFigureOut">
              <a:rPr lang="pt-PT" smtClean="0"/>
              <a:t>20/01/2025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F573-F2AA-4F76-863B-7EDE04CE67C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884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032961-ADF1-463E-AF09-A2028627EC0D}" type="datetimeFigureOut">
              <a:rPr lang="pt-PT" smtClean="0"/>
              <a:t>20/01/2025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B7F573-F2AA-4F76-863B-7EDE04CE67C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3921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68EB-21AD-D25D-5257-EB938148D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05" y="1959004"/>
            <a:ext cx="10967620" cy="2421464"/>
          </a:xfrm>
        </p:spPr>
        <p:txBody>
          <a:bodyPr>
            <a:normAutofit/>
          </a:bodyPr>
          <a:lstStyle/>
          <a:p>
            <a:r>
              <a:rPr lang="pt-PT" sz="4000"/>
              <a:t>Da Criptografia Clássica ao Protocolo BB84: Um Relato sobre a Revolução Quântica na Segurança da Informação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65B72-2FB6-5D2F-B351-6410CC04C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5083201"/>
            <a:ext cx="7197726" cy="1405467"/>
          </a:xfrm>
        </p:spPr>
        <p:txBody>
          <a:bodyPr/>
          <a:lstStyle/>
          <a:p>
            <a:r>
              <a:rPr lang="pt-PT" b="1"/>
              <a:t>Autores:</a:t>
            </a:r>
            <a:r>
              <a:rPr lang="pt-PT"/>
              <a:t> Leonardo Gonçalves e Gonçalo Bastos</a:t>
            </a:r>
          </a:p>
          <a:p>
            <a:r>
              <a:rPr lang="pt-PT" b="1"/>
              <a:t>Números de estudante</a:t>
            </a:r>
            <a:r>
              <a:rPr lang="pt-PT"/>
              <a:t>: 2020238997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CB0E983-C8D2-344B-9E9D-77B25723AA41}"/>
              </a:ext>
            </a:extLst>
          </p:cNvPr>
          <p:cNvSpPr txBox="1"/>
          <p:nvPr/>
        </p:nvSpPr>
        <p:spPr>
          <a:xfrm>
            <a:off x="3015915" y="6488668"/>
            <a:ext cx="85023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/>
              <a:t>Apresentação realizada no âmbito do Projeto Final da Cadeira de Computação Quântica</a:t>
            </a:r>
          </a:p>
        </p:txBody>
      </p:sp>
      <p:pic>
        <p:nvPicPr>
          <p:cNvPr id="1030" name="Picture 6" descr="DEEC">
            <a:extLst>
              <a:ext uri="{FF2B5EF4-FFF2-40B4-BE49-F238E27FC236}">
                <a16:creationId xmlns:a16="http://schemas.microsoft.com/office/drawing/2014/main" id="{50B30E13-78F6-0549-1E97-AB4DFDCBE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653" y="569706"/>
            <a:ext cx="1684421" cy="59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 descr="Uma imagem com texto, Tipo de letra, logótipo, tipografia&#10;&#10;Descrição gerada automaticamente">
            <a:extLst>
              <a:ext uri="{FF2B5EF4-FFF2-40B4-BE49-F238E27FC236}">
                <a16:creationId xmlns:a16="http://schemas.microsoft.com/office/drawing/2014/main" id="{B55A3F91-3DC7-0753-C8EE-4CC9122B0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2" y="367077"/>
            <a:ext cx="1165343" cy="98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3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DCF9C-3E24-FA92-1D0E-82D2CD62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Comparação BB84 vs. E91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254DF31-93EB-4BC4-5DDD-187E1B4EE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6240" y="2882699"/>
            <a:ext cx="6907481" cy="2138480"/>
          </a:xfrm>
        </p:spPr>
      </p:pic>
    </p:spTree>
    <p:extLst>
      <p:ext uri="{BB962C8B-B14F-4D97-AF65-F5344CB8AC3E}">
        <p14:creationId xmlns:p14="http://schemas.microsoft.com/office/powerpoint/2010/main" val="900531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9CB2B-DBBF-D1D9-8BD5-FB0C4061C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927" y="203363"/>
            <a:ext cx="10131425" cy="1456267"/>
          </a:xfrm>
        </p:spPr>
        <p:txBody>
          <a:bodyPr/>
          <a:lstStyle/>
          <a:p>
            <a:r>
              <a:rPr lang="pt-PT"/>
              <a:t>Criptografia Pós-Quântica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8D40FA0-45DD-6857-1FA7-233407CAC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377" y="1101650"/>
            <a:ext cx="5817456" cy="2640204"/>
          </a:xfrm>
        </p:spPr>
        <p:txBody>
          <a:bodyPr/>
          <a:lstStyle/>
          <a:p>
            <a:r>
              <a:rPr lang="pt-PT"/>
              <a:t>Alternativa Complementar:</a:t>
            </a:r>
          </a:p>
          <a:p>
            <a:pPr lvl="1"/>
            <a:r>
              <a:rPr lang="pt-PT"/>
              <a:t>Algoritmos clássicos seguros contra ataques quânticos (e.g., </a:t>
            </a:r>
            <a:r>
              <a:rPr lang="pt-PT" err="1"/>
              <a:t>Lattice-based</a:t>
            </a:r>
            <a:r>
              <a:rPr lang="pt-PT"/>
              <a:t>, </a:t>
            </a:r>
            <a:r>
              <a:rPr lang="pt-PT" err="1"/>
              <a:t>Code-based</a:t>
            </a:r>
            <a:r>
              <a:rPr lang="pt-PT"/>
              <a:t>).</a:t>
            </a:r>
          </a:p>
          <a:p>
            <a:r>
              <a:rPr lang="pt-PT"/>
              <a:t>Vantagens:</a:t>
            </a:r>
          </a:p>
          <a:p>
            <a:pPr lvl="1"/>
            <a:r>
              <a:rPr lang="pt-PT"/>
              <a:t>Não dependem de hardware quântico.</a:t>
            </a:r>
          </a:p>
          <a:p>
            <a:r>
              <a:rPr lang="pt-PT"/>
              <a:t>Desafios:</a:t>
            </a:r>
          </a:p>
          <a:p>
            <a:pPr lvl="1"/>
            <a:r>
              <a:rPr lang="pt-PT"/>
              <a:t>Desempenho inferior e tamanho elevado das chaves.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069E7C0-DBB3-901D-8BE3-F6A879072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323" y="718241"/>
            <a:ext cx="3610479" cy="231489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9F332D2-8131-2A18-3FC1-2E7AD43F6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26" y="3880309"/>
            <a:ext cx="4943427" cy="233285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A18808F5-7582-A8E7-0240-3BFDE3E4B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754" y="3880310"/>
            <a:ext cx="4943428" cy="233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33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A44F8-EB05-C413-3809-334A8D76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25" y="329185"/>
            <a:ext cx="5934455" cy="597408"/>
          </a:xfrm>
        </p:spPr>
        <p:txBody>
          <a:bodyPr>
            <a:normAutofit fontScale="90000"/>
          </a:bodyPr>
          <a:lstStyle/>
          <a:p>
            <a:r>
              <a:rPr lang="pt-PT"/>
              <a:t>Sota  e Perspetivas Futuras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9AE6C5-03F1-E0DB-7227-2262305E1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736" y="1048512"/>
            <a:ext cx="4385168" cy="476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B0EACB-58FD-E8E1-51ED-2F8404356FD7}"/>
              </a:ext>
            </a:extLst>
          </p:cNvPr>
          <p:cNvSpPr txBox="1"/>
          <p:nvPr/>
        </p:nvSpPr>
        <p:spPr>
          <a:xfrm>
            <a:off x="9083040" y="5809488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Satélite Chinês </a:t>
            </a:r>
            <a:r>
              <a:rPr lang="pt-PT" err="1"/>
              <a:t>Micius</a:t>
            </a:r>
            <a:endParaRPr lang="pt-P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2500F-5AA7-D173-9B2A-7E7A978D3EDE}"/>
              </a:ext>
            </a:extLst>
          </p:cNvPr>
          <p:cNvSpPr txBox="1"/>
          <p:nvPr/>
        </p:nvSpPr>
        <p:spPr>
          <a:xfrm>
            <a:off x="7256216" y="6176296"/>
            <a:ext cx="5474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O satélite chinês </a:t>
            </a:r>
            <a:r>
              <a:rPr lang="pt-PT" err="1"/>
              <a:t>Micius</a:t>
            </a:r>
            <a:r>
              <a:rPr lang="pt-PT"/>
              <a:t> realizou QKD em longas distâncias (China-Áustria, ~7.600 km)</a:t>
            </a:r>
          </a:p>
        </p:txBody>
      </p:sp>
      <p:pic>
        <p:nvPicPr>
          <p:cNvPr id="2052" name="Picture 4" descr="The world's first integrated quantum communication network">
            <a:extLst>
              <a:ext uri="{FF2B5EF4-FFF2-40B4-BE49-F238E27FC236}">
                <a16:creationId xmlns:a16="http://schemas.microsoft.com/office/drawing/2014/main" id="{F56CAB18-310F-2A3E-4767-7A812D069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7008"/>
            <a:ext cx="4609795" cy="277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95DE90-1CCF-8BDA-E5B9-F9B3BB78F2C4}"/>
              </a:ext>
            </a:extLst>
          </p:cNvPr>
          <p:cNvSpPr txBox="1"/>
          <p:nvPr/>
        </p:nvSpPr>
        <p:spPr>
          <a:xfrm>
            <a:off x="4609794" y="1731264"/>
            <a:ext cx="2863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Redes terrestres como a de </a:t>
            </a:r>
            <a:r>
              <a:rPr lang="pt-PT" err="1"/>
              <a:t>Hefei</a:t>
            </a:r>
            <a:r>
              <a:rPr lang="pt-PT"/>
              <a:t> conectam múltiplos nós de forma eficiente.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A9BFC6-6C0A-10A7-1655-72E821DCDA39}"/>
              </a:ext>
            </a:extLst>
          </p:cNvPr>
          <p:cNvSpPr txBox="1"/>
          <p:nvPr/>
        </p:nvSpPr>
        <p:spPr>
          <a:xfrm>
            <a:off x="1328928" y="4730494"/>
            <a:ext cx="4609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Protocolos: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 </a:t>
            </a:r>
            <a:r>
              <a:rPr lang="pt-PT" err="1"/>
              <a:t>Device-Independent</a:t>
            </a:r>
            <a:r>
              <a:rPr lang="pt-PT"/>
              <a:t> (DI-QKD)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 </a:t>
            </a:r>
            <a:r>
              <a:rPr lang="pt-PT" err="1"/>
              <a:t>Continuous-Variable</a:t>
            </a:r>
            <a:r>
              <a:rPr lang="pt-PT"/>
              <a:t> QKD (CV-QKD) </a:t>
            </a:r>
          </a:p>
          <a:p>
            <a:r>
              <a:rPr lang="pt-PT"/>
              <a:t>estão a expandir a aplicabilidade da QKD</a:t>
            </a:r>
          </a:p>
        </p:txBody>
      </p:sp>
    </p:spTree>
    <p:extLst>
      <p:ext uri="{BB962C8B-B14F-4D97-AF65-F5344CB8AC3E}">
        <p14:creationId xmlns:p14="http://schemas.microsoft.com/office/powerpoint/2010/main" val="3892416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EF0A2-0C7E-7666-9FE9-E2C2B4DF3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A39FB-3370-4258-2662-0C3085C73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25" y="329185"/>
            <a:ext cx="5934455" cy="597408"/>
          </a:xfrm>
        </p:spPr>
        <p:txBody>
          <a:bodyPr>
            <a:normAutofit fontScale="90000"/>
          </a:bodyPr>
          <a:lstStyle/>
          <a:p>
            <a:r>
              <a:rPr lang="pt-PT"/>
              <a:t>Sota  e Perspetivas Futuras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7441A9-81DB-A18E-1AED-39D18B779E45}"/>
              </a:ext>
            </a:extLst>
          </p:cNvPr>
          <p:cNvSpPr txBox="1"/>
          <p:nvPr/>
        </p:nvSpPr>
        <p:spPr>
          <a:xfrm>
            <a:off x="344425" y="1597152"/>
            <a:ext cx="7083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Desafios: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err="1"/>
              <a:t>Decoerência</a:t>
            </a:r>
            <a:r>
              <a:rPr lang="pt-PT"/>
              <a:t> e ruído limitam a fidelidade em dispositivos atuais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Custos elevados dificultam a adoção em redes comerciais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A padronização é essencial para a interoperabilidade global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B3758-7707-C72D-524E-819DF50A1AD9}"/>
              </a:ext>
            </a:extLst>
          </p:cNvPr>
          <p:cNvSpPr txBox="1"/>
          <p:nvPr/>
        </p:nvSpPr>
        <p:spPr>
          <a:xfrm>
            <a:off x="344425" y="3468040"/>
            <a:ext cx="7083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err="1"/>
              <a:t>Prespetivas</a:t>
            </a:r>
            <a:r>
              <a:rPr lang="pt-PT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Repetidores quânticos avançados para redes de longa distância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Uso de satélites para conectividade 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Soluções híbridas com criptografia pós-quântica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/>
          </a:p>
          <a:p>
            <a:endParaRPr lang="pt-PT"/>
          </a:p>
          <a:p>
            <a:endParaRPr lang="pt-PT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5B28E79-5F07-1C17-1BB3-C99D768A3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252" y="1679924"/>
            <a:ext cx="4628323" cy="349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459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6EF98-31EA-1C78-3345-9F8CFBB2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Conclusão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C60D4C5-826F-2946-6C2D-75C5F2BC5B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58142" y="2351782"/>
            <a:ext cx="6517942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Impacto da Computação Quântica:</a:t>
            </a: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pt-PT" altLang="pt-PT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Algoritmo de </a:t>
            </a:r>
            <a:r>
              <a:rPr kumimoji="0" lang="pt-PT" altLang="pt-PT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Shor</a:t>
            </a:r>
            <a:r>
              <a:rPr kumimoji="0" lang="pt-PT" altLang="pt-PT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expôs fragilidades na criptografia clássica.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pt-PT" altLang="pt-PT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BB84 e E91 demonstram soluções promissoras, mas dependem de avanços em hardware.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Futuro:</a:t>
            </a: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pt-PT" altLang="pt-PT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Sistemas híbridos e avanços tecnológicos são essenciais para garantir a segurança da informação.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70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C4B21-02F2-30E3-2C3F-CE66CFC7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187" y="1030288"/>
            <a:ext cx="4099947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3300"/>
              <a:t>Contexto e Motivação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321833-B2EE-4DC5-9EDA-2157CD354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arcador de Posição de Conteúdo 15">
            <a:extLst>
              <a:ext uri="{FF2B5EF4-FFF2-40B4-BE49-F238E27FC236}">
                <a16:creationId xmlns:a16="http://schemas.microsoft.com/office/drawing/2014/main" id="{29B64705-1CA2-6817-1B3F-4DEA23B4F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187" y="2142067"/>
            <a:ext cx="4099947" cy="3649133"/>
          </a:xfrm>
        </p:spPr>
        <p:txBody>
          <a:bodyPr>
            <a:normAutofit/>
          </a:bodyPr>
          <a:lstStyle/>
          <a:p>
            <a:r>
              <a:rPr lang="pt-PT"/>
              <a:t>Criptografia </a:t>
            </a:r>
            <a:r>
              <a:rPr lang="pt-PT" err="1"/>
              <a:t>Clássica:Baseada</a:t>
            </a:r>
            <a:r>
              <a:rPr lang="pt-PT"/>
              <a:t> em problemas computacionalmente difíceis (e.g., RSA, DES).Vulnerável a computadores quânticos (algoritmo de </a:t>
            </a:r>
            <a:r>
              <a:rPr lang="pt-PT" err="1"/>
              <a:t>Shor</a:t>
            </a:r>
            <a:r>
              <a:rPr lang="pt-PT"/>
              <a:t>).</a:t>
            </a:r>
          </a:p>
          <a:p>
            <a:r>
              <a:rPr lang="pt-PT"/>
              <a:t>Computação Quântica: Nova era na segurança da informação. Principais ameaças e soluções emergentes.</a:t>
            </a:r>
          </a:p>
        </p:txBody>
      </p:sp>
      <p:sp>
        <p:nvSpPr>
          <p:cNvPr id="30" name="Rounded Rectangle 32">
            <a:extLst>
              <a:ext uri="{FF2B5EF4-FFF2-40B4-BE49-F238E27FC236}">
                <a16:creationId xmlns:a16="http://schemas.microsoft.com/office/drawing/2014/main" id="{CF66ED37-E9D1-4D1F-B3E2-DB3CDB7DB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585" y="639097"/>
            <a:ext cx="5433751" cy="5575438"/>
          </a:xfrm>
          <a:prstGeom prst="roundRect">
            <a:avLst>
              <a:gd name="adj" fmla="val 344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Posição de Conteúdo 6" descr="Uma imagem com texto, captura de ecrã, diagrama, design&#10;&#10;Descrição gerada automaticamente">
            <a:extLst>
              <a:ext uri="{FF2B5EF4-FFF2-40B4-BE49-F238E27FC236}">
                <a16:creationId xmlns:a16="http://schemas.microsoft.com/office/drawing/2014/main" id="{963115F8-00FF-60E2-87E0-AF74ACCC1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613" y="733077"/>
            <a:ext cx="4851094" cy="2636590"/>
          </a:xfrm>
          <a:prstGeom prst="roundRect">
            <a:avLst>
              <a:gd name="adj" fmla="val 4207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14" name="Imagem 13" descr="Uma imagem com texto, diagrama, captura de ecrã, Gráfico&#10;&#10;Descrição gerada automaticamente">
            <a:extLst>
              <a:ext uri="{FF2B5EF4-FFF2-40B4-BE49-F238E27FC236}">
                <a16:creationId xmlns:a16="http://schemas.microsoft.com/office/drawing/2014/main" id="{53DE13D2-3C5F-3BB5-3D2A-F640E306F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92" y="3872172"/>
            <a:ext cx="5239935" cy="1860177"/>
          </a:xfrm>
          <a:prstGeom prst="roundRect">
            <a:avLst>
              <a:gd name="adj" fmla="val 4528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59767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80F1B-1896-6EC3-83C6-5BA0087CB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pt-PT"/>
              <a:t>Impacto do Algoritmo de </a:t>
            </a:r>
            <a:r>
              <a:rPr lang="pt-PT" err="1"/>
              <a:t>Shor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8A1A89-CF60-08A1-425B-6BD4B420B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41538"/>
            <a:ext cx="4121331" cy="3649662"/>
          </a:xfrm>
        </p:spPr>
        <p:txBody>
          <a:bodyPr>
            <a:normAutofit fontScale="92500" lnSpcReduction="10000"/>
          </a:bodyPr>
          <a:lstStyle/>
          <a:p>
            <a:r>
              <a:rPr lang="pt-PT"/>
              <a:t>O que é? Resolve </a:t>
            </a:r>
            <a:r>
              <a:rPr lang="pt-PT" err="1"/>
              <a:t>fatoração</a:t>
            </a:r>
            <a:r>
              <a:rPr lang="pt-PT"/>
              <a:t> de inteiros em tempo polinomial. </a:t>
            </a:r>
          </a:p>
          <a:p>
            <a:r>
              <a:rPr lang="pt-PT"/>
              <a:t>Implementação:</a:t>
            </a:r>
          </a:p>
          <a:p>
            <a:pPr lvl="1"/>
            <a:r>
              <a:rPr lang="pt-PT"/>
              <a:t>Simulação com </a:t>
            </a:r>
            <a:r>
              <a:rPr lang="pt-PT" err="1"/>
              <a:t>Qiskit</a:t>
            </a:r>
            <a:r>
              <a:rPr lang="pt-PT"/>
              <a:t> (</a:t>
            </a:r>
            <a:r>
              <a:rPr lang="pt-PT" err="1"/>
              <a:t>fatorização</a:t>
            </a:r>
            <a:r>
              <a:rPr lang="pt-PT"/>
              <a:t> de 𝑁=15).</a:t>
            </a:r>
          </a:p>
          <a:p>
            <a:pPr lvl="1"/>
            <a:r>
              <a:rPr lang="pt-PT"/>
              <a:t>Limitações em hardware real (ruído, </a:t>
            </a:r>
            <a:r>
              <a:rPr lang="pt-PT" err="1"/>
              <a:t>decoerência</a:t>
            </a:r>
            <a:r>
              <a:rPr lang="pt-PT"/>
              <a:t>).</a:t>
            </a:r>
          </a:p>
          <a:p>
            <a:r>
              <a:rPr lang="pt-PT"/>
              <a:t>Resultados: </a:t>
            </a:r>
          </a:p>
          <a:p>
            <a:pPr lvl="1"/>
            <a:r>
              <a:rPr lang="pt-PT"/>
              <a:t>Simulador: Períodos corretos identificados.</a:t>
            </a:r>
          </a:p>
          <a:p>
            <a:pPr lvl="1"/>
            <a:r>
              <a:rPr lang="pt-PT"/>
              <a:t>Hardware real: 80% de erros devido a limitações tecnológicas.</a:t>
            </a:r>
          </a:p>
          <a:p>
            <a:endParaRPr lang="pt-PT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F38BF2CC-542A-ABFD-9026-E29A78EF8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471" y="1930067"/>
            <a:ext cx="2156571" cy="1757605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CFB2FAF-F308-6C18-CA9E-5C9017483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843" y="1009414"/>
            <a:ext cx="2972523" cy="2459763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24" name="AutoShape 3">
            <a:extLst>
              <a:ext uri="{FF2B5EF4-FFF2-40B4-BE49-F238E27FC236}">
                <a16:creationId xmlns:a16="http://schemas.microsoft.com/office/drawing/2014/main" id="{3C7BF8EB-1D3C-217D-54D5-076774C0A1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37383" y="368767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25" name="AutoShape 5">
            <a:extLst>
              <a:ext uri="{FF2B5EF4-FFF2-40B4-BE49-F238E27FC236}">
                <a16:creationId xmlns:a16="http://schemas.microsoft.com/office/drawing/2014/main" id="{D3A05F67-3AB0-9A6C-9E16-C3E1FD7641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89783" y="384007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FD62E3D5-F1E0-B06E-7FC6-663DD506B6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5469" y="5703527"/>
            <a:ext cx="2162991" cy="662311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435A9534-40D1-05F9-6657-56056B74CA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6630" y="3978026"/>
            <a:ext cx="2876951" cy="1295581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73EDA2C7-CA45-37EC-BF49-E4F567BF56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1395" y="4054221"/>
            <a:ext cx="3089151" cy="8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CF7AF-1D5B-FACC-19F6-05542F6E2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30288"/>
            <a:ext cx="4784929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3300"/>
              <a:t>Criptografia Quântica - BB84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840AF49-B421-B272-C91F-75D70506F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42067"/>
            <a:ext cx="4784929" cy="364913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PT" sz="1700"/>
              <a:t>Princípios Básicos:</a:t>
            </a:r>
          </a:p>
          <a:p>
            <a:pPr lvl="1">
              <a:lnSpc>
                <a:spcPct val="90000"/>
              </a:lnSpc>
            </a:pPr>
            <a:r>
              <a:rPr lang="pt-PT" sz="1700"/>
              <a:t>Baseado no teorema da não-clonagem e no princípio da incerteza.</a:t>
            </a:r>
          </a:p>
          <a:p>
            <a:pPr>
              <a:lnSpc>
                <a:spcPct val="90000"/>
              </a:lnSpc>
            </a:pPr>
            <a:r>
              <a:rPr lang="pt-PT" sz="1700"/>
              <a:t>Implementação:</a:t>
            </a:r>
          </a:p>
          <a:p>
            <a:pPr lvl="1">
              <a:lnSpc>
                <a:spcPct val="90000"/>
              </a:lnSpc>
            </a:pPr>
            <a:r>
              <a:rPr lang="pt-PT" sz="1700"/>
              <a:t>Geração e medição de qubits em bases aleatórias.</a:t>
            </a:r>
          </a:p>
          <a:p>
            <a:pPr lvl="1">
              <a:lnSpc>
                <a:spcPct val="90000"/>
              </a:lnSpc>
            </a:pPr>
            <a:r>
              <a:rPr lang="pt-PT" sz="1700"/>
              <a:t>Testes em ambiente ideal, com interceção e em hardware real.</a:t>
            </a:r>
          </a:p>
          <a:p>
            <a:pPr>
              <a:lnSpc>
                <a:spcPct val="90000"/>
              </a:lnSpc>
            </a:pPr>
            <a:r>
              <a:rPr lang="pt-PT" sz="1700"/>
              <a:t>Resultados:</a:t>
            </a:r>
          </a:p>
          <a:p>
            <a:pPr lvl="1">
              <a:lnSpc>
                <a:spcPct val="90000"/>
              </a:lnSpc>
            </a:pPr>
            <a:r>
              <a:rPr lang="pt-PT" sz="1700"/>
              <a:t>Ambiente ideal: 96,4% de eficiência.</a:t>
            </a:r>
          </a:p>
          <a:p>
            <a:pPr lvl="1">
              <a:lnSpc>
                <a:spcPct val="90000"/>
              </a:lnSpc>
            </a:pPr>
            <a:r>
              <a:rPr lang="pt-PT" sz="1700"/>
              <a:t>Hardware real: Impacto do ruído reduz eficiência para ~80%.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20F73A8-8F52-46F8-9A59-2F7DAEB6E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065867"/>
            <a:ext cx="2652127" cy="2188004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2387D86-FE57-8CA3-648F-1349E6301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313" y="2065867"/>
            <a:ext cx="2652127" cy="2188004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27FC1E4-7F43-9DB4-9389-43E993AD73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422147"/>
            <a:ext cx="2658050" cy="2166310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BC9A90B-6A28-6306-8472-87946CAD78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5313" y="4422147"/>
            <a:ext cx="2658050" cy="2153020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m 10" descr="Uma imagem com texto, diagrama, captura de ecrã, Gráfico&#10;&#10;Descrição gerada automaticamente">
            <a:extLst>
              <a:ext uri="{FF2B5EF4-FFF2-40B4-BE49-F238E27FC236}">
                <a16:creationId xmlns:a16="http://schemas.microsoft.com/office/drawing/2014/main" id="{4C717155-5839-D606-356F-E6591D958A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868" y="282833"/>
            <a:ext cx="4342020" cy="1541417"/>
          </a:xfrm>
          <a:prstGeom prst="roundRect">
            <a:avLst>
              <a:gd name="adj" fmla="val 4528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55992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ED6FB-86E1-E52D-BA20-6139BE32B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5" y="97537"/>
            <a:ext cx="5184647" cy="999744"/>
          </a:xfrm>
        </p:spPr>
        <p:txBody>
          <a:bodyPr/>
          <a:lstStyle/>
          <a:p>
            <a:r>
              <a:rPr lang="pt-PT" b="1"/>
              <a:t>e91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4331D25-BB9E-35A5-3234-D5F48AA1D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362075"/>
            <a:ext cx="66675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714AEC4-7843-A0FD-3462-EBB79C95DF34}"/>
              </a:ext>
            </a:extLst>
          </p:cNvPr>
          <p:cNvSpPr/>
          <p:nvPr/>
        </p:nvSpPr>
        <p:spPr>
          <a:xfrm>
            <a:off x="5049012" y="4535423"/>
            <a:ext cx="2240280" cy="1225296"/>
          </a:xfrm>
          <a:prstGeom prst="ellipse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BDAF256-A937-B892-77FB-A88F1F8A0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362" y="5365956"/>
            <a:ext cx="2800350" cy="78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595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8CD95-8CC3-2B71-EA12-49125E824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5" y="289561"/>
            <a:ext cx="3922775" cy="908304"/>
          </a:xfrm>
        </p:spPr>
        <p:txBody>
          <a:bodyPr/>
          <a:lstStyle/>
          <a:p>
            <a:r>
              <a:rPr lang="pt-PT" b="1"/>
              <a:t>E91 Protocolo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9351EE-1CDC-394B-F57F-C8E351AA2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185" y="1651350"/>
            <a:ext cx="5221288" cy="104425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E50976-8CC8-73E1-FB17-9E2F07D59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85" y="3192949"/>
            <a:ext cx="5203227" cy="11413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8E707C-A53B-F483-253C-925E4B0E8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52" y="4344517"/>
            <a:ext cx="4906060" cy="17242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CC33D3-8AB9-5145-B02C-D0B951E4AA6A}"/>
              </a:ext>
            </a:extLst>
          </p:cNvPr>
          <p:cNvSpPr txBox="1"/>
          <p:nvPr/>
        </p:nvSpPr>
        <p:spPr>
          <a:xfrm>
            <a:off x="5687568" y="3908666"/>
            <a:ext cx="5676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Os participantes geram </a:t>
            </a:r>
            <a:r>
              <a:rPr lang="pt-PT" err="1"/>
              <a:t>strings</a:t>
            </a:r>
            <a:r>
              <a:rPr lang="pt-PT"/>
              <a:t> e dependendo dos seus elementos medem projeções de rotação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7276DE-40CE-9099-C747-DB6B4678FBB7}"/>
              </a:ext>
            </a:extLst>
          </p:cNvPr>
          <p:cNvSpPr txBox="1"/>
          <p:nvPr/>
        </p:nvSpPr>
        <p:spPr>
          <a:xfrm>
            <a:off x="5687568" y="1651350"/>
            <a:ext cx="4507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Charlie cria um estado </a:t>
            </a:r>
            <a:r>
              <a:rPr lang="pt-PT" err="1"/>
              <a:t>singlet</a:t>
            </a:r>
            <a:r>
              <a:rPr lang="pt-PT"/>
              <a:t>. </a:t>
            </a:r>
          </a:p>
          <a:p>
            <a:r>
              <a:rPr lang="pt-PT"/>
              <a:t>N estados entrelaçados </a:t>
            </a:r>
          </a:p>
          <a:p>
            <a:r>
              <a:rPr lang="pt-PT"/>
              <a:t>Envia qubits para Alice e para o Bob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9BF65E-57C4-9F3F-BF8C-EBA243274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0475" y="1568957"/>
            <a:ext cx="2794741" cy="108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8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F37BE-C8C1-68E6-1A0F-C554FC3A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8759951" cy="1100328"/>
          </a:xfrm>
        </p:spPr>
        <p:txBody>
          <a:bodyPr/>
          <a:lstStyle/>
          <a:p>
            <a:r>
              <a:rPr lang="pt-PT"/>
              <a:t>CHCS – Teste de valor de correlação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BF637-F05F-9A3D-7B10-2FCD3339E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273808"/>
            <a:ext cx="4973318" cy="469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C06F7A-2620-6804-1AD0-799E27D4C1D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3011"/>
          <a:stretch/>
        </p:blipFill>
        <p:spPr>
          <a:xfrm>
            <a:off x="1981072" y="3194304"/>
            <a:ext cx="1829055" cy="4693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21EBD0-1ECB-423E-3BAA-B301CAB8A60B}"/>
              </a:ext>
            </a:extLst>
          </p:cNvPr>
          <p:cNvSpPr txBox="1"/>
          <p:nvPr/>
        </p:nvSpPr>
        <p:spPr>
          <a:xfrm>
            <a:off x="5928358" y="1997839"/>
            <a:ext cx="60228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O valor CHSH mede a correlação entre os resultados de medições realizadas em qubits entrelaçados.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Se o valor CHSH for maior que 2, confirma-se a violação da desigualdade de Bell, indicando entrelaçamento.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Valores de CHSH próximos de zero ou abaixo de 2 indicam falta de correlação ou ruído significativo no sistema.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O cálculo do CHSH utiliza combinações específicas de medições em diferentes direções, como X,Z,WX, Z, WX,Z,W e VVV.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6562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360F-E529-F144-DE31-D95CD0465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657" y="298704"/>
            <a:ext cx="5105399" cy="768096"/>
          </a:xfrm>
        </p:spPr>
        <p:txBody>
          <a:bodyPr/>
          <a:lstStyle/>
          <a:p>
            <a:r>
              <a:rPr lang="pt-PT"/>
              <a:t>E91 – Simulação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EE1AD5-0671-396C-1A07-47DD7A869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509" y="4690872"/>
            <a:ext cx="3849715" cy="16428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BC646F-D0BF-ED7D-4383-9BB6BC12E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67" y="2449692"/>
            <a:ext cx="3561155" cy="10067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0B05ED-DDE3-F352-F6CB-AB5092CC1E5C}"/>
              </a:ext>
            </a:extLst>
          </p:cNvPr>
          <p:cNvSpPr txBox="1"/>
          <p:nvPr/>
        </p:nvSpPr>
        <p:spPr>
          <a:xfrm>
            <a:off x="536448" y="1170432"/>
            <a:ext cx="277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Sem </a:t>
            </a:r>
            <a:r>
              <a:rPr lang="pt-PT" err="1"/>
              <a:t>eavesdropping</a:t>
            </a:r>
            <a:endParaRPr lang="pt-PT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250B20-7AD4-30FA-3221-0F19C4AD8D26}"/>
              </a:ext>
            </a:extLst>
          </p:cNvPr>
          <p:cNvSpPr txBox="1"/>
          <p:nvPr/>
        </p:nvSpPr>
        <p:spPr>
          <a:xfrm>
            <a:off x="8436864" y="654796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Com </a:t>
            </a:r>
            <a:r>
              <a:rPr lang="pt-PT" err="1"/>
              <a:t>eavesdropping</a:t>
            </a:r>
            <a:endParaRPr lang="pt-PT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7A77FFE-D0BD-6AC1-CA3B-D1E35EEF4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5419" y="1112768"/>
            <a:ext cx="5105400" cy="15509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AA71B30-ADB9-59AA-0804-B0A68EF4FE25}"/>
              </a:ext>
            </a:extLst>
          </p:cNvPr>
          <p:cNvSpPr txBox="1"/>
          <p:nvPr/>
        </p:nvSpPr>
        <p:spPr>
          <a:xfrm>
            <a:off x="6998253" y="2663706"/>
            <a:ext cx="473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err="1"/>
              <a:t>Eve</a:t>
            </a:r>
            <a:r>
              <a:rPr lang="pt-PT"/>
              <a:t> interfere com a comunicação (</a:t>
            </a:r>
            <a:r>
              <a:rPr lang="pt-PT" err="1"/>
              <a:t>intercept-resend</a:t>
            </a:r>
            <a:r>
              <a:rPr lang="pt-PT"/>
              <a:t> </a:t>
            </a:r>
            <a:r>
              <a:rPr lang="pt-PT" err="1"/>
              <a:t>attacks</a:t>
            </a:r>
            <a:r>
              <a:rPr lang="pt-PT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DAB6B5-888A-02C1-BFB1-4D2B5BE4C158}"/>
                  </a:ext>
                </a:extLst>
              </p:cNvPr>
              <p:cNvSpPr txBox="1"/>
              <p:nvPr/>
            </p:nvSpPr>
            <p:spPr>
              <a:xfrm>
                <a:off x="7393357" y="3872018"/>
                <a:ext cx="3561155" cy="685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/>
                  <a:t>O resulta distancia-se do valor esperado: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−2</m:t>
                    </m:r>
                    <m:rad>
                      <m:radPr>
                        <m:degHide m:val="on"/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pt-PT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DAB6B5-888A-02C1-BFB1-4D2B5BE4C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357" y="3872018"/>
                <a:ext cx="3561155" cy="685252"/>
              </a:xfrm>
              <a:prstGeom prst="rect">
                <a:avLst/>
              </a:prstGeom>
              <a:blipFill>
                <a:blip r:embed="rId5"/>
                <a:stretch>
                  <a:fillRect l="-1541" t="-4425" b="-1150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49771767-241E-8BAD-62EF-F06C83EB5019}"/>
              </a:ext>
            </a:extLst>
          </p:cNvPr>
          <p:cNvSpPr txBox="1"/>
          <p:nvPr/>
        </p:nvSpPr>
        <p:spPr>
          <a:xfrm>
            <a:off x="649066" y="3568313"/>
            <a:ext cx="375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Perfeita correlação</a:t>
            </a:r>
          </a:p>
          <a:p>
            <a:r>
              <a:rPr lang="pt-PT"/>
              <a:t>Prova Teórica do algoritmo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570FC0-8972-9575-DA8C-F0D2D64D5BEC}"/>
              </a:ext>
            </a:extLst>
          </p:cNvPr>
          <p:cNvSpPr txBox="1"/>
          <p:nvPr/>
        </p:nvSpPr>
        <p:spPr>
          <a:xfrm>
            <a:off x="6998253" y="3279466"/>
            <a:ext cx="465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A interferência de </a:t>
            </a:r>
            <a:r>
              <a:rPr lang="pt-PT" err="1"/>
              <a:t>Eve</a:t>
            </a:r>
            <a:r>
              <a:rPr lang="pt-PT"/>
              <a:t> introduz aleatoriedade nos resultados de Alice e Bob</a:t>
            </a:r>
          </a:p>
        </p:txBody>
      </p:sp>
    </p:spTree>
    <p:extLst>
      <p:ext uri="{BB962C8B-B14F-4D97-AF65-F5344CB8AC3E}">
        <p14:creationId xmlns:p14="http://schemas.microsoft.com/office/powerpoint/2010/main" val="839061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821E3-EE60-2323-39C1-83AA4B96F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40A9B-F55F-1857-DE01-DA142DF00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657" y="298704"/>
            <a:ext cx="7226807" cy="768096"/>
          </a:xfrm>
        </p:spPr>
        <p:txBody>
          <a:bodyPr>
            <a:normAutofit/>
          </a:bodyPr>
          <a:lstStyle/>
          <a:p>
            <a:r>
              <a:rPr lang="pt-PT"/>
              <a:t>E91 – Simulação  Hardware Real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6FCAD5-58A3-12F4-C625-25418E4CB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33" y="2485819"/>
            <a:ext cx="4399131" cy="12170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EACC16-5609-3D30-0C46-B9E289CF66FE}"/>
              </a:ext>
            </a:extLst>
          </p:cNvPr>
          <p:cNvSpPr txBox="1"/>
          <p:nvPr/>
        </p:nvSpPr>
        <p:spPr>
          <a:xfrm>
            <a:off x="5852160" y="2010331"/>
            <a:ext cx="5864352" cy="262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Ruído e </a:t>
            </a:r>
            <a:r>
              <a:rPr lang="pt-PT" err="1"/>
              <a:t>decoerência</a:t>
            </a:r>
            <a:r>
              <a:rPr lang="pt-PT"/>
              <a:t> comprometem os resultados esperados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Ausência de correlação quântica </a:t>
            </a:r>
            <a:r>
              <a:rPr lang="pt-PT" err="1"/>
              <a:t>detectada</a:t>
            </a:r>
            <a:r>
              <a:rPr lang="pt-PT"/>
              <a:t>, com CHSH próximo de zero.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Limitações do hardware quântico real afetam a fidelidade do entrelaçamento.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Resultados práticos destacam a necessidade de avanços em hardware quântico e mitigação de erros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6696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031b9b7-3989-4061-9e81-39482e864a6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34AD70D2B7DC54BB4CE7CC3D72DCD55" ma:contentTypeVersion="18" ma:contentTypeDescription="Criar um novo documento." ma:contentTypeScope="" ma:versionID="03c1b49594b1c1ce4640c95bd748ef45">
  <xsd:schema xmlns:xsd="http://www.w3.org/2001/XMLSchema" xmlns:xs="http://www.w3.org/2001/XMLSchema" xmlns:p="http://schemas.microsoft.com/office/2006/metadata/properties" xmlns:ns3="933878a2-30d0-48d4-af2f-2122f624e56a" xmlns:ns4="d031b9b7-3989-4061-9e81-39482e864a6e" targetNamespace="http://schemas.microsoft.com/office/2006/metadata/properties" ma:root="true" ma:fieldsID="1ccc10a29f6aeba00887592bf4c37800" ns3:_="" ns4:_="">
    <xsd:import namespace="933878a2-30d0-48d4-af2f-2122f624e56a"/>
    <xsd:import namespace="d031b9b7-3989-4061-9e81-39482e864a6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Location" minOccurs="0"/>
                <xsd:element ref="ns4:MediaServiceSearchPropertie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3878a2-30d0-48d4-af2f-2122f624e56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31b9b7-3989-4061-9e81-39482e864a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01B078-99C1-4E9D-843B-219C7230299E}">
  <ds:schemaRefs>
    <ds:schemaRef ds:uri="http://purl.org/dc/elements/1.1/"/>
    <ds:schemaRef ds:uri="http://schemas.microsoft.com/office/2006/metadata/properties"/>
    <ds:schemaRef ds:uri="d031b9b7-3989-4061-9e81-39482e864a6e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933878a2-30d0-48d4-af2f-2122f624e56a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C196D87-32B4-4AB0-BDAF-F79C418DA5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22DF5B-0CB2-4274-868E-0C64899595FD}">
  <ds:schemaRefs>
    <ds:schemaRef ds:uri="933878a2-30d0-48d4-af2f-2122f624e56a"/>
    <ds:schemaRef ds:uri="d031b9b7-3989-4061-9e81-39482e864a6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943</Words>
  <Application>Microsoft Office PowerPoint</Application>
  <PresentationFormat>Ecrã Panorâmico</PresentationFormat>
  <Paragraphs>90</Paragraphs>
  <Slides>14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Cambria Math</vt:lpstr>
      <vt:lpstr>Celestial</vt:lpstr>
      <vt:lpstr>Da Criptografia Clássica ao Protocolo BB84: Um Relato sobre a Revolução Quântica na Segurança da Informação</vt:lpstr>
      <vt:lpstr>Contexto e Motivação</vt:lpstr>
      <vt:lpstr>Impacto do Algoritmo de Shor</vt:lpstr>
      <vt:lpstr>Criptografia Quântica - BB84</vt:lpstr>
      <vt:lpstr>e91</vt:lpstr>
      <vt:lpstr>E91 Protocolo</vt:lpstr>
      <vt:lpstr>CHCS – Teste de valor de correlação</vt:lpstr>
      <vt:lpstr>E91 – Simulação </vt:lpstr>
      <vt:lpstr>E91 – Simulação  Hardware Real </vt:lpstr>
      <vt:lpstr>Comparação BB84 vs. E91</vt:lpstr>
      <vt:lpstr>Criptografia Pós-Quântica</vt:lpstr>
      <vt:lpstr>Sota  e Perspetivas Futuras</vt:lpstr>
      <vt:lpstr>Sota  e Perspetivas Futuras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Leonardo Cordeiro Gonçalves</dc:creator>
  <cp:lastModifiedBy>Gonçalo Tavares Bastos</cp:lastModifiedBy>
  <cp:revision>1</cp:revision>
  <dcterms:created xsi:type="dcterms:W3CDTF">2025-01-20T21:32:09Z</dcterms:created>
  <dcterms:modified xsi:type="dcterms:W3CDTF">2025-01-20T22:51:28Z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0x010100E34AD70D2B7DC54BB4CE7CC3D72DCD55</vt:lpwstr>
  </property>
</Properties>
</file>