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0" r:id="rId4"/>
  </p:sldMasterIdLst>
  <p:notesMasterIdLst>
    <p:notesMasterId r:id="rId14"/>
  </p:notesMasterIdLst>
  <p:handoutMasterIdLst>
    <p:handoutMasterId r:id="rId15"/>
  </p:handoutMasterIdLst>
  <p:sldIdLst>
    <p:sldId id="256" r:id="rId5"/>
    <p:sldId id="293" r:id="rId6"/>
    <p:sldId id="317" r:id="rId7"/>
    <p:sldId id="315" r:id="rId8"/>
    <p:sldId id="318" r:id="rId9"/>
    <p:sldId id="320" r:id="rId10"/>
    <p:sldId id="319" r:id="rId11"/>
    <p:sldId id="316" r:id="rId12"/>
    <p:sldId id="32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9F6BC-4964-459D-8F83-07D83D0AA6FD}" v="13" dt="2019-08-08T13:57:48.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708" y="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7B97B-9619-4AC8-82FF-73C4D5713A4E}" type="datetimeFigureOut">
              <a:rPr lang="en-US" smtClean="0"/>
              <a:t>8/10/2019</a:t>
            </a:fld>
            <a:endParaRPr lang="en-US"/>
          </a:p>
        </p:txBody>
      </p:sp>
      <p:sp>
        <p:nvSpPr>
          <p:cNvPr id="4" name="Footer Placeholder 3">
            <a:extLst>
              <a:ext uri="{FF2B5EF4-FFF2-40B4-BE49-F238E27FC236}">
                <a16:creationId xmlns:a16="http://schemas.microsoft.com/office/drawing/2014/main"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EF27E8-CC73-4BD4-BE7E-584FE3DD710D}" type="slidenum">
              <a:rPr lang="en-US" smtClean="0"/>
              <a:t>‹#›</a:t>
            </a:fld>
            <a:endParaRPr lang="en-US"/>
          </a:p>
        </p:txBody>
      </p:sp>
    </p:spTree>
    <p:extLst>
      <p:ext uri="{BB962C8B-B14F-4D97-AF65-F5344CB8AC3E}">
        <p14:creationId xmlns:p14="http://schemas.microsoft.com/office/powerpoint/2010/main" val="38276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5C6-863E-4100-B40A-8ADE734BFBC6}"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5B5E6-9E00-4F32-96FF-298B8A177D37}" type="slidenum">
              <a:rPr lang="en-US" smtClean="0"/>
              <a:t>‹#›</a:t>
            </a:fld>
            <a:endParaRPr lang="en-US"/>
          </a:p>
        </p:txBody>
      </p:sp>
    </p:spTree>
    <p:extLst>
      <p:ext uri="{BB962C8B-B14F-4D97-AF65-F5344CB8AC3E}">
        <p14:creationId xmlns:p14="http://schemas.microsoft.com/office/powerpoint/2010/main" val="8776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ata-flair.training/blogs/python-jobs/" TargetMode="External"/><Relationship Id="rId3" Type="http://schemas.openxmlformats.org/officeDocument/2006/relationships/hyperlink" Target="https://data-flair.training/blogs/python-syntax-semantics/" TargetMode="External"/><Relationship Id="rId7" Type="http://schemas.openxmlformats.org/officeDocument/2006/relationships/hyperlink" Target="https://data-flair.training/blogs/advantages-and-disadvantages-of-pyth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ata-flair.training/blogs/python-installation-tutorial/" TargetMode="External"/><Relationship Id="rId5" Type="http://schemas.openxmlformats.org/officeDocument/2006/relationships/hyperlink" Target="https://www.python.org/downloads/" TargetMode="External"/><Relationship Id="rId10" Type="http://schemas.openxmlformats.org/officeDocument/2006/relationships/hyperlink" Target="https://data-flair.training/blogs/reasons-why-should-i-learn-python/" TargetMode="External"/><Relationship Id="rId4" Type="http://schemas.openxmlformats.org/officeDocument/2006/relationships/hyperlink" Target="https://data-flair.training/blogs/python-applications/" TargetMode="External"/><Relationship Id="rId9" Type="http://schemas.openxmlformats.org/officeDocument/2006/relationships/hyperlink" Target="https://data-flair.training/blogs/python-tutorial-for-beginn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85B5E6-9E00-4F32-96FF-298B8A177D37}" type="slidenum">
              <a:rPr lang="en-US" smtClean="0"/>
              <a:t>1</a:t>
            </a:fld>
            <a:endParaRPr lang="en-US"/>
          </a:p>
        </p:txBody>
      </p:sp>
    </p:spTree>
    <p:extLst>
      <p:ext uri="{BB962C8B-B14F-4D97-AF65-F5344CB8AC3E}">
        <p14:creationId xmlns:p14="http://schemas.microsoft.com/office/powerpoint/2010/main" val="38799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2</a:t>
            </a:fld>
            <a:endParaRPr lang="en-US"/>
          </a:p>
        </p:txBody>
      </p:sp>
    </p:spTree>
    <p:extLst>
      <p:ext uri="{BB962C8B-B14F-4D97-AF65-F5344CB8AC3E}">
        <p14:creationId xmlns:p14="http://schemas.microsoft.com/office/powerpoint/2010/main" val="13639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3</a:t>
            </a:fld>
            <a:endParaRPr lang="en-US"/>
          </a:p>
        </p:txBody>
      </p:sp>
    </p:spTree>
    <p:extLst>
      <p:ext uri="{BB962C8B-B14F-4D97-AF65-F5344CB8AC3E}">
        <p14:creationId xmlns:p14="http://schemas.microsoft.com/office/powerpoint/2010/main" val="17545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4</a:t>
            </a:fld>
            <a:endParaRPr lang="en-US"/>
          </a:p>
        </p:txBody>
      </p:sp>
    </p:spTree>
    <p:extLst>
      <p:ext uri="{BB962C8B-B14F-4D97-AF65-F5344CB8AC3E}">
        <p14:creationId xmlns:p14="http://schemas.microsoft.com/office/powerpoint/2010/main" val="140706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5</a:t>
            </a:fld>
            <a:endParaRPr lang="en-US"/>
          </a:p>
        </p:txBody>
      </p:sp>
    </p:spTree>
    <p:extLst>
      <p:ext uri="{BB962C8B-B14F-4D97-AF65-F5344CB8AC3E}">
        <p14:creationId xmlns:p14="http://schemas.microsoft.com/office/powerpoint/2010/main" val="2813807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6</a:t>
            </a:fld>
            <a:endParaRPr lang="en-US"/>
          </a:p>
        </p:txBody>
      </p:sp>
    </p:spTree>
    <p:extLst>
      <p:ext uri="{BB962C8B-B14F-4D97-AF65-F5344CB8AC3E}">
        <p14:creationId xmlns:p14="http://schemas.microsoft.com/office/powerpoint/2010/main" val="323810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7</a:t>
            </a:fld>
            <a:endParaRPr lang="en-US"/>
          </a:p>
        </p:txBody>
      </p:sp>
    </p:spTree>
    <p:extLst>
      <p:ext uri="{BB962C8B-B14F-4D97-AF65-F5344CB8AC3E}">
        <p14:creationId xmlns:p14="http://schemas.microsoft.com/office/powerpoint/2010/main" val="263470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8</a:t>
            </a:fld>
            <a:endParaRPr lang="en-US"/>
          </a:p>
        </p:txBody>
      </p:sp>
    </p:spTree>
    <p:extLst>
      <p:ext uri="{BB962C8B-B14F-4D97-AF65-F5344CB8AC3E}">
        <p14:creationId xmlns:p14="http://schemas.microsoft.com/office/powerpoint/2010/main" val="406028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Easy</a:t>
            </a:r>
          </a:p>
          <a:p>
            <a:pPr fontAlgn="base"/>
            <a:r>
              <a:rPr lang="en-US" sz="1200" b="0" i="0" kern="1200" dirty="0">
                <a:solidFill>
                  <a:schemeClr val="tx1"/>
                </a:solidFill>
                <a:effectLst/>
                <a:latin typeface="+mn-lt"/>
                <a:ea typeface="+mn-ea"/>
                <a:cs typeface="+mn-cs"/>
              </a:rPr>
              <a:t>When we say the word ‘easy’, we mean it in different contexts.</a:t>
            </a:r>
          </a:p>
          <a:p>
            <a:pPr fontAlgn="base"/>
            <a:r>
              <a:rPr lang="en-US" sz="1200" b="0" i="0" kern="1200" dirty="0">
                <a:solidFill>
                  <a:schemeClr val="tx1"/>
                </a:solidFill>
                <a:effectLst/>
                <a:latin typeface="+mn-lt"/>
                <a:ea typeface="+mn-ea"/>
                <a:cs typeface="+mn-cs"/>
              </a:rPr>
              <a:t>a. Easy to code</a:t>
            </a:r>
          </a:p>
          <a:p>
            <a:pPr fontAlgn="base"/>
            <a:r>
              <a:rPr lang="en-US" sz="1200" b="0" i="0" kern="1200" dirty="0">
                <a:solidFill>
                  <a:schemeClr val="tx1"/>
                </a:solidFill>
                <a:effectLst/>
                <a:latin typeface="+mn-lt"/>
                <a:ea typeface="+mn-ea"/>
                <a:cs typeface="+mn-cs"/>
              </a:rPr>
              <a:t>As we have seen in earlier lessons, Python is very easy to code. Compared to other popular languages like Java and C++, it is easier to code in Python. Anyone can learn </a:t>
            </a:r>
            <a:r>
              <a:rPr lang="en-US" sz="1200" b="0" i="0" u="none" strike="noStrike" kern="1200" dirty="0">
                <a:solidFill>
                  <a:schemeClr val="tx1"/>
                </a:solidFill>
                <a:effectLst/>
                <a:latin typeface="+mn-lt"/>
                <a:ea typeface="+mn-ea"/>
                <a:cs typeface="+mn-cs"/>
                <a:hlinkClick r:id="rId3"/>
              </a:rPr>
              <a:t>python syntax </a:t>
            </a:r>
            <a:r>
              <a:rPr lang="en-US" sz="1200" b="0" i="0" kern="1200" dirty="0">
                <a:solidFill>
                  <a:schemeClr val="tx1"/>
                </a:solidFill>
                <a:effectLst/>
                <a:latin typeface="+mn-lt"/>
                <a:ea typeface="+mn-ea"/>
                <a:cs typeface="+mn-cs"/>
              </a:rPr>
              <a:t>in just a few hours. Though sure, mastering Python requires learning about all its advanced concepts and packages and modules. That takes time. Thus, it is programmer-friendly.</a:t>
            </a:r>
          </a:p>
          <a:p>
            <a:pPr fontAlgn="base"/>
            <a:r>
              <a:rPr lang="en-US" sz="1200" b="0" i="0" kern="1200" dirty="0">
                <a:solidFill>
                  <a:schemeClr val="tx1"/>
                </a:solidFill>
                <a:effectLst/>
                <a:latin typeface="+mn-lt"/>
                <a:ea typeface="+mn-ea"/>
                <a:cs typeface="+mn-cs"/>
              </a:rPr>
              <a:t>b. Easy to read</a:t>
            </a:r>
          </a:p>
          <a:p>
            <a:pPr fontAlgn="base"/>
            <a:r>
              <a:rPr lang="en-US" sz="1200" b="0" i="0" kern="1200" dirty="0">
                <a:solidFill>
                  <a:schemeClr val="tx1"/>
                </a:solidFill>
                <a:effectLst/>
                <a:latin typeface="+mn-lt"/>
                <a:ea typeface="+mn-ea"/>
                <a:cs typeface="+mn-cs"/>
              </a:rPr>
              <a:t>Being a high-level language, Python code is quite like English. Looking at it, you can tell what the code is supposed to do. Also, since it is dynamically-typed, it mandates indentation. This aids readability.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4"/>
              </a:rPr>
              <a:t>Applications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Expressive</a:t>
            </a:r>
          </a:p>
          <a:p>
            <a:pPr fontAlgn="base"/>
            <a:r>
              <a:rPr lang="en-US" sz="1200" b="0" i="0" kern="1200" dirty="0">
                <a:solidFill>
                  <a:schemeClr val="tx1"/>
                </a:solidFill>
                <a:effectLst/>
                <a:latin typeface="+mn-lt"/>
                <a:ea typeface="+mn-ea"/>
                <a:cs typeface="+mn-cs"/>
              </a:rPr>
              <a:t>First, let’s learn about expressiveness. Suppose we have two languages A and B, and all programs that can be made in A can be made in B using local transformations. However, there are some programs that can be made in B, but not in A, using local transformations. Then, B is said to be more expressive than A. Python provides us with a myriad of constructs that help us focus on the solution rather than on the syntax. This is one of the outstanding python features that tells you why you should learn Python.</a:t>
            </a:r>
          </a:p>
          <a:p>
            <a:pPr fontAlgn="base"/>
            <a:r>
              <a:rPr lang="en-US" sz="1200" b="0" i="0" kern="1200" dirty="0">
                <a:solidFill>
                  <a:schemeClr val="tx1"/>
                </a:solidFill>
                <a:effectLst/>
                <a:latin typeface="+mn-lt"/>
                <a:ea typeface="+mn-ea"/>
                <a:cs typeface="+mn-cs"/>
              </a:rPr>
              <a:t>4. Free and Open-Source</a:t>
            </a:r>
          </a:p>
          <a:p>
            <a:pPr fontAlgn="base"/>
            <a:r>
              <a:rPr lang="en-US" sz="1200" b="0" i="0" kern="1200" dirty="0">
                <a:solidFill>
                  <a:schemeClr val="tx1"/>
                </a:solidFill>
                <a:effectLst/>
                <a:latin typeface="+mn-lt"/>
                <a:ea typeface="+mn-ea"/>
                <a:cs typeface="+mn-cs"/>
              </a:rPr>
              <a:t>Firstly, Python is freely available. You can download it from the following link</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5"/>
              </a:rPr>
              <a:t>https://www.python.org/downloads/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insight on how to download and install Python, refer to our tutorial on </a:t>
            </a:r>
            <a:r>
              <a:rPr lang="en-US" sz="1200" b="1" i="0" u="none" strike="noStrike" kern="1200" dirty="0">
                <a:solidFill>
                  <a:schemeClr val="tx1"/>
                </a:solidFill>
                <a:effectLst/>
                <a:latin typeface="+mn-lt"/>
                <a:ea typeface="+mn-ea"/>
                <a:cs typeface="+mn-cs"/>
                <a:hlinkClick r:id="rId6"/>
              </a:rPr>
              <a:t>Python Installation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Secondly, it is open-source. This means that its source code is available to the public. You can download it, change it, use it, and distribute it. This is called FLOSS(Free/Libre and Open Source Software). As the Python community, we’re all headed toward one goal- an ever-bettering Python.</a:t>
            </a:r>
          </a:p>
          <a:p>
            <a:pPr fontAlgn="base"/>
            <a:r>
              <a:rPr lang="en-US" sz="1200" b="0" i="0" kern="1200" dirty="0">
                <a:solidFill>
                  <a:schemeClr val="tx1"/>
                </a:solidFill>
                <a:effectLst/>
                <a:latin typeface="+mn-lt"/>
                <a:ea typeface="+mn-ea"/>
                <a:cs typeface="+mn-cs"/>
              </a:rPr>
              <a:t>5. High- Level</a:t>
            </a:r>
          </a:p>
          <a:p>
            <a:pPr fontAlgn="base"/>
            <a:r>
              <a:rPr lang="en-US" sz="1200" b="0" i="0" kern="1200" dirty="0">
                <a:solidFill>
                  <a:schemeClr val="tx1"/>
                </a:solidFill>
                <a:effectLst/>
                <a:latin typeface="+mn-lt"/>
                <a:ea typeface="+mn-ea"/>
                <a:cs typeface="+mn-cs"/>
              </a:rPr>
              <a:t>As we discussed in point 2b, it is a high-level language. This means that as programmers, we don’t need to remember the system architecture. Nor do we need to manage the memory. This makes it more programmer-friendly and is 1 of the key python </a:t>
            </a:r>
            <a:r>
              <a:rPr lang="en-US" sz="1200" b="0" i="0" kern="1200" dirty="0" err="1">
                <a:solidFill>
                  <a:schemeClr val="tx1"/>
                </a:solidFill>
                <a:effectLst/>
                <a:latin typeface="+mn-lt"/>
                <a:ea typeface="+mn-ea"/>
                <a:cs typeface="+mn-cs"/>
              </a:rPr>
              <a:t>features.Any</a:t>
            </a:r>
            <a:r>
              <a:rPr lang="en-US" sz="1200" b="0" i="0" kern="1200" dirty="0">
                <a:solidFill>
                  <a:schemeClr val="tx1"/>
                </a:solidFill>
                <a:effectLst/>
                <a:latin typeface="+mn-lt"/>
                <a:ea typeface="+mn-ea"/>
                <a:cs typeface="+mn-cs"/>
              </a:rPr>
              <a:t> doubt yet in the features of Python. Please ask.</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7"/>
              </a:rPr>
              <a:t>Pros and Cons of Python Programming Language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 Portable</a:t>
            </a:r>
          </a:p>
          <a:p>
            <a:pPr fontAlgn="base"/>
            <a:r>
              <a:rPr lang="en-US" sz="1200" b="0" i="0" kern="1200" dirty="0">
                <a:solidFill>
                  <a:schemeClr val="tx1"/>
                </a:solidFill>
                <a:effectLst/>
                <a:latin typeface="+mn-lt"/>
                <a:ea typeface="+mn-ea"/>
                <a:cs typeface="+mn-cs"/>
              </a:rPr>
              <a:t>Let’s assume you’ve written a Python code for your Windows machine. Now, if you want to run it on a Mac, you don’t need to make changes to it for the same. In other words, you can take one code and run it on any machine, there is no need to write different code for different machines. This makes Python a portable language. However, you must avoid any system-dependent features in this case.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8"/>
              </a:rPr>
              <a:t>Career Opportunities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7. Interpreted</a:t>
            </a:r>
          </a:p>
          <a:p>
            <a:pPr fontAlgn="base"/>
            <a:r>
              <a:rPr lang="en-US" sz="1200" b="0" i="0" kern="1200" dirty="0">
                <a:solidFill>
                  <a:schemeClr val="tx1"/>
                </a:solidFill>
                <a:effectLst/>
                <a:latin typeface="+mn-lt"/>
                <a:ea typeface="+mn-ea"/>
                <a:cs typeface="+mn-cs"/>
              </a:rPr>
              <a:t>If you’re any familiar with languages like C++ or Java, you must first compile it, and then run it. But in Python, there is no need to compile it. Internally, its source code is converted into an immediate form called bytecode. So, all you need to do is to run your Python code without worrying about linking to libraries, and a few other things.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interpreted, we mean the source code is executed line by line, and not all at once. Because of this, it is easier to debug your code. Also, interpreting makes it just slightly slower than Java, but that does not matter compared to the benefits it has to offer.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doubt or query yet about the features of python programming language? If yes, Drop a comment and we will get back to you.</a:t>
            </a:r>
            <a:br>
              <a:rPr lang="en-US" sz="1200" b="0" i="0"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hlinkClick r:id="rId6"/>
              </a:rPr>
              <a:t>Install Python on Windows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8. Object-Oriented</a:t>
            </a:r>
          </a:p>
          <a:p>
            <a:pPr fontAlgn="base"/>
            <a:r>
              <a:rPr lang="en-US" sz="1200" b="0" i="0" kern="1200" dirty="0">
                <a:solidFill>
                  <a:schemeClr val="tx1"/>
                </a:solidFill>
                <a:effectLst/>
                <a:latin typeface="+mn-lt"/>
                <a:ea typeface="+mn-ea"/>
                <a:cs typeface="+mn-cs"/>
              </a:rPr>
              <a:t>A programming language that can model the real world is said to be object-oriented. It focuses on objects, and combines data and functions. Contrarily, a procedure-oriented language revolves around functions, which are code that can be reused. Python supports both procedure-oriented and object-oriented programming which is one of the key python features. It also supports multiple inheritance, unlike Java. A class is a blueprint for such an object. It is an abstract data type, and holds no values.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3"/>
              </a:rPr>
              <a:t>Syntax in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9. Extensible</a:t>
            </a:r>
          </a:p>
          <a:p>
            <a:pPr fontAlgn="base"/>
            <a:r>
              <a:rPr lang="en-US" sz="1200" b="0" i="0" kern="1200" dirty="0">
                <a:solidFill>
                  <a:schemeClr val="tx1"/>
                </a:solidFill>
                <a:effectLst/>
                <a:latin typeface="+mn-lt"/>
                <a:ea typeface="+mn-ea"/>
                <a:cs typeface="+mn-cs"/>
              </a:rPr>
              <a:t>If needed, you can write some of your Python code in other languages like C++. This makes Python an extensible language, meaning that it can be extended to other languages.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us look at some more Python features.</a:t>
            </a:r>
          </a:p>
          <a:p>
            <a:pPr fontAlgn="base"/>
            <a:r>
              <a:rPr lang="en-US" sz="1200" b="0" i="0" kern="1200" dirty="0">
                <a:solidFill>
                  <a:schemeClr val="tx1"/>
                </a:solidFill>
                <a:effectLst/>
                <a:latin typeface="+mn-lt"/>
                <a:ea typeface="+mn-ea"/>
                <a:cs typeface="+mn-cs"/>
              </a:rPr>
              <a:t>10. Embeddable</a:t>
            </a:r>
          </a:p>
          <a:p>
            <a:pPr fontAlgn="base"/>
            <a:r>
              <a:rPr lang="en-US" sz="1200" b="0" i="0" kern="1200" dirty="0">
                <a:solidFill>
                  <a:schemeClr val="tx1"/>
                </a:solidFill>
                <a:effectLst/>
                <a:latin typeface="+mn-lt"/>
                <a:ea typeface="+mn-ea"/>
                <a:cs typeface="+mn-cs"/>
              </a:rPr>
              <a:t>We just saw that we can put code in other languages in our Python source code. However, it is also possible to put our Python code in a source code in a different language like C++. This allows us to integrate scripting capabilities into our program of the other language.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9"/>
              </a:rPr>
              <a:t>Python tutorials for beginners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11. Large Standard Library</a:t>
            </a:r>
          </a:p>
          <a:p>
            <a:pPr fontAlgn="base"/>
            <a:r>
              <a:rPr lang="en-US" sz="1200" b="0" i="0" kern="1200" dirty="0">
                <a:solidFill>
                  <a:schemeClr val="tx1"/>
                </a:solidFill>
                <a:effectLst/>
                <a:latin typeface="+mn-lt"/>
                <a:ea typeface="+mn-ea"/>
                <a:cs typeface="+mn-cs"/>
              </a:rPr>
              <a:t>Python downloads with a large library that you can use so you don’t have to write your own code for every single thing. There are libraries for regular expressions, documentation-generation, unit-testing, web browsers, threading, databases, CGI, email, image manipulation, and a lot of other functionality.</a:t>
            </a:r>
          </a:p>
          <a:p>
            <a:pPr fontAlgn="base"/>
            <a:r>
              <a:rPr lang="en-US" sz="1200" b="0" i="0" kern="1200" dirty="0">
                <a:solidFill>
                  <a:schemeClr val="tx1"/>
                </a:solidFill>
                <a:effectLst/>
                <a:latin typeface="+mn-lt"/>
                <a:ea typeface="+mn-ea"/>
                <a:cs typeface="+mn-cs"/>
              </a:rPr>
              <a:t>12. GUI Programming</a:t>
            </a:r>
          </a:p>
          <a:p>
            <a:pPr fontAlgn="base"/>
            <a:r>
              <a:rPr lang="en-US" sz="1200" b="0" i="0" kern="1200" dirty="0">
                <a:solidFill>
                  <a:schemeClr val="tx1"/>
                </a:solidFill>
                <a:effectLst/>
                <a:latin typeface="+mn-lt"/>
                <a:ea typeface="+mn-ea"/>
                <a:cs typeface="+mn-cs"/>
              </a:rPr>
              <a:t>You can use Tk to create basic GUIs.</a:t>
            </a:r>
          </a:p>
          <a:p>
            <a:pPr fontAlgn="base"/>
            <a:r>
              <a:rPr lang="en-US" sz="1200" b="0" i="0" kern="1200" dirty="0">
                <a:solidFill>
                  <a:schemeClr val="tx1"/>
                </a:solidFill>
                <a:effectLst/>
                <a:latin typeface="+mn-lt"/>
                <a:ea typeface="+mn-ea"/>
                <a:cs typeface="+mn-cs"/>
              </a:rPr>
              <a:t>13. Dynamically Typed</a:t>
            </a:r>
          </a:p>
          <a:p>
            <a:pPr fontAlgn="base"/>
            <a:r>
              <a:rPr lang="en-US" sz="1200" b="0" i="0" kern="1200" dirty="0">
                <a:solidFill>
                  <a:schemeClr val="tx1"/>
                </a:solidFill>
                <a:effectLst/>
                <a:latin typeface="+mn-lt"/>
                <a:ea typeface="+mn-ea"/>
                <a:cs typeface="+mn-cs"/>
              </a:rPr>
              <a:t>Python is dynamically-typed. This means that the type for a value is decided at runtime, not in advance. This is why we don’t need to specify the type of data while declaring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all about the features of python programming language tutorial. lets get to the conclusion.</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Read: </a:t>
            </a:r>
            <a:r>
              <a:rPr lang="en-US" sz="1200" b="1" i="0" u="none" strike="noStrike" kern="1200" dirty="0">
                <a:solidFill>
                  <a:schemeClr val="tx1"/>
                </a:solidFill>
                <a:effectLst/>
                <a:latin typeface="+mn-lt"/>
                <a:ea typeface="+mn-ea"/>
                <a:cs typeface="+mn-cs"/>
                <a:hlinkClick r:id="rId10"/>
              </a:rPr>
              <a:t>Reasons why Learn Python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14. Features of Python: Conclusion</a:t>
            </a:r>
          </a:p>
          <a:p>
            <a:pPr fontAlgn="base"/>
            <a:r>
              <a:rPr lang="en-US" sz="1200" b="0" i="0" kern="1200" dirty="0">
                <a:solidFill>
                  <a:schemeClr val="tx1"/>
                </a:solidFill>
                <a:effectLst/>
                <a:latin typeface="+mn-lt"/>
                <a:ea typeface="+mn-ea"/>
                <a:cs typeface="+mn-cs"/>
              </a:rPr>
              <a:t>Now that you know what are the features of python, you know what makes it special. In this tutorial, we learned about various features of Python. We saw that it is interpreted, dynamically-typed, and object-oriented, among other python features. It is also portable, free, and easy. Now that’s some motivation to dive into the world of Python.</a:t>
            </a:r>
          </a:p>
          <a:p>
            <a:endParaRPr lang="en-IN" dirty="0"/>
          </a:p>
        </p:txBody>
      </p:sp>
      <p:sp>
        <p:nvSpPr>
          <p:cNvPr id="4" name="Slide Number Placeholder 3"/>
          <p:cNvSpPr>
            <a:spLocks noGrp="1"/>
          </p:cNvSpPr>
          <p:nvPr>
            <p:ph type="sldNum" sz="quarter" idx="5"/>
          </p:nvPr>
        </p:nvSpPr>
        <p:spPr/>
        <p:txBody>
          <a:bodyPr/>
          <a:lstStyle/>
          <a:p>
            <a:fld id="{D085B5E6-9E00-4F32-96FF-298B8A177D37}" type="slidenum">
              <a:rPr lang="en-US" smtClean="0"/>
              <a:t>9</a:t>
            </a:fld>
            <a:endParaRPr lang="en-US"/>
          </a:p>
        </p:txBody>
      </p:sp>
    </p:spTree>
    <p:extLst>
      <p:ext uri="{BB962C8B-B14F-4D97-AF65-F5344CB8AC3E}">
        <p14:creationId xmlns:p14="http://schemas.microsoft.com/office/powerpoint/2010/main" val="42102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6558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0276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7405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7042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7373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52148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18104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14643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3834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0109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74331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1652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1803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2764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3702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091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13807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8/10/2019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12327815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6"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85800" y="1634067"/>
            <a:ext cx="4080932" cy="3310468"/>
          </a:xfrm>
        </p:spPr>
        <p:txBody>
          <a:bodyPr>
            <a:normAutofit/>
          </a:bodyPr>
          <a:lstStyle/>
          <a:p>
            <a:pPr algn="l">
              <a:lnSpc>
                <a:spcPct val="90000"/>
              </a:lnSpc>
            </a:pPr>
            <a:r>
              <a:rPr lang="en-US" sz="4600" b="1" dirty="0">
                <a:solidFill>
                  <a:schemeClr val="bg1"/>
                </a:solidFill>
                <a:cs typeface="Calibri Light"/>
              </a:rPr>
              <a:t>Introduction to</a:t>
            </a:r>
            <a:br>
              <a:rPr lang="en-US" sz="4600" b="1" dirty="0">
                <a:solidFill>
                  <a:schemeClr val="bg1"/>
                </a:solidFill>
                <a:cs typeface="Calibri Light"/>
              </a:rPr>
            </a:br>
            <a:r>
              <a:rPr lang="en-US" sz="4600" b="1" dirty="0">
                <a:solidFill>
                  <a:schemeClr val="bg1"/>
                </a:solidFill>
                <a:cs typeface="Calibri Light"/>
              </a:rPr>
              <a:t>Python</a:t>
            </a:r>
            <a:br>
              <a:rPr lang="en-US" sz="4600" b="1" dirty="0">
                <a:solidFill>
                  <a:schemeClr val="bg1"/>
                </a:solidFill>
                <a:cs typeface="Calibri Light"/>
              </a:rPr>
            </a:br>
            <a:endParaRPr lang="en-US" sz="4600" b="1" dirty="0">
              <a:solidFill>
                <a:schemeClr val="bg1"/>
              </a:solidFill>
              <a:latin typeface="Rockwell Condensed"/>
              <a:cs typeface="Calibri Light"/>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85800" y="4944534"/>
            <a:ext cx="4080933" cy="939799"/>
          </a:xfrm>
        </p:spPr>
        <p:txBody>
          <a:bodyPr>
            <a:normAutofit/>
          </a:bodyPr>
          <a:lstStyle/>
          <a:p>
            <a:pPr algn="l"/>
            <a:r>
              <a:rPr lang="en-US">
                <a:solidFill>
                  <a:schemeClr val="bg1"/>
                </a:solidFill>
              </a:rPr>
              <a:t>Saravanan Shanmugam</a:t>
            </a:r>
          </a:p>
        </p:txBody>
      </p:sp>
      <p:grpSp>
        <p:nvGrpSpPr>
          <p:cNvPr id="18" name="Group 17">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9"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1D1-471E-406E-8F30-7F3AA205F2BF}"/>
              </a:ext>
            </a:extLst>
          </p:cNvPr>
          <p:cNvSpPr>
            <a:spLocks noGrp="1"/>
          </p:cNvSpPr>
          <p:nvPr>
            <p:ph type="title"/>
          </p:nvPr>
        </p:nvSpPr>
        <p:spPr>
          <a:xfrm>
            <a:off x="1678275" y="6927"/>
            <a:ext cx="10018713" cy="602672"/>
          </a:xfrm>
        </p:spPr>
        <p:txBody>
          <a:bodyPr>
            <a:normAutofit fontScale="90000"/>
          </a:bodyPr>
          <a:lstStyle/>
          <a:p>
            <a:r>
              <a:rPr lang="en-US" dirty="0">
                <a:cs typeface="Calibri Light"/>
              </a:rPr>
              <a:t>Python History</a:t>
            </a:r>
          </a:p>
        </p:txBody>
      </p:sp>
      <p:pic>
        <p:nvPicPr>
          <p:cNvPr id="13" name="Picture 12" descr="A screenshot of a newspaper&#10;&#10;Description automatically generated">
            <a:extLst>
              <a:ext uri="{FF2B5EF4-FFF2-40B4-BE49-F238E27FC236}">
                <a16:creationId xmlns:a16="http://schemas.microsoft.com/office/drawing/2014/main" id="{5BF01B98-8300-4311-87DB-232EFBF78193}"/>
              </a:ext>
            </a:extLst>
          </p:cNvPr>
          <p:cNvPicPr>
            <a:picLocks noChangeAspect="1"/>
          </p:cNvPicPr>
          <p:nvPr/>
        </p:nvPicPr>
        <p:blipFill>
          <a:blip r:embed="rId4"/>
          <a:stretch>
            <a:fillRect/>
          </a:stretch>
        </p:blipFill>
        <p:spPr>
          <a:xfrm>
            <a:off x="2594344" y="712270"/>
            <a:ext cx="9186530" cy="5433460"/>
          </a:xfrm>
          <a:prstGeom prst="rect">
            <a:avLst/>
          </a:prstGeom>
        </p:spPr>
      </p:pic>
    </p:spTree>
    <p:extLst>
      <p:ext uri="{BB962C8B-B14F-4D97-AF65-F5344CB8AC3E}">
        <p14:creationId xmlns:p14="http://schemas.microsoft.com/office/powerpoint/2010/main" val="11045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cs typeface="Calibri Light"/>
              </a:rPr>
              <a:t>Companies using python</a:t>
            </a:r>
            <a:endParaRPr lang="en-US" dirty="0">
              <a:cs typeface="Calibri Light"/>
            </a:endParaRPr>
          </a:p>
        </p:txBody>
      </p:sp>
      <p:pic>
        <p:nvPicPr>
          <p:cNvPr id="3" name="Picture 2" descr="A screenshot of a cell phone&#10;&#10;Description automatically generated">
            <a:extLst>
              <a:ext uri="{FF2B5EF4-FFF2-40B4-BE49-F238E27FC236}">
                <a16:creationId xmlns:a16="http://schemas.microsoft.com/office/drawing/2014/main" id="{7338B1EA-2298-48C8-844F-A805343D9C55}"/>
              </a:ext>
            </a:extLst>
          </p:cNvPr>
          <p:cNvPicPr>
            <a:picLocks noChangeAspect="1"/>
          </p:cNvPicPr>
          <p:nvPr/>
        </p:nvPicPr>
        <p:blipFill>
          <a:blip r:embed="rId3"/>
          <a:stretch>
            <a:fillRect/>
          </a:stretch>
        </p:blipFill>
        <p:spPr>
          <a:xfrm>
            <a:off x="2207548" y="942202"/>
            <a:ext cx="9631680" cy="5359675"/>
          </a:xfrm>
          <a:prstGeom prst="rect">
            <a:avLst/>
          </a:prstGeom>
        </p:spPr>
      </p:pic>
    </p:spTree>
    <p:extLst>
      <p:ext uri="{BB962C8B-B14F-4D97-AF65-F5344CB8AC3E}">
        <p14:creationId xmlns:p14="http://schemas.microsoft.com/office/powerpoint/2010/main" val="33309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121D5CF-75FE-45EF-900B-CF23432848B7}"/>
              </a:ext>
            </a:extLst>
          </p:cNvPr>
          <p:cNvPicPr>
            <a:picLocks noChangeAspect="1"/>
          </p:cNvPicPr>
          <p:nvPr/>
        </p:nvPicPr>
        <p:blipFill>
          <a:blip r:embed="rId4"/>
          <a:stretch>
            <a:fillRect/>
          </a:stretch>
        </p:blipFill>
        <p:spPr>
          <a:xfrm>
            <a:off x="2753833" y="792797"/>
            <a:ext cx="8910083" cy="5800725"/>
          </a:xfrm>
          <a:prstGeom prst="rect">
            <a:avLst/>
          </a:prstGeom>
        </p:spPr>
      </p:pic>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Python Features</a:t>
            </a:r>
          </a:p>
        </p:txBody>
      </p:sp>
    </p:spTree>
    <p:extLst>
      <p:ext uri="{BB962C8B-B14F-4D97-AF65-F5344CB8AC3E}">
        <p14:creationId xmlns:p14="http://schemas.microsoft.com/office/powerpoint/2010/main" val="97862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Why Python ?</a:t>
            </a:r>
          </a:p>
        </p:txBody>
      </p:sp>
      <p:pic>
        <p:nvPicPr>
          <p:cNvPr id="6" name="Picture 5" descr="A screenshot of a cell phone&#10;&#10;Description automatically generated">
            <a:extLst>
              <a:ext uri="{FF2B5EF4-FFF2-40B4-BE49-F238E27FC236}">
                <a16:creationId xmlns:a16="http://schemas.microsoft.com/office/drawing/2014/main" id="{95EFAD88-6E8C-42CF-AD6A-B2C86C9643A6}"/>
              </a:ext>
            </a:extLst>
          </p:cNvPr>
          <p:cNvPicPr>
            <a:picLocks noChangeAspect="1"/>
          </p:cNvPicPr>
          <p:nvPr/>
        </p:nvPicPr>
        <p:blipFill>
          <a:blip r:embed="rId3"/>
          <a:stretch>
            <a:fillRect/>
          </a:stretch>
        </p:blipFill>
        <p:spPr>
          <a:xfrm>
            <a:off x="1544069" y="1045121"/>
            <a:ext cx="10460089" cy="4597636"/>
          </a:xfrm>
          <a:prstGeom prst="rect">
            <a:avLst/>
          </a:prstGeom>
        </p:spPr>
      </p:pic>
    </p:spTree>
    <p:extLst>
      <p:ext uri="{BB962C8B-B14F-4D97-AF65-F5344CB8AC3E}">
        <p14:creationId xmlns:p14="http://schemas.microsoft.com/office/powerpoint/2010/main" val="370378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Why Python ?</a:t>
            </a:r>
          </a:p>
        </p:txBody>
      </p:sp>
      <p:pic>
        <p:nvPicPr>
          <p:cNvPr id="9" name="Picture 8" descr="A screenshot of a cell phone&#10;&#10;Description automatically generated">
            <a:extLst>
              <a:ext uri="{FF2B5EF4-FFF2-40B4-BE49-F238E27FC236}">
                <a16:creationId xmlns:a16="http://schemas.microsoft.com/office/drawing/2014/main" id="{3E7C3C1C-C9F9-4631-95C0-B29F690D91BA}"/>
              </a:ext>
            </a:extLst>
          </p:cNvPr>
          <p:cNvPicPr>
            <a:picLocks noChangeAspect="1"/>
          </p:cNvPicPr>
          <p:nvPr/>
        </p:nvPicPr>
        <p:blipFill>
          <a:blip r:embed="rId3"/>
          <a:stretch>
            <a:fillRect/>
          </a:stretch>
        </p:blipFill>
        <p:spPr>
          <a:xfrm>
            <a:off x="1594883" y="1237469"/>
            <a:ext cx="10244345" cy="4553184"/>
          </a:xfrm>
          <a:prstGeom prst="rect">
            <a:avLst/>
          </a:prstGeom>
        </p:spPr>
      </p:pic>
    </p:spTree>
    <p:extLst>
      <p:ext uri="{BB962C8B-B14F-4D97-AF65-F5344CB8AC3E}">
        <p14:creationId xmlns:p14="http://schemas.microsoft.com/office/powerpoint/2010/main" val="292626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Why Python ?</a:t>
            </a:r>
          </a:p>
        </p:txBody>
      </p:sp>
      <p:pic>
        <p:nvPicPr>
          <p:cNvPr id="3" name="Picture 2" descr="A screenshot of text&#10;&#10;Description automatically generated">
            <a:extLst>
              <a:ext uri="{FF2B5EF4-FFF2-40B4-BE49-F238E27FC236}">
                <a16:creationId xmlns:a16="http://schemas.microsoft.com/office/drawing/2014/main" id="{19370E0D-2673-4D36-ADF3-EC41B9088DF4}"/>
              </a:ext>
            </a:extLst>
          </p:cNvPr>
          <p:cNvPicPr>
            <a:picLocks noChangeAspect="1"/>
          </p:cNvPicPr>
          <p:nvPr/>
        </p:nvPicPr>
        <p:blipFill>
          <a:blip r:embed="rId3"/>
          <a:stretch>
            <a:fillRect/>
          </a:stretch>
        </p:blipFill>
        <p:spPr>
          <a:xfrm>
            <a:off x="1524000" y="1222261"/>
            <a:ext cx="10353972" cy="4413477"/>
          </a:xfrm>
          <a:prstGeom prst="rect">
            <a:avLst/>
          </a:prstGeom>
        </p:spPr>
      </p:pic>
    </p:spTree>
    <p:extLst>
      <p:ext uri="{BB962C8B-B14F-4D97-AF65-F5344CB8AC3E}">
        <p14:creationId xmlns:p14="http://schemas.microsoft.com/office/powerpoint/2010/main" val="162194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Python Interpreter</a:t>
            </a:r>
          </a:p>
        </p:txBody>
      </p:sp>
      <p:pic>
        <p:nvPicPr>
          <p:cNvPr id="6" name="Picture 5" descr="A screenshot of a cell phone&#10;&#10;Description automatically generated">
            <a:extLst>
              <a:ext uri="{FF2B5EF4-FFF2-40B4-BE49-F238E27FC236}">
                <a16:creationId xmlns:a16="http://schemas.microsoft.com/office/drawing/2014/main" id="{1EEA1643-C117-41E8-8137-11D2CBA227CB}"/>
              </a:ext>
            </a:extLst>
          </p:cNvPr>
          <p:cNvPicPr>
            <a:picLocks noChangeAspect="1"/>
          </p:cNvPicPr>
          <p:nvPr/>
        </p:nvPicPr>
        <p:blipFill>
          <a:blip r:embed="rId4"/>
          <a:stretch>
            <a:fillRect/>
          </a:stretch>
        </p:blipFill>
        <p:spPr>
          <a:xfrm>
            <a:off x="3253865" y="3672279"/>
            <a:ext cx="6648450" cy="301154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0AA3F91-21DF-42B4-B35F-D18908E9CAF1}"/>
              </a:ext>
            </a:extLst>
          </p:cNvPr>
          <p:cNvPicPr>
            <a:picLocks noChangeAspect="1"/>
          </p:cNvPicPr>
          <p:nvPr/>
        </p:nvPicPr>
        <p:blipFill>
          <a:blip r:embed="rId5"/>
          <a:stretch>
            <a:fillRect/>
          </a:stretch>
        </p:blipFill>
        <p:spPr>
          <a:xfrm>
            <a:off x="1621907" y="701038"/>
            <a:ext cx="4474093" cy="272796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4C9F974-C054-460F-96BC-70D2BA8000F7}"/>
              </a:ext>
            </a:extLst>
          </p:cNvPr>
          <p:cNvPicPr>
            <a:picLocks noChangeAspect="1"/>
          </p:cNvPicPr>
          <p:nvPr/>
        </p:nvPicPr>
        <p:blipFill>
          <a:blip r:embed="rId6"/>
          <a:stretch>
            <a:fillRect/>
          </a:stretch>
        </p:blipFill>
        <p:spPr>
          <a:xfrm>
            <a:off x="6578090" y="660959"/>
            <a:ext cx="5194563" cy="2768041"/>
          </a:xfrm>
          <a:prstGeom prst="rect">
            <a:avLst/>
          </a:prstGeom>
        </p:spPr>
      </p:pic>
    </p:spTree>
    <p:extLst>
      <p:ext uri="{BB962C8B-B14F-4D97-AF65-F5344CB8AC3E}">
        <p14:creationId xmlns:p14="http://schemas.microsoft.com/office/powerpoint/2010/main" val="299764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C40B8-D7C4-4665-AAA3-39B5AB7A8807}"/>
              </a:ext>
            </a:extLst>
          </p:cNvPr>
          <p:cNvSpPr txBox="1">
            <a:spLocks/>
          </p:cNvSpPr>
          <p:nvPr/>
        </p:nvSpPr>
        <p:spPr>
          <a:xfrm>
            <a:off x="1820515" y="98367"/>
            <a:ext cx="10018713" cy="602672"/>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Calibri Light"/>
              </a:rPr>
              <a:t>Flavors of Python</a:t>
            </a:r>
          </a:p>
        </p:txBody>
      </p:sp>
      <p:pic>
        <p:nvPicPr>
          <p:cNvPr id="4" name="Picture 3" descr="A screenshot of a cell phone&#10;&#10;Description automatically generated">
            <a:extLst>
              <a:ext uri="{FF2B5EF4-FFF2-40B4-BE49-F238E27FC236}">
                <a16:creationId xmlns:a16="http://schemas.microsoft.com/office/drawing/2014/main" id="{B56DF3EA-631A-46C5-930E-E50FCD420EA9}"/>
              </a:ext>
            </a:extLst>
          </p:cNvPr>
          <p:cNvPicPr>
            <a:picLocks noChangeAspect="1"/>
          </p:cNvPicPr>
          <p:nvPr/>
        </p:nvPicPr>
        <p:blipFill>
          <a:blip r:embed="rId4"/>
          <a:stretch>
            <a:fillRect/>
          </a:stretch>
        </p:blipFill>
        <p:spPr>
          <a:xfrm>
            <a:off x="1376716" y="1442720"/>
            <a:ext cx="10462511" cy="3823392"/>
          </a:xfrm>
          <a:prstGeom prst="rect">
            <a:avLst/>
          </a:prstGeom>
        </p:spPr>
      </p:pic>
    </p:spTree>
    <p:extLst>
      <p:ext uri="{BB962C8B-B14F-4D97-AF65-F5344CB8AC3E}">
        <p14:creationId xmlns:p14="http://schemas.microsoft.com/office/powerpoint/2010/main" val="3245210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0A9A5B65E2BE408AEF9097DCDCAF9E" ma:contentTypeVersion="8" ma:contentTypeDescription="Create a new document." ma:contentTypeScope="" ma:versionID="45a54574479ff02eccb3a108d9dec63c">
  <xsd:schema xmlns:xsd="http://www.w3.org/2001/XMLSchema" xmlns:xs="http://www.w3.org/2001/XMLSchema" xmlns:p="http://schemas.microsoft.com/office/2006/metadata/properties" xmlns:ns3="32959d4b-3dd3-416a-8bc0-9920cefb5148" targetNamespace="http://schemas.microsoft.com/office/2006/metadata/properties" ma:root="true" ma:fieldsID="2a8d466719d39e2265c68ec6e07456db" ns3:_="">
    <xsd:import namespace="32959d4b-3dd3-416a-8bc0-9920cefb514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959d4b-3dd3-416a-8bc0-9920cefb51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MediaServiceLocation" ma:internalName="MediaServiceLocation"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C47A85-C19E-4256-8429-038D0FDE2DE5}">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purl.org/dc/terms/"/>
    <ds:schemaRef ds:uri="http://schemas.microsoft.com/office/infopath/2007/PartnerControls"/>
    <ds:schemaRef ds:uri="32959d4b-3dd3-416a-8bc0-9920cefb5148"/>
  </ds:schemaRefs>
</ds:datastoreItem>
</file>

<file path=customXml/itemProps2.xml><?xml version="1.0" encoding="utf-8"?>
<ds:datastoreItem xmlns:ds="http://schemas.openxmlformats.org/officeDocument/2006/customXml" ds:itemID="{DFEF6A1A-C688-4464-AB07-AB68677D0963}">
  <ds:schemaRefs>
    <ds:schemaRef ds:uri="http://schemas.microsoft.com/sharepoint/v3/contenttype/forms"/>
  </ds:schemaRefs>
</ds:datastoreItem>
</file>

<file path=customXml/itemProps3.xml><?xml version="1.0" encoding="utf-8"?>
<ds:datastoreItem xmlns:ds="http://schemas.openxmlformats.org/officeDocument/2006/customXml" ds:itemID="{C2DB1FC2-5848-48E3-BF58-83DBC12F6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959d4b-3dd3-416a-8bc0-9920cefb5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0</TotalTime>
  <Words>490</Words>
  <Application>Microsoft Office PowerPoint</Application>
  <PresentationFormat>Widescreen</PresentationFormat>
  <Paragraphs>259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Rockwell Condensed</vt:lpstr>
      <vt:lpstr>Parallax</vt:lpstr>
      <vt:lpstr>Introduction to Python </vt:lpstr>
      <vt:lpstr>Python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revision>395</cp:revision>
  <dcterms:created xsi:type="dcterms:W3CDTF">2019-04-01T22:39:36Z</dcterms:created>
  <dcterms:modified xsi:type="dcterms:W3CDTF">2019-08-10T07:02:32Z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0x0101003E0A9A5B65E2BE408AEF9097DCDCAF9E</vt:lpwstr>
  </property>
</Properties>
</file>