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3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40.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5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57.xml" ContentType="application/vnd.openxmlformats-officedocument.presentationml.notesSlide+xml"/>
  <Override PartName="/ppt/tags/tag64.xml" ContentType="application/vnd.openxmlformats-officedocument.presentationml.tags+xml"/>
  <Override PartName="/ppt/notesSlides/notesSlide58.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398" r:id="rId5"/>
  </p:sldMasterIdLst>
  <p:notesMasterIdLst>
    <p:notesMasterId r:id="rId70"/>
  </p:notesMasterIdLst>
  <p:handoutMasterIdLst>
    <p:handoutMasterId r:id="rId71"/>
  </p:handoutMasterIdLst>
  <p:sldIdLst>
    <p:sldId id="1624" r:id="rId6"/>
    <p:sldId id="1650" r:id="rId7"/>
    <p:sldId id="1646" r:id="rId8"/>
    <p:sldId id="1711" r:id="rId9"/>
    <p:sldId id="1714" r:id="rId10"/>
    <p:sldId id="1713" r:id="rId11"/>
    <p:sldId id="1710" r:id="rId12"/>
    <p:sldId id="1699" r:id="rId13"/>
    <p:sldId id="1651" r:id="rId14"/>
    <p:sldId id="1655" r:id="rId15"/>
    <p:sldId id="1679" r:id="rId16"/>
    <p:sldId id="1680" r:id="rId17"/>
    <p:sldId id="1681" r:id="rId18"/>
    <p:sldId id="1682" r:id="rId19"/>
    <p:sldId id="1683" r:id="rId20"/>
    <p:sldId id="1684" r:id="rId21"/>
    <p:sldId id="1703" r:id="rId22"/>
    <p:sldId id="1704" r:id="rId23"/>
    <p:sldId id="1705" r:id="rId24"/>
    <p:sldId id="1700" r:id="rId25"/>
    <p:sldId id="1625" r:id="rId26"/>
    <p:sldId id="1656" r:id="rId27"/>
    <p:sldId id="1652" r:id="rId28"/>
    <p:sldId id="1657" r:id="rId29"/>
    <p:sldId id="1658" r:id="rId30"/>
    <p:sldId id="1659" r:id="rId31"/>
    <p:sldId id="1660" r:id="rId32"/>
    <p:sldId id="1661" r:id="rId33"/>
    <p:sldId id="1706" r:id="rId34"/>
    <p:sldId id="1707" r:id="rId35"/>
    <p:sldId id="1701" r:id="rId36"/>
    <p:sldId id="1708" r:id="rId37"/>
    <p:sldId id="1664" r:id="rId38"/>
    <p:sldId id="1663" r:id="rId39"/>
    <p:sldId id="1662" r:id="rId40"/>
    <p:sldId id="1653" r:id="rId41"/>
    <p:sldId id="1665" r:id="rId42"/>
    <p:sldId id="1666" r:id="rId43"/>
    <p:sldId id="1667" r:id="rId44"/>
    <p:sldId id="1669" r:id="rId45"/>
    <p:sldId id="1668" r:id="rId46"/>
    <p:sldId id="1671" r:id="rId47"/>
    <p:sldId id="1672" r:id="rId48"/>
    <p:sldId id="1673" r:id="rId49"/>
    <p:sldId id="1674" r:id="rId50"/>
    <p:sldId id="1675" r:id="rId51"/>
    <p:sldId id="1677" r:id="rId52"/>
    <p:sldId id="1678" r:id="rId53"/>
    <p:sldId id="1654" r:id="rId54"/>
    <p:sldId id="1685" r:id="rId55"/>
    <p:sldId id="1686" r:id="rId56"/>
    <p:sldId id="1687" r:id="rId57"/>
    <p:sldId id="1688" r:id="rId58"/>
    <p:sldId id="1689" r:id="rId59"/>
    <p:sldId id="1690" r:id="rId60"/>
    <p:sldId id="1691" r:id="rId61"/>
    <p:sldId id="1692" r:id="rId62"/>
    <p:sldId id="1693" r:id="rId63"/>
    <p:sldId id="1694" r:id="rId64"/>
    <p:sldId id="1695" r:id="rId65"/>
    <p:sldId id="1696" r:id="rId66"/>
    <p:sldId id="1643" r:id="rId67"/>
    <p:sldId id="1341" r:id="rId68"/>
    <p:sldId id="1132" r:id="rId6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715413-1B8E-44F7-BFAB-9FB17B54D866}">
          <p14:sldIdLst>
            <p14:sldId id="1624"/>
            <p14:sldId id="1650"/>
            <p14:sldId id="1646"/>
            <p14:sldId id="1711"/>
            <p14:sldId id="1714"/>
            <p14:sldId id="1713"/>
            <p14:sldId id="1710"/>
            <p14:sldId id="1699"/>
            <p14:sldId id="1651"/>
            <p14:sldId id="1655"/>
            <p14:sldId id="1679"/>
            <p14:sldId id="1680"/>
            <p14:sldId id="1681"/>
            <p14:sldId id="1682"/>
            <p14:sldId id="1683"/>
            <p14:sldId id="1684"/>
            <p14:sldId id="1703"/>
            <p14:sldId id="1704"/>
            <p14:sldId id="1705"/>
            <p14:sldId id="1700"/>
            <p14:sldId id="1625"/>
            <p14:sldId id="1656"/>
            <p14:sldId id="1652"/>
            <p14:sldId id="1657"/>
            <p14:sldId id="1658"/>
            <p14:sldId id="1659"/>
            <p14:sldId id="1660"/>
            <p14:sldId id="1661"/>
            <p14:sldId id="1706"/>
            <p14:sldId id="1707"/>
            <p14:sldId id="1701"/>
            <p14:sldId id="1708"/>
            <p14:sldId id="1664"/>
            <p14:sldId id="1663"/>
            <p14:sldId id="1662"/>
            <p14:sldId id="1653"/>
            <p14:sldId id="1665"/>
            <p14:sldId id="1666"/>
            <p14:sldId id="1667"/>
            <p14:sldId id="1669"/>
            <p14:sldId id="1668"/>
            <p14:sldId id="1671"/>
            <p14:sldId id="1672"/>
            <p14:sldId id="1673"/>
            <p14:sldId id="1674"/>
            <p14:sldId id="1675"/>
            <p14:sldId id="1677"/>
            <p14:sldId id="1678"/>
            <p14:sldId id="1654"/>
            <p14:sldId id="1685"/>
            <p14:sldId id="1686"/>
            <p14:sldId id="1687"/>
            <p14:sldId id="1688"/>
            <p14:sldId id="1689"/>
            <p14:sldId id="1690"/>
            <p14:sldId id="1691"/>
            <p14:sldId id="1692"/>
            <p14:sldId id="1693"/>
            <p14:sldId id="1694"/>
            <p14:sldId id="1695"/>
            <p14:sldId id="1696"/>
            <p14:sldId id="1643"/>
          </p14:sldIdLst>
        </p14:section>
        <p14:section name="Summary / Q&amp;A" id="{3610488B-79A5-487B-B851-3B58BCF20D5D}">
          <p14:sldIdLst>
            <p14:sldId id="1341"/>
            <p14:sldId id="1132"/>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2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A6D3"/>
    <a:srgbClr val="0072C6"/>
    <a:srgbClr val="00BCF2"/>
    <a:srgbClr val="0069B8"/>
    <a:srgbClr val="0070C0"/>
    <a:srgbClr val="E63A1D"/>
    <a:srgbClr val="67297A"/>
    <a:srgbClr val="3F3F3F"/>
    <a:srgbClr val="188E63"/>
    <a:srgbClr val="25B2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58" autoAdjust="0"/>
    <p:restoredTop sz="83599" autoAdjust="0"/>
  </p:normalViewPr>
  <p:slideViewPr>
    <p:cSldViewPr snapToObjects="1">
      <p:cViewPr varScale="1">
        <p:scale>
          <a:sx n="75" d="100"/>
          <a:sy n="75" d="100"/>
        </p:scale>
        <p:origin x="702" y="96"/>
      </p:cViewPr>
      <p:guideLst>
        <p:guide orient="horz" pos="2203"/>
        <p:guide pos="391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6612"/>
    </p:cViewPr>
  </p:sorterViewPr>
  <p:notesViewPr>
    <p:cSldViewPr snapToObjects="1" showGuides="1">
      <p:cViewPr>
        <p:scale>
          <a:sx n="120" d="100"/>
          <a:sy n="120" d="100"/>
        </p:scale>
        <p:origin x="216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5/22/2015</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WPC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WPC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5/22/2015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BB6C4F2-481A-4DA3-A80F-EDE3FC2A94E8}" type="datetime1">
              <a:rPr lang="en-US" smtClean="0">
                <a:solidFill>
                  <a:prstClr val="black"/>
                </a:solidFill>
              </a:rPr>
              <a:pPr/>
              <a:t>5/22/2015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470775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B</a:t>
            </a:r>
            <a:r>
              <a:rPr lang="en-US" altLang="zh-CN" b="0" dirty="0" smtClean="0"/>
              <a:t>lob</a:t>
            </a:r>
            <a:r>
              <a:rPr lang="zh-CN" altLang="en-US" b="0" dirty="0" smtClean="0"/>
              <a:t>：可以理解成网盘，主要用于文件存储</a:t>
            </a:r>
            <a:endParaRPr lang="en-US" altLang="zh-CN" b="0" dirty="0" smtClean="0"/>
          </a:p>
          <a:p>
            <a:r>
              <a:rPr lang="en-US" b="0" dirty="0" smtClean="0"/>
              <a:t>D</a:t>
            </a:r>
            <a:r>
              <a:rPr lang="en-US" altLang="zh-CN" b="0" dirty="0" smtClean="0"/>
              <a:t>rive</a:t>
            </a:r>
            <a:r>
              <a:rPr lang="zh-CN" altLang="en-US" b="0" dirty="0" smtClean="0"/>
              <a:t>：以</a:t>
            </a:r>
            <a:r>
              <a:rPr lang="en-US" altLang="zh-CN" b="0" dirty="0" smtClean="0"/>
              <a:t>Blob</a:t>
            </a:r>
            <a:r>
              <a:rPr lang="zh-CN" altLang="en-US" b="0" dirty="0" smtClean="0"/>
              <a:t>为基础的</a:t>
            </a:r>
            <a:r>
              <a:rPr lang="en-US" altLang="zh-CN" b="0" dirty="0" smtClean="0"/>
              <a:t>Page</a:t>
            </a:r>
            <a:r>
              <a:rPr lang="zh-CN" altLang="en-US" b="0" dirty="0" smtClean="0"/>
              <a:t>模式文件，用户虚拟磁盘</a:t>
            </a:r>
            <a:endParaRPr lang="en-US" altLang="zh-CN" b="0" dirty="0" smtClean="0"/>
          </a:p>
          <a:p>
            <a:r>
              <a:rPr lang="en-US" b="0" dirty="0" smtClean="0"/>
              <a:t>T</a:t>
            </a:r>
            <a:r>
              <a:rPr lang="en-US" altLang="zh-CN" b="0" dirty="0" smtClean="0"/>
              <a:t>able</a:t>
            </a:r>
            <a:r>
              <a:rPr lang="zh-CN" altLang="en-US" b="0" dirty="0" smtClean="0"/>
              <a:t>：结构化菲关系型数据库，和</a:t>
            </a:r>
            <a:r>
              <a:rPr lang="en-US" altLang="zh-CN" b="0" dirty="0" err="1" smtClean="0"/>
              <a:t>MongoDB</a:t>
            </a:r>
            <a:r>
              <a:rPr lang="zh-CN" altLang="en-US" b="0" dirty="0" smtClean="0"/>
              <a:t>等相似，具有高效存储大数据和高效查询等特性</a:t>
            </a:r>
            <a:endParaRPr lang="en-US" altLang="zh-CN" b="0" dirty="0" smtClean="0"/>
          </a:p>
          <a:p>
            <a:r>
              <a:rPr lang="en-US" b="0" dirty="0" smtClean="0"/>
              <a:t>Q</a:t>
            </a:r>
            <a:r>
              <a:rPr lang="en-US" altLang="zh-CN" b="0" dirty="0" smtClean="0"/>
              <a:t>ueue</a:t>
            </a:r>
            <a:r>
              <a:rPr lang="zh-CN" altLang="en-US" b="0" dirty="0" smtClean="0"/>
              <a:t>：队列通常用于进程间通讯，如</a:t>
            </a:r>
            <a:r>
              <a:rPr lang="en-US" altLang="zh-CN" b="0" dirty="0" smtClean="0"/>
              <a:t>Cloud</a:t>
            </a:r>
            <a:r>
              <a:rPr lang="en-US" altLang="zh-CN" b="0" baseline="0" dirty="0" smtClean="0"/>
              <a:t> Service</a:t>
            </a:r>
            <a:r>
              <a:rPr lang="zh-CN" altLang="en-US" b="0" baseline="0" dirty="0" smtClean="0"/>
              <a:t>中的</a:t>
            </a:r>
            <a:r>
              <a:rPr lang="en-US" altLang="zh-CN" b="0" baseline="0" dirty="0" smtClean="0"/>
              <a:t>Web Role</a:t>
            </a:r>
            <a:r>
              <a:rPr lang="zh-CN" altLang="en-US" b="0" baseline="0" dirty="0" smtClean="0"/>
              <a:t>和</a:t>
            </a:r>
            <a:r>
              <a:rPr lang="en-US" altLang="zh-CN" b="0" baseline="0" dirty="0" smtClean="0"/>
              <a:t>Worker Role</a:t>
            </a:r>
            <a:r>
              <a:rPr lang="zh-CN" altLang="en-US" b="0" baseline="0" dirty="0" smtClean="0"/>
              <a:t>之间通讯等</a:t>
            </a:r>
            <a:endParaRPr lang="en-US" altLang="zh-CN" b="0" baseline="0" dirty="0" smtClean="0"/>
          </a:p>
          <a:p>
            <a:r>
              <a:rPr lang="en-US" b="0" baseline="0" dirty="0" smtClean="0"/>
              <a:t>VS</a:t>
            </a:r>
            <a:r>
              <a:rPr lang="zh-CN" altLang="en-US" b="0" baseline="0" dirty="0" smtClean="0"/>
              <a:t>目前都可以管理与查看这些类型的存储内容，无需使用第三方工具</a:t>
            </a:r>
            <a:endParaRPr lang="en-US" b="0"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10</a:t>
            </a:fld>
            <a:endParaRPr lang="en-US" dirty="0"/>
          </a:p>
        </p:txBody>
      </p:sp>
    </p:spTree>
    <p:extLst>
      <p:ext uri="{BB962C8B-B14F-4D97-AF65-F5344CB8AC3E}">
        <p14:creationId xmlns:p14="http://schemas.microsoft.com/office/powerpoint/2010/main" val="1930968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除了</a:t>
            </a:r>
            <a:r>
              <a:rPr lang="en-US" altLang="zh-CN" dirty="0" smtClean="0"/>
              <a:t>VS</a:t>
            </a:r>
            <a:r>
              <a:rPr lang="zh-CN" altLang="en-US" dirty="0" smtClean="0"/>
              <a:t>和管理门户本身用于存储的管理，对于开发来说</a:t>
            </a:r>
            <a:r>
              <a:rPr lang="en-US" altLang="zh-CN" baseline="0" dirty="0" smtClean="0"/>
              <a:t>SDK</a:t>
            </a:r>
            <a:r>
              <a:rPr lang="zh-CN" altLang="en-US" baseline="0" dirty="0" smtClean="0"/>
              <a:t>也支持很多平台，如果某些边缘技术希望使用存储，只需要按照规则通过</a:t>
            </a:r>
            <a:r>
              <a:rPr lang="en-US" altLang="zh-CN" baseline="0" dirty="0" smtClean="0"/>
              <a:t>HTTP</a:t>
            </a:r>
            <a:r>
              <a:rPr lang="zh-CN" altLang="en-US" baseline="0" dirty="0" smtClean="0"/>
              <a:t>方式的</a:t>
            </a:r>
            <a:r>
              <a:rPr lang="en-US" altLang="zh-CN" baseline="0" dirty="0" smtClean="0"/>
              <a:t>REST API</a:t>
            </a:r>
            <a:r>
              <a:rPr lang="zh-CN" altLang="en-US" baseline="0" dirty="0" smtClean="0"/>
              <a:t>调用即可。</a:t>
            </a:r>
            <a:endParaRPr lang="en-US" altLang="zh-CN" baseline="0" dirty="0" smtClean="0"/>
          </a:p>
          <a:p>
            <a:r>
              <a:rPr lang="zh-CN" altLang="en-US" baseline="0" dirty="0" smtClean="0"/>
              <a:t>中国的</a:t>
            </a:r>
            <a:r>
              <a:rPr lang="en-US" altLang="zh-CN" baseline="0" dirty="0" smtClean="0"/>
              <a:t>Azure</a:t>
            </a:r>
            <a:r>
              <a:rPr lang="zh-CN" altLang="en-US" baseline="0" dirty="0" smtClean="0"/>
              <a:t>存储需要使用连接串在代码中链接，不能像全球版的一样使用</a:t>
            </a:r>
            <a:r>
              <a:rPr lang="en-US" altLang="zh-CN" baseline="0" dirty="0" smtClean="0"/>
              <a:t>name</a:t>
            </a:r>
            <a:r>
              <a:rPr lang="zh-CN" altLang="en-US" baseline="0" dirty="0" smtClean="0"/>
              <a:t>和</a:t>
            </a:r>
            <a:r>
              <a:rPr lang="en-US" altLang="zh-CN" baseline="0" dirty="0" smtClean="0"/>
              <a:t>key</a:t>
            </a:r>
            <a:r>
              <a:rPr lang="zh-CN" altLang="en-US" baseline="0" dirty="0" smtClean="0"/>
              <a:t>连接</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812504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t>
            </a:r>
            <a:r>
              <a:rPr lang="en-US" altLang="zh-CN" dirty="0" smtClean="0"/>
              <a:t>lob</a:t>
            </a:r>
            <a:r>
              <a:rPr lang="zh-CN" altLang="en-US" dirty="0" smtClean="0"/>
              <a:t>：</a:t>
            </a:r>
            <a:endParaRPr lang="en-US" altLang="zh-CN" dirty="0" smtClean="0"/>
          </a:p>
          <a:p>
            <a:r>
              <a:rPr lang="zh-CN" altLang="en-US" dirty="0" smtClean="0"/>
              <a:t>通常存储文件内容</a:t>
            </a:r>
            <a:endParaRPr lang="en-US" altLang="zh-CN" dirty="0" smtClean="0"/>
          </a:p>
          <a:p>
            <a:r>
              <a:rPr lang="en-US" altLang="zh-CN" dirty="0" smtClean="0"/>
              <a:t>Block</a:t>
            </a:r>
            <a:r>
              <a:rPr lang="zh-CN" altLang="en-US" dirty="0" smtClean="0"/>
              <a:t>和</a:t>
            </a:r>
            <a:r>
              <a:rPr lang="en-US" altLang="zh-CN" dirty="0" smtClean="0"/>
              <a:t>Page</a:t>
            </a:r>
            <a:r>
              <a:rPr lang="zh-CN" altLang="en-US" dirty="0" smtClean="0"/>
              <a:t>模式</a:t>
            </a:r>
            <a:endParaRPr lang="en-US" altLang="zh-CN" dirty="0" smtClean="0"/>
          </a:p>
          <a:p>
            <a:r>
              <a:rPr lang="zh-CN" altLang="en-US" dirty="0" smtClean="0"/>
              <a:t>每个账户拥有</a:t>
            </a:r>
            <a:r>
              <a:rPr lang="en-US" altLang="zh-CN" dirty="0" smtClean="0"/>
              <a:t>500TB</a:t>
            </a:r>
            <a:r>
              <a:rPr lang="zh-CN" altLang="en-US" dirty="0" smtClean="0"/>
              <a:t>容量</a:t>
            </a:r>
            <a:endParaRPr lang="en-US" altLang="zh-CN" dirty="0" smtClean="0"/>
          </a:p>
          <a:p>
            <a:r>
              <a:rPr lang="zh-CN" altLang="en-US" dirty="0" smtClean="0"/>
              <a:t>可选择不同形式的灾备方案</a:t>
            </a:r>
            <a:endParaRPr lang="en-US" altLang="zh-CN"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471320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6098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altLang="zh-CN" dirty="0" smtClean="0"/>
              <a:t>able</a:t>
            </a:r>
            <a:r>
              <a:rPr lang="zh-CN" altLang="en-US" dirty="0" smtClean="0"/>
              <a:t>：</a:t>
            </a:r>
            <a:endParaRPr lang="en-US" altLang="zh-CN" dirty="0" smtClean="0"/>
          </a:p>
          <a:p>
            <a:r>
              <a:rPr lang="zh-CN" altLang="en-US" dirty="0" smtClean="0"/>
              <a:t>结构化数据存储</a:t>
            </a:r>
            <a:endParaRPr lang="en-US" altLang="zh-CN" dirty="0" smtClean="0"/>
          </a:p>
          <a:p>
            <a:r>
              <a:rPr lang="en-US" dirty="0" smtClean="0"/>
              <a:t>E</a:t>
            </a:r>
            <a:r>
              <a:rPr lang="en-US" altLang="zh-CN" dirty="0" smtClean="0"/>
              <a:t>ntity</a:t>
            </a:r>
            <a:r>
              <a:rPr lang="zh-CN" altLang="en-US" dirty="0" smtClean="0"/>
              <a:t>最多</a:t>
            </a:r>
            <a:r>
              <a:rPr lang="en-US" altLang="zh-CN" dirty="0" smtClean="0"/>
              <a:t>255</a:t>
            </a:r>
            <a:r>
              <a:rPr lang="zh-CN" altLang="en-US" dirty="0" smtClean="0"/>
              <a:t>个字段</a:t>
            </a:r>
            <a:endParaRPr lang="en-US" altLang="zh-CN" dirty="0" smtClean="0"/>
          </a:p>
          <a:p>
            <a:r>
              <a:rPr lang="zh-CN" altLang="en-US" dirty="0" smtClean="0"/>
              <a:t>每个</a:t>
            </a:r>
            <a:r>
              <a:rPr lang="en-US" altLang="zh-CN" dirty="0" smtClean="0"/>
              <a:t>Entity</a:t>
            </a:r>
            <a:r>
              <a:rPr lang="zh-CN" altLang="en-US" dirty="0" smtClean="0"/>
              <a:t>不能大于</a:t>
            </a:r>
            <a:r>
              <a:rPr lang="en-US" altLang="zh-CN" dirty="0" smtClean="0"/>
              <a:t>1MB</a:t>
            </a:r>
          </a:p>
          <a:p>
            <a:r>
              <a:rPr lang="zh-CN" altLang="en-US" dirty="0" smtClean="0"/>
              <a:t>具有默认联合主键</a:t>
            </a:r>
            <a:r>
              <a:rPr lang="en-US" altLang="zh-CN" dirty="0" smtClean="0"/>
              <a:t>PK RK</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555803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598485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Entity</a:t>
            </a:r>
            <a:r>
              <a:rPr lang="zh-CN" altLang="en-US" dirty="0" smtClean="0"/>
              <a:t>是由多个键值对组成，所以每个</a:t>
            </a:r>
            <a:r>
              <a:rPr lang="en-US" altLang="zh-CN" dirty="0" smtClean="0"/>
              <a:t>Entity</a:t>
            </a:r>
            <a:r>
              <a:rPr lang="zh-CN" altLang="en-US" dirty="0" smtClean="0"/>
              <a:t>可以拥有完全不同的数据字段，互相不产生干扰。</a:t>
            </a:r>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16</a:t>
            </a:fld>
            <a:endParaRPr lang="en-US" dirty="0"/>
          </a:p>
        </p:txBody>
      </p:sp>
    </p:spTree>
    <p:extLst>
      <p:ext uri="{BB962C8B-B14F-4D97-AF65-F5344CB8AC3E}">
        <p14:creationId xmlns:p14="http://schemas.microsoft.com/office/powerpoint/2010/main" val="144471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队列在</a:t>
            </a:r>
            <a:r>
              <a:rPr lang="en-US" altLang="zh-CN" dirty="0" smtClean="0"/>
              <a:t>Storage</a:t>
            </a:r>
            <a:r>
              <a:rPr lang="zh-CN" altLang="en-US" dirty="0" smtClean="0"/>
              <a:t>中只是存储作用，更高级的消息队列可以在</a:t>
            </a:r>
            <a:r>
              <a:rPr lang="en-US" altLang="zh-CN" dirty="0" smtClean="0"/>
              <a:t>Service Bus</a:t>
            </a:r>
            <a:r>
              <a:rPr lang="zh-CN" altLang="en-US" dirty="0" smtClean="0"/>
              <a:t>中使用。</a:t>
            </a:r>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17</a:t>
            </a:fld>
            <a:endParaRPr lang="en-US"/>
          </a:p>
        </p:txBody>
      </p:sp>
    </p:spTree>
    <p:extLst>
      <p:ext uri="{BB962C8B-B14F-4D97-AF65-F5344CB8AC3E}">
        <p14:creationId xmlns:p14="http://schemas.microsoft.com/office/powerpoint/2010/main" val="205962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2730564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最佳时间</a:t>
            </a:r>
            <a:endParaRPr lang="en-US" altLang="zh-CN" dirty="0" smtClean="0"/>
          </a:p>
          <a:p>
            <a:endParaRPr lang="en-US" dirty="0" smtClean="0"/>
          </a:p>
          <a:p>
            <a:r>
              <a:rPr lang="zh-CN" altLang="en-US" dirty="0" smtClean="0"/>
              <a:t>多并发情况的高效处理</a:t>
            </a:r>
            <a:endParaRPr lang="en-US" altLang="zh-CN" dirty="0" smtClean="0"/>
          </a:p>
          <a:p>
            <a:endParaRPr lang="en-US" dirty="0" smtClean="0"/>
          </a:p>
          <a:p>
            <a:r>
              <a:rPr lang="zh-CN" altLang="en-US" dirty="0" smtClean="0"/>
              <a:t>之前使用：</a:t>
            </a:r>
            <a:endParaRPr lang="en-US" altLang="zh-CN" dirty="0" smtClean="0"/>
          </a:p>
          <a:p>
            <a:r>
              <a:rPr lang="zh-CN" altLang="en-US" dirty="0" smtClean="0"/>
              <a:t>用户会在同一时间产生</a:t>
            </a:r>
            <a:r>
              <a:rPr lang="en-US" altLang="zh-CN" dirty="0" smtClean="0"/>
              <a:t>N</a:t>
            </a:r>
            <a:r>
              <a:rPr lang="zh-CN" altLang="en-US" dirty="0" smtClean="0"/>
              <a:t>个生成简报的请求</a:t>
            </a:r>
            <a:endParaRPr lang="en-US" altLang="zh-CN" dirty="0" smtClean="0"/>
          </a:p>
          <a:p>
            <a:r>
              <a:rPr lang="zh-CN" altLang="en-US" dirty="0" smtClean="0"/>
              <a:t>把所有请求放入一个队列</a:t>
            </a:r>
            <a:r>
              <a:rPr lang="en-US" altLang="zh-CN" dirty="0" smtClean="0"/>
              <a:t>Worker Role</a:t>
            </a:r>
            <a:r>
              <a:rPr lang="zh-CN" altLang="en-US" dirty="0" smtClean="0"/>
              <a:t>从队列中取出消息进行处理</a:t>
            </a:r>
            <a:endParaRPr lang="en-US" altLang="zh-CN" dirty="0" smtClean="0"/>
          </a:p>
          <a:p>
            <a:r>
              <a:rPr lang="zh-CN" altLang="en-US" dirty="0" smtClean="0"/>
              <a:t>这样就能保证异步且能将所有实例发挥性能</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423657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1" dirty="0"/>
          </a:p>
        </p:txBody>
      </p:sp>
      <p:sp>
        <p:nvSpPr>
          <p:cNvPr id="5" name="Date Placeholder 4"/>
          <p:cNvSpPr>
            <a:spLocks noGrp="1"/>
          </p:cNvSpPr>
          <p:nvPr>
            <p:ph type="dt" idx="11"/>
          </p:nvPr>
        </p:nvSpPr>
        <p:spPr/>
        <p:txBody>
          <a:bodyPr/>
          <a:lstStyle/>
          <a:p>
            <a:fld id="{E74353ED-ACB2-44BF-A903-985B0AF962B7}" type="datetime1">
              <a:rPr lang="en-US" smtClean="0"/>
              <a:t>5/22/2015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012914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4093980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整体来看各个服务角色从易用性和定制化的复杂度和趋势</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1C1187D-DEC5-4C18-B319-657DC0E3C535}" type="datetime1">
              <a:rPr lang="en-US" smtClean="0"/>
              <a:t>5/22/2015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7969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tx1"/>
                </a:solidFill>
                <a:effectLst/>
                <a:latin typeface="Segoe UI" pitchFamily="34" charset="0"/>
                <a:ea typeface="+mn-ea"/>
                <a:cs typeface="+mn-cs"/>
              </a:rPr>
              <a:t>从应用层来分解阐述</a:t>
            </a:r>
            <a:r>
              <a:rPr lang="en-US" altLang="zh-CN" sz="1600" b="0" kern="1200" dirty="0" smtClean="0">
                <a:solidFill>
                  <a:schemeClr val="tx1"/>
                </a:solidFill>
                <a:effectLst/>
                <a:latin typeface="Segoe UI" pitchFamily="34" charset="0"/>
                <a:ea typeface="+mn-ea"/>
                <a:cs typeface="+mn-cs"/>
              </a:rPr>
              <a:t>VM Cloud Service</a:t>
            </a:r>
            <a:r>
              <a:rPr lang="zh-CN" altLang="en-US" sz="1600" b="0" kern="1200" dirty="0" smtClean="0">
                <a:solidFill>
                  <a:schemeClr val="tx1"/>
                </a:solidFill>
                <a:effectLst/>
                <a:latin typeface="Segoe UI" pitchFamily="34" charset="0"/>
                <a:ea typeface="+mn-ea"/>
                <a:cs typeface="+mn-cs"/>
              </a:rPr>
              <a:t>和</a:t>
            </a:r>
            <a:r>
              <a:rPr lang="en-US" altLang="zh-CN" sz="1600" b="0" kern="1200" dirty="0" smtClean="0">
                <a:solidFill>
                  <a:schemeClr val="tx1"/>
                </a:solidFill>
                <a:effectLst/>
                <a:latin typeface="Segoe UI" pitchFamily="34" charset="0"/>
                <a:ea typeface="+mn-ea"/>
                <a:cs typeface="+mn-cs"/>
              </a:rPr>
              <a:t>Website</a:t>
            </a:r>
            <a:r>
              <a:rPr lang="zh-CN" altLang="en-US" sz="1600" b="0" kern="1200" dirty="0" smtClean="0">
                <a:solidFill>
                  <a:schemeClr val="tx1"/>
                </a:solidFill>
                <a:effectLst/>
                <a:latin typeface="Segoe UI" pitchFamily="34" charset="0"/>
                <a:ea typeface="+mn-ea"/>
                <a:cs typeface="+mn-cs"/>
              </a:rPr>
              <a:t>的特点和优势</a:t>
            </a:r>
            <a:endParaRPr lang="en-US" sz="1600" b="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12121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B9AB204-7D86-4363-947A-E892579E27F0}" type="datetime1">
              <a:rPr lang="en-US" smtClean="0">
                <a:solidFill>
                  <a:prstClr val="black"/>
                </a:solidFill>
              </a:rPr>
              <a:pPr/>
              <a:t>5/22/2015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428015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Segoe UI" pitchFamily="34" charset="0"/>
                <a:ea typeface="+mn-ea"/>
                <a:cs typeface="+mn-cs"/>
              </a:rPr>
              <a:t>快速建站的最佳选择</a:t>
            </a:r>
            <a:endParaRPr lang="en-US"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12508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支持多种部署方式</a:t>
            </a:r>
            <a:endParaRPr lang="en-US" altLang="zh-CN" dirty="0" smtClean="0"/>
          </a:p>
          <a:p>
            <a:r>
              <a:rPr lang="en-US" dirty="0" err="1" smtClean="0"/>
              <a:t>W</a:t>
            </a:r>
            <a:r>
              <a:rPr lang="en-US" altLang="zh-CN" dirty="0" err="1" smtClean="0"/>
              <a:t>ebdeploy</a:t>
            </a:r>
            <a:r>
              <a:rPr lang="zh-CN" altLang="en-US" dirty="0" smtClean="0"/>
              <a:t>可以用</a:t>
            </a:r>
            <a:r>
              <a:rPr lang="en-US" altLang="zh-CN" dirty="0" err="1" smtClean="0"/>
              <a:t>Webmatrix</a:t>
            </a:r>
            <a:r>
              <a:rPr lang="zh-CN" altLang="en-US" dirty="0" smtClean="0"/>
              <a:t>和</a:t>
            </a:r>
            <a:r>
              <a:rPr lang="en-US" altLang="zh-CN" dirty="0" smtClean="0"/>
              <a:t>VS</a:t>
            </a:r>
            <a:r>
              <a:rPr lang="zh-CN" altLang="en-US" dirty="0" smtClean="0"/>
              <a:t>实现，中国的</a:t>
            </a:r>
            <a:r>
              <a:rPr lang="en-US" altLang="zh-CN" dirty="0" smtClean="0"/>
              <a:t>Azure</a:t>
            </a:r>
            <a:r>
              <a:rPr lang="zh-CN" altLang="en-US" dirty="0" smtClean="0"/>
              <a:t>默认没有显示</a:t>
            </a:r>
            <a:r>
              <a:rPr lang="en-US" altLang="zh-CN" dirty="0" err="1" smtClean="0"/>
              <a:t>Webmatrix</a:t>
            </a:r>
            <a:r>
              <a:rPr lang="zh-CN" altLang="en-US" dirty="0" smtClean="0"/>
              <a:t>选项只能通过导入配置进行站点部署</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5/22/2015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25</a:t>
            </a:fld>
            <a:endParaRPr lang="en-US" dirty="0"/>
          </a:p>
        </p:txBody>
      </p:sp>
    </p:spTree>
    <p:extLst>
      <p:ext uri="{BB962C8B-B14F-4D97-AF65-F5344CB8AC3E}">
        <p14:creationId xmlns:p14="http://schemas.microsoft.com/office/powerpoint/2010/main" val="3824753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zh-CN" altLang="en-US" sz="1100" b="0" kern="1200" dirty="0" smtClean="0">
                <a:solidFill>
                  <a:schemeClr val="tx1"/>
                </a:solidFill>
                <a:effectLst/>
                <a:latin typeface="Segoe UI" pitchFamily="34" charset="0"/>
                <a:ea typeface="+mn-ea"/>
                <a:cs typeface="+mn-cs"/>
              </a:rPr>
              <a:t>分为几种站点模式，可以随意切换，每个订阅支持</a:t>
            </a:r>
            <a:r>
              <a:rPr lang="en-US" altLang="zh-CN" sz="1100" b="0" kern="1200" dirty="0" smtClean="0">
                <a:solidFill>
                  <a:schemeClr val="tx1"/>
                </a:solidFill>
                <a:effectLst/>
                <a:latin typeface="Segoe UI" pitchFamily="34" charset="0"/>
                <a:ea typeface="+mn-ea"/>
                <a:cs typeface="+mn-cs"/>
              </a:rPr>
              <a:t>10</a:t>
            </a:r>
            <a:r>
              <a:rPr lang="zh-CN" altLang="en-US" sz="1100" b="0" kern="1200" dirty="0" smtClean="0">
                <a:solidFill>
                  <a:schemeClr val="tx1"/>
                </a:solidFill>
                <a:effectLst/>
                <a:latin typeface="Segoe UI" pitchFamily="34" charset="0"/>
                <a:ea typeface="+mn-ea"/>
                <a:cs typeface="+mn-cs"/>
              </a:rPr>
              <a:t>个免费</a:t>
            </a:r>
            <a:r>
              <a:rPr lang="en-US" altLang="zh-CN" sz="1100" b="0" kern="1200" dirty="0" smtClean="0">
                <a:solidFill>
                  <a:schemeClr val="tx1"/>
                </a:solidFill>
                <a:effectLst/>
                <a:latin typeface="Segoe UI" pitchFamily="34" charset="0"/>
                <a:ea typeface="+mn-ea"/>
                <a:cs typeface="+mn-cs"/>
              </a:rPr>
              <a:t>Website</a:t>
            </a:r>
            <a:r>
              <a:rPr lang="zh-CN" altLang="en-US" sz="1100" b="0" kern="1200" dirty="0" smtClean="0">
                <a:solidFill>
                  <a:schemeClr val="tx1"/>
                </a:solidFill>
                <a:effectLst/>
                <a:latin typeface="Segoe UI" pitchFamily="34" charset="0"/>
                <a:ea typeface="+mn-ea"/>
                <a:cs typeface="+mn-cs"/>
              </a:rPr>
              <a:t>，</a:t>
            </a:r>
            <a:r>
              <a:rPr lang="en-US" altLang="zh-CN" sz="1100" b="0" kern="1200" dirty="0" smtClean="0">
                <a:solidFill>
                  <a:schemeClr val="tx1"/>
                </a:solidFill>
                <a:effectLst/>
                <a:latin typeface="Segoe UI" pitchFamily="34" charset="0"/>
                <a:ea typeface="+mn-ea"/>
                <a:cs typeface="+mn-cs"/>
              </a:rPr>
              <a:t>Standard</a:t>
            </a:r>
            <a:r>
              <a:rPr lang="zh-CN" altLang="en-US" sz="1100" b="0" kern="1200" dirty="0" smtClean="0">
                <a:solidFill>
                  <a:schemeClr val="tx1"/>
                </a:solidFill>
                <a:effectLst/>
                <a:latin typeface="Segoe UI" pitchFamily="34" charset="0"/>
                <a:ea typeface="+mn-ea"/>
                <a:cs typeface="+mn-cs"/>
              </a:rPr>
              <a:t>模式以独占虚机的形式部署</a:t>
            </a:r>
            <a:endParaRPr lang="en-US" altLang="zh-CN" sz="1100" b="0"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zh-CN" altLang="en-US" sz="1100" b="0" kern="1200" dirty="0" smtClean="0">
                <a:solidFill>
                  <a:schemeClr val="tx1"/>
                </a:solidFill>
                <a:effectLst/>
                <a:latin typeface="Segoe UI" pitchFamily="34" charset="0"/>
                <a:ea typeface="+mn-ea"/>
                <a:cs typeface="+mn-cs"/>
              </a:rPr>
              <a:t>免费模式不支持实例扩展</a:t>
            </a:r>
            <a:endParaRPr lang="en-US" altLang="zh-CN" sz="1100" b="0"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zh-CN" altLang="en-US" sz="1100" b="0" dirty="0" smtClean="0">
                <a:latin typeface="Segoe UI" pitchFamily="34" charset="0"/>
              </a:rPr>
              <a:t>免费模式不支持域名绑定</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545240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zh-CN" altLang="en-US" sz="1100" b="0" kern="1200" dirty="0" smtClean="0">
                <a:solidFill>
                  <a:schemeClr val="tx1"/>
                </a:solidFill>
                <a:effectLst/>
                <a:latin typeface="Segoe UI" pitchFamily="34" charset="0"/>
                <a:ea typeface="+mn-ea"/>
                <a:cs typeface="+mn-cs"/>
              </a:rPr>
              <a:t>多实例横向扩展非常简单</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8077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zh-CN" altLang="en-US" sz="1100" dirty="0" smtClean="0">
                <a:latin typeface="Segoe UI" pitchFamily="34" charset="0"/>
              </a:rPr>
              <a:t>可以通过管理门户手动操作或通过策略自动缩放</a:t>
            </a:r>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65822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013164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B9AB204-7D86-4363-947A-E892579E27F0}" type="datetime1">
              <a:rPr lang="en-US" smtClean="0">
                <a:solidFill>
                  <a:prstClr val="black"/>
                </a:solidFill>
              </a:rPr>
              <a:pPr/>
              <a:t>5/22/2015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539262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9679073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部署槽</a:t>
            </a:r>
            <a:endParaRPr lang="en-US" altLang="zh-CN" dirty="0" smtClean="0"/>
          </a:p>
          <a:p>
            <a:r>
              <a:rPr lang="zh-CN" altLang="en-US" dirty="0" smtClean="0"/>
              <a:t>只有独占虚机时才能使用部署槽功能</a:t>
            </a:r>
            <a:endParaRPr lang="en-US" altLang="zh-CN" dirty="0" smtClean="0"/>
          </a:p>
          <a:p>
            <a:r>
              <a:rPr lang="zh-CN" altLang="en-US" dirty="0" smtClean="0"/>
              <a:t>独占虚机相当于</a:t>
            </a:r>
            <a:r>
              <a:rPr lang="en-US" altLang="zh-CN" dirty="0" err="1" smtClean="0"/>
              <a:t>Server+IIS</a:t>
            </a:r>
            <a:endParaRPr lang="en-US" altLang="zh-CN" dirty="0" smtClean="0"/>
          </a:p>
          <a:p>
            <a:r>
              <a:rPr lang="zh-CN" altLang="en-US" dirty="0" smtClean="0"/>
              <a:t>每个部署槽相当于</a:t>
            </a:r>
            <a:r>
              <a:rPr lang="en-US" altLang="zh-CN" dirty="0" smtClean="0"/>
              <a:t>IIS</a:t>
            </a:r>
            <a:r>
              <a:rPr lang="zh-CN" altLang="en-US" dirty="0" smtClean="0"/>
              <a:t>下的</a:t>
            </a:r>
            <a:r>
              <a:rPr lang="en-US" altLang="zh-CN" dirty="0" smtClean="0"/>
              <a:t>Site</a:t>
            </a:r>
          </a:p>
          <a:p>
            <a:r>
              <a:rPr lang="zh-CN" altLang="en-US" dirty="0" smtClean="0"/>
              <a:t>支持独立管理和域名绑定</a:t>
            </a:r>
            <a:endParaRPr lang="zh-CN" alt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013836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378556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t>
            </a:r>
            <a:r>
              <a:rPr lang="en-US" altLang="zh-CN" dirty="0" smtClean="0"/>
              <a:t>allery</a:t>
            </a:r>
            <a:r>
              <a:rPr lang="zh-CN" altLang="en-US" dirty="0" smtClean="0"/>
              <a:t>中拥有丰富的网站模板，包括各类技术的开源常见框架，方便用户在建站时一键部署。</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33</a:t>
            </a:fld>
            <a:endParaRPr lang="en-US"/>
          </a:p>
        </p:txBody>
      </p:sp>
    </p:spTree>
    <p:extLst>
      <p:ext uri="{BB962C8B-B14F-4D97-AF65-F5344CB8AC3E}">
        <p14:creationId xmlns:p14="http://schemas.microsoft.com/office/powerpoint/2010/main" val="2867147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开源工具</a:t>
            </a:r>
            <a:endParaRPr lang="en-US" altLang="zh-CN" dirty="0" smtClean="0"/>
          </a:p>
          <a:p>
            <a:r>
              <a:rPr lang="zh-CN" altLang="en-US" dirty="0" smtClean="0"/>
              <a:t>支持整个站点的信息管理</a:t>
            </a:r>
            <a:endParaRPr lang="en-US" altLang="zh-CN" dirty="0" smtClean="0"/>
          </a:p>
          <a:p>
            <a:r>
              <a:rPr lang="zh-CN" altLang="en-US" dirty="0" smtClean="0"/>
              <a:t>支持各类扩展，方便管理员快速安装和管理</a:t>
            </a:r>
            <a:endParaRPr lang="en-US" altLang="zh-CN" dirty="0" smtClean="0"/>
          </a:p>
          <a:p>
            <a:r>
              <a:rPr lang="zh-CN" altLang="en-US" dirty="0" smtClean="0"/>
              <a:t>支持强大的</a:t>
            </a:r>
            <a:r>
              <a:rPr lang="en-US" altLang="zh-CN" dirty="0" smtClean="0"/>
              <a:t>Web</a:t>
            </a:r>
            <a:r>
              <a:rPr lang="zh-CN" altLang="en-US" dirty="0" smtClean="0"/>
              <a:t>版命令行工具</a:t>
            </a:r>
            <a:endParaRPr lang="en-US" altLang="zh-CN" dirty="0" smtClean="0"/>
          </a:p>
          <a:p>
            <a:endParaRPr lang="en-US" altLang="zh-CN" dirty="0" smtClean="0"/>
          </a:p>
          <a:p>
            <a:r>
              <a:rPr lang="zh-CN" altLang="en-US" dirty="0" smtClean="0"/>
              <a:t>中国版</a:t>
            </a:r>
            <a:r>
              <a:rPr lang="en-US" altLang="zh-CN" dirty="0" smtClean="0"/>
              <a:t>Azure</a:t>
            </a:r>
            <a:r>
              <a:rPr lang="zh-CN" altLang="en-US" dirty="0" smtClean="0"/>
              <a:t>的</a:t>
            </a:r>
            <a:r>
              <a:rPr lang="en-US" altLang="zh-CN" dirty="0" smtClean="0"/>
              <a:t>Kudu</a:t>
            </a:r>
            <a:r>
              <a:rPr lang="zh-CN" altLang="en-US" dirty="0" smtClean="0"/>
              <a:t>是通过部署凭据来验证，全球版是通过管理员的</a:t>
            </a:r>
            <a:r>
              <a:rPr lang="en-US" altLang="zh-CN" dirty="0" smtClean="0"/>
              <a:t>Microsoft Account</a:t>
            </a:r>
            <a:r>
              <a:rPr lang="zh-CN" altLang="en-US" smtClean="0"/>
              <a:t>来验证</a:t>
            </a:r>
            <a:endParaRPr lang="zh-CN" alt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8329100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3683623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B9AB204-7D86-4363-947A-E892579E27F0}" type="datetime1">
              <a:rPr lang="en-US" smtClean="0">
                <a:solidFill>
                  <a:prstClr val="black"/>
                </a:solidFill>
              </a:rPr>
              <a:pPr/>
              <a:t>5/22/2015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0201423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每个</a:t>
            </a:r>
            <a:r>
              <a:rPr lang="en-US" altLang="zh-CN" dirty="0" smtClean="0"/>
              <a:t>Cloud Service</a:t>
            </a:r>
            <a:r>
              <a:rPr lang="zh-CN" altLang="en-US" dirty="0" smtClean="0"/>
              <a:t>包含两种服务角色</a:t>
            </a:r>
            <a:endParaRPr lang="en-US" altLang="zh-CN" dirty="0" smtClean="0"/>
          </a:p>
          <a:p>
            <a:r>
              <a:rPr lang="en-US" dirty="0" smtClean="0"/>
              <a:t>W</a:t>
            </a:r>
            <a:r>
              <a:rPr lang="en-US" altLang="zh-CN" dirty="0" smtClean="0"/>
              <a:t>eb Role</a:t>
            </a:r>
            <a:r>
              <a:rPr lang="zh-CN" altLang="en-US" dirty="0" smtClean="0"/>
              <a:t>：用户看到的界面，网页资源入口</a:t>
            </a:r>
            <a:endParaRPr lang="en-US" altLang="zh-CN" dirty="0" smtClean="0"/>
          </a:p>
          <a:p>
            <a:r>
              <a:rPr lang="en-US" dirty="0" smtClean="0"/>
              <a:t>W</a:t>
            </a:r>
            <a:r>
              <a:rPr lang="en-US" altLang="zh-CN" dirty="0" smtClean="0"/>
              <a:t>orker Role</a:t>
            </a:r>
            <a:r>
              <a:rPr lang="zh-CN" altLang="en-US" dirty="0" smtClean="0"/>
              <a:t>：处理耗时业务逻辑以及定时任务等</a:t>
            </a:r>
            <a:endParaRPr lang="en-US" altLang="zh-CN" dirty="0" smtClean="0"/>
          </a:p>
          <a:p>
            <a:r>
              <a:rPr lang="zh-CN" altLang="en-US" dirty="0" smtClean="0"/>
              <a:t>两者之间的沟通可以使用</a:t>
            </a:r>
            <a:r>
              <a:rPr lang="en-US" altLang="zh-CN" dirty="0" smtClean="0"/>
              <a:t>Storage</a:t>
            </a:r>
            <a:r>
              <a:rPr lang="zh-CN" altLang="en-US" dirty="0" smtClean="0"/>
              <a:t>的</a:t>
            </a:r>
            <a:r>
              <a:rPr lang="en-US" altLang="zh-CN" dirty="0" smtClean="0"/>
              <a:t>Queue</a:t>
            </a:r>
            <a:r>
              <a:rPr lang="zh-CN" altLang="en-US" dirty="0" smtClean="0"/>
              <a:t>或其他消息机制</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42651703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每个角色都可以包含多个实例，而每个实例是独占虚机模式</a:t>
            </a:r>
            <a:endParaRPr lang="en-US" altLang="zh-CN" dirty="0" smtClean="0"/>
          </a:p>
          <a:p>
            <a:r>
              <a:rPr lang="zh-CN" altLang="en-US" dirty="0" smtClean="0"/>
              <a:t>由于多实例，所以用户所在的环境服务器不确定，只要就解释了我们不能靠服务器来判定业务，需要消息机制</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38</a:t>
            </a:fld>
            <a:endParaRPr lang="en-US" dirty="0"/>
          </a:p>
        </p:txBody>
      </p:sp>
    </p:spTree>
    <p:extLst>
      <p:ext uri="{BB962C8B-B14F-4D97-AF65-F5344CB8AC3E}">
        <p14:creationId xmlns:p14="http://schemas.microsoft.com/office/powerpoint/2010/main" val="2931974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故障域机制是保障</a:t>
            </a:r>
            <a:r>
              <a:rPr lang="en-US" altLang="zh-CN" dirty="0" smtClean="0"/>
              <a:t>99.95%</a:t>
            </a:r>
            <a:r>
              <a:rPr lang="zh-CN" altLang="en-US" dirty="0" smtClean="0"/>
              <a:t>可用性的基础</a:t>
            </a:r>
            <a:endParaRPr lang="en-US" altLang="zh-CN" dirty="0" smtClean="0"/>
          </a:p>
          <a:p>
            <a:r>
              <a:rPr lang="zh-CN" altLang="en-US" dirty="0" smtClean="0"/>
              <a:t>必须大于等于</a:t>
            </a:r>
            <a:r>
              <a:rPr lang="en-US" altLang="zh-CN" dirty="0" smtClean="0"/>
              <a:t>2</a:t>
            </a:r>
            <a:r>
              <a:rPr lang="zh-CN" altLang="en-US" dirty="0" smtClean="0"/>
              <a:t>实例才可以使用故障域</a:t>
            </a:r>
            <a:endParaRPr lang="en-US" altLang="zh-CN" dirty="0" smtClean="0"/>
          </a:p>
          <a:p>
            <a:r>
              <a:rPr lang="zh-CN" altLang="en-US" dirty="0" smtClean="0"/>
              <a:t>故障域从本质来讲是将虚机放在不同的机柜或服务器组，让可能同时故障的服务器组不会对所有实例产生影响</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39</a:t>
            </a:fld>
            <a:endParaRPr lang="en-US" dirty="0"/>
          </a:p>
        </p:txBody>
      </p:sp>
    </p:spTree>
    <p:extLst>
      <p:ext uri="{BB962C8B-B14F-4D97-AF65-F5344CB8AC3E}">
        <p14:creationId xmlns:p14="http://schemas.microsoft.com/office/powerpoint/2010/main" val="2749534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6919833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zh-CN" altLang="en-US" dirty="0" smtClean="0"/>
              <a:t>故障域工作过程</a:t>
            </a:r>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28445701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更新域是有序保障服务持续性的方案</a:t>
            </a:r>
            <a:endParaRPr lang="en-US" altLang="zh-CN" dirty="0" smtClean="0"/>
          </a:p>
          <a:p>
            <a:r>
              <a:rPr lang="zh-CN" altLang="en-US" dirty="0" smtClean="0"/>
              <a:t>默认</a:t>
            </a:r>
            <a:r>
              <a:rPr lang="en-US" altLang="zh-CN" dirty="0" smtClean="0"/>
              <a:t>5</a:t>
            </a:r>
            <a:r>
              <a:rPr lang="zh-CN" altLang="en-US" dirty="0" smtClean="0"/>
              <a:t>个更新域，当超过</a:t>
            </a:r>
            <a:r>
              <a:rPr lang="en-US" altLang="zh-CN" dirty="0" smtClean="0"/>
              <a:t>5</a:t>
            </a:r>
            <a:r>
              <a:rPr lang="zh-CN" altLang="en-US" dirty="0" smtClean="0"/>
              <a:t>个实例才能体现作用</a:t>
            </a:r>
            <a:endParaRPr lang="en-US" altLang="zh-CN" dirty="0" smtClean="0"/>
          </a:p>
          <a:p>
            <a:r>
              <a:rPr lang="zh-CN" altLang="en-US" dirty="0" smtClean="0"/>
              <a:t>在多实例服务中可以保证在一个时间点服务的可用性</a:t>
            </a:r>
            <a:endParaRPr lang="en-US" altLang="zh-CN" dirty="0" smtClean="0"/>
          </a:p>
          <a:p>
            <a:r>
              <a:rPr lang="zh-CN" altLang="en-US" dirty="0" smtClean="0"/>
              <a:t>不会造成由于升级产生的服务终端等问题</a:t>
            </a:r>
            <a:endParaRPr lang="en-US" altLang="zh-CN"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41</a:t>
            </a:fld>
            <a:endParaRPr lang="en-US" dirty="0"/>
          </a:p>
        </p:txBody>
      </p:sp>
    </p:spTree>
    <p:extLst>
      <p:ext uri="{BB962C8B-B14F-4D97-AF65-F5344CB8AC3E}">
        <p14:creationId xmlns:p14="http://schemas.microsoft.com/office/powerpoint/2010/main" val="1867676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对于程序：</a:t>
            </a:r>
            <a:endParaRPr lang="en-US" altLang="zh-CN" dirty="0" smtClean="0"/>
          </a:p>
          <a:p>
            <a:r>
              <a:rPr lang="zh-CN" altLang="en-US" dirty="0" smtClean="0"/>
              <a:t>已程序包和配置文件方式部署到服务器中</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429950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程序包会被自动部署到所有实例</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644887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2677252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4476655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通过网络负载实现所有服务器的负载均衡</a:t>
            </a:r>
            <a:endParaRPr lang="zh-CN" alt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6481299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可以通过生产环境和过度环境切换快速部署更新服务</a:t>
            </a:r>
            <a:endParaRPr lang="en-US" altLang="zh-CN" dirty="0" smtClean="0"/>
          </a:p>
          <a:p>
            <a:r>
              <a:rPr lang="zh-CN" altLang="en-US" dirty="0" smtClean="0"/>
              <a:t>过度环境会生成临时</a:t>
            </a:r>
            <a:r>
              <a:rPr lang="en-US" altLang="zh-CN" dirty="0" smtClean="0"/>
              <a:t>URL</a:t>
            </a:r>
            <a:r>
              <a:rPr lang="zh-CN" altLang="en-US" dirty="0" smtClean="0"/>
              <a:t>供用户测试</a:t>
            </a:r>
            <a:endParaRPr lang="en-US" altLang="zh-CN" dirty="0" smtClean="0"/>
          </a:p>
          <a:p>
            <a:r>
              <a:rPr lang="zh-CN" altLang="en-US" dirty="0" smtClean="0"/>
              <a:t>两者切换只是分钟级，实现的是</a:t>
            </a:r>
            <a:r>
              <a:rPr lang="en-US" altLang="zh-CN" dirty="0" smtClean="0"/>
              <a:t>IP</a:t>
            </a:r>
            <a:r>
              <a:rPr lang="zh-CN" altLang="en-US" dirty="0" smtClean="0"/>
              <a:t>交换</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47</a:t>
            </a:fld>
            <a:endParaRPr lang="en-US" dirty="0"/>
          </a:p>
        </p:txBody>
      </p:sp>
    </p:spTree>
    <p:extLst>
      <p:ext uri="{BB962C8B-B14F-4D97-AF65-F5344CB8AC3E}">
        <p14:creationId xmlns:p14="http://schemas.microsoft.com/office/powerpoint/2010/main" val="41214281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31689020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B9AB204-7D86-4363-947A-E892579E27F0}" type="datetime1">
              <a:rPr lang="en-US" smtClean="0">
                <a:solidFill>
                  <a:prstClr val="black"/>
                </a:solidFill>
              </a:rPr>
              <a:pPr/>
              <a:t>5/22/2015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888210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4436132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虚机是最常见最灵活的</a:t>
            </a:r>
            <a:r>
              <a:rPr lang="en-US" altLang="zh-CN" dirty="0" smtClean="0"/>
              <a:t>IT</a:t>
            </a:r>
            <a:r>
              <a:rPr lang="zh-CN" altLang="en-US" dirty="0" smtClean="0"/>
              <a:t>基础环境</a:t>
            </a:r>
            <a:endParaRPr lang="en-US" altLang="zh-CN" dirty="0" smtClean="0"/>
          </a:p>
          <a:p>
            <a:r>
              <a:rPr lang="zh-CN" altLang="en-US" dirty="0" smtClean="0"/>
              <a:t>可以方便将内部服务前移至云端</a:t>
            </a:r>
            <a:endParaRPr lang="en-US" altLang="zh-CN" dirty="0" smtClean="0"/>
          </a:p>
          <a:p>
            <a:r>
              <a:rPr lang="zh-CN" altLang="en-US" dirty="0" smtClean="0"/>
              <a:t>可以按照需要随意配置</a:t>
            </a:r>
            <a:endParaRPr lang="en-US" altLang="zh-CN" dirty="0" smtClean="0"/>
          </a:p>
          <a:p>
            <a:r>
              <a:rPr lang="zh-CN" altLang="en-US" dirty="0" smtClean="0"/>
              <a:t>有强大的虚拟网络功能对虚机进行支持</a:t>
            </a:r>
            <a:endParaRPr lang="zh-CN" alt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9881912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支持多种管理模式</a:t>
            </a:r>
            <a:endParaRPr lang="en-US" altLang="zh-CN" dirty="0" smtClean="0"/>
          </a:p>
          <a:p>
            <a:r>
              <a:rPr lang="zh-CN" altLang="en-US" dirty="0" smtClean="0"/>
              <a:t>支持多种系统类型</a:t>
            </a:r>
            <a:endParaRPr lang="en-US" altLang="zh-CN" dirty="0" smtClean="0"/>
          </a:p>
          <a:p>
            <a:r>
              <a:rPr lang="zh-CN" altLang="en-US" dirty="0" smtClean="0"/>
              <a:t>支持多种虚机尺寸</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51</a:t>
            </a:fld>
            <a:endParaRPr lang="en-US" dirty="0"/>
          </a:p>
        </p:txBody>
      </p:sp>
    </p:spTree>
    <p:extLst>
      <p:ext uri="{BB962C8B-B14F-4D97-AF65-F5344CB8AC3E}">
        <p14:creationId xmlns:p14="http://schemas.microsoft.com/office/powerpoint/2010/main" val="7316352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600" b="0" kern="1200" dirty="0" smtClean="0">
                <a:solidFill>
                  <a:schemeClr val="tx1"/>
                </a:solidFill>
                <a:effectLst/>
                <a:latin typeface="+mn-lt"/>
                <a:ea typeface="+mn-ea"/>
                <a:cs typeface="+mn-cs"/>
              </a:rPr>
              <a:t>支持各类应用</a:t>
            </a:r>
            <a:endParaRPr lang="en-US" sz="14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10E035-3DF4-4A15-9272-486F21423BC9}" type="slidenum">
              <a:rPr lang="en-US" smtClean="0"/>
              <a:t>52</a:t>
            </a:fld>
            <a:endParaRPr lang="en-US" dirty="0"/>
          </a:p>
        </p:txBody>
      </p:sp>
    </p:spTree>
    <p:extLst>
      <p:ext uri="{BB962C8B-B14F-4D97-AF65-F5344CB8AC3E}">
        <p14:creationId xmlns:p14="http://schemas.microsoft.com/office/powerpoint/2010/main" val="4211621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虚机对</a:t>
            </a:r>
            <a:r>
              <a:rPr lang="en-US" altLang="zh-CN" dirty="0" smtClean="0"/>
              <a:t>Linux</a:t>
            </a:r>
            <a:r>
              <a:rPr lang="zh-CN" altLang="en-US" dirty="0" smtClean="0"/>
              <a:t>有很好的支持，</a:t>
            </a:r>
            <a:r>
              <a:rPr lang="en-US" altLang="zh-CN" dirty="0" err="1" smtClean="0"/>
              <a:t>OpenSuse</a:t>
            </a:r>
            <a:r>
              <a:rPr lang="zh-CN" altLang="en-US" dirty="0" smtClean="0"/>
              <a:t>，</a:t>
            </a:r>
            <a:r>
              <a:rPr lang="en-US" altLang="zh-CN" dirty="0" smtClean="0"/>
              <a:t>CentOS</a:t>
            </a:r>
            <a:r>
              <a:rPr lang="zh-CN" altLang="en-US" dirty="0" smtClean="0"/>
              <a:t>，</a:t>
            </a:r>
            <a:r>
              <a:rPr lang="en-US" altLang="zh-CN" dirty="0" smtClean="0"/>
              <a:t>Ubuntu</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20050284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为了方便各类应用服务器创建，还提供不同模板</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Tree>
    <p:extLst>
      <p:ext uri="{BB962C8B-B14F-4D97-AF65-F5344CB8AC3E}">
        <p14:creationId xmlns:p14="http://schemas.microsoft.com/office/powerpoint/2010/main" val="41640123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zh-CN" altLang="en-US" dirty="0" smtClean="0"/>
              <a:t>虚机带宽是只内部服务器交互带宽，虚机对外的带宽是无限的</a:t>
            </a:r>
            <a:endParaRPr lang="en-US" altLang="zh-CN" dirty="0" smtClean="0"/>
          </a:p>
          <a:p>
            <a:pPr marL="0" marR="0" indent="0" algn="l" defTabSz="914172" rtl="0" eaLnBrk="1" fontAlgn="auto" latinLnBrk="0" hangingPunct="1">
              <a:lnSpc>
                <a:spcPct val="100000"/>
              </a:lnSpc>
              <a:spcBef>
                <a:spcPts val="0"/>
              </a:spcBef>
              <a:spcAft>
                <a:spcPts val="0"/>
              </a:spcAft>
              <a:buClrTx/>
              <a:buSzTx/>
              <a:buFontTx/>
              <a:buNone/>
              <a:tabLst/>
              <a:defRPr/>
            </a:pPr>
            <a:r>
              <a:rPr lang="zh-CN" altLang="en-US" dirty="0" smtClean="0"/>
              <a:t>国外已有系统盘为</a:t>
            </a:r>
            <a:r>
              <a:rPr lang="en-US" altLang="zh-CN" dirty="0" smtClean="0"/>
              <a:t>SSD</a:t>
            </a:r>
            <a:r>
              <a:rPr lang="zh-CN" altLang="en-US" dirty="0" smtClean="0"/>
              <a:t>的虚机可选，国内很快将有</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55</a:t>
            </a:fld>
            <a:endParaRPr lang="en-US" dirty="0"/>
          </a:p>
        </p:txBody>
      </p:sp>
    </p:spTree>
    <p:extLst>
      <p:ext uri="{BB962C8B-B14F-4D97-AF65-F5344CB8AC3E}">
        <p14:creationId xmlns:p14="http://schemas.microsoft.com/office/powerpoint/2010/main" val="10062184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VM</a:t>
            </a:r>
            <a:r>
              <a:rPr lang="zh-CN" altLang="en-US" dirty="0" smtClean="0"/>
              <a:t>的访问及管理入口统一从</a:t>
            </a:r>
            <a:r>
              <a:rPr lang="en-US" altLang="zh-CN" dirty="0" smtClean="0"/>
              <a:t>Cloud Service</a:t>
            </a:r>
            <a:r>
              <a:rPr lang="zh-CN" altLang="en-US" dirty="0" smtClean="0"/>
              <a:t>中进入，而这个</a:t>
            </a:r>
            <a:r>
              <a:rPr lang="en-US" altLang="zh-CN" dirty="0" smtClean="0"/>
              <a:t>Cloud Service</a:t>
            </a:r>
            <a:r>
              <a:rPr lang="zh-CN" altLang="en-US" dirty="0" smtClean="0"/>
              <a:t>和刚才讲的面向服务的不同。</a:t>
            </a:r>
            <a:endParaRPr lang="en-US" altLang="zh-CN" dirty="0" smtClean="0"/>
          </a:p>
          <a:p>
            <a:r>
              <a:rPr lang="zh-CN" altLang="en-US" dirty="0" smtClean="0"/>
              <a:t>部署在同一个云服务下的虚机可以实现高可用性</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32484786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99.95</a:t>
            </a:r>
            <a:r>
              <a:rPr lang="en-US" altLang="zh-CN" dirty="0" smtClean="0"/>
              <a:t>%</a:t>
            </a:r>
            <a:r>
              <a:rPr lang="zh-CN" altLang="en-US" dirty="0" smtClean="0"/>
              <a:t>高可用性按月计算</a:t>
            </a:r>
            <a:endParaRPr lang="en-US" altLang="zh-CN" dirty="0" smtClean="0"/>
          </a:p>
          <a:p>
            <a:r>
              <a:rPr lang="zh-CN" altLang="en-US" dirty="0" smtClean="0"/>
              <a:t>包括硬件，网络</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57</a:t>
            </a:fld>
            <a:endParaRPr lang="en-US" dirty="0"/>
          </a:p>
        </p:txBody>
      </p:sp>
    </p:spTree>
    <p:extLst>
      <p:ext uri="{BB962C8B-B14F-4D97-AF65-F5344CB8AC3E}">
        <p14:creationId xmlns:p14="http://schemas.microsoft.com/office/powerpoint/2010/main" val="22585206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a:t>
            </a:r>
            <a:r>
              <a:rPr lang="zh-CN" altLang="en-US" dirty="0" smtClean="0"/>
              <a:t>盘为系统盘，</a:t>
            </a:r>
            <a:r>
              <a:rPr lang="en-US" altLang="zh-CN" dirty="0" smtClean="0"/>
              <a:t>Windows 127G</a:t>
            </a:r>
            <a:r>
              <a:rPr lang="zh-CN" altLang="en-US" baseline="0" dirty="0" smtClean="0"/>
              <a:t>，</a:t>
            </a:r>
            <a:r>
              <a:rPr lang="en-US" altLang="zh-CN" baseline="0" dirty="0" smtClean="0"/>
              <a:t>Linux 30G</a:t>
            </a:r>
            <a:endParaRPr lang="zh-CN" alt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17199646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20791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4341473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dirty="0" smtClean="0"/>
              <a:t>Highlight</a:t>
            </a:r>
            <a:r>
              <a:rPr lang="en-US" baseline="0" dirty="0" smtClean="0"/>
              <a:t> the differences in default cache policy between the OS disk and DataDisk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61</a:t>
            </a:fld>
            <a:endParaRPr lang="en-US" dirty="0"/>
          </a:p>
        </p:txBody>
      </p:sp>
    </p:spTree>
    <p:extLst>
      <p:ext uri="{BB962C8B-B14F-4D97-AF65-F5344CB8AC3E}">
        <p14:creationId xmlns:p14="http://schemas.microsoft.com/office/powerpoint/2010/main" val="30400396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39225489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fld id="{E74353ED-ACB2-44BF-A903-985B0AF962B7}" type="datetime1">
              <a:rPr lang="en-US" smtClean="0"/>
              <a:t>5/22/2015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14993733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5/22/2015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187545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全球有</a:t>
            </a:r>
            <a:r>
              <a:rPr lang="en-US" altLang="zh-CN" dirty="0" smtClean="0"/>
              <a:t>17</a:t>
            </a:r>
            <a:r>
              <a:rPr lang="zh-CN" altLang="en-US" dirty="0" smtClean="0"/>
              <a:t>个区域</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210983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zh-CN" dirty="0" smtClean="0"/>
              <a:t>Azure</a:t>
            </a:r>
            <a:r>
              <a:rPr lang="zh-CN" altLang="en-US" dirty="0" smtClean="0"/>
              <a:t>包含众多</a:t>
            </a:r>
            <a:endParaRPr lang="en-US" altLang="zh-CN" dirty="0" smtClean="0"/>
          </a:p>
          <a:p>
            <a:pPr marL="388712" lvl="1" indent="-171450">
              <a:buFont typeface="Arial" panose="020B0604020202020204" pitchFamily="34" charset="0"/>
              <a:buChar char="•"/>
            </a:pPr>
            <a:r>
              <a:rPr lang="zh-CN" altLang="en-US" dirty="0" smtClean="0"/>
              <a:t>服务，从计算，数据到应用层及网络服务应用尽有，而且还在不断增加和更新，部分处于预览阶段</a:t>
            </a:r>
            <a:endParaRPr lang="en-US" altLang="zh-CN" dirty="0" smtClean="0"/>
          </a:p>
          <a:p>
            <a:pPr marL="171450" lvl="0" indent="-171450">
              <a:buFont typeface="Arial" panose="020B0604020202020204" pitchFamily="34" charset="0"/>
              <a:buChar char="•"/>
            </a:pPr>
            <a:r>
              <a:rPr lang="en-US" altLang="zh-CN" dirty="0" smtClean="0"/>
              <a:t>Azure</a:t>
            </a:r>
            <a:r>
              <a:rPr lang="zh-CN" altLang="en-US" dirty="0" smtClean="0"/>
              <a:t>中国独立</a:t>
            </a:r>
            <a:endParaRPr lang="en-US" altLang="zh-CN" dirty="0" smtClean="0"/>
          </a:p>
          <a:p>
            <a:pPr marL="388712" lvl="1" indent="-171450">
              <a:buFont typeface="Arial" panose="020B0604020202020204" pitchFamily="34" charset="0"/>
              <a:buChar char="•"/>
            </a:pPr>
            <a:r>
              <a:rPr lang="en-US" altLang="zh-CN" dirty="0" smtClean="0"/>
              <a:t>Azure</a:t>
            </a:r>
            <a:r>
              <a:rPr lang="zh-CN" altLang="en-US" dirty="0" smtClean="0"/>
              <a:t>中国服务目前只上线了一部分，但正在加速增加</a:t>
            </a:r>
            <a:endParaRPr lang="en-US" altLang="zh-CN" dirty="0" smtClean="0"/>
          </a:p>
          <a:p>
            <a:pPr marL="388712" lvl="1" indent="-171450">
              <a:buFont typeface="Arial" panose="020B0604020202020204" pitchFamily="34" charset="0"/>
              <a:buChar char="•"/>
            </a:pPr>
            <a:r>
              <a:rPr lang="zh-CN" altLang="en-US" dirty="0" smtClean="0"/>
              <a:t>黑体字的服务是中国</a:t>
            </a:r>
            <a:r>
              <a:rPr lang="en-US" altLang="zh-CN" dirty="0" smtClean="0"/>
              <a:t>Azure</a:t>
            </a:r>
            <a:r>
              <a:rPr lang="zh-CN" altLang="en-US" dirty="0" smtClean="0"/>
              <a:t>目前拥有的服务</a:t>
            </a:r>
            <a:endParaRPr lang="en-US" altLang="zh-CN" dirty="0" smtClean="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52091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B9AB204-7D86-4363-947A-E892579E27F0}" type="datetime1">
              <a:rPr lang="en-US" smtClean="0">
                <a:solidFill>
                  <a:prstClr val="black"/>
                </a:solidFill>
              </a:rPr>
              <a:pPr/>
              <a:t>5/22/2015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17926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8" y="2472893"/>
            <a:ext cx="11887200" cy="1137513"/>
          </a:xfrm>
          <a:noFill/>
        </p:spPr>
        <p:txBody>
          <a:bodyPr tIns="91440" bIns="91440" anchor="t" anchorCtr="0"/>
          <a:lstStyle>
            <a:lvl1pPr algn="l" defTabSz="932742" rtl="0" eaLnBrk="1" latinLnBrk="0" hangingPunct="1">
              <a:lnSpc>
                <a:spcPct val="90000"/>
              </a:lnSpc>
              <a:spcBef>
                <a:spcPct val="0"/>
              </a:spcBef>
              <a:buNone/>
              <a:defRPr lang="en-US" sz="6000" b="0" kern="1200" cap="none" spc="-100" baseline="0" dirty="0">
                <a:ln w="3175">
                  <a:noFill/>
                </a:ln>
                <a:solidFill>
                  <a:srgbClr val="3F3F3F"/>
                </a:soli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lgn="l" defTabSz="932559" rtl="0" eaLnBrk="1" latinLnBrk="0" hangingPunct="1">
              <a:lnSpc>
                <a:spcPct val="90000"/>
              </a:lnSpc>
              <a:spcBef>
                <a:spcPct val="0"/>
              </a:spcBef>
              <a:buNone/>
              <a:defRPr lang="en-US" sz="5507" b="0" kern="1200" cap="none" spc="-102"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29660" y="1492813"/>
            <a:ext cx="11382339" cy="2260106"/>
          </a:xfrm>
        </p:spPr>
        <p:txBody>
          <a:bodyPr>
            <a:spAutoFit/>
          </a:bodyPr>
          <a:lstStyle>
            <a:lvl1pPr marL="0" indent="0">
              <a:buFontTx/>
              <a:buNone/>
              <a:defRPr/>
            </a:lvl1pPr>
            <a:lvl2pPr marL="469536" indent="0">
              <a:buFontTx/>
              <a:buNone/>
              <a:defRPr/>
            </a:lvl2pPr>
            <a:lvl3pPr marL="932597" indent="0">
              <a:buFontTx/>
              <a:buNone/>
              <a:defRPr/>
            </a:lvl3pPr>
            <a:lvl4pPr marL="1397276" indent="0">
              <a:buFontTx/>
              <a:buNone/>
              <a:defRPr/>
            </a:lvl4pPr>
            <a:lvl5pPr marL="1873289"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857106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_CN">
    <p:spTree>
      <p:nvGrpSpPr>
        <p:cNvPr id="1" name=""/>
        <p:cNvGrpSpPr/>
        <p:nvPr/>
      </p:nvGrpSpPr>
      <p:grpSpPr>
        <a:xfrm>
          <a:off x="0" y="0"/>
          <a:ext cx="0" cy="0"/>
          <a:chOff x="0" y="0"/>
          <a:chExt cx="0" cy="0"/>
        </a:xfrm>
      </p:grpSpPr>
      <p:sp>
        <p:nvSpPr>
          <p:cNvPr id="11" name="平行四边形 10"/>
          <p:cNvSpPr/>
          <p:nvPr userDrawn="1"/>
        </p:nvSpPr>
        <p:spPr>
          <a:xfrm rot="10800000">
            <a:off x="74349" y="121586"/>
            <a:ext cx="1523355" cy="670478"/>
          </a:xfrm>
          <a:prstGeom prst="parallelogram">
            <a:avLst>
              <a:gd name="adj" fmla="val 98589"/>
            </a:avLst>
          </a:prstGeom>
          <a:solidFill>
            <a:srgbClr val="002050">
              <a:alpha val="84706"/>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kumimoji="1" lang="zh-CN" altLang="en-US" sz="2448" dirty="0"/>
          </a:p>
        </p:txBody>
      </p:sp>
      <p:sp>
        <p:nvSpPr>
          <p:cNvPr id="12" name="平行四边形 11"/>
          <p:cNvSpPr/>
          <p:nvPr userDrawn="1"/>
        </p:nvSpPr>
        <p:spPr>
          <a:xfrm rot="10800000">
            <a:off x="-850693" y="-27930"/>
            <a:ext cx="2056653" cy="670478"/>
          </a:xfrm>
          <a:prstGeom prst="parallelogram">
            <a:avLst>
              <a:gd name="adj" fmla="val 98589"/>
            </a:avLst>
          </a:prstGeom>
          <a:solidFill>
            <a:srgbClr val="0182FF">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kumimoji="1" lang="zh-CN" altLang="en-US" sz="2448" dirty="0"/>
          </a:p>
        </p:txBody>
      </p:sp>
      <p:pic>
        <p:nvPicPr>
          <p:cNvPr id="5" name="图片 4"/>
          <p:cNvPicPr>
            <a:picLocks noChangeAspect="1"/>
          </p:cNvPicPr>
          <p:nvPr userDrawn="1"/>
        </p:nvPicPr>
        <p:blipFill>
          <a:blip r:embed="rId2">
            <a:duotone>
              <a:prstClr val="black"/>
              <a:srgbClr val="000000">
                <a:tint val="45000"/>
                <a:satMod val="400000"/>
              </a:srgbClr>
            </a:duotone>
            <a:alphaModFix amt="21000"/>
          </a:blip>
          <a:stretch>
            <a:fillRect/>
          </a:stretch>
        </p:blipFill>
        <p:spPr>
          <a:xfrm>
            <a:off x="8372828" y="6020629"/>
            <a:ext cx="954310" cy="970079"/>
          </a:xfrm>
          <a:prstGeom prst="rect">
            <a:avLst/>
          </a:prstGeom>
        </p:spPr>
      </p:pic>
      <p:pic>
        <p:nvPicPr>
          <p:cNvPr id="6" name="图片 5"/>
          <p:cNvPicPr>
            <a:picLocks noChangeAspect="1"/>
          </p:cNvPicPr>
          <p:nvPr userDrawn="1"/>
        </p:nvPicPr>
        <p:blipFill rotWithShape="1">
          <a:blip r:embed="rId3">
            <a:duotone>
              <a:prstClr val="black"/>
              <a:srgbClr val="000000">
                <a:tint val="45000"/>
                <a:satMod val="400000"/>
              </a:srgbClr>
            </a:duotone>
            <a:alphaModFix amt="21000"/>
          </a:blip>
          <a:srcRect r="18990" b="12736"/>
          <a:stretch/>
        </p:blipFill>
        <p:spPr>
          <a:xfrm>
            <a:off x="10135673" y="4476482"/>
            <a:ext cx="2300802" cy="2518043"/>
          </a:xfrm>
          <a:prstGeom prst="rect">
            <a:avLst/>
          </a:prstGeom>
        </p:spPr>
      </p:pic>
      <p:pic>
        <p:nvPicPr>
          <p:cNvPr id="7" name="图片 6"/>
          <p:cNvPicPr>
            <a:picLocks noChangeAspect="1"/>
          </p:cNvPicPr>
          <p:nvPr userDrawn="1"/>
        </p:nvPicPr>
        <p:blipFill>
          <a:blip r:embed="rId4">
            <a:duotone>
              <a:prstClr val="black"/>
              <a:srgbClr val="000000">
                <a:tint val="45000"/>
                <a:satMod val="400000"/>
              </a:srgbClr>
            </a:duotone>
            <a:alphaModFix amt="21000"/>
          </a:blip>
          <a:stretch>
            <a:fillRect/>
          </a:stretch>
        </p:blipFill>
        <p:spPr>
          <a:xfrm>
            <a:off x="9450122" y="4770249"/>
            <a:ext cx="994904" cy="1649213"/>
          </a:xfrm>
          <a:prstGeom prst="rect">
            <a:avLst/>
          </a:prstGeom>
        </p:spPr>
      </p:pic>
      <p:sp>
        <p:nvSpPr>
          <p:cNvPr id="4" name="Title 3"/>
          <p:cNvSpPr>
            <a:spLocks noGrp="1"/>
          </p:cNvSpPr>
          <p:nvPr>
            <p:ph type="title" hasCustomPrompt="1"/>
          </p:nvPr>
        </p:nvSpPr>
        <p:spPr>
          <a:xfrm>
            <a:off x="1597703" y="0"/>
            <a:ext cx="10726460" cy="825222"/>
          </a:xfrm>
          <a:prstGeom prst="rect">
            <a:avLst/>
          </a:prstGeom>
        </p:spPr>
        <p:txBody>
          <a:bodyPr/>
          <a:lstStyle>
            <a:lvl1pPr algn="l">
              <a:defRPr/>
            </a:lvl1pPr>
          </a:lstStyle>
          <a:p>
            <a:r>
              <a:rPr lang="zh-CN" altLang="en-US" dirty="0" smtClean="0"/>
              <a:t>单击此处编辑标题</a:t>
            </a:r>
            <a:endParaRPr lang="en-US" dirty="0"/>
          </a:p>
        </p:txBody>
      </p:sp>
    </p:spTree>
    <p:extLst>
      <p:ext uri="{BB962C8B-B14F-4D97-AF65-F5344CB8AC3E}">
        <p14:creationId xmlns:p14="http://schemas.microsoft.com/office/powerpoint/2010/main" val="29606251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32734" y="360123"/>
            <a:ext cx="11209447" cy="842446"/>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4285846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pic>
        <p:nvPicPr>
          <p:cNvPr id="8" name="内容占位符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147" r="27286"/>
          <a:stretch/>
        </p:blipFill>
        <p:spPr>
          <a:xfrm>
            <a:off x="0" y="7330"/>
            <a:ext cx="443619" cy="6993703"/>
          </a:xfrm>
          <a:prstGeom prst="rect">
            <a:avLst/>
          </a:prstGeom>
        </p:spPr>
      </p:pic>
      <p:sp>
        <p:nvSpPr>
          <p:cNvPr id="2" name="Title 1"/>
          <p:cNvSpPr>
            <a:spLocks noGrp="1"/>
          </p:cNvSpPr>
          <p:nvPr>
            <p:ph type="title"/>
          </p:nvPr>
        </p:nvSpPr>
        <p:spPr>
          <a:xfrm>
            <a:off x="591491" y="224542"/>
            <a:ext cx="11568197" cy="617076"/>
          </a:xfrm>
        </p:spPr>
        <p:txBody>
          <a:bodyPr>
            <a:noAutofit/>
          </a:bodyPr>
          <a:lstStyle>
            <a:lvl1pPr>
              <a:defRPr sz="3264">
                <a:latin typeface="微软雅黑 Light" panose="020B0502040204020203" pitchFamily="34" charset="-122"/>
                <a:ea typeface="微软雅黑 Light" panose="020B0502040204020203"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591491" y="932604"/>
            <a:ext cx="11568197" cy="5367327"/>
          </a:xfrm>
        </p:spPr>
        <p:txBody>
          <a:bodyPr>
            <a:normAutofit/>
          </a:bodyPr>
          <a:lstStyle>
            <a:lvl1pPr>
              <a:defRPr sz="2856">
                <a:latin typeface="微软雅黑 Light" panose="020B0502040204020203" pitchFamily="34" charset="-122"/>
                <a:ea typeface="微软雅黑 Light" panose="020B0502040204020203" pitchFamily="34" charset="-122"/>
              </a:defRPr>
            </a:lvl1pPr>
            <a:lvl2pPr>
              <a:defRPr sz="2448">
                <a:latin typeface="微软雅黑 Light" panose="020B0502040204020203" pitchFamily="34" charset="-122"/>
                <a:ea typeface="微软雅黑 Light" panose="020B0502040204020203" pitchFamily="34" charset="-122"/>
              </a:defRPr>
            </a:lvl2pPr>
            <a:lvl3pPr>
              <a:defRPr sz="2040">
                <a:latin typeface="微软雅黑 Light" panose="020B0502040204020203" pitchFamily="34" charset="-122"/>
                <a:ea typeface="微软雅黑 Light" panose="020B0502040204020203" pitchFamily="34" charset="-122"/>
              </a:defRPr>
            </a:lvl3pPr>
            <a:lvl4pPr>
              <a:defRPr sz="1836">
                <a:latin typeface="微软雅黑 Light" panose="020B0502040204020203" pitchFamily="34" charset="-122"/>
                <a:ea typeface="微软雅黑 Light" panose="020B0502040204020203" pitchFamily="34" charset="-122"/>
              </a:defRPr>
            </a:lvl4pPr>
            <a:lvl5pPr>
              <a:defRPr sz="1836">
                <a:latin typeface="微软雅黑 Light" panose="020B0502040204020203" pitchFamily="34" charset="-122"/>
                <a:ea typeface="微软雅黑 Light" panose="020B0502040204020203"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DCCE9536-9545-42DF-AE5D-E9C9DE857977}" type="datetimeFigureOut">
              <a:rPr lang="zh-CN" altLang="en-US" smtClean="0"/>
              <a:t>2015/5/22</a:t>
            </a:fld>
            <a:endParaRPr lang="zh-CN" alt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E1A8C4D0-D0AB-46AE-8C31-D2BDAC5B129C}" type="slidenum">
              <a:rPr lang="zh-CN" altLang="en-US" smtClean="0"/>
              <a:t>‹#›</a:t>
            </a:fld>
            <a:endParaRPr lang="zh-CN" altLang="en-US"/>
          </a:p>
        </p:txBody>
      </p:sp>
    </p:spTree>
    <p:extLst>
      <p:ext uri="{BB962C8B-B14F-4D97-AF65-F5344CB8AC3E}">
        <p14:creationId xmlns:p14="http://schemas.microsoft.com/office/powerpoint/2010/main" val="2915273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32735" y="360123"/>
            <a:ext cx="11209447" cy="842446"/>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2" name="Content Placeholder 11"/>
          <p:cNvSpPr>
            <a:spLocks noGrp="1"/>
          </p:cNvSpPr>
          <p:nvPr>
            <p:ph sz="quarter" idx="10"/>
          </p:nvPr>
        </p:nvSpPr>
        <p:spPr>
          <a:xfrm>
            <a:off x="632736" y="1644471"/>
            <a:ext cx="11209447" cy="2228302"/>
          </a:xfrm>
          <a:prstGeom prst="rect">
            <a:avLst/>
          </a:prstGeom>
        </p:spPr>
        <p:txBody>
          <a:bodyPr/>
          <a:lstStyle>
            <a:lvl1pPr marL="0" indent="0">
              <a:buNone/>
              <a:defRPr>
                <a:solidFill>
                  <a:schemeClr val="tx1">
                    <a:lumMod val="75000"/>
                    <a:lumOff val="25000"/>
                  </a:schemeClr>
                </a:solidFill>
                <a:latin typeface="Segoe UI Light" panose="020B0502040204020203" pitchFamily="34" charset="0"/>
                <a:cs typeface="Segoe UI Light" panose="020B0502040204020203" pitchFamily="34" charset="0"/>
              </a:defRPr>
            </a:lvl1pPr>
            <a:lvl2pPr marL="466159" indent="0">
              <a:buNone/>
              <a:defRPr>
                <a:solidFill>
                  <a:schemeClr val="tx1">
                    <a:lumMod val="75000"/>
                    <a:lumOff val="25000"/>
                  </a:schemeClr>
                </a:solidFill>
                <a:latin typeface="Segoe UI Light" panose="020B0502040204020203" pitchFamily="34" charset="0"/>
                <a:cs typeface="Segoe UI Light" panose="020B0502040204020203" pitchFamily="34" charset="0"/>
              </a:defRPr>
            </a:lvl2pPr>
            <a:lvl3pPr marL="932317" indent="0">
              <a:buNone/>
              <a:defRPr>
                <a:solidFill>
                  <a:schemeClr val="tx1">
                    <a:lumMod val="75000"/>
                    <a:lumOff val="25000"/>
                  </a:schemeClr>
                </a:solidFill>
                <a:latin typeface="Segoe UI Light" panose="020B0502040204020203" pitchFamily="34" charset="0"/>
                <a:cs typeface="Segoe UI Light" panose="020B0502040204020203" pitchFamily="34" charset="0"/>
              </a:defRPr>
            </a:lvl3pPr>
            <a:lvl4pPr marL="1398476" indent="0">
              <a:buNone/>
              <a:defRPr>
                <a:solidFill>
                  <a:schemeClr val="tx1">
                    <a:lumMod val="75000"/>
                    <a:lumOff val="25000"/>
                  </a:schemeClr>
                </a:solidFill>
                <a:latin typeface="Segoe UI Light" panose="020B0502040204020203" pitchFamily="34" charset="0"/>
                <a:cs typeface="Segoe UI Light" panose="020B0502040204020203" pitchFamily="34" charset="0"/>
              </a:defRPr>
            </a:lvl4pPr>
            <a:lvl5pPr marL="1864633" indent="0">
              <a:buNone/>
              <a:defRPr>
                <a:solidFill>
                  <a:schemeClr val="tx1">
                    <a:lumMod val="75000"/>
                    <a:lumOff val="25000"/>
                  </a:schemeClr>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890024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solidFill>
                  <a:srgbClr val="3F3F3F"/>
                </a:soli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800784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996285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94522403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92280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3">
    <p:bg>
      <p:bgPr>
        <a:solidFill>
          <a:schemeClr val="tx1"/>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2" hasCustomPrompt="1"/>
          </p:nvPr>
        </p:nvSpPr>
        <p:spPr>
          <a:xfrm>
            <a:off x="276542" y="4872639"/>
            <a:ext cx="7315200" cy="1830388"/>
          </a:xfrm>
          <a:noFill/>
        </p:spPr>
        <p:txBody>
          <a:bodyPr lIns="146260" tIns="109696" rIns="146260" bIns="109696">
            <a:noAutofit/>
          </a:bodyPr>
          <a:lstStyle>
            <a:lvl1pPr marL="0" indent="0">
              <a:spcBef>
                <a:spcPts val="0"/>
              </a:spcBef>
              <a:buNone/>
              <a:defRPr sz="3000" spc="0" baseline="0">
                <a:solidFill>
                  <a:srgbClr val="3F3F3F"/>
                </a:solidFill>
                <a:latin typeface="+mj-lt"/>
              </a:defRPr>
            </a:lvl1pPr>
          </a:lstStyle>
          <a:p>
            <a:pPr lvl="0"/>
            <a:r>
              <a:rPr lang="en-US" dirty="0" smtClean="0"/>
              <a:t>Speaker Name</a:t>
            </a:r>
          </a:p>
        </p:txBody>
      </p:sp>
      <p:sp>
        <p:nvSpPr>
          <p:cNvPr id="11" name="Title 1"/>
          <p:cNvSpPr>
            <a:spLocks noGrp="1"/>
          </p:cNvSpPr>
          <p:nvPr>
            <p:ph type="title" hasCustomPrompt="1"/>
          </p:nvPr>
        </p:nvSpPr>
        <p:spPr>
          <a:xfrm>
            <a:off x="274703" y="3035344"/>
            <a:ext cx="7315200" cy="1837298"/>
          </a:xfrm>
          <a:noFill/>
        </p:spPr>
        <p:txBody>
          <a:bodyPr lIns="146260" tIns="91413" rIns="146260" bIns="91413" anchor="t" anchorCtr="0"/>
          <a:lstStyle>
            <a:lvl1pPr>
              <a:defRPr sz="6000" spc="-100" baseline="0">
                <a:solidFill>
                  <a:srgbClr val="3F3F3F"/>
                </a:solidFill>
              </a:defRPr>
            </a:lvl1pPr>
          </a:lstStyle>
          <a:p>
            <a:r>
              <a:rPr lang="en-US" dirty="0" smtClean="0"/>
              <a:t>Presentation title</a:t>
            </a:r>
            <a:endParaRPr lang="en-US" dirty="0"/>
          </a:p>
        </p:txBody>
      </p:sp>
      <p:pic>
        <p:nvPicPr>
          <p:cNvPr id="6" name="Picture 5" descr="MGX_DevOps_SlideGraphics_070114-0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4212" y="1592262"/>
            <a:ext cx="5402263" cy="5402263"/>
          </a:xfrm>
          <a:prstGeom prst="rect">
            <a:avLst/>
          </a:prstGeom>
        </p:spPr>
      </p:pic>
    </p:spTree>
    <p:extLst>
      <p:ext uri="{BB962C8B-B14F-4D97-AF65-F5344CB8AC3E}">
        <p14:creationId xmlns:p14="http://schemas.microsoft.com/office/powerpoint/2010/main" val="14635966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472893"/>
            <a:ext cx="11887200" cy="1137513"/>
          </a:xfrm>
          <a:noFill/>
        </p:spPr>
        <p:txBody>
          <a:bodyPr tIns="91440" bIns="91440" anchor="t" anchorCtr="0"/>
          <a:lstStyle>
            <a:lvl1pPr algn="l" defTabSz="932742" rtl="0" eaLnBrk="1" latinLnBrk="0" hangingPunct="1">
              <a:lnSpc>
                <a:spcPct val="90000"/>
              </a:lnSpc>
              <a:spcBef>
                <a:spcPct val="0"/>
              </a:spcBef>
              <a:buNone/>
              <a:defRPr lang="en-US" sz="6000" b="0" kern="1200" cap="none" spc="-100" baseline="0" dirty="0">
                <a:ln w="3175">
                  <a:noFill/>
                </a:ln>
                <a:solidFill>
                  <a:srgbClr val="3F3F3F"/>
                </a:soli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Emphasis with callouts">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6994525"/>
          </a:xfrm>
          <a:solidFill>
            <a:schemeClr val="accent2"/>
          </a:solidFill>
        </p:spPr>
        <p:txBody>
          <a:bodyPr lIns="548640" tIns="228600" rIns="6400800" bIns="548640" anchor="t" anchorCtr="0">
            <a:noAutofit/>
          </a:bodyPr>
          <a:lstStyle>
            <a:lvl1pPr>
              <a:defRPr sz="5507">
                <a:solidFill>
                  <a:srgbClr val="FFFFFF"/>
                </a:solidFill>
              </a:defRPr>
            </a:lvl1pPr>
          </a:lstStyle>
          <a:p>
            <a:r>
              <a:rPr lang="en-US" smtClean="0"/>
              <a:t>Click to edit Master title style</a:t>
            </a:r>
            <a:endParaRPr lang="en-US" dirty="0"/>
          </a:p>
        </p:txBody>
      </p:sp>
      <p:sp>
        <p:nvSpPr>
          <p:cNvPr id="10" name="Text Placeholder 5"/>
          <p:cNvSpPr>
            <a:spLocks noGrp="1"/>
          </p:cNvSpPr>
          <p:nvPr>
            <p:ph type="body" sz="quarter" idx="15"/>
          </p:nvPr>
        </p:nvSpPr>
        <p:spPr>
          <a:xfrm>
            <a:off x="8966741" y="3504079"/>
            <a:ext cx="3196077" cy="3194792"/>
          </a:xfrm>
          <a:solidFill>
            <a:schemeClr val="accent5"/>
          </a:solidFill>
          <a:ln>
            <a:noFill/>
          </a:ln>
        </p:spPr>
        <p:txBody>
          <a:bodyPr lIns="274320" tIns="228600" rIns="274320" bIns="228600">
            <a:normAutofit/>
          </a:bodyPr>
          <a:lstStyle>
            <a:lvl1pPr marL="0" indent="0">
              <a:spcBef>
                <a:spcPts val="1224"/>
              </a:spcBef>
              <a:spcAft>
                <a:spcPts val="612"/>
              </a:spcAft>
              <a:buNone/>
              <a:defRPr sz="4080">
                <a:solidFill>
                  <a:srgbClr val="FFFFFF"/>
                </a:solidFill>
                <a:latin typeface="+mj-lt"/>
              </a:defRPr>
            </a:lvl1pPr>
            <a:lvl2pPr marL="0" indent="0">
              <a:spcBef>
                <a:spcPts val="1224"/>
              </a:spcBef>
              <a:buNone/>
              <a:defRPr sz="2040">
                <a:solidFill>
                  <a:srgbClr val="FFFFFF"/>
                </a:solidFill>
              </a:defRPr>
            </a:lvl2pPr>
            <a:lvl3pPr marL="238007" indent="0">
              <a:spcBef>
                <a:spcPts val="1224"/>
              </a:spcBef>
              <a:buNone/>
              <a:defRPr sz="2040">
                <a:solidFill>
                  <a:srgbClr val="FFFFFF"/>
                </a:solidFill>
              </a:defRPr>
            </a:lvl3pPr>
            <a:lvl4pPr marL="466298" indent="0">
              <a:spcBef>
                <a:spcPts val="1224"/>
              </a:spcBef>
              <a:buNone/>
              <a:defRPr sz="2040">
                <a:solidFill>
                  <a:srgbClr val="FFFFFF"/>
                </a:solidFill>
              </a:defRPr>
            </a:lvl4pPr>
            <a:lvl5pPr marL="707543" indent="0">
              <a:spcBef>
                <a:spcPts val="1224"/>
              </a:spcBef>
              <a:buNone/>
              <a:defRPr sz="2040">
                <a:solidFill>
                  <a:srgbClr val="FFFFFF"/>
                </a:solidFill>
              </a:defRPr>
            </a:lvl5pPr>
          </a:lstStyle>
          <a:p>
            <a:pPr lvl="0"/>
            <a:r>
              <a:rPr lang="en-US" smtClean="0"/>
              <a:t>Click to edit Master text styles</a:t>
            </a:r>
          </a:p>
          <a:p>
            <a:pPr lvl="1"/>
            <a:r>
              <a:rPr lang="en-US" smtClean="0"/>
              <a:t>Second level</a:t>
            </a:r>
          </a:p>
        </p:txBody>
      </p:sp>
      <p:sp>
        <p:nvSpPr>
          <p:cNvPr id="19" name="Text Placeholder 5"/>
          <p:cNvSpPr>
            <a:spLocks noGrp="1"/>
          </p:cNvSpPr>
          <p:nvPr>
            <p:ph type="body" sz="quarter" idx="16"/>
          </p:nvPr>
        </p:nvSpPr>
        <p:spPr>
          <a:xfrm>
            <a:off x="8966741" y="299959"/>
            <a:ext cx="3196077" cy="3194792"/>
          </a:xfrm>
          <a:solidFill>
            <a:schemeClr val="accent1"/>
          </a:solidFill>
          <a:ln>
            <a:noFill/>
          </a:ln>
        </p:spPr>
        <p:txBody>
          <a:bodyPr lIns="274320" tIns="228600" rIns="274320" bIns="228600">
            <a:normAutofit/>
          </a:bodyPr>
          <a:lstStyle>
            <a:lvl1pPr marL="0" indent="0">
              <a:spcBef>
                <a:spcPts val="1224"/>
              </a:spcBef>
              <a:spcAft>
                <a:spcPts val="612"/>
              </a:spcAft>
              <a:buNone/>
              <a:defRPr sz="4080">
                <a:solidFill>
                  <a:srgbClr val="FFFFFF"/>
                </a:solidFill>
                <a:latin typeface="+mj-lt"/>
              </a:defRPr>
            </a:lvl1pPr>
            <a:lvl2pPr marL="0" indent="0">
              <a:spcBef>
                <a:spcPts val="1224"/>
              </a:spcBef>
              <a:buNone/>
              <a:defRPr sz="2040">
                <a:solidFill>
                  <a:srgbClr val="FFFFFF"/>
                </a:solidFill>
              </a:defRPr>
            </a:lvl2pPr>
            <a:lvl3pPr marL="238007" indent="0">
              <a:spcBef>
                <a:spcPts val="1224"/>
              </a:spcBef>
              <a:buNone/>
              <a:defRPr sz="2040">
                <a:solidFill>
                  <a:srgbClr val="FFFFFF"/>
                </a:solidFill>
              </a:defRPr>
            </a:lvl3pPr>
            <a:lvl4pPr marL="466298" indent="0">
              <a:spcBef>
                <a:spcPts val="1224"/>
              </a:spcBef>
              <a:buNone/>
              <a:defRPr sz="2040">
                <a:solidFill>
                  <a:srgbClr val="FFFFFF"/>
                </a:solidFill>
              </a:defRPr>
            </a:lvl4pPr>
            <a:lvl5pPr marL="707543" indent="0">
              <a:spcBef>
                <a:spcPts val="1224"/>
              </a:spcBef>
              <a:buNone/>
              <a:defRPr sz="2040">
                <a:solidFill>
                  <a:srgbClr val="FFFFFF"/>
                </a:solidFill>
              </a:defRPr>
            </a:lvl5pPr>
          </a:lstStyle>
          <a:p>
            <a:pPr lvl="0"/>
            <a:r>
              <a:rPr lang="en-US" smtClean="0"/>
              <a:t>Click to edit Master text styles</a:t>
            </a:r>
          </a:p>
          <a:p>
            <a:pPr lvl="1"/>
            <a:r>
              <a:rPr lang="en-US" smtClean="0"/>
              <a:t>Second level</a:t>
            </a:r>
          </a:p>
        </p:txBody>
      </p:sp>
      <p:sp>
        <p:nvSpPr>
          <p:cNvPr id="20" name="Text Placeholder 5"/>
          <p:cNvSpPr>
            <a:spLocks noGrp="1"/>
          </p:cNvSpPr>
          <p:nvPr>
            <p:ph type="body" sz="quarter" idx="17"/>
          </p:nvPr>
        </p:nvSpPr>
        <p:spPr>
          <a:xfrm>
            <a:off x="5761288" y="3504079"/>
            <a:ext cx="3196077" cy="3194792"/>
          </a:xfrm>
          <a:solidFill>
            <a:schemeClr val="accent4"/>
          </a:solidFill>
          <a:ln>
            <a:noFill/>
          </a:ln>
        </p:spPr>
        <p:txBody>
          <a:bodyPr lIns="274320" tIns="228600" rIns="274320" bIns="228600">
            <a:normAutofit/>
          </a:bodyPr>
          <a:lstStyle>
            <a:lvl1pPr marL="0" indent="0">
              <a:spcBef>
                <a:spcPts val="1224"/>
              </a:spcBef>
              <a:spcAft>
                <a:spcPts val="612"/>
              </a:spcAft>
              <a:buNone/>
              <a:defRPr sz="4080">
                <a:solidFill>
                  <a:srgbClr val="FFFFFF"/>
                </a:solidFill>
                <a:latin typeface="+mj-lt"/>
              </a:defRPr>
            </a:lvl1pPr>
            <a:lvl2pPr marL="0" indent="0">
              <a:spcBef>
                <a:spcPts val="1224"/>
              </a:spcBef>
              <a:buNone/>
              <a:defRPr sz="2040">
                <a:solidFill>
                  <a:srgbClr val="FFFFFF"/>
                </a:solidFill>
              </a:defRPr>
            </a:lvl2pPr>
            <a:lvl3pPr marL="238007" indent="0">
              <a:spcBef>
                <a:spcPts val="1224"/>
              </a:spcBef>
              <a:buNone/>
              <a:defRPr sz="2040">
                <a:solidFill>
                  <a:srgbClr val="FFFFFF"/>
                </a:solidFill>
              </a:defRPr>
            </a:lvl3pPr>
            <a:lvl4pPr marL="466298" indent="0">
              <a:spcBef>
                <a:spcPts val="1224"/>
              </a:spcBef>
              <a:buNone/>
              <a:defRPr sz="2040">
                <a:solidFill>
                  <a:srgbClr val="FFFFFF"/>
                </a:solidFill>
              </a:defRPr>
            </a:lvl4pPr>
            <a:lvl5pPr marL="707543" indent="0">
              <a:spcBef>
                <a:spcPts val="1224"/>
              </a:spcBef>
              <a:buNone/>
              <a:defRPr sz="2040">
                <a:solidFill>
                  <a:srgbClr val="FFFFFF"/>
                </a:solidFill>
              </a:defRPr>
            </a:lvl5pPr>
          </a:lstStyle>
          <a:p>
            <a:pPr lvl="0"/>
            <a:r>
              <a:rPr lang="en-US" smtClean="0"/>
              <a:t>Click to edit Master text styles</a:t>
            </a:r>
          </a:p>
          <a:p>
            <a:pPr lvl="1"/>
            <a:r>
              <a:rPr lang="en-US" smtClean="0"/>
              <a:t>Second level</a:t>
            </a:r>
          </a:p>
        </p:txBody>
      </p:sp>
      <p:sp>
        <p:nvSpPr>
          <p:cNvPr id="21" name="Text Placeholder 5"/>
          <p:cNvSpPr>
            <a:spLocks noGrp="1"/>
          </p:cNvSpPr>
          <p:nvPr>
            <p:ph type="body" sz="quarter" idx="18"/>
          </p:nvPr>
        </p:nvSpPr>
        <p:spPr>
          <a:xfrm>
            <a:off x="5761288" y="299959"/>
            <a:ext cx="3196077" cy="3194792"/>
          </a:xfrm>
          <a:solidFill>
            <a:schemeClr val="accent3"/>
          </a:solidFill>
          <a:ln>
            <a:noFill/>
          </a:ln>
        </p:spPr>
        <p:txBody>
          <a:bodyPr lIns="274320" tIns="228600" rIns="274320" bIns="228600">
            <a:normAutofit/>
          </a:bodyPr>
          <a:lstStyle>
            <a:lvl1pPr marL="0" indent="0">
              <a:spcBef>
                <a:spcPts val="1224"/>
              </a:spcBef>
              <a:spcAft>
                <a:spcPts val="612"/>
              </a:spcAft>
              <a:buNone/>
              <a:defRPr sz="4080">
                <a:solidFill>
                  <a:srgbClr val="FFFFFF"/>
                </a:solidFill>
                <a:latin typeface="+mj-lt"/>
              </a:defRPr>
            </a:lvl1pPr>
            <a:lvl2pPr marL="0" indent="0">
              <a:spcBef>
                <a:spcPts val="1224"/>
              </a:spcBef>
              <a:buNone/>
              <a:defRPr sz="2040">
                <a:solidFill>
                  <a:srgbClr val="FFFFFF"/>
                </a:solidFill>
              </a:defRPr>
            </a:lvl2pPr>
            <a:lvl3pPr marL="238007" indent="0">
              <a:spcBef>
                <a:spcPts val="1224"/>
              </a:spcBef>
              <a:buNone/>
              <a:defRPr sz="2040">
                <a:solidFill>
                  <a:srgbClr val="FFFFFF"/>
                </a:solidFill>
              </a:defRPr>
            </a:lvl3pPr>
            <a:lvl4pPr marL="466298" indent="0">
              <a:spcBef>
                <a:spcPts val="1224"/>
              </a:spcBef>
              <a:buNone/>
              <a:defRPr sz="2040">
                <a:solidFill>
                  <a:srgbClr val="FFFFFF"/>
                </a:solidFill>
              </a:defRPr>
            </a:lvl4pPr>
            <a:lvl5pPr marL="707543" indent="0">
              <a:spcBef>
                <a:spcPts val="1224"/>
              </a:spcBef>
              <a:buNone/>
              <a:defRPr sz="2040">
                <a:solidFill>
                  <a:srgbClr val="FFFFFF"/>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06689992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defRPr b="1" i="0">
                <a:solidFill>
                  <a:srgbClr val="3F3F3F"/>
                </a:solidFill>
              </a:defRPr>
            </a:lvl1pPr>
            <a:lvl2pPr>
              <a:defRPr>
                <a:solidFill>
                  <a:srgbClr val="3F3F3F"/>
                </a:solidFill>
              </a:defRPr>
            </a:lvl2pPr>
            <a:lvl3pPr>
              <a:defRPr sz="2400">
                <a:solidFill>
                  <a:srgbClr val="3F3F3F"/>
                </a:solidFill>
              </a:defRPr>
            </a:lvl3pPr>
            <a:lvl4pPr>
              <a:defRPr sz="2000">
                <a:solidFill>
                  <a:srgbClr val="3F3F3F"/>
                </a:solidFill>
              </a:defRPr>
            </a:lvl4pPr>
            <a:lvl5pPr>
              <a:defRPr sz="20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sz="6000">
                <a:solidFill>
                  <a:srgbClr val="3F3F3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00">
                <a:solidFill>
                  <a:srgbClr val="3F3F3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Purple Accent Left">
    <p:spTree>
      <p:nvGrpSpPr>
        <p:cNvPr id="1" name=""/>
        <p:cNvGrpSpPr/>
        <p:nvPr/>
      </p:nvGrpSpPr>
      <p:grpSpPr>
        <a:xfrm>
          <a:off x="0" y="0"/>
          <a:ext cx="0" cy="0"/>
          <a:chOff x="0" y="0"/>
          <a:chExt cx="0" cy="0"/>
        </a:xfrm>
      </p:grpSpPr>
      <p:sp>
        <p:nvSpPr>
          <p:cNvPr id="3" name="Rectangle 2"/>
          <p:cNvSpPr/>
          <p:nvPr userDrawn="1"/>
        </p:nvSpPr>
        <p:spPr bwMode="auto">
          <a:xfrm>
            <a:off x="0" y="0"/>
            <a:ext cx="6441440" cy="699452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err="1">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39" y="295274"/>
            <a:ext cx="6095998" cy="917575"/>
          </a:xfrm>
        </p:spPr>
        <p:txBody>
          <a:bodyPr/>
          <a:lstStyle>
            <a:lvl1pPr>
              <a:defRPr sz="40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9564970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with Blue Accent Left">
    <p:spTree>
      <p:nvGrpSpPr>
        <p:cNvPr id="1" name=""/>
        <p:cNvGrpSpPr/>
        <p:nvPr/>
      </p:nvGrpSpPr>
      <p:grpSpPr>
        <a:xfrm>
          <a:off x="0" y="0"/>
          <a:ext cx="0" cy="0"/>
          <a:chOff x="0" y="0"/>
          <a:chExt cx="0" cy="0"/>
        </a:xfrm>
      </p:grpSpPr>
      <p:sp>
        <p:nvSpPr>
          <p:cNvPr id="4" name="Rectangle 3"/>
          <p:cNvSpPr/>
          <p:nvPr userDrawn="1"/>
        </p:nvSpPr>
        <p:spPr bwMode="auto">
          <a:xfrm>
            <a:off x="0" y="0"/>
            <a:ext cx="6441440" cy="6994525"/>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err="1">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39" y="295274"/>
            <a:ext cx="6095998" cy="917575"/>
          </a:xfrm>
        </p:spPr>
        <p:txBody>
          <a:bodyPr/>
          <a:lstStyle>
            <a:lvl1pPr>
              <a:defRPr sz="40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0868246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solidFill>
                  <a:srgbClr val="3F3F3F"/>
                </a:solidFill>
              </a:defRPr>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solidFill>
                  <a:srgbClr val="3F3F3F"/>
                </a:solidFill>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8336336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241641" y="2124075"/>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8205661" y="2124075"/>
            <a:ext cx="3959352"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0033923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086" r:id="rId3"/>
    <p:sldLayoutId id="2147484092" r:id="rId4"/>
    <p:sldLayoutId id="2147484396" r:id="rId5"/>
    <p:sldLayoutId id="2147484397" r:id="rId6"/>
    <p:sldLayoutId id="2147484196" r:id="rId7"/>
    <p:sldLayoutId id="2147484127" r:id="rId8"/>
    <p:sldLayoutId id="2147484390" r:id="rId9"/>
    <p:sldLayoutId id="2147484406" r:id="rId10"/>
    <p:sldLayoutId id="2147484407" r:id="rId11"/>
    <p:sldLayoutId id="2147484408" r:id="rId12"/>
    <p:sldLayoutId id="2147484409" r:id="rId13"/>
    <p:sldLayoutId id="2147484410" r:id="rId1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509974352"/>
      </p:ext>
    </p:extLst>
  </p:cSld>
  <p:clrMap bg1="lt1" tx1="dk1" bg2="lt2" tx2="dk2" accent1="accent1" accent2="accent2" accent3="accent3" accent4="accent4" accent5="accent5" accent6="accent6" hlink="hlink" folHlink="folHlink"/>
  <p:sldLayoutIdLst>
    <p:sldLayoutId id="2147484399" r:id="rId1"/>
    <p:sldLayoutId id="2147484400" r:id="rId2"/>
    <p:sldLayoutId id="2147484401" r:id="rId3"/>
    <p:sldLayoutId id="2147484402" r:id="rId4"/>
    <p:sldLayoutId id="2147484403" r:id="rId5"/>
    <p:sldLayoutId id="2147484405" r:id="rId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hemeOverride" Target="../theme/themeOverride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emf"/></Relationships>
</file>

<file path=ppt/slides/_rels/slide22.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microsoft.com/office/2007/relationships/hdphoto" Target="../media/hdphoto6.wdp"/><Relationship Id="rId5" Type="http://schemas.openxmlformats.org/officeDocument/2006/relationships/image" Target="../media/image53.png"/><Relationship Id="rId4" Type="http://schemas.microsoft.com/office/2007/relationships/hdphoto" Target="../media/hdphoto5.wdp"/></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59.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59.png"/><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18" Type="http://schemas.openxmlformats.org/officeDocument/2006/relationships/image" Target="../media/image79.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17" Type="http://schemas.openxmlformats.org/officeDocument/2006/relationships/image" Target="../media/image78.png"/><Relationship Id="rId2" Type="http://schemas.openxmlformats.org/officeDocument/2006/relationships/notesSlide" Target="../notesSlides/notesSlide33.xml"/><Relationship Id="rId16" Type="http://schemas.openxmlformats.org/officeDocument/2006/relationships/image" Target="../media/image77.png"/><Relationship Id="rId1" Type="http://schemas.openxmlformats.org/officeDocument/2006/relationships/slideLayout" Target="../slideLayouts/slideLayout4.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s>
</file>

<file path=ppt/slides/_rels/slide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tags" Target="../tags/tag5.xml"/><Relationship Id="rId7" Type="http://schemas.openxmlformats.org/officeDocument/2006/relationships/oleObject" Target="../embeddings/oleObject1.bin"/><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notesSlide" Target="../notesSlides/notesSlide37.xml"/><Relationship Id="rId5" Type="http://schemas.openxmlformats.org/officeDocument/2006/relationships/slideLayout" Target="../slideLayouts/slideLayout4.xml"/><Relationship Id="rId4" Type="http://schemas.openxmlformats.org/officeDocument/2006/relationships/tags" Target="../tags/tag6.xml"/></Relationships>
</file>

<file path=ppt/slides/_rels/slide38.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notesSlide" Target="../notesSlides/notesSlide38.xml"/><Relationship Id="rId3" Type="http://schemas.openxmlformats.org/officeDocument/2006/relationships/tags" Target="../tags/tag8.xml"/><Relationship Id="rId21" Type="http://schemas.openxmlformats.org/officeDocument/2006/relationships/tags" Target="../tags/tag26.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slideLayout" Target="../slideLayouts/slideLayout4.xml"/><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tags" Target="../tags/tag29.xml"/><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tags" Target="../tags/tag28.xml"/><Relationship Id="rId28" Type="http://schemas.openxmlformats.org/officeDocument/2006/relationships/image" Target="../media/image81.emf"/><Relationship Id="rId10" Type="http://schemas.openxmlformats.org/officeDocument/2006/relationships/tags" Target="../tags/tag15.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 Id="rId27"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tags" Target="../tags/tag31.xml"/><Relationship Id="rId7" Type="http://schemas.openxmlformats.org/officeDocument/2006/relationships/oleObject" Target="../embeddings/oleObject3.bin"/><Relationship Id="rId2" Type="http://schemas.openxmlformats.org/officeDocument/2006/relationships/tags" Target="../tags/tag30.xml"/><Relationship Id="rId1" Type="http://schemas.openxmlformats.org/officeDocument/2006/relationships/vmlDrawing" Target="../drawings/vmlDrawing3.vml"/><Relationship Id="rId6" Type="http://schemas.openxmlformats.org/officeDocument/2006/relationships/notesSlide" Target="../notesSlides/notesSlide39.xml"/><Relationship Id="rId5" Type="http://schemas.openxmlformats.org/officeDocument/2006/relationships/slideLayout" Target="../slideLayouts/slideLayout4.xml"/><Relationship Id="rId4" Type="http://schemas.openxmlformats.org/officeDocument/2006/relationships/tags" Target="../tags/tag3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notesSlide" Target="../notesSlides/notesSlide4.xml"/><Relationship Id="rId4" Type="http://schemas.openxmlformats.org/officeDocument/2006/relationships/slideLayout" Target="../slideLayouts/slideLayout4.xml"/><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tags" Target="../tags/tag49.xml"/><Relationship Id="rId3" Type="http://schemas.openxmlformats.org/officeDocument/2006/relationships/tags" Target="../tags/tag34.xml"/><Relationship Id="rId21" Type="http://schemas.openxmlformats.org/officeDocument/2006/relationships/tags" Target="../tags/tag52.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tags" Target="../tags/tag48.xml"/><Relationship Id="rId25" Type="http://schemas.openxmlformats.org/officeDocument/2006/relationships/image" Target="../media/image81.emf"/><Relationship Id="rId2" Type="http://schemas.openxmlformats.org/officeDocument/2006/relationships/tags" Target="../tags/tag33.xml"/><Relationship Id="rId16" Type="http://schemas.openxmlformats.org/officeDocument/2006/relationships/tags" Target="../tags/tag47.xml"/><Relationship Id="rId20" Type="http://schemas.openxmlformats.org/officeDocument/2006/relationships/tags" Target="../tags/tag51.xml"/><Relationship Id="rId1" Type="http://schemas.openxmlformats.org/officeDocument/2006/relationships/vmlDrawing" Target="../drawings/vmlDrawing4.vml"/><Relationship Id="rId6" Type="http://schemas.openxmlformats.org/officeDocument/2006/relationships/tags" Target="../tags/tag37.xml"/><Relationship Id="rId11" Type="http://schemas.openxmlformats.org/officeDocument/2006/relationships/tags" Target="../tags/tag42.xml"/><Relationship Id="rId24" Type="http://schemas.openxmlformats.org/officeDocument/2006/relationships/oleObject" Target="../embeddings/oleObject4.bin"/><Relationship Id="rId5" Type="http://schemas.openxmlformats.org/officeDocument/2006/relationships/tags" Target="../tags/tag36.xml"/><Relationship Id="rId15" Type="http://schemas.openxmlformats.org/officeDocument/2006/relationships/tags" Target="../tags/tag46.xml"/><Relationship Id="rId23" Type="http://schemas.openxmlformats.org/officeDocument/2006/relationships/notesSlide" Target="../notesSlides/notesSlide40.xml"/><Relationship Id="rId10" Type="http://schemas.openxmlformats.org/officeDocument/2006/relationships/tags" Target="../tags/tag41.xml"/><Relationship Id="rId19" Type="http://schemas.openxmlformats.org/officeDocument/2006/relationships/tags" Target="../tags/tag50.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 Id="rId22"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81.emf"/><Relationship Id="rId2" Type="http://schemas.openxmlformats.org/officeDocument/2006/relationships/tags" Target="../tags/tag5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41.xml"/><Relationship Id="rId4"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2.png"/><Relationship Id="rId7" Type="http://schemas.openxmlformats.org/officeDocument/2006/relationships/image" Target="../media/image85.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microsoft.com/office/2007/relationships/hdphoto" Target="../media/hdphoto8.wdp"/><Relationship Id="rId5" Type="http://schemas.openxmlformats.org/officeDocument/2006/relationships/image" Target="../media/image84.png"/><Relationship Id="rId4" Type="http://schemas.openxmlformats.org/officeDocument/2006/relationships/image" Target="../media/image83.png"/></Relationships>
</file>

<file path=ppt/slides/_rels/slide43.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90.png"/><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5.png"/></Relationships>
</file>

<file path=ppt/slides/_rels/slide4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image" Target="../media/image85.png"/><Relationship Id="rId4" Type="http://schemas.openxmlformats.org/officeDocument/2006/relationships/image" Target="../media/image88.png"/></Relationships>
</file>

<file path=ppt/slides/_rels/slide4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92.png"/><Relationship Id="rId5" Type="http://schemas.openxmlformats.org/officeDocument/2006/relationships/image" Target="../media/image85.png"/><Relationship Id="rId4" Type="http://schemas.openxmlformats.org/officeDocument/2006/relationships/image" Target="../media/image91.png"/></Relationships>
</file>

<file path=ppt/slides/_rels/slide46.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3.png"/><Relationship Id="rId7" Type="http://schemas.openxmlformats.org/officeDocument/2006/relationships/image" Target="../media/image95.png"/><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image" Target="../media/image94.png"/><Relationship Id="rId5" Type="http://schemas.openxmlformats.org/officeDocument/2006/relationships/image" Target="../media/image92.png"/><Relationship Id="rId4" Type="http://schemas.openxmlformats.org/officeDocument/2006/relationships/image" Target="../media/image91.png"/></Relationships>
</file>

<file path=ppt/slides/_rels/slide47.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7.png"/><Relationship Id="rId7" Type="http://schemas.openxmlformats.org/officeDocument/2006/relationships/image" Target="../media/image96.png"/><Relationship Id="rId12" Type="http://schemas.openxmlformats.org/officeDocument/2006/relationships/image" Target="../media/image93.png"/><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image" Target="../media/image95.png"/><Relationship Id="rId11" Type="http://schemas.openxmlformats.org/officeDocument/2006/relationships/image" Target="../media/image102.png"/><Relationship Id="rId5" Type="http://schemas.openxmlformats.org/officeDocument/2006/relationships/image" Target="../media/image94.png"/><Relationship Id="rId10" Type="http://schemas.openxmlformats.org/officeDocument/2006/relationships/image" Target="../media/image101.png"/><Relationship Id="rId4" Type="http://schemas.openxmlformats.org/officeDocument/2006/relationships/image" Target="../media/image98.png"/><Relationship Id="rId9" Type="http://schemas.openxmlformats.org/officeDocument/2006/relationships/image" Target="../media/image10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microsoft.com/office/2007/relationships/hdphoto" Target="../media/hdphoto2.wdp"/><Relationship Id="rId11" Type="http://schemas.openxmlformats.org/officeDocument/2006/relationships/image" Target="../media/image17.png"/><Relationship Id="rId5" Type="http://schemas.openxmlformats.org/officeDocument/2006/relationships/image" Target="../media/image14.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107.emf"/><Relationship Id="rId2" Type="http://schemas.openxmlformats.org/officeDocument/2006/relationships/notesSlide" Target="../notesSlides/notesSlide51.xml"/><Relationship Id="rId1" Type="http://schemas.openxmlformats.org/officeDocument/2006/relationships/slideLayout" Target="../slideLayouts/slideLayout4.xml"/><Relationship Id="rId6" Type="http://schemas.openxmlformats.org/officeDocument/2006/relationships/image" Target="../media/image106.emf"/><Relationship Id="rId5" Type="http://schemas.openxmlformats.org/officeDocument/2006/relationships/image" Target="../media/image105.emf"/><Relationship Id="rId4" Type="http://schemas.openxmlformats.org/officeDocument/2006/relationships/image" Target="../media/image104.png"/></Relationships>
</file>

<file path=ppt/slides/_rels/slide52.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hyperlink" Target="http://support.microsoft.com/kb/2721672" TargetMode="External"/><Relationship Id="rId7" Type="http://schemas.openxmlformats.org/officeDocument/2006/relationships/image" Target="../media/image111.png"/><Relationship Id="rId2" Type="http://schemas.openxmlformats.org/officeDocument/2006/relationships/notesSlide" Target="../notesSlides/notesSlide52.xml"/><Relationship Id="rId1" Type="http://schemas.openxmlformats.org/officeDocument/2006/relationships/slideLayout" Target="../slideLayouts/slideLayout4.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53.xml.rels><?xml version="1.0" encoding="UTF-8" standalone="yes"?>
<Relationships xmlns="http://schemas.openxmlformats.org/package/2006/relationships"><Relationship Id="rId3" Type="http://schemas.openxmlformats.org/officeDocument/2006/relationships/image" Target="../media/image113.jpeg"/><Relationship Id="rId7" Type="http://schemas.openxmlformats.org/officeDocument/2006/relationships/image" Target="../media/image117.png"/><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5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4.xml"/><Relationship Id="rId1" Type="http://schemas.openxmlformats.org/officeDocument/2006/relationships/slideLayout" Target="../slideLayouts/slideLayout4.xml"/><Relationship Id="rId6" Type="http://schemas.openxmlformats.org/officeDocument/2006/relationships/image" Target="../media/image118.png"/><Relationship Id="rId5" Type="http://schemas.openxmlformats.org/officeDocument/2006/relationships/image" Target="../media/image108.png"/><Relationship Id="rId4" Type="http://schemas.openxmlformats.org/officeDocument/2006/relationships/image" Target="../media/image10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microsoft.com/office/2007/relationships/hdphoto" Target="../media/hdphoto9.wdp"/><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image" Target="../media/image119.png"/><Relationship Id="rId2" Type="http://schemas.openxmlformats.org/officeDocument/2006/relationships/tags" Target="../tags/tag55.xml"/><Relationship Id="rId1" Type="http://schemas.openxmlformats.org/officeDocument/2006/relationships/vmlDrawing" Target="../drawings/vmlDrawing6.vml"/><Relationship Id="rId6" Type="http://schemas.openxmlformats.org/officeDocument/2006/relationships/tags" Target="../tags/tag59.xml"/><Relationship Id="rId11" Type="http://schemas.openxmlformats.org/officeDocument/2006/relationships/image" Target="../media/image81.emf"/><Relationship Id="rId5" Type="http://schemas.openxmlformats.org/officeDocument/2006/relationships/tags" Target="../tags/tag58.xml"/><Relationship Id="rId10" Type="http://schemas.openxmlformats.org/officeDocument/2006/relationships/oleObject" Target="../embeddings/oleObject6.bin"/><Relationship Id="rId4" Type="http://schemas.openxmlformats.org/officeDocument/2006/relationships/tags" Target="../tags/tag57.xml"/><Relationship Id="rId9"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106.emf"/><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114.png"/><Relationship Id="rId5" Type="http://schemas.openxmlformats.org/officeDocument/2006/relationships/notesSlide" Target="../notesSlides/notesSlide57.xml"/><Relationship Id="rId4"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tags" Target="../tags/tag64.xml"/><Relationship Id="rId5" Type="http://schemas.openxmlformats.org/officeDocument/2006/relationships/image" Target="../media/image121.png"/><Relationship Id="rId4" Type="http://schemas.openxmlformats.org/officeDocument/2006/relationships/image" Target="../media/image120.png"/></Relationships>
</file>

<file path=ppt/slides/_rels/slide5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slideLayout" Target="../slideLayouts/slideLayout4.xml"/><Relationship Id="rId1" Type="http://schemas.openxmlformats.org/officeDocument/2006/relationships/tags" Target="../tags/tag65.xml"/><Relationship Id="rId4" Type="http://schemas.openxmlformats.org/officeDocument/2006/relationships/image" Target="../media/image122.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ags" Target="../tags/tag66.xml"/><Relationship Id="rId5" Type="http://schemas.openxmlformats.org/officeDocument/2006/relationships/image" Target="../media/image123.png"/><Relationship Id="rId4" Type="http://schemas.openxmlformats.org/officeDocument/2006/relationships/image" Target="../media/image12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3" Type="http://schemas.openxmlformats.org/officeDocument/2006/relationships/hyperlink" Target="http://azure.microsoft.com/en-us/services/sql-database/" TargetMode="External"/><Relationship Id="rId18" Type="http://schemas.openxmlformats.org/officeDocument/2006/relationships/image" Target="../media/image27.png"/><Relationship Id="rId26" Type="http://schemas.openxmlformats.org/officeDocument/2006/relationships/image" Target="../media/image31.png"/><Relationship Id="rId39" Type="http://schemas.openxmlformats.org/officeDocument/2006/relationships/hyperlink" Target="http://azure.microsoft.com/en-us/services/automation/" TargetMode="External"/><Relationship Id="rId3" Type="http://schemas.openxmlformats.org/officeDocument/2006/relationships/hyperlink" Target="http://azure.microsoft.com/en-us/services/virtual-machines/" TargetMode="External"/><Relationship Id="rId21" Type="http://schemas.openxmlformats.org/officeDocument/2006/relationships/hyperlink" Target="http://azure.microsoft.com/en-us/services/site-recovery/" TargetMode="External"/><Relationship Id="rId34" Type="http://schemas.openxmlformats.org/officeDocument/2006/relationships/image" Target="../media/image35.png"/><Relationship Id="rId42" Type="http://schemas.openxmlformats.org/officeDocument/2006/relationships/image" Target="../media/image39.png"/><Relationship Id="rId47" Type="http://schemas.openxmlformats.org/officeDocument/2006/relationships/hyperlink" Target="http://azure.microsoft.com/en-us/services/expressroute/" TargetMode="External"/><Relationship Id="rId50" Type="http://schemas.openxmlformats.org/officeDocument/2006/relationships/image" Target="../media/image43.png"/><Relationship Id="rId7" Type="http://schemas.openxmlformats.org/officeDocument/2006/relationships/hyperlink" Target="http://azure.microsoft.com/en-us/services/web-sites/" TargetMode="External"/><Relationship Id="rId12" Type="http://schemas.openxmlformats.org/officeDocument/2006/relationships/image" Target="../media/image24.png"/><Relationship Id="rId17" Type="http://schemas.openxmlformats.org/officeDocument/2006/relationships/hyperlink" Target="http://azure.microsoft.com/en-us/services/cache/" TargetMode="External"/><Relationship Id="rId25" Type="http://schemas.openxmlformats.org/officeDocument/2006/relationships/hyperlink" Target="http://azure.microsoft.com/en-us/services/active-directory/" TargetMode="External"/><Relationship Id="rId33" Type="http://schemas.openxmlformats.org/officeDocument/2006/relationships/hyperlink" Target="http://azure.microsoft.com/en-us/services/biztalk-services/" TargetMode="External"/><Relationship Id="rId38" Type="http://schemas.openxmlformats.org/officeDocument/2006/relationships/image" Target="../media/image37.png"/><Relationship Id="rId46" Type="http://schemas.openxmlformats.org/officeDocument/2006/relationships/image" Target="../media/image41.png"/><Relationship Id="rId2" Type="http://schemas.openxmlformats.org/officeDocument/2006/relationships/notesSlide" Target="../notesSlides/notesSlide8.xml"/><Relationship Id="rId16" Type="http://schemas.openxmlformats.org/officeDocument/2006/relationships/image" Target="../media/image26.png"/><Relationship Id="rId20" Type="http://schemas.openxmlformats.org/officeDocument/2006/relationships/image" Target="../media/image28.png"/><Relationship Id="rId29" Type="http://schemas.openxmlformats.org/officeDocument/2006/relationships/hyperlink" Target="http://azure.microsoft.com/en-us/services/messaging/" TargetMode="External"/><Relationship Id="rId41" Type="http://schemas.openxmlformats.org/officeDocument/2006/relationships/hyperlink" Target="http://azure.microsoft.com/en-us/services/cdn/" TargetMode="External"/><Relationship Id="rId54"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hyperlink" Target="http://azure.microsoft.com/en-us/services/storage/" TargetMode="External"/><Relationship Id="rId24" Type="http://schemas.openxmlformats.org/officeDocument/2006/relationships/image" Target="../media/image30.png"/><Relationship Id="rId32" Type="http://schemas.openxmlformats.org/officeDocument/2006/relationships/image" Target="../media/image34.png"/><Relationship Id="rId37" Type="http://schemas.openxmlformats.org/officeDocument/2006/relationships/hyperlink" Target="http://azure.microsoft.com/en-us/services/visual-studio-online/" TargetMode="External"/><Relationship Id="rId40" Type="http://schemas.openxmlformats.org/officeDocument/2006/relationships/image" Target="../media/image38.png"/><Relationship Id="rId45" Type="http://schemas.openxmlformats.org/officeDocument/2006/relationships/hyperlink" Target="http://azure.microsoft.com/en-us/services/api-management/" TargetMode="External"/><Relationship Id="rId53" Type="http://schemas.openxmlformats.org/officeDocument/2006/relationships/image" Target="../media/image45.png"/><Relationship Id="rId5" Type="http://schemas.openxmlformats.org/officeDocument/2006/relationships/hyperlink" Target="http://azure.microsoft.com/en-us/services/cloud-services/" TargetMode="External"/><Relationship Id="rId15" Type="http://schemas.openxmlformats.org/officeDocument/2006/relationships/hyperlink" Target="http://azure.microsoft.com/en-us/services/backup/" TargetMode="External"/><Relationship Id="rId23" Type="http://schemas.openxmlformats.org/officeDocument/2006/relationships/hyperlink" Target="http://azure.microsoft.com/en-us/services/media-services/" TargetMode="External"/><Relationship Id="rId28" Type="http://schemas.openxmlformats.org/officeDocument/2006/relationships/image" Target="../media/image32.png"/><Relationship Id="rId36" Type="http://schemas.openxmlformats.org/officeDocument/2006/relationships/image" Target="../media/image36.png"/><Relationship Id="rId49" Type="http://schemas.openxmlformats.org/officeDocument/2006/relationships/hyperlink" Target="http://azure.microsoft.com/en-us/services/virtual-network/" TargetMode="External"/><Relationship Id="rId10" Type="http://schemas.openxmlformats.org/officeDocument/2006/relationships/image" Target="../media/image23.png"/><Relationship Id="rId19" Type="http://schemas.openxmlformats.org/officeDocument/2006/relationships/hyperlink" Target="http://azure.microsoft.com/en-us/services/hdinsight/" TargetMode="External"/><Relationship Id="rId31" Type="http://schemas.openxmlformats.org/officeDocument/2006/relationships/hyperlink" Target="http://azure.microsoft.com/en-us/services/notification-hubs/" TargetMode="External"/><Relationship Id="rId44" Type="http://schemas.openxmlformats.org/officeDocument/2006/relationships/image" Target="../media/image40.png"/><Relationship Id="rId52" Type="http://schemas.openxmlformats.org/officeDocument/2006/relationships/image" Target="../media/image44.png"/><Relationship Id="rId4" Type="http://schemas.openxmlformats.org/officeDocument/2006/relationships/image" Target="../media/image20.png"/><Relationship Id="rId9" Type="http://schemas.openxmlformats.org/officeDocument/2006/relationships/hyperlink" Target="http://azure.microsoft.com/en-us/services/mobile-services/" TargetMode="External"/><Relationship Id="rId14" Type="http://schemas.openxmlformats.org/officeDocument/2006/relationships/image" Target="../media/image25.png"/><Relationship Id="rId22" Type="http://schemas.openxmlformats.org/officeDocument/2006/relationships/image" Target="../media/image29.png"/><Relationship Id="rId27" Type="http://schemas.openxmlformats.org/officeDocument/2006/relationships/hyperlink" Target="http://azure.microsoft.com/en-us/services/multi-factor-authentication/" TargetMode="External"/><Relationship Id="rId30" Type="http://schemas.openxmlformats.org/officeDocument/2006/relationships/image" Target="../media/image33.png"/><Relationship Id="rId35" Type="http://schemas.openxmlformats.org/officeDocument/2006/relationships/hyperlink" Target="http://azure.microsoft.com/en-us/services/scheduler/" TargetMode="External"/><Relationship Id="rId43" Type="http://schemas.openxmlformats.org/officeDocument/2006/relationships/hyperlink" Target="http://azure.microsoft.com/en-us/services/remoteapp/" TargetMode="External"/><Relationship Id="rId48" Type="http://schemas.openxmlformats.org/officeDocument/2006/relationships/image" Target="../media/image42.png"/><Relationship Id="rId8" Type="http://schemas.openxmlformats.org/officeDocument/2006/relationships/image" Target="../media/image22.png"/><Relationship Id="rId51" Type="http://schemas.openxmlformats.org/officeDocument/2006/relationships/hyperlink" Target="http://azure.microsoft.com/en-us/services/traffic-manage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2"/>
          <p:cNvSpPr txBox="1">
            <a:spLocks/>
          </p:cNvSpPr>
          <p:nvPr/>
        </p:nvSpPr>
        <p:spPr>
          <a:xfrm>
            <a:off x="262980" y="3841253"/>
            <a:ext cx="5931811" cy="570409"/>
          </a:xfrm>
          <a:prstGeom prst="rect">
            <a:avLst/>
          </a:prstGeom>
          <a:noFill/>
        </p:spPr>
        <p:txBody>
          <a:bodyPr vert="horz" wrap="square" lIns="146260" tIns="91413" rIns="146260" bIns="91413" rtlCol="0" anchor="t" anchorCtr="0">
            <a:noAutofit/>
          </a:bodyPr>
          <a:lstStyle>
            <a:lvl1pPr algn="l" defTabSz="932468" rtl="0" eaLnBrk="1" latinLnBrk="0" hangingPunct="1">
              <a:lnSpc>
                <a:spcPct val="90000"/>
              </a:lnSpc>
              <a:spcBef>
                <a:spcPct val="0"/>
              </a:spcBef>
              <a:buNone/>
              <a:defRPr lang="en-US" sz="5000" b="0" kern="1200" cap="none" spc="-100" baseline="0">
                <a:ln w="3175">
                  <a:noFill/>
                </a:ln>
                <a:gradFill>
                  <a:gsLst>
                    <a:gs pos="3333">
                      <a:schemeClr val="tx1"/>
                    </a:gs>
                    <a:gs pos="39000">
                      <a:schemeClr val="tx1"/>
                    </a:gs>
                  </a:gsLst>
                  <a:lin ang="5400000" scaled="0"/>
                </a:gradFill>
                <a:effectLst/>
                <a:latin typeface="+mj-lt"/>
                <a:ea typeface="+mn-ea"/>
                <a:cs typeface="Segoe UI" pitchFamily="34" charset="0"/>
              </a:defRPr>
            </a:lvl1pPr>
          </a:lstStyle>
          <a:p>
            <a:pPr>
              <a:lnSpc>
                <a:spcPct val="100000"/>
              </a:lnSpc>
            </a:pPr>
            <a:r>
              <a:rPr sz="1800" spc="0" dirty="0" smtClean="0">
                <a:solidFill>
                  <a:srgbClr val="67297A"/>
                </a:solidFill>
              </a:rPr>
              <a:t>S</a:t>
            </a:r>
            <a:r>
              <a:rPr lang="en-US" altLang="zh-CN" sz="1800" spc="0" dirty="0" smtClean="0">
                <a:solidFill>
                  <a:srgbClr val="67297A"/>
                </a:solidFill>
              </a:rPr>
              <a:t>torage, Website, Cloud Service </a:t>
            </a:r>
            <a:r>
              <a:rPr lang="en-US" altLang="zh-CN" sz="1800" spc="0" dirty="0">
                <a:solidFill>
                  <a:srgbClr val="67297A"/>
                </a:solidFill>
              </a:rPr>
              <a:t>and Virtual Machine</a:t>
            </a:r>
            <a:endParaRPr sz="1800" spc="0" dirty="0">
              <a:solidFill>
                <a:srgbClr val="67297A"/>
              </a:solidFill>
            </a:endParaRPr>
          </a:p>
        </p:txBody>
      </p:sp>
      <p:sp>
        <p:nvSpPr>
          <p:cNvPr id="12" name="Text Placeholder 1"/>
          <p:cNvSpPr>
            <a:spLocks noGrp="1"/>
          </p:cNvSpPr>
          <p:nvPr>
            <p:ph type="body" sz="quarter" idx="12"/>
          </p:nvPr>
        </p:nvSpPr>
        <p:spPr>
          <a:xfrm>
            <a:off x="262980" y="4703325"/>
            <a:ext cx="7315200" cy="607804"/>
          </a:xfrm>
        </p:spPr>
        <p:txBody>
          <a:bodyPr/>
          <a:lstStyle/>
          <a:p>
            <a:pPr marL="0" indent="0">
              <a:buNone/>
            </a:pPr>
            <a:r>
              <a:rPr lang="zh-CN" altLang="en-US" sz="3000" dirty="0" smtClean="0">
                <a:solidFill>
                  <a:srgbClr val="3F3F3F"/>
                </a:solidFill>
              </a:rPr>
              <a:t>徐磊</a:t>
            </a:r>
            <a:endParaRPr lang="en-US" altLang="zh-CN" sz="3000" dirty="0" smtClean="0">
              <a:solidFill>
                <a:srgbClr val="3F3F3F"/>
              </a:solidFill>
            </a:endParaRPr>
          </a:p>
          <a:p>
            <a:pPr marL="0" indent="0">
              <a:buNone/>
            </a:pPr>
            <a:r>
              <a:rPr lang="en-US" sz="3000" dirty="0" smtClean="0">
                <a:solidFill>
                  <a:srgbClr val="3F3F3F"/>
                </a:solidFill>
              </a:rPr>
              <a:t>Microsoft Regional Director</a:t>
            </a:r>
          </a:p>
          <a:p>
            <a:pPr marL="0" indent="0">
              <a:buNone/>
            </a:pPr>
            <a:r>
              <a:rPr lang="en-US" dirty="0" smtClean="0"/>
              <a:t>Microsoft Most Valuable Professional</a:t>
            </a:r>
            <a:endParaRPr lang="en-US" sz="3000" dirty="0">
              <a:solidFill>
                <a:srgbClr val="3F3F3F"/>
              </a:solidFill>
            </a:endParaRPr>
          </a:p>
        </p:txBody>
      </p:sp>
      <p:sp>
        <p:nvSpPr>
          <p:cNvPr id="13" name="Title 2"/>
          <p:cNvSpPr>
            <a:spLocks noGrp="1"/>
          </p:cNvSpPr>
          <p:nvPr>
            <p:ph type="title"/>
          </p:nvPr>
        </p:nvSpPr>
        <p:spPr>
          <a:xfrm>
            <a:off x="262980" y="2619858"/>
            <a:ext cx="9363620" cy="962089"/>
          </a:xfrm>
        </p:spPr>
        <p:txBody>
          <a:bodyPr/>
          <a:lstStyle/>
          <a:p>
            <a:r>
              <a:rPr lang="zh-CN" altLang="en-US" dirty="0">
                <a:latin typeface="微软雅黑" panose="020B0503020204020204" pitchFamily="34" charset="-122"/>
                <a:ea typeface="微软雅黑" panose="020B0503020204020204" pitchFamily="34" charset="-122"/>
              </a:rPr>
              <a:t>微</a:t>
            </a:r>
            <a:r>
              <a:rPr lang="zh-CN" altLang="en-US" dirty="0" smtClean="0">
                <a:latin typeface="微软雅黑" panose="020B0503020204020204" pitchFamily="34" charset="-122"/>
                <a:ea typeface="微软雅黑" panose="020B0503020204020204" pitchFamily="34" charset="-122"/>
              </a:rPr>
              <a:t>软云服务</a:t>
            </a:r>
            <a:r>
              <a:rPr lang="zh-CN" altLang="en-US" dirty="0">
                <a:latin typeface="微软雅黑" panose="020B0503020204020204" pitchFamily="34" charset="-122"/>
                <a:ea typeface="微软雅黑" panose="020B0503020204020204" pitchFamily="34" charset="-122"/>
              </a:rPr>
              <a:t>概述</a:t>
            </a:r>
            <a:endParaRPr lang="en-US" dirty="0">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7837" y="0"/>
            <a:ext cx="1798638" cy="1798638"/>
          </a:xfrm>
          <a:prstGeom prst="rect">
            <a:avLst/>
          </a:prstGeom>
        </p:spPr>
      </p:pic>
    </p:spTree>
    <p:extLst>
      <p:ext uri="{BB962C8B-B14F-4D97-AF65-F5344CB8AC3E}">
        <p14:creationId xmlns:p14="http://schemas.microsoft.com/office/powerpoint/2010/main" val="12421620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存储</a:t>
            </a:r>
            <a:endParaRPr lang="en-US" dirty="0"/>
          </a:p>
        </p:txBody>
      </p:sp>
      <p:grpSp>
        <p:nvGrpSpPr>
          <p:cNvPr id="25" name="Group 24"/>
          <p:cNvGrpSpPr/>
          <p:nvPr/>
        </p:nvGrpSpPr>
        <p:grpSpPr>
          <a:xfrm>
            <a:off x="6268427" y="1781381"/>
            <a:ext cx="2538197" cy="3431762"/>
            <a:chOff x="519113" y="1446214"/>
            <a:chExt cx="2488654" cy="3364778"/>
          </a:xfrm>
        </p:grpSpPr>
        <p:sp>
          <p:nvSpPr>
            <p:cNvPr id="6" name="Rectangle 5"/>
            <p:cNvSpPr/>
            <p:nvPr/>
          </p:nvSpPr>
          <p:spPr bwMode="auto">
            <a:xfrm>
              <a:off x="519113" y="1446214"/>
              <a:ext cx="2488654" cy="336477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1678686" rIns="93256" bIns="46628" numCol="1" rtlCol="0" anchor="t" anchorCtr="0" compatLnSpc="1">
              <a:prstTxWarp prst="textNoShape">
                <a:avLst/>
              </a:prstTxWarp>
            </a:bodyPr>
            <a:lstStyle/>
            <a:p>
              <a:pPr defTabSz="932290" fontAlgn="base">
                <a:spcBef>
                  <a:spcPct val="0"/>
                </a:spcBef>
                <a:spcAft>
                  <a:spcPct val="0"/>
                </a:spcAft>
              </a:pPr>
              <a:r>
                <a:rPr lang="en-US" sz="3264" dirty="0">
                  <a:gradFill>
                    <a:gsLst>
                      <a:gs pos="0">
                        <a:srgbClr val="FFFFFF"/>
                      </a:gs>
                      <a:gs pos="100000">
                        <a:srgbClr val="FFFFFF"/>
                      </a:gs>
                    </a:gsLst>
                    <a:lin ang="5400000" scaled="0"/>
                  </a:gradFill>
                  <a:latin typeface="Segoe UI Light" pitchFamily="34" charset="0"/>
                </a:rPr>
                <a:t>Tables</a:t>
              </a:r>
              <a:endParaRPr lang="en-US" sz="2856" dirty="0">
                <a:gradFill>
                  <a:gsLst>
                    <a:gs pos="0">
                      <a:srgbClr val="FFFFFF"/>
                    </a:gs>
                    <a:gs pos="100000">
                      <a:srgbClr val="FFFFFF"/>
                    </a:gs>
                  </a:gsLst>
                  <a:lin ang="5400000" scaled="0"/>
                </a:gradFill>
                <a:latin typeface="Segoe UI Light" pitchFamily="34" charset="0"/>
              </a:endParaRPr>
            </a:p>
            <a:p>
              <a:pPr defTabSz="932290" fontAlgn="base">
                <a:spcBef>
                  <a:spcPct val="0"/>
                </a:spcBef>
                <a:spcAft>
                  <a:spcPct val="0"/>
                </a:spcAft>
              </a:pPr>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结构化非关系型数据</a:t>
              </a:r>
              <a:r>
                <a:rPr lang="zh-CN" altLang="en-US"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存储，实体属性集合</a:t>
              </a:r>
              <a:endParaRPr lang="en-US" sz="1836" dirty="0">
                <a:gradFill>
                  <a:gsLst>
                    <a:gs pos="0">
                      <a:srgbClr val="FFFFFF"/>
                    </a:gs>
                    <a:gs pos="100000">
                      <a:srgbClr val="FFFFFF"/>
                    </a:gs>
                  </a:gsLst>
                  <a:lin ang="5400000" scaled="0"/>
                </a:gradFill>
                <a:latin typeface="+mj-lt"/>
              </a:endParaRPr>
            </a:p>
          </p:txBody>
        </p:sp>
        <p:sp>
          <p:nvSpPr>
            <p:cNvPr id="7" name="Freeform 6"/>
            <p:cNvSpPr>
              <a:spLocks noEditPoints="1"/>
            </p:cNvSpPr>
            <p:nvPr/>
          </p:nvSpPr>
          <p:spPr bwMode="auto">
            <a:xfrm>
              <a:off x="1144491" y="1706652"/>
              <a:ext cx="1237898" cy="1082587"/>
            </a:xfrm>
            <a:custGeom>
              <a:avLst/>
              <a:gdLst>
                <a:gd name="T0" fmla="*/ 0 w 570"/>
                <a:gd name="T1" fmla="*/ 12 h 499"/>
                <a:gd name="T2" fmla="*/ 558 w 570"/>
                <a:gd name="T3" fmla="*/ 499 h 499"/>
                <a:gd name="T4" fmla="*/ 558 w 570"/>
                <a:gd name="T5" fmla="*/ 0 h 499"/>
                <a:gd name="T6" fmla="*/ 223 w 570"/>
                <a:gd name="T7" fmla="*/ 396 h 499"/>
                <a:gd name="T8" fmla="*/ 223 w 570"/>
                <a:gd name="T9" fmla="*/ 215 h 499"/>
                <a:gd name="T10" fmla="*/ 138 w 570"/>
                <a:gd name="T11" fmla="*/ 215 h 499"/>
                <a:gd name="T12" fmla="*/ 138 w 570"/>
                <a:gd name="T13" fmla="*/ 124 h 499"/>
                <a:gd name="T14" fmla="*/ 138 w 570"/>
                <a:gd name="T15" fmla="*/ 195 h 499"/>
                <a:gd name="T16" fmla="*/ 138 w 570"/>
                <a:gd name="T17" fmla="*/ 376 h 499"/>
                <a:gd name="T18" fmla="*/ 243 w 570"/>
                <a:gd name="T19" fmla="*/ 464 h 499"/>
                <a:gd name="T20" fmla="*/ 327 w 570"/>
                <a:gd name="T21" fmla="*/ 464 h 499"/>
                <a:gd name="T22" fmla="*/ 327 w 570"/>
                <a:gd name="T23" fmla="*/ 285 h 499"/>
                <a:gd name="T24" fmla="*/ 327 w 570"/>
                <a:gd name="T25" fmla="*/ 215 h 499"/>
                <a:gd name="T26" fmla="*/ 327 w 570"/>
                <a:gd name="T27" fmla="*/ 124 h 499"/>
                <a:gd name="T28" fmla="*/ 327 w 570"/>
                <a:gd name="T29" fmla="*/ 305 h 499"/>
                <a:gd name="T30" fmla="*/ 243 w 570"/>
                <a:gd name="T31" fmla="*/ 305 h 499"/>
                <a:gd name="T32" fmla="*/ 347 w 570"/>
                <a:gd name="T33" fmla="*/ 396 h 499"/>
                <a:gd name="T34" fmla="*/ 347 w 570"/>
                <a:gd name="T35" fmla="*/ 464 h 499"/>
                <a:gd name="T36" fmla="*/ 347 w 570"/>
                <a:gd name="T37" fmla="*/ 285 h 499"/>
                <a:gd name="T38" fmla="*/ 347 w 570"/>
                <a:gd name="T39" fmla="*/ 195 h 499"/>
                <a:gd name="T40" fmla="*/ 432 w 570"/>
                <a:gd name="T41" fmla="*/ 195 h 499"/>
                <a:gd name="T42" fmla="*/ 432 w 570"/>
                <a:gd name="T43" fmla="*/ 376 h 499"/>
                <a:gd name="T44" fmla="*/ 432 w 570"/>
                <a:gd name="T45" fmla="*/ 305 h 499"/>
                <a:gd name="T46" fmla="*/ 535 w 570"/>
                <a:gd name="T47" fmla="*/ 396 h 499"/>
                <a:gd name="T48" fmla="*/ 452 w 570"/>
                <a:gd name="T49" fmla="*/ 376 h 499"/>
                <a:gd name="T50" fmla="*/ 535 w 570"/>
                <a:gd name="T51" fmla="*/ 376 h 499"/>
                <a:gd name="T52" fmla="*/ 452 w 570"/>
                <a:gd name="T53" fmla="*/ 215 h 499"/>
                <a:gd name="T54" fmla="*/ 452 w 570"/>
                <a:gd name="T55" fmla="*/ 285 h 499"/>
                <a:gd name="T56" fmla="*/ 535 w 570"/>
                <a:gd name="T57" fmla="*/ 124 h 499"/>
                <a:gd name="T58" fmla="*/ 535 w 570"/>
                <a:gd name="T59" fmla="*/ 35 h 499"/>
                <a:gd name="T60" fmla="*/ 452 w 570"/>
                <a:gd name="T61" fmla="*/ 35 h 499"/>
                <a:gd name="T62" fmla="*/ 432 w 570"/>
                <a:gd name="T63" fmla="*/ 104 h 499"/>
                <a:gd name="T64" fmla="*/ 432 w 570"/>
                <a:gd name="T65" fmla="*/ 35 h 499"/>
                <a:gd name="T66" fmla="*/ 243 w 570"/>
                <a:gd name="T67" fmla="*/ 104 h 499"/>
                <a:gd name="T68" fmla="*/ 223 w 570"/>
                <a:gd name="T69" fmla="*/ 35 h 499"/>
                <a:gd name="T70" fmla="*/ 138 w 570"/>
                <a:gd name="T71" fmla="*/ 35 h 499"/>
                <a:gd name="T72" fmla="*/ 35 w 570"/>
                <a:gd name="T73" fmla="*/ 104 h 499"/>
                <a:gd name="T74" fmla="*/ 118 w 570"/>
                <a:gd name="T75" fmla="*/ 104 h 499"/>
                <a:gd name="T76" fmla="*/ 35 w 570"/>
                <a:gd name="T77" fmla="*/ 195 h 499"/>
                <a:gd name="T78" fmla="*/ 118 w 570"/>
                <a:gd name="T79" fmla="*/ 215 h 499"/>
                <a:gd name="T80" fmla="*/ 35 w 570"/>
                <a:gd name="T81" fmla="*/ 215 h 499"/>
                <a:gd name="T82" fmla="*/ 118 w 570"/>
                <a:gd name="T83" fmla="*/ 376 h 499"/>
                <a:gd name="T84" fmla="*/ 118 w 570"/>
                <a:gd name="T85" fmla="*/ 305 h 499"/>
                <a:gd name="T86" fmla="*/ 35 w 570"/>
                <a:gd name="T87" fmla="*/ 46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0" h="499">
                  <a:moveTo>
                    <a:pt x="558" y="0"/>
                  </a:moveTo>
                  <a:cubicBezTo>
                    <a:pt x="12" y="0"/>
                    <a:pt x="12" y="0"/>
                    <a:pt x="12" y="0"/>
                  </a:cubicBezTo>
                  <a:cubicBezTo>
                    <a:pt x="5" y="0"/>
                    <a:pt x="0" y="5"/>
                    <a:pt x="0" y="12"/>
                  </a:cubicBezTo>
                  <a:cubicBezTo>
                    <a:pt x="0" y="487"/>
                    <a:pt x="0" y="487"/>
                    <a:pt x="0" y="487"/>
                  </a:cubicBezTo>
                  <a:cubicBezTo>
                    <a:pt x="0" y="493"/>
                    <a:pt x="5" y="499"/>
                    <a:pt x="12" y="499"/>
                  </a:cubicBezTo>
                  <a:cubicBezTo>
                    <a:pt x="558" y="499"/>
                    <a:pt x="558" y="499"/>
                    <a:pt x="558" y="499"/>
                  </a:cubicBezTo>
                  <a:cubicBezTo>
                    <a:pt x="564" y="499"/>
                    <a:pt x="570" y="493"/>
                    <a:pt x="570" y="487"/>
                  </a:cubicBezTo>
                  <a:cubicBezTo>
                    <a:pt x="570" y="12"/>
                    <a:pt x="570" y="12"/>
                    <a:pt x="570" y="12"/>
                  </a:cubicBezTo>
                  <a:cubicBezTo>
                    <a:pt x="570" y="5"/>
                    <a:pt x="564" y="0"/>
                    <a:pt x="558" y="0"/>
                  </a:cubicBezTo>
                  <a:close/>
                  <a:moveTo>
                    <a:pt x="138" y="464"/>
                  </a:moveTo>
                  <a:cubicBezTo>
                    <a:pt x="138" y="396"/>
                    <a:pt x="138" y="396"/>
                    <a:pt x="138" y="396"/>
                  </a:cubicBezTo>
                  <a:cubicBezTo>
                    <a:pt x="223" y="396"/>
                    <a:pt x="223" y="396"/>
                    <a:pt x="223" y="396"/>
                  </a:cubicBezTo>
                  <a:cubicBezTo>
                    <a:pt x="223" y="464"/>
                    <a:pt x="223" y="464"/>
                    <a:pt x="223" y="464"/>
                  </a:cubicBezTo>
                  <a:lnTo>
                    <a:pt x="138" y="464"/>
                  </a:lnTo>
                  <a:close/>
                  <a:moveTo>
                    <a:pt x="223" y="215"/>
                  </a:moveTo>
                  <a:cubicBezTo>
                    <a:pt x="223" y="285"/>
                    <a:pt x="223" y="285"/>
                    <a:pt x="223" y="285"/>
                  </a:cubicBezTo>
                  <a:cubicBezTo>
                    <a:pt x="138" y="285"/>
                    <a:pt x="138" y="285"/>
                    <a:pt x="138" y="285"/>
                  </a:cubicBezTo>
                  <a:cubicBezTo>
                    <a:pt x="138" y="215"/>
                    <a:pt x="138" y="215"/>
                    <a:pt x="138" y="215"/>
                  </a:cubicBezTo>
                  <a:lnTo>
                    <a:pt x="223" y="215"/>
                  </a:lnTo>
                  <a:close/>
                  <a:moveTo>
                    <a:pt x="138" y="195"/>
                  </a:moveTo>
                  <a:cubicBezTo>
                    <a:pt x="138" y="124"/>
                    <a:pt x="138" y="124"/>
                    <a:pt x="138" y="124"/>
                  </a:cubicBezTo>
                  <a:cubicBezTo>
                    <a:pt x="223" y="124"/>
                    <a:pt x="223" y="124"/>
                    <a:pt x="223" y="124"/>
                  </a:cubicBezTo>
                  <a:cubicBezTo>
                    <a:pt x="223" y="195"/>
                    <a:pt x="223" y="195"/>
                    <a:pt x="223" y="195"/>
                  </a:cubicBezTo>
                  <a:lnTo>
                    <a:pt x="138" y="195"/>
                  </a:lnTo>
                  <a:close/>
                  <a:moveTo>
                    <a:pt x="223" y="305"/>
                  </a:moveTo>
                  <a:cubicBezTo>
                    <a:pt x="223" y="376"/>
                    <a:pt x="223" y="376"/>
                    <a:pt x="223" y="376"/>
                  </a:cubicBezTo>
                  <a:cubicBezTo>
                    <a:pt x="138" y="376"/>
                    <a:pt x="138" y="376"/>
                    <a:pt x="138" y="376"/>
                  </a:cubicBezTo>
                  <a:cubicBezTo>
                    <a:pt x="138" y="305"/>
                    <a:pt x="138" y="305"/>
                    <a:pt x="138" y="305"/>
                  </a:cubicBezTo>
                  <a:lnTo>
                    <a:pt x="223" y="305"/>
                  </a:lnTo>
                  <a:close/>
                  <a:moveTo>
                    <a:pt x="243" y="464"/>
                  </a:moveTo>
                  <a:cubicBezTo>
                    <a:pt x="243" y="396"/>
                    <a:pt x="243" y="396"/>
                    <a:pt x="243" y="396"/>
                  </a:cubicBezTo>
                  <a:cubicBezTo>
                    <a:pt x="327" y="396"/>
                    <a:pt x="327" y="396"/>
                    <a:pt x="327" y="396"/>
                  </a:cubicBezTo>
                  <a:cubicBezTo>
                    <a:pt x="327" y="464"/>
                    <a:pt x="327" y="464"/>
                    <a:pt x="327" y="464"/>
                  </a:cubicBezTo>
                  <a:lnTo>
                    <a:pt x="243" y="464"/>
                  </a:lnTo>
                  <a:close/>
                  <a:moveTo>
                    <a:pt x="327" y="215"/>
                  </a:moveTo>
                  <a:cubicBezTo>
                    <a:pt x="327" y="285"/>
                    <a:pt x="327" y="285"/>
                    <a:pt x="327" y="285"/>
                  </a:cubicBezTo>
                  <a:cubicBezTo>
                    <a:pt x="243" y="285"/>
                    <a:pt x="243" y="285"/>
                    <a:pt x="243" y="285"/>
                  </a:cubicBezTo>
                  <a:cubicBezTo>
                    <a:pt x="243" y="215"/>
                    <a:pt x="243" y="215"/>
                    <a:pt x="243" y="215"/>
                  </a:cubicBezTo>
                  <a:lnTo>
                    <a:pt x="327" y="215"/>
                  </a:lnTo>
                  <a:close/>
                  <a:moveTo>
                    <a:pt x="243" y="195"/>
                  </a:moveTo>
                  <a:cubicBezTo>
                    <a:pt x="243" y="124"/>
                    <a:pt x="243" y="124"/>
                    <a:pt x="243" y="124"/>
                  </a:cubicBezTo>
                  <a:cubicBezTo>
                    <a:pt x="327" y="124"/>
                    <a:pt x="327" y="124"/>
                    <a:pt x="327" y="124"/>
                  </a:cubicBezTo>
                  <a:cubicBezTo>
                    <a:pt x="327" y="195"/>
                    <a:pt x="327" y="195"/>
                    <a:pt x="327" y="195"/>
                  </a:cubicBezTo>
                  <a:lnTo>
                    <a:pt x="243" y="195"/>
                  </a:lnTo>
                  <a:close/>
                  <a:moveTo>
                    <a:pt x="327" y="305"/>
                  </a:moveTo>
                  <a:cubicBezTo>
                    <a:pt x="327" y="376"/>
                    <a:pt x="327" y="376"/>
                    <a:pt x="327" y="376"/>
                  </a:cubicBezTo>
                  <a:cubicBezTo>
                    <a:pt x="243" y="376"/>
                    <a:pt x="243" y="376"/>
                    <a:pt x="243" y="376"/>
                  </a:cubicBezTo>
                  <a:cubicBezTo>
                    <a:pt x="243" y="305"/>
                    <a:pt x="243" y="305"/>
                    <a:pt x="243" y="305"/>
                  </a:cubicBezTo>
                  <a:lnTo>
                    <a:pt x="327" y="305"/>
                  </a:lnTo>
                  <a:close/>
                  <a:moveTo>
                    <a:pt x="347" y="464"/>
                  </a:moveTo>
                  <a:cubicBezTo>
                    <a:pt x="347" y="396"/>
                    <a:pt x="347" y="396"/>
                    <a:pt x="347" y="396"/>
                  </a:cubicBezTo>
                  <a:cubicBezTo>
                    <a:pt x="432" y="396"/>
                    <a:pt x="432" y="396"/>
                    <a:pt x="432" y="396"/>
                  </a:cubicBezTo>
                  <a:cubicBezTo>
                    <a:pt x="432" y="464"/>
                    <a:pt x="432" y="464"/>
                    <a:pt x="432" y="464"/>
                  </a:cubicBezTo>
                  <a:lnTo>
                    <a:pt x="347" y="464"/>
                  </a:lnTo>
                  <a:close/>
                  <a:moveTo>
                    <a:pt x="432" y="215"/>
                  </a:moveTo>
                  <a:cubicBezTo>
                    <a:pt x="432" y="285"/>
                    <a:pt x="432" y="285"/>
                    <a:pt x="432" y="285"/>
                  </a:cubicBezTo>
                  <a:cubicBezTo>
                    <a:pt x="347" y="285"/>
                    <a:pt x="347" y="285"/>
                    <a:pt x="347" y="285"/>
                  </a:cubicBezTo>
                  <a:cubicBezTo>
                    <a:pt x="347" y="215"/>
                    <a:pt x="347" y="215"/>
                    <a:pt x="347" y="215"/>
                  </a:cubicBezTo>
                  <a:lnTo>
                    <a:pt x="432" y="215"/>
                  </a:lnTo>
                  <a:close/>
                  <a:moveTo>
                    <a:pt x="347" y="195"/>
                  </a:moveTo>
                  <a:cubicBezTo>
                    <a:pt x="347" y="124"/>
                    <a:pt x="347" y="124"/>
                    <a:pt x="347" y="124"/>
                  </a:cubicBezTo>
                  <a:cubicBezTo>
                    <a:pt x="432" y="124"/>
                    <a:pt x="432" y="124"/>
                    <a:pt x="432" y="124"/>
                  </a:cubicBezTo>
                  <a:cubicBezTo>
                    <a:pt x="432" y="195"/>
                    <a:pt x="432" y="195"/>
                    <a:pt x="432" y="195"/>
                  </a:cubicBezTo>
                  <a:lnTo>
                    <a:pt x="347" y="195"/>
                  </a:lnTo>
                  <a:close/>
                  <a:moveTo>
                    <a:pt x="432" y="305"/>
                  </a:moveTo>
                  <a:cubicBezTo>
                    <a:pt x="432" y="376"/>
                    <a:pt x="432" y="376"/>
                    <a:pt x="432" y="376"/>
                  </a:cubicBezTo>
                  <a:cubicBezTo>
                    <a:pt x="347" y="376"/>
                    <a:pt x="347" y="376"/>
                    <a:pt x="347" y="376"/>
                  </a:cubicBezTo>
                  <a:cubicBezTo>
                    <a:pt x="347" y="305"/>
                    <a:pt x="347" y="305"/>
                    <a:pt x="347" y="305"/>
                  </a:cubicBezTo>
                  <a:lnTo>
                    <a:pt x="432" y="305"/>
                  </a:lnTo>
                  <a:close/>
                  <a:moveTo>
                    <a:pt x="452" y="464"/>
                  </a:moveTo>
                  <a:cubicBezTo>
                    <a:pt x="452" y="396"/>
                    <a:pt x="452" y="396"/>
                    <a:pt x="452" y="396"/>
                  </a:cubicBezTo>
                  <a:cubicBezTo>
                    <a:pt x="535" y="396"/>
                    <a:pt x="535" y="396"/>
                    <a:pt x="535" y="396"/>
                  </a:cubicBezTo>
                  <a:cubicBezTo>
                    <a:pt x="535" y="464"/>
                    <a:pt x="535" y="464"/>
                    <a:pt x="535" y="464"/>
                  </a:cubicBezTo>
                  <a:lnTo>
                    <a:pt x="452" y="464"/>
                  </a:lnTo>
                  <a:close/>
                  <a:moveTo>
                    <a:pt x="452" y="376"/>
                  </a:moveTo>
                  <a:cubicBezTo>
                    <a:pt x="452" y="305"/>
                    <a:pt x="452" y="305"/>
                    <a:pt x="452" y="305"/>
                  </a:cubicBezTo>
                  <a:cubicBezTo>
                    <a:pt x="535" y="305"/>
                    <a:pt x="535" y="305"/>
                    <a:pt x="535" y="305"/>
                  </a:cubicBezTo>
                  <a:cubicBezTo>
                    <a:pt x="535" y="376"/>
                    <a:pt x="535" y="376"/>
                    <a:pt x="535" y="376"/>
                  </a:cubicBezTo>
                  <a:lnTo>
                    <a:pt x="452" y="376"/>
                  </a:lnTo>
                  <a:close/>
                  <a:moveTo>
                    <a:pt x="452" y="285"/>
                  </a:moveTo>
                  <a:cubicBezTo>
                    <a:pt x="452" y="215"/>
                    <a:pt x="452" y="215"/>
                    <a:pt x="452" y="215"/>
                  </a:cubicBezTo>
                  <a:cubicBezTo>
                    <a:pt x="535" y="215"/>
                    <a:pt x="535" y="215"/>
                    <a:pt x="535" y="215"/>
                  </a:cubicBezTo>
                  <a:cubicBezTo>
                    <a:pt x="535" y="285"/>
                    <a:pt x="535" y="285"/>
                    <a:pt x="535" y="285"/>
                  </a:cubicBezTo>
                  <a:lnTo>
                    <a:pt x="452" y="285"/>
                  </a:lnTo>
                  <a:close/>
                  <a:moveTo>
                    <a:pt x="452" y="195"/>
                  </a:moveTo>
                  <a:cubicBezTo>
                    <a:pt x="452" y="124"/>
                    <a:pt x="452" y="124"/>
                    <a:pt x="452" y="124"/>
                  </a:cubicBezTo>
                  <a:cubicBezTo>
                    <a:pt x="535" y="124"/>
                    <a:pt x="535" y="124"/>
                    <a:pt x="535" y="124"/>
                  </a:cubicBezTo>
                  <a:cubicBezTo>
                    <a:pt x="535" y="195"/>
                    <a:pt x="535" y="195"/>
                    <a:pt x="535" y="195"/>
                  </a:cubicBezTo>
                  <a:lnTo>
                    <a:pt x="452" y="195"/>
                  </a:lnTo>
                  <a:close/>
                  <a:moveTo>
                    <a:pt x="535" y="35"/>
                  </a:moveTo>
                  <a:cubicBezTo>
                    <a:pt x="535" y="104"/>
                    <a:pt x="535" y="104"/>
                    <a:pt x="535" y="104"/>
                  </a:cubicBezTo>
                  <a:cubicBezTo>
                    <a:pt x="452" y="104"/>
                    <a:pt x="452" y="104"/>
                    <a:pt x="452" y="104"/>
                  </a:cubicBezTo>
                  <a:cubicBezTo>
                    <a:pt x="452" y="35"/>
                    <a:pt x="452" y="35"/>
                    <a:pt x="452" y="35"/>
                  </a:cubicBezTo>
                  <a:lnTo>
                    <a:pt x="535" y="35"/>
                  </a:lnTo>
                  <a:close/>
                  <a:moveTo>
                    <a:pt x="432" y="35"/>
                  </a:moveTo>
                  <a:cubicBezTo>
                    <a:pt x="432" y="104"/>
                    <a:pt x="432" y="104"/>
                    <a:pt x="432" y="104"/>
                  </a:cubicBezTo>
                  <a:cubicBezTo>
                    <a:pt x="347" y="104"/>
                    <a:pt x="347" y="104"/>
                    <a:pt x="347" y="104"/>
                  </a:cubicBezTo>
                  <a:cubicBezTo>
                    <a:pt x="347" y="35"/>
                    <a:pt x="347" y="35"/>
                    <a:pt x="347" y="35"/>
                  </a:cubicBezTo>
                  <a:lnTo>
                    <a:pt x="432" y="35"/>
                  </a:lnTo>
                  <a:close/>
                  <a:moveTo>
                    <a:pt x="327" y="35"/>
                  </a:moveTo>
                  <a:cubicBezTo>
                    <a:pt x="327" y="104"/>
                    <a:pt x="327" y="104"/>
                    <a:pt x="327" y="104"/>
                  </a:cubicBezTo>
                  <a:cubicBezTo>
                    <a:pt x="243" y="104"/>
                    <a:pt x="243" y="104"/>
                    <a:pt x="243" y="104"/>
                  </a:cubicBezTo>
                  <a:cubicBezTo>
                    <a:pt x="243" y="35"/>
                    <a:pt x="243" y="35"/>
                    <a:pt x="243" y="35"/>
                  </a:cubicBezTo>
                  <a:lnTo>
                    <a:pt x="327" y="35"/>
                  </a:lnTo>
                  <a:close/>
                  <a:moveTo>
                    <a:pt x="223" y="35"/>
                  </a:moveTo>
                  <a:cubicBezTo>
                    <a:pt x="223" y="104"/>
                    <a:pt x="223" y="104"/>
                    <a:pt x="223" y="104"/>
                  </a:cubicBezTo>
                  <a:cubicBezTo>
                    <a:pt x="138" y="104"/>
                    <a:pt x="138" y="104"/>
                    <a:pt x="138" y="104"/>
                  </a:cubicBezTo>
                  <a:cubicBezTo>
                    <a:pt x="138" y="35"/>
                    <a:pt x="138" y="35"/>
                    <a:pt x="138" y="35"/>
                  </a:cubicBezTo>
                  <a:lnTo>
                    <a:pt x="223" y="35"/>
                  </a:lnTo>
                  <a:close/>
                  <a:moveTo>
                    <a:pt x="118" y="104"/>
                  </a:moveTo>
                  <a:cubicBezTo>
                    <a:pt x="35" y="104"/>
                    <a:pt x="35" y="104"/>
                    <a:pt x="35" y="104"/>
                  </a:cubicBezTo>
                  <a:cubicBezTo>
                    <a:pt x="35" y="35"/>
                    <a:pt x="35" y="35"/>
                    <a:pt x="35" y="35"/>
                  </a:cubicBezTo>
                  <a:cubicBezTo>
                    <a:pt x="118" y="35"/>
                    <a:pt x="118" y="35"/>
                    <a:pt x="118" y="35"/>
                  </a:cubicBezTo>
                  <a:lnTo>
                    <a:pt x="118" y="104"/>
                  </a:lnTo>
                  <a:close/>
                  <a:moveTo>
                    <a:pt x="118" y="124"/>
                  </a:moveTo>
                  <a:cubicBezTo>
                    <a:pt x="118" y="195"/>
                    <a:pt x="118" y="195"/>
                    <a:pt x="118" y="195"/>
                  </a:cubicBezTo>
                  <a:cubicBezTo>
                    <a:pt x="35" y="195"/>
                    <a:pt x="35" y="195"/>
                    <a:pt x="35" y="195"/>
                  </a:cubicBezTo>
                  <a:cubicBezTo>
                    <a:pt x="35" y="124"/>
                    <a:pt x="35" y="124"/>
                    <a:pt x="35" y="124"/>
                  </a:cubicBezTo>
                  <a:lnTo>
                    <a:pt x="118" y="124"/>
                  </a:lnTo>
                  <a:close/>
                  <a:moveTo>
                    <a:pt x="118" y="215"/>
                  </a:moveTo>
                  <a:cubicBezTo>
                    <a:pt x="118" y="285"/>
                    <a:pt x="118" y="285"/>
                    <a:pt x="118" y="285"/>
                  </a:cubicBezTo>
                  <a:cubicBezTo>
                    <a:pt x="35" y="285"/>
                    <a:pt x="35" y="285"/>
                    <a:pt x="35" y="285"/>
                  </a:cubicBezTo>
                  <a:cubicBezTo>
                    <a:pt x="35" y="215"/>
                    <a:pt x="35" y="215"/>
                    <a:pt x="35" y="215"/>
                  </a:cubicBezTo>
                  <a:lnTo>
                    <a:pt x="118" y="215"/>
                  </a:lnTo>
                  <a:close/>
                  <a:moveTo>
                    <a:pt x="118" y="305"/>
                  </a:moveTo>
                  <a:cubicBezTo>
                    <a:pt x="118" y="376"/>
                    <a:pt x="118" y="376"/>
                    <a:pt x="118" y="376"/>
                  </a:cubicBezTo>
                  <a:cubicBezTo>
                    <a:pt x="35" y="376"/>
                    <a:pt x="35" y="376"/>
                    <a:pt x="35" y="376"/>
                  </a:cubicBezTo>
                  <a:cubicBezTo>
                    <a:pt x="35" y="305"/>
                    <a:pt x="35" y="305"/>
                    <a:pt x="35" y="305"/>
                  </a:cubicBezTo>
                  <a:lnTo>
                    <a:pt x="118" y="305"/>
                  </a:lnTo>
                  <a:close/>
                  <a:moveTo>
                    <a:pt x="118" y="396"/>
                  </a:moveTo>
                  <a:cubicBezTo>
                    <a:pt x="118" y="464"/>
                    <a:pt x="118" y="464"/>
                    <a:pt x="118" y="464"/>
                  </a:cubicBezTo>
                  <a:cubicBezTo>
                    <a:pt x="35" y="464"/>
                    <a:pt x="35" y="464"/>
                    <a:pt x="35" y="464"/>
                  </a:cubicBezTo>
                  <a:cubicBezTo>
                    <a:pt x="35" y="396"/>
                    <a:pt x="35" y="396"/>
                    <a:pt x="35" y="396"/>
                  </a:cubicBezTo>
                  <a:lnTo>
                    <a:pt x="118" y="396"/>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36"/>
            </a:p>
          </p:txBody>
        </p:sp>
      </p:grpSp>
      <p:grpSp>
        <p:nvGrpSpPr>
          <p:cNvPr id="23" name="Group 22"/>
          <p:cNvGrpSpPr/>
          <p:nvPr/>
        </p:nvGrpSpPr>
        <p:grpSpPr>
          <a:xfrm>
            <a:off x="8961437" y="1781381"/>
            <a:ext cx="2538197" cy="3431762"/>
            <a:chOff x="5988943" y="1446214"/>
            <a:chExt cx="2488654" cy="3364778"/>
          </a:xfrm>
        </p:grpSpPr>
        <p:sp>
          <p:nvSpPr>
            <p:cNvPr id="9" name="Rectangle 8"/>
            <p:cNvSpPr/>
            <p:nvPr/>
          </p:nvSpPr>
          <p:spPr bwMode="auto">
            <a:xfrm>
              <a:off x="5988943" y="1446214"/>
              <a:ext cx="2488654" cy="336477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1678686" rIns="93256" bIns="46628" numCol="1" rtlCol="0" anchor="t" anchorCtr="0" compatLnSpc="1">
              <a:prstTxWarp prst="textNoShape">
                <a:avLst/>
              </a:prstTxWarp>
            </a:bodyPr>
            <a:lstStyle/>
            <a:p>
              <a:pPr defTabSz="932290" fontAlgn="base">
                <a:spcBef>
                  <a:spcPct val="0"/>
                </a:spcBef>
                <a:spcAft>
                  <a:spcPct val="0"/>
                </a:spcAft>
              </a:pPr>
              <a:r>
                <a:rPr lang="en-US" sz="3264" dirty="0" smtClean="0">
                  <a:gradFill>
                    <a:gsLst>
                      <a:gs pos="0">
                        <a:srgbClr val="FFFFFF"/>
                      </a:gs>
                      <a:gs pos="100000">
                        <a:srgbClr val="FFFFFF"/>
                      </a:gs>
                    </a:gsLst>
                    <a:lin ang="5400000" scaled="0"/>
                  </a:gradFill>
                  <a:latin typeface="Segoe UI Light" pitchFamily="34" charset="0"/>
                </a:rPr>
                <a:t>Queues</a:t>
              </a:r>
            </a:p>
            <a:p>
              <a:pPr defTabSz="932290" fontAlgn="base">
                <a:spcBef>
                  <a:spcPct val="0"/>
                </a:spcBef>
                <a:spcAft>
                  <a:spcPct val="0"/>
                </a:spcAft>
              </a:pPr>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供</a:t>
              </a:r>
              <a:r>
                <a:rPr lang="zh-CN" altLang="en-US"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客户端通信使用的消息</a:t>
              </a:r>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存储</a:t>
              </a:r>
              <a:endParaRPr lang="en-US" sz="1836" dirty="0">
                <a:gradFill>
                  <a:gsLst>
                    <a:gs pos="0">
                      <a:srgbClr val="FFFFFF"/>
                    </a:gs>
                    <a:gs pos="100000">
                      <a:srgbClr val="FFFFFF"/>
                    </a:gs>
                  </a:gsLst>
                  <a:lin ang="5400000" scaled="0"/>
                </a:gradFill>
                <a:latin typeface="+mj-lt"/>
              </a:endParaRPr>
            </a:p>
          </p:txBody>
        </p:sp>
        <p:sp>
          <p:nvSpPr>
            <p:cNvPr id="10" name="Freeform 16"/>
            <p:cNvSpPr>
              <a:spLocks noEditPoints="1"/>
            </p:cNvSpPr>
            <p:nvPr/>
          </p:nvSpPr>
          <p:spPr bwMode="auto">
            <a:xfrm>
              <a:off x="6544309" y="1903414"/>
              <a:ext cx="1377923" cy="672083"/>
            </a:xfrm>
            <a:custGeom>
              <a:avLst/>
              <a:gdLst>
                <a:gd name="T0" fmla="*/ 558 w 570"/>
                <a:gd name="T1" fmla="*/ 0 h 278"/>
                <a:gd name="T2" fmla="*/ 12 w 570"/>
                <a:gd name="T3" fmla="*/ 0 h 278"/>
                <a:gd name="T4" fmla="*/ 0 w 570"/>
                <a:gd name="T5" fmla="*/ 12 h 278"/>
                <a:gd name="T6" fmla="*/ 0 w 570"/>
                <a:gd name="T7" fmla="*/ 266 h 278"/>
                <a:gd name="T8" fmla="*/ 12 w 570"/>
                <a:gd name="T9" fmla="*/ 278 h 278"/>
                <a:gd name="T10" fmla="*/ 558 w 570"/>
                <a:gd name="T11" fmla="*/ 278 h 278"/>
                <a:gd name="T12" fmla="*/ 570 w 570"/>
                <a:gd name="T13" fmla="*/ 266 h 278"/>
                <a:gd name="T14" fmla="*/ 570 w 570"/>
                <a:gd name="T15" fmla="*/ 12 h 278"/>
                <a:gd name="T16" fmla="*/ 558 w 570"/>
                <a:gd name="T17" fmla="*/ 0 h 278"/>
                <a:gd name="T18" fmla="*/ 119 w 570"/>
                <a:gd name="T19" fmla="*/ 243 h 278"/>
                <a:gd name="T20" fmla="*/ 36 w 570"/>
                <a:gd name="T21" fmla="*/ 243 h 278"/>
                <a:gd name="T22" fmla="*/ 36 w 570"/>
                <a:gd name="T23" fmla="*/ 36 h 278"/>
                <a:gd name="T24" fmla="*/ 119 w 570"/>
                <a:gd name="T25" fmla="*/ 36 h 278"/>
                <a:gd name="T26" fmla="*/ 119 w 570"/>
                <a:gd name="T27" fmla="*/ 243 h 278"/>
                <a:gd name="T28" fmla="*/ 223 w 570"/>
                <a:gd name="T29" fmla="*/ 243 h 278"/>
                <a:gd name="T30" fmla="*/ 139 w 570"/>
                <a:gd name="T31" fmla="*/ 243 h 278"/>
                <a:gd name="T32" fmla="*/ 139 w 570"/>
                <a:gd name="T33" fmla="*/ 36 h 278"/>
                <a:gd name="T34" fmla="*/ 223 w 570"/>
                <a:gd name="T35" fmla="*/ 36 h 278"/>
                <a:gd name="T36" fmla="*/ 223 w 570"/>
                <a:gd name="T37" fmla="*/ 243 h 278"/>
                <a:gd name="T38" fmla="*/ 328 w 570"/>
                <a:gd name="T39" fmla="*/ 243 h 278"/>
                <a:gd name="T40" fmla="*/ 243 w 570"/>
                <a:gd name="T41" fmla="*/ 243 h 278"/>
                <a:gd name="T42" fmla="*/ 243 w 570"/>
                <a:gd name="T43" fmla="*/ 36 h 278"/>
                <a:gd name="T44" fmla="*/ 328 w 570"/>
                <a:gd name="T45" fmla="*/ 36 h 278"/>
                <a:gd name="T46" fmla="*/ 328 w 570"/>
                <a:gd name="T47" fmla="*/ 243 h 278"/>
                <a:gd name="T48" fmla="*/ 433 w 570"/>
                <a:gd name="T49" fmla="*/ 243 h 278"/>
                <a:gd name="T50" fmla="*/ 348 w 570"/>
                <a:gd name="T51" fmla="*/ 243 h 278"/>
                <a:gd name="T52" fmla="*/ 348 w 570"/>
                <a:gd name="T53" fmla="*/ 36 h 278"/>
                <a:gd name="T54" fmla="*/ 433 w 570"/>
                <a:gd name="T55" fmla="*/ 36 h 278"/>
                <a:gd name="T56" fmla="*/ 433 w 570"/>
                <a:gd name="T57" fmla="*/ 243 h 278"/>
                <a:gd name="T58" fmla="*/ 536 w 570"/>
                <a:gd name="T59" fmla="*/ 243 h 278"/>
                <a:gd name="T60" fmla="*/ 453 w 570"/>
                <a:gd name="T61" fmla="*/ 243 h 278"/>
                <a:gd name="T62" fmla="*/ 453 w 570"/>
                <a:gd name="T63" fmla="*/ 36 h 278"/>
                <a:gd name="T64" fmla="*/ 536 w 570"/>
                <a:gd name="T65" fmla="*/ 36 h 278"/>
                <a:gd name="T66" fmla="*/ 536 w 570"/>
                <a:gd name="T67" fmla="*/ 24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0" h="278">
                  <a:moveTo>
                    <a:pt x="558" y="0"/>
                  </a:moveTo>
                  <a:cubicBezTo>
                    <a:pt x="12" y="0"/>
                    <a:pt x="12" y="0"/>
                    <a:pt x="12" y="0"/>
                  </a:cubicBezTo>
                  <a:cubicBezTo>
                    <a:pt x="6" y="0"/>
                    <a:pt x="0" y="6"/>
                    <a:pt x="0" y="12"/>
                  </a:cubicBezTo>
                  <a:cubicBezTo>
                    <a:pt x="0" y="266"/>
                    <a:pt x="0" y="266"/>
                    <a:pt x="0" y="266"/>
                  </a:cubicBezTo>
                  <a:cubicBezTo>
                    <a:pt x="0" y="272"/>
                    <a:pt x="6" y="278"/>
                    <a:pt x="12" y="278"/>
                  </a:cubicBezTo>
                  <a:cubicBezTo>
                    <a:pt x="558" y="278"/>
                    <a:pt x="558" y="278"/>
                    <a:pt x="558" y="278"/>
                  </a:cubicBezTo>
                  <a:cubicBezTo>
                    <a:pt x="565" y="278"/>
                    <a:pt x="570" y="272"/>
                    <a:pt x="570" y="266"/>
                  </a:cubicBezTo>
                  <a:cubicBezTo>
                    <a:pt x="570" y="12"/>
                    <a:pt x="570" y="12"/>
                    <a:pt x="570" y="12"/>
                  </a:cubicBezTo>
                  <a:cubicBezTo>
                    <a:pt x="570" y="6"/>
                    <a:pt x="565" y="0"/>
                    <a:pt x="558" y="0"/>
                  </a:cubicBezTo>
                  <a:close/>
                  <a:moveTo>
                    <a:pt x="119" y="243"/>
                  </a:moveTo>
                  <a:cubicBezTo>
                    <a:pt x="36" y="243"/>
                    <a:pt x="36" y="243"/>
                    <a:pt x="36" y="243"/>
                  </a:cubicBezTo>
                  <a:cubicBezTo>
                    <a:pt x="36" y="36"/>
                    <a:pt x="36" y="36"/>
                    <a:pt x="36" y="36"/>
                  </a:cubicBezTo>
                  <a:cubicBezTo>
                    <a:pt x="119" y="36"/>
                    <a:pt x="119" y="36"/>
                    <a:pt x="119" y="36"/>
                  </a:cubicBezTo>
                  <a:lnTo>
                    <a:pt x="119" y="243"/>
                  </a:lnTo>
                  <a:close/>
                  <a:moveTo>
                    <a:pt x="223" y="243"/>
                  </a:moveTo>
                  <a:cubicBezTo>
                    <a:pt x="139" y="243"/>
                    <a:pt x="139" y="243"/>
                    <a:pt x="139" y="243"/>
                  </a:cubicBezTo>
                  <a:cubicBezTo>
                    <a:pt x="139" y="36"/>
                    <a:pt x="139" y="36"/>
                    <a:pt x="139" y="36"/>
                  </a:cubicBezTo>
                  <a:cubicBezTo>
                    <a:pt x="223" y="36"/>
                    <a:pt x="223" y="36"/>
                    <a:pt x="223" y="36"/>
                  </a:cubicBezTo>
                  <a:lnTo>
                    <a:pt x="223" y="243"/>
                  </a:lnTo>
                  <a:close/>
                  <a:moveTo>
                    <a:pt x="328" y="243"/>
                  </a:moveTo>
                  <a:cubicBezTo>
                    <a:pt x="243" y="243"/>
                    <a:pt x="243" y="243"/>
                    <a:pt x="243" y="243"/>
                  </a:cubicBezTo>
                  <a:cubicBezTo>
                    <a:pt x="243" y="36"/>
                    <a:pt x="243" y="36"/>
                    <a:pt x="243" y="36"/>
                  </a:cubicBezTo>
                  <a:cubicBezTo>
                    <a:pt x="328" y="36"/>
                    <a:pt x="328" y="36"/>
                    <a:pt x="328" y="36"/>
                  </a:cubicBezTo>
                  <a:lnTo>
                    <a:pt x="328" y="243"/>
                  </a:lnTo>
                  <a:close/>
                  <a:moveTo>
                    <a:pt x="433" y="243"/>
                  </a:moveTo>
                  <a:cubicBezTo>
                    <a:pt x="348" y="243"/>
                    <a:pt x="348" y="243"/>
                    <a:pt x="348" y="243"/>
                  </a:cubicBezTo>
                  <a:cubicBezTo>
                    <a:pt x="348" y="36"/>
                    <a:pt x="348" y="36"/>
                    <a:pt x="348" y="36"/>
                  </a:cubicBezTo>
                  <a:cubicBezTo>
                    <a:pt x="433" y="36"/>
                    <a:pt x="433" y="36"/>
                    <a:pt x="433" y="36"/>
                  </a:cubicBezTo>
                  <a:lnTo>
                    <a:pt x="433" y="243"/>
                  </a:lnTo>
                  <a:close/>
                  <a:moveTo>
                    <a:pt x="536" y="243"/>
                  </a:moveTo>
                  <a:cubicBezTo>
                    <a:pt x="453" y="243"/>
                    <a:pt x="453" y="243"/>
                    <a:pt x="453" y="243"/>
                  </a:cubicBezTo>
                  <a:cubicBezTo>
                    <a:pt x="453" y="36"/>
                    <a:pt x="453" y="36"/>
                    <a:pt x="453" y="36"/>
                  </a:cubicBezTo>
                  <a:cubicBezTo>
                    <a:pt x="536" y="36"/>
                    <a:pt x="536" y="36"/>
                    <a:pt x="536" y="36"/>
                  </a:cubicBezTo>
                  <a:lnTo>
                    <a:pt x="536" y="243"/>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36"/>
            </a:p>
          </p:txBody>
        </p:sp>
      </p:grpSp>
      <p:grpSp>
        <p:nvGrpSpPr>
          <p:cNvPr id="24" name="Group 23"/>
          <p:cNvGrpSpPr/>
          <p:nvPr/>
        </p:nvGrpSpPr>
        <p:grpSpPr>
          <a:xfrm>
            <a:off x="882406" y="1781381"/>
            <a:ext cx="2538197" cy="3431762"/>
            <a:chOff x="3254028" y="1446214"/>
            <a:chExt cx="2488654" cy="3364778"/>
          </a:xfrm>
        </p:grpSpPr>
        <p:sp>
          <p:nvSpPr>
            <p:cNvPr id="12" name="Rectangle 11"/>
            <p:cNvSpPr/>
            <p:nvPr/>
          </p:nvSpPr>
          <p:spPr bwMode="auto">
            <a:xfrm>
              <a:off x="3254028" y="1446214"/>
              <a:ext cx="2488654" cy="336477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1678686" rIns="93256" bIns="46628" numCol="1" rtlCol="0" anchor="t" anchorCtr="0" compatLnSpc="1">
              <a:prstTxWarp prst="textNoShape">
                <a:avLst/>
              </a:prstTxWarp>
            </a:bodyPr>
            <a:lstStyle/>
            <a:p>
              <a:pPr defTabSz="932290" fontAlgn="base">
                <a:spcBef>
                  <a:spcPct val="0"/>
                </a:spcBef>
                <a:spcAft>
                  <a:spcPct val="0"/>
                </a:spcAft>
              </a:pPr>
              <a:r>
                <a:rPr lang="en-US" sz="3264" dirty="0">
                  <a:gradFill>
                    <a:gsLst>
                      <a:gs pos="0">
                        <a:srgbClr val="FFFFFF"/>
                      </a:gs>
                      <a:gs pos="100000">
                        <a:srgbClr val="FFFFFF"/>
                      </a:gs>
                    </a:gsLst>
                    <a:lin ang="5400000" scaled="0"/>
                  </a:gradFill>
                  <a:latin typeface="Segoe UI Light" pitchFamily="34" charset="0"/>
                </a:rPr>
                <a:t>Blobs</a:t>
              </a:r>
              <a:endParaRPr lang="en-US" sz="2856" dirty="0">
                <a:gradFill>
                  <a:gsLst>
                    <a:gs pos="0">
                      <a:srgbClr val="FFFFFF"/>
                    </a:gs>
                    <a:gs pos="100000">
                      <a:srgbClr val="FFFFFF"/>
                    </a:gs>
                  </a:gsLst>
                  <a:lin ang="5400000" scaled="0"/>
                </a:gradFill>
                <a:latin typeface="Segoe UI Light" pitchFamily="34" charset="0"/>
              </a:endParaRPr>
            </a:p>
            <a:p>
              <a:pPr defTabSz="932290" fontAlgn="base">
                <a:spcBef>
                  <a:spcPct val="0"/>
                </a:spcBef>
                <a:spcAft>
                  <a:spcPct val="0"/>
                </a:spcAft>
              </a:pPr>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文件模式，高性能读取及高可靠性存储</a:t>
              </a:r>
              <a:endParaRPr lang="en-US" dirty="0">
                <a:gradFill>
                  <a:gsLst>
                    <a:gs pos="0">
                      <a:srgbClr val="FFFFFF"/>
                    </a:gs>
                    <a:gs pos="100000">
                      <a:srgbClr val="FFFFFF"/>
                    </a:gs>
                  </a:gsLst>
                  <a:lin ang="5400000" scaled="0"/>
                </a:gradFill>
                <a:latin typeface="+mj-lt"/>
              </a:endParaRPr>
            </a:p>
          </p:txBody>
        </p:sp>
        <p:sp>
          <p:nvSpPr>
            <p:cNvPr id="13" name="Freeform 12"/>
            <p:cNvSpPr>
              <a:spLocks noEditPoints="1"/>
            </p:cNvSpPr>
            <p:nvPr/>
          </p:nvSpPr>
          <p:spPr bwMode="auto">
            <a:xfrm>
              <a:off x="3919373" y="1741651"/>
              <a:ext cx="1157964" cy="1020956"/>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36" dirty="0"/>
            </a:p>
          </p:txBody>
        </p:sp>
      </p:grpSp>
      <p:grpSp>
        <p:nvGrpSpPr>
          <p:cNvPr id="27" name="Group 26"/>
          <p:cNvGrpSpPr/>
          <p:nvPr/>
        </p:nvGrpSpPr>
        <p:grpSpPr>
          <a:xfrm>
            <a:off x="3575417" y="1781381"/>
            <a:ext cx="2538197" cy="3431762"/>
            <a:chOff x="3159559" y="1746611"/>
            <a:chExt cx="2488654" cy="3364778"/>
          </a:xfrm>
        </p:grpSpPr>
        <p:sp>
          <p:nvSpPr>
            <p:cNvPr id="15" name="Rectangle 14"/>
            <p:cNvSpPr/>
            <p:nvPr/>
          </p:nvSpPr>
          <p:spPr bwMode="auto">
            <a:xfrm>
              <a:off x="3159559" y="1746611"/>
              <a:ext cx="2488654" cy="336477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1678686" rIns="93256" bIns="46628" numCol="1" rtlCol="0" anchor="t" anchorCtr="0" compatLnSpc="1">
              <a:prstTxWarp prst="textNoShape">
                <a:avLst/>
              </a:prstTxWarp>
            </a:bodyPr>
            <a:lstStyle/>
            <a:p>
              <a:pPr defTabSz="932290" fontAlgn="base">
                <a:spcBef>
                  <a:spcPct val="0"/>
                </a:spcBef>
                <a:spcAft>
                  <a:spcPct val="0"/>
                </a:spcAft>
              </a:pPr>
              <a:r>
                <a:rPr lang="en-US" sz="3264" dirty="0">
                  <a:gradFill>
                    <a:gsLst>
                      <a:gs pos="0">
                        <a:srgbClr val="FFFFFF"/>
                      </a:gs>
                      <a:gs pos="100000">
                        <a:srgbClr val="FFFFFF"/>
                      </a:gs>
                    </a:gsLst>
                    <a:lin ang="5400000" scaled="0"/>
                  </a:gradFill>
                  <a:latin typeface="Segoe UI Light" pitchFamily="34" charset="0"/>
                </a:rPr>
                <a:t>Drives</a:t>
              </a:r>
            </a:p>
            <a:p>
              <a:pPr defTabSz="932290" fontAlgn="base">
                <a:spcBef>
                  <a:spcPct val="0"/>
                </a:spcBef>
                <a:spcAft>
                  <a:spcPct val="0"/>
                </a:spcAft>
              </a:pPr>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可用于 </a:t>
              </a:r>
              <a:r>
                <a:rPr lang="en-US" altLang="zh-CN"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NTFS </a:t>
              </a:r>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文件模式访问的</a:t>
              </a:r>
              <a:r>
                <a:rPr lang="zh-CN" altLang="en-US"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存储，以</a:t>
              </a:r>
              <a:r>
                <a:rPr lang="en-US" altLang="zh-CN"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Blob</a:t>
              </a:r>
              <a:r>
                <a:rPr lang="zh-CN" altLang="en-US"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方式存储</a:t>
              </a:r>
              <a:endParaRPr lang="en-US" sz="1836" dirty="0">
                <a:gradFill>
                  <a:gsLst>
                    <a:gs pos="0">
                      <a:srgbClr val="FFFFFF"/>
                    </a:gs>
                    <a:gs pos="100000">
                      <a:srgbClr val="FFFFFF"/>
                    </a:gs>
                  </a:gsLst>
                  <a:lin ang="5400000" scaled="0"/>
                </a:gradFill>
                <a:latin typeface="+mj-lt"/>
              </a:endParaRPr>
            </a:p>
          </p:txBody>
        </p:sp>
        <p:sp>
          <p:nvSpPr>
            <p:cNvPr id="26" name="Freeform 79"/>
            <p:cNvSpPr>
              <a:spLocks noEditPoints="1"/>
            </p:cNvSpPr>
            <p:nvPr/>
          </p:nvSpPr>
          <p:spPr bwMode="black">
            <a:xfrm>
              <a:off x="3936420" y="1898650"/>
              <a:ext cx="934932" cy="126391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endParaRPr lang="en-US" sz="1632"/>
            </a:p>
          </p:txBody>
        </p:sp>
      </p:grpSp>
      <p:sp>
        <p:nvSpPr>
          <p:cNvPr id="16" name="Rectangle 15"/>
          <p:cNvSpPr/>
          <p:nvPr/>
        </p:nvSpPr>
        <p:spPr bwMode="auto">
          <a:xfrm>
            <a:off x="882406" y="5338835"/>
            <a:ext cx="10617228" cy="110740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2471571" y="5506373"/>
            <a:ext cx="738895" cy="738895"/>
          </a:xfrm>
          <a:prstGeom prst="ellipse">
            <a:avLst/>
          </a:prstGeom>
          <a:noFill/>
          <a:ln w="92075">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205"/>
          <p:cNvSpPr>
            <a:spLocks noChangeAspect="1" noEditPoints="1"/>
          </p:cNvSpPr>
          <p:nvPr/>
        </p:nvSpPr>
        <p:spPr bwMode="auto">
          <a:xfrm>
            <a:off x="2653555" y="5679168"/>
            <a:ext cx="374926" cy="371319"/>
          </a:xfrm>
          <a:custGeom>
            <a:avLst/>
            <a:gdLst>
              <a:gd name="T0" fmla="*/ 151 w 308"/>
              <a:gd name="T1" fmla="*/ 210 h 305"/>
              <a:gd name="T2" fmla="*/ 136 w 308"/>
              <a:gd name="T3" fmla="*/ 248 h 305"/>
              <a:gd name="T4" fmla="*/ 120 w 308"/>
              <a:gd name="T5" fmla="*/ 286 h 305"/>
              <a:gd name="T6" fmla="*/ 49 w 308"/>
              <a:gd name="T7" fmla="*/ 296 h 305"/>
              <a:gd name="T8" fmla="*/ 49 w 308"/>
              <a:gd name="T9" fmla="*/ 289 h 305"/>
              <a:gd name="T10" fmla="*/ 89 w 308"/>
              <a:gd name="T11" fmla="*/ 265 h 305"/>
              <a:gd name="T12" fmla="*/ 80 w 308"/>
              <a:gd name="T13" fmla="*/ 231 h 305"/>
              <a:gd name="T14" fmla="*/ 65 w 308"/>
              <a:gd name="T15" fmla="*/ 226 h 305"/>
              <a:gd name="T16" fmla="*/ 21 w 308"/>
              <a:gd name="T17" fmla="*/ 249 h 305"/>
              <a:gd name="T18" fmla="*/ 39 w 308"/>
              <a:gd name="T19" fmla="*/ 202 h 305"/>
              <a:gd name="T20" fmla="*/ 75 w 308"/>
              <a:gd name="T21" fmla="*/ 186 h 305"/>
              <a:gd name="T22" fmla="*/ 77 w 308"/>
              <a:gd name="T23" fmla="*/ 186 h 305"/>
              <a:gd name="T24" fmla="*/ 106 w 308"/>
              <a:gd name="T25" fmla="*/ 178 h 305"/>
              <a:gd name="T26" fmla="*/ 201 w 308"/>
              <a:gd name="T27" fmla="*/ 161 h 305"/>
              <a:gd name="T28" fmla="*/ 135 w 308"/>
              <a:gd name="T29" fmla="*/ 95 h 305"/>
              <a:gd name="T30" fmla="*/ 129 w 308"/>
              <a:gd name="T31" fmla="*/ 95 h 305"/>
              <a:gd name="T32" fmla="*/ 95 w 308"/>
              <a:gd name="T33" fmla="*/ 135 h 305"/>
              <a:gd name="T34" fmla="*/ 161 w 308"/>
              <a:gd name="T35" fmla="*/ 200 h 305"/>
              <a:gd name="T36" fmla="*/ 268 w 308"/>
              <a:gd name="T37" fmla="*/ 302 h 305"/>
              <a:gd name="T38" fmla="*/ 303 w 308"/>
              <a:gd name="T39" fmla="*/ 265 h 305"/>
              <a:gd name="T40" fmla="*/ 201 w 308"/>
              <a:gd name="T41" fmla="*/ 161 h 305"/>
              <a:gd name="T42" fmla="*/ 301 w 308"/>
              <a:gd name="T43" fmla="*/ 70 h 305"/>
              <a:gd name="T44" fmla="*/ 261 w 308"/>
              <a:gd name="T45" fmla="*/ 93 h 305"/>
              <a:gd name="T46" fmla="*/ 240 w 308"/>
              <a:gd name="T47" fmla="*/ 79 h 305"/>
              <a:gd name="T48" fmla="*/ 239 w 308"/>
              <a:gd name="T49" fmla="*/ 53 h 305"/>
              <a:gd name="T50" fmla="*/ 280 w 308"/>
              <a:gd name="T51" fmla="*/ 26 h 305"/>
              <a:gd name="T52" fmla="*/ 217 w 308"/>
              <a:gd name="T53" fmla="*/ 25 h 305"/>
              <a:gd name="T54" fmla="*/ 191 w 308"/>
              <a:gd name="T55" fmla="*/ 71 h 305"/>
              <a:gd name="T56" fmla="*/ 182 w 308"/>
              <a:gd name="T57" fmla="*/ 102 h 305"/>
              <a:gd name="T58" fmla="*/ 210 w 308"/>
              <a:gd name="T59" fmla="*/ 151 h 305"/>
              <a:gd name="T60" fmla="*/ 249 w 308"/>
              <a:gd name="T61" fmla="*/ 133 h 305"/>
              <a:gd name="T62" fmla="*/ 252 w 308"/>
              <a:gd name="T63" fmla="*/ 133 h 305"/>
              <a:gd name="T64" fmla="*/ 276 w 308"/>
              <a:gd name="T65" fmla="*/ 126 h 305"/>
              <a:gd name="T66" fmla="*/ 308 w 308"/>
              <a:gd name="T67" fmla="*/ 75 h 305"/>
              <a:gd name="T68" fmla="*/ 52 w 308"/>
              <a:gd name="T69" fmla="*/ 146 h 305"/>
              <a:gd name="T70" fmla="*/ 143 w 308"/>
              <a:gd name="T71" fmla="*/ 58 h 305"/>
              <a:gd name="T72" fmla="*/ 143 w 308"/>
              <a:gd name="T73" fmla="*/ 45 h 305"/>
              <a:gd name="T74" fmla="*/ 94 w 308"/>
              <a:gd name="T75" fmla="*/ 0 h 305"/>
              <a:gd name="T76" fmla="*/ 2 w 308"/>
              <a:gd name="T77" fmla="*/ 87 h 305"/>
              <a:gd name="T78" fmla="*/ 2 w 308"/>
              <a:gd name="T79" fmla="*/ 100 h 305"/>
              <a:gd name="T80" fmla="*/ 52 w 308"/>
              <a:gd name="T81" fmla="*/ 14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8" h="305">
                <a:moveTo>
                  <a:pt x="113" y="172"/>
                </a:moveTo>
                <a:cubicBezTo>
                  <a:pt x="151" y="210"/>
                  <a:pt x="151" y="210"/>
                  <a:pt x="151" y="210"/>
                </a:cubicBezTo>
                <a:cubicBezTo>
                  <a:pt x="144" y="217"/>
                  <a:pt x="144" y="217"/>
                  <a:pt x="144" y="217"/>
                </a:cubicBezTo>
                <a:cubicBezTo>
                  <a:pt x="137" y="224"/>
                  <a:pt x="136" y="236"/>
                  <a:pt x="136" y="248"/>
                </a:cubicBezTo>
                <a:cubicBezTo>
                  <a:pt x="136" y="248"/>
                  <a:pt x="136" y="248"/>
                  <a:pt x="136" y="248"/>
                </a:cubicBezTo>
                <a:cubicBezTo>
                  <a:pt x="136" y="262"/>
                  <a:pt x="130" y="276"/>
                  <a:pt x="120" y="286"/>
                </a:cubicBezTo>
                <a:cubicBezTo>
                  <a:pt x="117" y="289"/>
                  <a:pt x="114" y="292"/>
                  <a:pt x="109" y="295"/>
                </a:cubicBezTo>
                <a:cubicBezTo>
                  <a:pt x="92" y="305"/>
                  <a:pt x="68" y="305"/>
                  <a:pt x="49" y="296"/>
                </a:cubicBezTo>
                <a:cubicBezTo>
                  <a:pt x="48" y="296"/>
                  <a:pt x="47" y="294"/>
                  <a:pt x="47" y="293"/>
                </a:cubicBezTo>
                <a:cubicBezTo>
                  <a:pt x="46" y="291"/>
                  <a:pt x="47" y="289"/>
                  <a:pt x="49" y="289"/>
                </a:cubicBezTo>
                <a:cubicBezTo>
                  <a:pt x="88" y="266"/>
                  <a:pt x="88" y="266"/>
                  <a:pt x="88" y="266"/>
                </a:cubicBezTo>
                <a:cubicBezTo>
                  <a:pt x="88" y="266"/>
                  <a:pt x="89" y="266"/>
                  <a:pt x="89" y="265"/>
                </a:cubicBezTo>
                <a:cubicBezTo>
                  <a:pt x="92" y="262"/>
                  <a:pt x="96" y="257"/>
                  <a:pt x="87" y="240"/>
                </a:cubicBezTo>
                <a:cubicBezTo>
                  <a:pt x="85" y="236"/>
                  <a:pt x="82" y="233"/>
                  <a:pt x="80" y="231"/>
                </a:cubicBezTo>
                <a:cubicBezTo>
                  <a:pt x="73" y="224"/>
                  <a:pt x="68" y="225"/>
                  <a:pt x="66" y="226"/>
                </a:cubicBezTo>
                <a:cubicBezTo>
                  <a:pt x="65" y="226"/>
                  <a:pt x="65" y="226"/>
                  <a:pt x="65" y="226"/>
                </a:cubicBezTo>
                <a:cubicBezTo>
                  <a:pt x="26" y="249"/>
                  <a:pt x="26" y="249"/>
                  <a:pt x="26" y="249"/>
                </a:cubicBezTo>
                <a:cubicBezTo>
                  <a:pt x="24" y="249"/>
                  <a:pt x="22" y="249"/>
                  <a:pt x="21" y="249"/>
                </a:cubicBezTo>
                <a:cubicBezTo>
                  <a:pt x="20" y="248"/>
                  <a:pt x="19" y="246"/>
                  <a:pt x="19" y="244"/>
                </a:cubicBezTo>
                <a:cubicBezTo>
                  <a:pt x="20" y="229"/>
                  <a:pt x="28" y="214"/>
                  <a:pt x="39" y="202"/>
                </a:cubicBezTo>
                <a:cubicBezTo>
                  <a:pt x="42" y="199"/>
                  <a:pt x="47" y="196"/>
                  <a:pt x="51" y="193"/>
                </a:cubicBezTo>
                <a:cubicBezTo>
                  <a:pt x="58" y="189"/>
                  <a:pt x="66" y="187"/>
                  <a:pt x="75" y="186"/>
                </a:cubicBezTo>
                <a:cubicBezTo>
                  <a:pt x="74" y="186"/>
                  <a:pt x="74" y="186"/>
                  <a:pt x="74" y="186"/>
                </a:cubicBezTo>
                <a:cubicBezTo>
                  <a:pt x="75" y="186"/>
                  <a:pt x="76" y="186"/>
                  <a:pt x="77" y="186"/>
                </a:cubicBezTo>
                <a:cubicBezTo>
                  <a:pt x="77" y="186"/>
                  <a:pt x="77" y="186"/>
                  <a:pt x="78" y="186"/>
                </a:cubicBezTo>
                <a:cubicBezTo>
                  <a:pt x="89" y="186"/>
                  <a:pt x="100" y="185"/>
                  <a:pt x="106" y="178"/>
                </a:cubicBezTo>
                <a:lnTo>
                  <a:pt x="113" y="172"/>
                </a:lnTo>
                <a:close/>
                <a:moveTo>
                  <a:pt x="201" y="161"/>
                </a:moveTo>
                <a:cubicBezTo>
                  <a:pt x="162" y="122"/>
                  <a:pt x="162" y="122"/>
                  <a:pt x="162" y="122"/>
                </a:cubicBezTo>
                <a:cubicBezTo>
                  <a:pt x="135" y="95"/>
                  <a:pt x="135" y="95"/>
                  <a:pt x="135" y="95"/>
                </a:cubicBezTo>
                <a:cubicBezTo>
                  <a:pt x="134" y="94"/>
                  <a:pt x="133" y="94"/>
                  <a:pt x="132" y="94"/>
                </a:cubicBezTo>
                <a:cubicBezTo>
                  <a:pt x="131" y="94"/>
                  <a:pt x="130" y="94"/>
                  <a:pt x="129" y="95"/>
                </a:cubicBezTo>
                <a:cubicBezTo>
                  <a:pt x="95" y="129"/>
                  <a:pt x="95" y="129"/>
                  <a:pt x="95" y="129"/>
                </a:cubicBezTo>
                <a:cubicBezTo>
                  <a:pt x="94" y="130"/>
                  <a:pt x="94" y="133"/>
                  <a:pt x="95" y="135"/>
                </a:cubicBezTo>
                <a:cubicBezTo>
                  <a:pt x="123" y="162"/>
                  <a:pt x="123" y="162"/>
                  <a:pt x="123" y="162"/>
                </a:cubicBezTo>
                <a:cubicBezTo>
                  <a:pt x="161" y="200"/>
                  <a:pt x="161" y="200"/>
                  <a:pt x="161" y="200"/>
                </a:cubicBezTo>
                <a:cubicBezTo>
                  <a:pt x="262" y="302"/>
                  <a:pt x="262" y="302"/>
                  <a:pt x="262" y="302"/>
                </a:cubicBezTo>
                <a:cubicBezTo>
                  <a:pt x="264" y="303"/>
                  <a:pt x="266" y="303"/>
                  <a:pt x="268" y="302"/>
                </a:cubicBezTo>
                <a:cubicBezTo>
                  <a:pt x="302" y="268"/>
                  <a:pt x="302" y="268"/>
                  <a:pt x="302" y="268"/>
                </a:cubicBezTo>
                <a:cubicBezTo>
                  <a:pt x="303" y="267"/>
                  <a:pt x="303" y="266"/>
                  <a:pt x="303" y="265"/>
                </a:cubicBezTo>
                <a:cubicBezTo>
                  <a:pt x="303" y="264"/>
                  <a:pt x="303" y="263"/>
                  <a:pt x="302" y="262"/>
                </a:cubicBezTo>
                <a:lnTo>
                  <a:pt x="201" y="161"/>
                </a:lnTo>
                <a:close/>
                <a:moveTo>
                  <a:pt x="306" y="70"/>
                </a:moveTo>
                <a:cubicBezTo>
                  <a:pt x="304" y="70"/>
                  <a:pt x="303" y="70"/>
                  <a:pt x="301" y="70"/>
                </a:cubicBezTo>
                <a:cubicBezTo>
                  <a:pt x="262" y="93"/>
                  <a:pt x="262" y="93"/>
                  <a:pt x="262" y="93"/>
                </a:cubicBezTo>
                <a:cubicBezTo>
                  <a:pt x="262" y="93"/>
                  <a:pt x="262" y="93"/>
                  <a:pt x="261" y="93"/>
                </a:cubicBezTo>
                <a:cubicBezTo>
                  <a:pt x="259" y="94"/>
                  <a:pt x="254" y="95"/>
                  <a:pt x="247" y="88"/>
                </a:cubicBezTo>
                <a:cubicBezTo>
                  <a:pt x="244" y="86"/>
                  <a:pt x="242" y="83"/>
                  <a:pt x="240" y="79"/>
                </a:cubicBezTo>
                <a:cubicBezTo>
                  <a:pt x="230" y="62"/>
                  <a:pt x="235" y="57"/>
                  <a:pt x="237" y="54"/>
                </a:cubicBezTo>
                <a:cubicBezTo>
                  <a:pt x="238" y="53"/>
                  <a:pt x="239" y="53"/>
                  <a:pt x="239" y="53"/>
                </a:cubicBezTo>
                <a:cubicBezTo>
                  <a:pt x="278" y="30"/>
                  <a:pt x="278" y="30"/>
                  <a:pt x="278" y="30"/>
                </a:cubicBezTo>
                <a:cubicBezTo>
                  <a:pt x="280" y="30"/>
                  <a:pt x="280" y="28"/>
                  <a:pt x="280" y="26"/>
                </a:cubicBezTo>
                <a:cubicBezTo>
                  <a:pt x="280" y="25"/>
                  <a:pt x="279" y="23"/>
                  <a:pt x="278" y="23"/>
                </a:cubicBezTo>
                <a:cubicBezTo>
                  <a:pt x="259" y="14"/>
                  <a:pt x="235" y="14"/>
                  <a:pt x="217" y="25"/>
                </a:cubicBezTo>
                <a:cubicBezTo>
                  <a:pt x="213" y="27"/>
                  <a:pt x="210" y="30"/>
                  <a:pt x="206" y="33"/>
                </a:cubicBezTo>
                <a:cubicBezTo>
                  <a:pt x="196" y="43"/>
                  <a:pt x="191" y="57"/>
                  <a:pt x="191" y="71"/>
                </a:cubicBezTo>
                <a:cubicBezTo>
                  <a:pt x="190" y="71"/>
                  <a:pt x="190" y="71"/>
                  <a:pt x="190" y="71"/>
                </a:cubicBezTo>
                <a:cubicBezTo>
                  <a:pt x="191" y="83"/>
                  <a:pt x="190" y="95"/>
                  <a:pt x="182" y="102"/>
                </a:cubicBezTo>
                <a:cubicBezTo>
                  <a:pt x="172" y="113"/>
                  <a:pt x="172" y="113"/>
                  <a:pt x="172" y="113"/>
                </a:cubicBezTo>
                <a:cubicBezTo>
                  <a:pt x="210" y="151"/>
                  <a:pt x="210" y="151"/>
                  <a:pt x="210" y="151"/>
                </a:cubicBezTo>
                <a:cubicBezTo>
                  <a:pt x="221" y="141"/>
                  <a:pt x="221" y="141"/>
                  <a:pt x="221" y="141"/>
                </a:cubicBezTo>
                <a:cubicBezTo>
                  <a:pt x="227" y="134"/>
                  <a:pt x="238" y="133"/>
                  <a:pt x="249" y="133"/>
                </a:cubicBezTo>
                <a:cubicBezTo>
                  <a:pt x="249" y="133"/>
                  <a:pt x="250" y="133"/>
                  <a:pt x="250" y="133"/>
                </a:cubicBezTo>
                <a:cubicBezTo>
                  <a:pt x="251" y="133"/>
                  <a:pt x="252" y="133"/>
                  <a:pt x="252" y="133"/>
                </a:cubicBezTo>
                <a:cubicBezTo>
                  <a:pt x="252" y="133"/>
                  <a:pt x="252" y="133"/>
                  <a:pt x="252" y="133"/>
                </a:cubicBezTo>
                <a:cubicBezTo>
                  <a:pt x="260" y="132"/>
                  <a:pt x="268" y="130"/>
                  <a:pt x="276" y="126"/>
                </a:cubicBezTo>
                <a:cubicBezTo>
                  <a:pt x="280" y="123"/>
                  <a:pt x="284" y="120"/>
                  <a:pt x="288" y="117"/>
                </a:cubicBezTo>
                <a:cubicBezTo>
                  <a:pt x="299" y="106"/>
                  <a:pt x="306" y="90"/>
                  <a:pt x="308" y="75"/>
                </a:cubicBezTo>
                <a:cubicBezTo>
                  <a:pt x="308" y="73"/>
                  <a:pt x="307" y="71"/>
                  <a:pt x="306" y="70"/>
                </a:cubicBezTo>
                <a:close/>
                <a:moveTo>
                  <a:pt x="52" y="146"/>
                </a:moveTo>
                <a:cubicBezTo>
                  <a:pt x="54" y="146"/>
                  <a:pt x="57" y="145"/>
                  <a:pt x="58" y="143"/>
                </a:cubicBezTo>
                <a:cubicBezTo>
                  <a:pt x="143" y="58"/>
                  <a:pt x="143" y="58"/>
                  <a:pt x="143" y="58"/>
                </a:cubicBezTo>
                <a:cubicBezTo>
                  <a:pt x="145" y="57"/>
                  <a:pt x="146" y="54"/>
                  <a:pt x="146" y="52"/>
                </a:cubicBezTo>
                <a:cubicBezTo>
                  <a:pt x="146" y="49"/>
                  <a:pt x="145" y="47"/>
                  <a:pt x="143" y="45"/>
                </a:cubicBezTo>
                <a:cubicBezTo>
                  <a:pt x="100" y="2"/>
                  <a:pt x="100" y="2"/>
                  <a:pt x="100" y="2"/>
                </a:cubicBezTo>
                <a:cubicBezTo>
                  <a:pt x="98" y="1"/>
                  <a:pt x="96" y="0"/>
                  <a:pt x="94" y="0"/>
                </a:cubicBezTo>
                <a:cubicBezTo>
                  <a:pt x="91" y="0"/>
                  <a:pt x="89" y="1"/>
                  <a:pt x="87" y="2"/>
                </a:cubicBezTo>
                <a:cubicBezTo>
                  <a:pt x="2" y="87"/>
                  <a:pt x="2" y="87"/>
                  <a:pt x="2" y="87"/>
                </a:cubicBezTo>
                <a:cubicBezTo>
                  <a:pt x="1" y="89"/>
                  <a:pt x="0" y="91"/>
                  <a:pt x="0" y="93"/>
                </a:cubicBezTo>
                <a:cubicBezTo>
                  <a:pt x="0" y="96"/>
                  <a:pt x="1" y="98"/>
                  <a:pt x="2" y="100"/>
                </a:cubicBezTo>
                <a:cubicBezTo>
                  <a:pt x="46" y="143"/>
                  <a:pt x="46" y="143"/>
                  <a:pt x="46" y="143"/>
                </a:cubicBezTo>
                <a:cubicBezTo>
                  <a:pt x="47" y="145"/>
                  <a:pt x="50" y="146"/>
                  <a:pt x="52" y="146"/>
                </a:cubicBez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a:solidFill>
                <a:srgbClr val="67297A"/>
              </a:solidFill>
            </a:endParaRPr>
          </a:p>
        </p:txBody>
      </p:sp>
      <p:sp>
        <p:nvSpPr>
          <p:cNvPr id="19" name="Oval 18"/>
          <p:cNvSpPr/>
          <p:nvPr/>
        </p:nvSpPr>
        <p:spPr bwMode="auto">
          <a:xfrm>
            <a:off x="6440454" y="5495379"/>
            <a:ext cx="738895" cy="738895"/>
          </a:xfrm>
          <a:prstGeom prst="ellipse">
            <a:avLst/>
          </a:prstGeom>
          <a:noFill/>
          <a:ln w="92075">
            <a:solidFill>
              <a:schemeClr val="accent3">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Freeform 539"/>
          <p:cNvSpPr>
            <a:spLocks noChangeAspect="1"/>
          </p:cNvSpPr>
          <p:nvPr/>
        </p:nvSpPr>
        <p:spPr bwMode="auto">
          <a:xfrm>
            <a:off x="6548443" y="5705807"/>
            <a:ext cx="533065" cy="29307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Text Placeholder 5"/>
          <p:cNvSpPr txBox="1">
            <a:spLocks/>
          </p:cNvSpPr>
          <p:nvPr/>
        </p:nvSpPr>
        <p:spPr>
          <a:xfrm>
            <a:off x="3198381" y="5494193"/>
            <a:ext cx="3001930" cy="822257"/>
          </a:xfrm>
          <a:prstGeom prst="rect">
            <a:avLst/>
          </a:prstGeom>
        </p:spPr>
        <p:txBody>
          <a:bodyPr vert="horz" wrap="square" lIns="182880" tIns="146304" rIns="182880" bIns="146304" rtlCol="0">
            <a:no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Font typeface="Arial" pitchFamily="34" charset="0"/>
              <a:buNone/>
            </a:pPr>
            <a:r>
              <a:rPr lang="en-US" sz="3600" dirty="0" smtClean="0">
                <a:solidFill>
                  <a:srgbClr val="67297A"/>
                </a:solidFill>
              </a:rPr>
              <a:t>Visual</a:t>
            </a:r>
            <a:r>
              <a:rPr lang="en-US" sz="3600" dirty="0" smtClean="0">
                <a:solidFill>
                  <a:srgbClr val="7F7F7F"/>
                </a:solidFill>
              </a:rPr>
              <a:t> </a:t>
            </a:r>
            <a:r>
              <a:rPr lang="en-US" sz="3600" dirty="0" smtClean="0">
                <a:solidFill>
                  <a:srgbClr val="67297A"/>
                </a:solidFill>
              </a:rPr>
              <a:t>Studio</a:t>
            </a:r>
            <a:endParaRPr lang="en-US" sz="1800" dirty="0" smtClean="0">
              <a:solidFill>
                <a:srgbClr val="67297A"/>
              </a:solidFill>
              <a:latin typeface="Segoe UI"/>
            </a:endParaRPr>
          </a:p>
        </p:txBody>
      </p:sp>
      <p:sp>
        <p:nvSpPr>
          <p:cNvPr id="22" name="Text Placeholder 5"/>
          <p:cNvSpPr txBox="1">
            <a:spLocks/>
          </p:cNvSpPr>
          <p:nvPr/>
        </p:nvSpPr>
        <p:spPr>
          <a:xfrm>
            <a:off x="7229643" y="5506373"/>
            <a:ext cx="3803904" cy="822257"/>
          </a:xfrm>
          <a:prstGeom prst="rect">
            <a:avLst/>
          </a:prstGeom>
        </p:spPr>
        <p:txBody>
          <a:bodyPr vert="horz" wrap="square" lIns="182880" tIns="146304" rIns="182880" bIns="146304" rtlCol="0">
            <a:no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Font typeface="Arial" pitchFamily="34" charset="0"/>
              <a:buNone/>
            </a:pPr>
            <a:r>
              <a:rPr lang="en-US" sz="3600" dirty="0" smtClean="0">
                <a:solidFill>
                  <a:schemeClr val="accent3">
                    <a:lumMod val="75000"/>
                  </a:schemeClr>
                </a:solidFill>
              </a:rPr>
              <a:t>Microsoft</a:t>
            </a:r>
            <a:r>
              <a:rPr lang="en-US" sz="3600" dirty="0" smtClean="0">
                <a:solidFill>
                  <a:srgbClr val="7F7F7F"/>
                </a:solidFill>
              </a:rPr>
              <a:t> </a:t>
            </a:r>
            <a:r>
              <a:rPr lang="en-US" sz="3600" dirty="0" smtClean="0">
                <a:solidFill>
                  <a:srgbClr val="1BA6D3"/>
                </a:solidFill>
              </a:rPr>
              <a:t>Azure</a:t>
            </a:r>
            <a:endParaRPr lang="en-US" sz="1800" dirty="0" smtClean="0">
              <a:solidFill>
                <a:srgbClr val="1BA6D3"/>
              </a:solidFill>
              <a:latin typeface="Segoe UI"/>
            </a:endParaRPr>
          </a:p>
        </p:txBody>
      </p:sp>
    </p:spTree>
    <p:extLst>
      <p:ext uri="{BB962C8B-B14F-4D97-AF65-F5344CB8AC3E}">
        <p14:creationId xmlns:p14="http://schemas.microsoft.com/office/powerpoint/2010/main" val="162418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1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2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3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API</a:t>
            </a:r>
            <a:endParaRPr lang="en-US" dirty="0"/>
          </a:p>
        </p:txBody>
      </p:sp>
      <p:sp>
        <p:nvSpPr>
          <p:cNvPr id="12" name="Freeform 6"/>
          <p:cNvSpPr>
            <a:spLocks noEditPoints="1"/>
          </p:cNvSpPr>
          <p:nvPr/>
        </p:nvSpPr>
        <p:spPr bwMode="auto">
          <a:xfrm>
            <a:off x="6761697" y="1980163"/>
            <a:ext cx="4014316" cy="3264631"/>
          </a:xfrm>
          <a:custGeom>
            <a:avLst/>
            <a:gdLst>
              <a:gd name="T0" fmla="*/ 265 w 390"/>
              <a:gd name="T1" fmla="*/ 81 h 317"/>
              <a:gd name="T2" fmla="*/ 302 w 390"/>
              <a:gd name="T3" fmla="*/ 99 h 317"/>
              <a:gd name="T4" fmla="*/ 265 w 390"/>
              <a:gd name="T5" fmla="*/ 116 h 317"/>
              <a:gd name="T6" fmla="*/ 226 w 390"/>
              <a:gd name="T7" fmla="*/ 108 h 317"/>
              <a:gd name="T8" fmla="*/ 271 w 390"/>
              <a:gd name="T9" fmla="*/ 37 h 317"/>
              <a:gd name="T10" fmla="*/ 232 w 390"/>
              <a:gd name="T11" fmla="*/ 46 h 317"/>
              <a:gd name="T12" fmla="*/ 195 w 390"/>
              <a:gd name="T13" fmla="*/ 29 h 317"/>
              <a:gd name="T14" fmla="*/ 232 w 390"/>
              <a:gd name="T15" fmla="*/ 9 h 317"/>
              <a:gd name="T16" fmla="*/ 271 w 390"/>
              <a:gd name="T17" fmla="*/ 37 h 317"/>
              <a:gd name="T18" fmla="*/ 375 w 390"/>
              <a:gd name="T19" fmla="*/ 259 h 317"/>
              <a:gd name="T20" fmla="*/ 346 w 390"/>
              <a:gd name="T21" fmla="*/ 285 h 317"/>
              <a:gd name="T22" fmla="*/ 220 w 390"/>
              <a:gd name="T23" fmla="*/ 315 h 317"/>
              <a:gd name="T24" fmla="*/ 61 w 390"/>
              <a:gd name="T25" fmla="*/ 228 h 317"/>
              <a:gd name="T26" fmla="*/ 169 w 390"/>
              <a:gd name="T27" fmla="*/ 208 h 317"/>
              <a:gd name="T28" fmla="*/ 258 w 390"/>
              <a:gd name="T29" fmla="*/ 206 h 317"/>
              <a:gd name="T30" fmla="*/ 261 w 390"/>
              <a:gd name="T31" fmla="*/ 238 h 317"/>
              <a:gd name="T32" fmla="*/ 187 w 390"/>
              <a:gd name="T33" fmla="*/ 247 h 317"/>
              <a:gd name="T34" fmla="*/ 290 w 390"/>
              <a:gd name="T35" fmla="*/ 269 h 317"/>
              <a:gd name="T36" fmla="*/ 373 w 390"/>
              <a:gd name="T37" fmla="*/ 237 h 317"/>
              <a:gd name="T38" fmla="*/ 44 w 390"/>
              <a:gd name="T39" fmla="*/ 211 h 317"/>
              <a:gd name="T40" fmla="*/ 0 w 390"/>
              <a:gd name="T41" fmla="*/ 297 h 317"/>
              <a:gd name="T42" fmla="*/ 51 w 390"/>
              <a:gd name="T43" fmla="*/ 291 h 317"/>
              <a:gd name="T44" fmla="*/ 44 w 390"/>
              <a:gd name="T45" fmla="*/ 211 h 317"/>
              <a:gd name="T46" fmla="*/ 352 w 390"/>
              <a:gd name="T47" fmla="*/ 96 h 317"/>
              <a:gd name="T48" fmla="*/ 368 w 390"/>
              <a:gd name="T49" fmla="*/ 77 h 317"/>
              <a:gd name="T50" fmla="*/ 390 w 390"/>
              <a:gd name="T51" fmla="*/ 40 h 317"/>
              <a:gd name="T52" fmla="*/ 343 w 390"/>
              <a:gd name="T53" fmla="*/ 0 h 317"/>
              <a:gd name="T54" fmla="*/ 297 w 390"/>
              <a:gd name="T55" fmla="*/ 44 h 317"/>
              <a:gd name="T56" fmla="*/ 324 w 390"/>
              <a:gd name="T57" fmla="*/ 22 h 317"/>
              <a:gd name="T58" fmla="*/ 366 w 390"/>
              <a:gd name="T59" fmla="*/ 22 h 317"/>
              <a:gd name="T60" fmla="*/ 368 w 390"/>
              <a:gd name="T61" fmla="*/ 52 h 317"/>
              <a:gd name="T62" fmla="*/ 343 w 390"/>
              <a:gd name="T63" fmla="*/ 77 h 317"/>
              <a:gd name="T64" fmla="*/ 333 w 390"/>
              <a:gd name="T65" fmla="*/ 107 h 317"/>
              <a:gd name="T66" fmla="*/ 351 w 390"/>
              <a:gd name="T67" fmla="*/ 112 h 317"/>
              <a:gd name="T68" fmla="*/ 351 w 390"/>
              <a:gd name="T69" fmla="*/ 144 h 317"/>
              <a:gd name="T70" fmla="*/ 333 w 390"/>
              <a:gd name="T71" fmla="*/ 128 h 317"/>
              <a:gd name="T72" fmla="*/ 351 w 390"/>
              <a:gd name="T73" fmla="*/ 144 h 317"/>
              <a:gd name="T74" fmla="*/ 112 w 390"/>
              <a:gd name="T75" fmla="*/ 99 h 317"/>
              <a:gd name="T76" fmla="*/ 78 w 390"/>
              <a:gd name="T77" fmla="*/ 144 h 317"/>
              <a:gd name="T78" fmla="*/ 150 w 390"/>
              <a:gd name="T79" fmla="*/ 0 h 317"/>
              <a:gd name="T80" fmla="*/ 179 w 390"/>
              <a:gd name="T81" fmla="*/ 144 h 317"/>
              <a:gd name="T82" fmla="*/ 112 w 390"/>
              <a:gd name="T83" fmla="*/ 99 h 317"/>
              <a:gd name="T84" fmla="*/ 160 w 390"/>
              <a:gd name="T85" fmla="*/ 85 h 317"/>
              <a:gd name="T86" fmla="*/ 138 w 390"/>
              <a:gd name="T87" fmla="*/ 17 h 317"/>
              <a:gd name="T88" fmla="*/ 130 w 390"/>
              <a:gd name="T89" fmla="*/ 43 h 317"/>
              <a:gd name="T90" fmla="*/ 160 w 390"/>
              <a:gd name="T91" fmla="*/ 85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 h="317">
                <a:moveTo>
                  <a:pt x="226" y="108"/>
                </a:moveTo>
                <a:cubicBezTo>
                  <a:pt x="265" y="81"/>
                  <a:pt x="265" y="81"/>
                  <a:pt x="265" y="81"/>
                </a:cubicBezTo>
                <a:cubicBezTo>
                  <a:pt x="265" y="99"/>
                  <a:pt x="265" y="99"/>
                  <a:pt x="265" y="99"/>
                </a:cubicBezTo>
                <a:cubicBezTo>
                  <a:pt x="302" y="99"/>
                  <a:pt x="302" y="99"/>
                  <a:pt x="302" y="99"/>
                </a:cubicBezTo>
                <a:cubicBezTo>
                  <a:pt x="302" y="116"/>
                  <a:pt x="302" y="116"/>
                  <a:pt x="302" y="116"/>
                </a:cubicBezTo>
                <a:cubicBezTo>
                  <a:pt x="265" y="116"/>
                  <a:pt x="265" y="116"/>
                  <a:pt x="265" y="116"/>
                </a:cubicBezTo>
                <a:cubicBezTo>
                  <a:pt x="265" y="135"/>
                  <a:pt x="265" y="135"/>
                  <a:pt x="265" y="135"/>
                </a:cubicBezTo>
                <a:cubicBezTo>
                  <a:pt x="226" y="108"/>
                  <a:pt x="226" y="108"/>
                  <a:pt x="226" y="108"/>
                </a:cubicBezTo>
                <a:cubicBezTo>
                  <a:pt x="226" y="108"/>
                  <a:pt x="226" y="108"/>
                  <a:pt x="226" y="108"/>
                </a:cubicBezTo>
                <a:close/>
                <a:moveTo>
                  <a:pt x="271" y="37"/>
                </a:moveTo>
                <a:cubicBezTo>
                  <a:pt x="232" y="64"/>
                  <a:pt x="232" y="64"/>
                  <a:pt x="232" y="64"/>
                </a:cubicBezTo>
                <a:cubicBezTo>
                  <a:pt x="232" y="46"/>
                  <a:pt x="232" y="46"/>
                  <a:pt x="232" y="46"/>
                </a:cubicBezTo>
                <a:cubicBezTo>
                  <a:pt x="195" y="46"/>
                  <a:pt x="195" y="46"/>
                  <a:pt x="195" y="46"/>
                </a:cubicBezTo>
                <a:cubicBezTo>
                  <a:pt x="195" y="29"/>
                  <a:pt x="195" y="29"/>
                  <a:pt x="195" y="29"/>
                </a:cubicBezTo>
                <a:cubicBezTo>
                  <a:pt x="232" y="29"/>
                  <a:pt x="232" y="29"/>
                  <a:pt x="232" y="29"/>
                </a:cubicBezTo>
                <a:cubicBezTo>
                  <a:pt x="232" y="9"/>
                  <a:pt x="232" y="9"/>
                  <a:pt x="232" y="9"/>
                </a:cubicBezTo>
                <a:cubicBezTo>
                  <a:pt x="271" y="37"/>
                  <a:pt x="271" y="37"/>
                  <a:pt x="271" y="37"/>
                </a:cubicBezTo>
                <a:cubicBezTo>
                  <a:pt x="271" y="37"/>
                  <a:pt x="271" y="37"/>
                  <a:pt x="271" y="37"/>
                </a:cubicBezTo>
                <a:close/>
                <a:moveTo>
                  <a:pt x="390" y="247"/>
                </a:moveTo>
                <a:cubicBezTo>
                  <a:pt x="390" y="247"/>
                  <a:pt x="389" y="249"/>
                  <a:pt x="375" y="259"/>
                </a:cubicBezTo>
                <a:cubicBezTo>
                  <a:pt x="375" y="259"/>
                  <a:pt x="372" y="264"/>
                  <a:pt x="371" y="264"/>
                </a:cubicBezTo>
                <a:cubicBezTo>
                  <a:pt x="364" y="269"/>
                  <a:pt x="358" y="276"/>
                  <a:pt x="346" y="285"/>
                </a:cubicBezTo>
                <a:cubicBezTo>
                  <a:pt x="334" y="285"/>
                  <a:pt x="310" y="297"/>
                  <a:pt x="298" y="303"/>
                </a:cubicBezTo>
                <a:cubicBezTo>
                  <a:pt x="276" y="303"/>
                  <a:pt x="243" y="308"/>
                  <a:pt x="220" y="315"/>
                </a:cubicBezTo>
                <a:cubicBezTo>
                  <a:pt x="186" y="308"/>
                  <a:pt x="182" y="317"/>
                  <a:pt x="61" y="286"/>
                </a:cubicBezTo>
                <a:cubicBezTo>
                  <a:pt x="61" y="286"/>
                  <a:pt x="61" y="238"/>
                  <a:pt x="61" y="228"/>
                </a:cubicBezTo>
                <a:cubicBezTo>
                  <a:pt x="83" y="221"/>
                  <a:pt x="90" y="208"/>
                  <a:pt x="116" y="204"/>
                </a:cubicBezTo>
                <a:cubicBezTo>
                  <a:pt x="134" y="202"/>
                  <a:pt x="151" y="203"/>
                  <a:pt x="169" y="208"/>
                </a:cubicBezTo>
                <a:cubicBezTo>
                  <a:pt x="181" y="212"/>
                  <a:pt x="192" y="213"/>
                  <a:pt x="212" y="212"/>
                </a:cubicBezTo>
                <a:cubicBezTo>
                  <a:pt x="229" y="211"/>
                  <a:pt x="235" y="206"/>
                  <a:pt x="258" y="206"/>
                </a:cubicBezTo>
                <a:cubicBezTo>
                  <a:pt x="272" y="206"/>
                  <a:pt x="286" y="215"/>
                  <a:pt x="285" y="223"/>
                </a:cubicBezTo>
                <a:cubicBezTo>
                  <a:pt x="285" y="230"/>
                  <a:pt x="271" y="238"/>
                  <a:pt x="261" y="238"/>
                </a:cubicBezTo>
                <a:cubicBezTo>
                  <a:pt x="241" y="239"/>
                  <a:pt x="246" y="238"/>
                  <a:pt x="226" y="238"/>
                </a:cubicBezTo>
                <a:cubicBezTo>
                  <a:pt x="203" y="237"/>
                  <a:pt x="202" y="242"/>
                  <a:pt x="187" y="247"/>
                </a:cubicBezTo>
                <a:cubicBezTo>
                  <a:pt x="202" y="252"/>
                  <a:pt x="211" y="258"/>
                  <a:pt x="230" y="268"/>
                </a:cubicBezTo>
                <a:cubicBezTo>
                  <a:pt x="251" y="265"/>
                  <a:pt x="272" y="268"/>
                  <a:pt x="290" y="269"/>
                </a:cubicBezTo>
                <a:cubicBezTo>
                  <a:pt x="306" y="265"/>
                  <a:pt x="313" y="259"/>
                  <a:pt x="332" y="258"/>
                </a:cubicBezTo>
                <a:cubicBezTo>
                  <a:pt x="343" y="249"/>
                  <a:pt x="359" y="234"/>
                  <a:pt x="373" y="237"/>
                </a:cubicBezTo>
                <a:cubicBezTo>
                  <a:pt x="381" y="238"/>
                  <a:pt x="390" y="247"/>
                  <a:pt x="390" y="247"/>
                </a:cubicBezTo>
                <a:close/>
                <a:moveTo>
                  <a:pt x="44" y="211"/>
                </a:moveTo>
                <a:cubicBezTo>
                  <a:pt x="0" y="211"/>
                  <a:pt x="0" y="211"/>
                  <a:pt x="0" y="211"/>
                </a:cubicBezTo>
                <a:cubicBezTo>
                  <a:pt x="0" y="297"/>
                  <a:pt x="0" y="297"/>
                  <a:pt x="0" y="297"/>
                </a:cubicBezTo>
                <a:cubicBezTo>
                  <a:pt x="44" y="297"/>
                  <a:pt x="44" y="297"/>
                  <a:pt x="44" y="297"/>
                </a:cubicBezTo>
                <a:cubicBezTo>
                  <a:pt x="48" y="297"/>
                  <a:pt x="51" y="294"/>
                  <a:pt x="51" y="291"/>
                </a:cubicBezTo>
                <a:cubicBezTo>
                  <a:pt x="51" y="216"/>
                  <a:pt x="51" y="216"/>
                  <a:pt x="51" y="216"/>
                </a:cubicBezTo>
                <a:cubicBezTo>
                  <a:pt x="51" y="213"/>
                  <a:pt x="48" y="211"/>
                  <a:pt x="44" y="211"/>
                </a:cubicBezTo>
                <a:close/>
                <a:moveTo>
                  <a:pt x="351" y="112"/>
                </a:moveTo>
                <a:cubicBezTo>
                  <a:pt x="351" y="105"/>
                  <a:pt x="351" y="100"/>
                  <a:pt x="352" y="96"/>
                </a:cubicBezTo>
                <a:cubicBezTo>
                  <a:pt x="354" y="94"/>
                  <a:pt x="355" y="91"/>
                  <a:pt x="356" y="89"/>
                </a:cubicBezTo>
                <a:cubicBezTo>
                  <a:pt x="358" y="86"/>
                  <a:pt x="362" y="82"/>
                  <a:pt x="368" y="77"/>
                </a:cubicBezTo>
                <a:cubicBezTo>
                  <a:pt x="376" y="69"/>
                  <a:pt x="382" y="63"/>
                  <a:pt x="385" y="57"/>
                </a:cubicBezTo>
                <a:cubicBezTo>
                  <a:pt x="389" y="52"/>
                  <a:pt x="390" y="46"/>
                  <a:pt x="390" y="40"/>
                </a:cubicBezTo>
                <a:cubicBezTo>
                  <a:pt x="390" y="29"/>
                  <a:pt x="385" y="20"/>
                  <a:pt x="377" y="12"/>
                </a:cubicBezTo>
                <a:cubicBezTo>
                  <a:pt x="368" y="4"/>
                  <a:pt x="358" y="0"/>
                  <a:pt x="343" y="0"/>
                </a:cubicBezTo>
                <a:cubicBezTo>
                  <a:pt x="329" y="0"/>
                  <a:pt x="319" y="4"/>
                  <a:pt x="311" y="10"/>
                </a:cubicBezTo>
                <a:cubicBezTo>
                  <a:pt x="300" y="20"/>
                  <a:pt x="297" y="31"/>
                  <a:pt x="297" y="44"/>
                </a:cubicBezTo>
                <a:cubicBezTo>
                  <a:pt x="315" y="44"/>
                  <a:pt x="315" y="44"/>
                  <a:pt x="315" y="44"/>
                </a:cubicBezTo>
                <a:cubicBezTo>
                  <a:pt x="316" y="34"/>
                  <a:pt x="316" y="27"/>
                  <a:pt x="324" y="22"/>
                </a:cubicBezTo>
                <a:cubicBezTo>
                  <a:pt x="329" y="17"/>
                  <a:pt x="336" y="14"/>
                  <a:pt x="343" y="14"/>
                </a:cubicBezTo>
                <a:cubicBezTo>
                  <a:pt x="351" y="14"/>
                  <a:pt x="360" y="17"/>
                  <a:pt x="366" y="22"/>
                </a:cubicBezTo>
                <a:cubicBezTo>
                  <a:pt x="371" y="27"/>
                  <a:pt x="372" y="33"/>
                  <a:pt x="372" y="40"/>
                </a:cubicBezTo>
                <a:cubicBezTo>
                  <a:pt x="372" y="44"/>
                  <a:pt x="371" y="48"/>
                  <a:pt x="368" y="52"/>
                </a:cubicBezTo>
                <a:cubicBezTo>
                  <a:pt x="367" y="55"/>
                  <a:pt x="363" y="60"/>
                  <a:pt x="356" y="65"/>
                </a:cubicBezTo>
                <a:cubicBezTo>
                  <a:pt x="350" y="70"/>
                  <a:pt x="346" y="74"/>
                  <a:pt x="343" y="77"/>
                </a:cubicBezTo>
                <a:cubicBezTo>
                  <a:pt x="341" y="81"/>
                  <a:pt x="338" y="85"/>
                  <a:pt x="337" y="89"/>
                </a:cubicBezTo>
                <a:cubicBezTo>
                  <a:pt x="334" y="94"/>
                  <a:pt x="333" y="100"/>
                  <a:pt x="333" y="107"/>
                </a:cubicBezTo>
                <a:cubicBezTo>
                  <a:pt x="333" y="108"/>
                  <a:pt x="333" y="111"/>
                  <a:pt x="333" y="112"/>
                </a:cubicBezTo>
                <a:cubicBezTo>
                  <a:pt x="351" y="112"/>
                  <a:pt x="351" y="112"/>
                  <a:pt x="351" y="112"/>
                </a:cubicBezTo>
                <a:cubicBezTo>
                  <a:pt x="351" y="112"/>
                  <a:pt x="351" y="112"/>
                  <a:pt x="351" y="112"/>
                </a:cubicBezTo>
                <a:close/>
                <a:moveTo>
                  <a:pt x="351" y="144"/>
                </a:moveTo>
                <a:cubicBezTo>
                  <a:pt x="351" y="128"/>
                  <a:pt x="351" y="128"/>
                  <a:pt x="351" y="128"/>
                </a:cubicBezTo>
                <a:cubicBezTo>
                  <a:pt x="333" y="128"/>
                  <a:pt x="333" y="128"/>
                  <a:pt x="333" y="128"/>
                </a:cubicBezTo>
                <a:cubicBezTo>
                  <a:pt x="333" y="144"/>
                  <a:pt x="333" y="144"/>
                  <a:pt x="333" y="144"/>
                </a:cubicBezTo>
                <a:cubicBezTo>
                  <a:pt x="351" y="144"/>
                  <a:pt x="351" y="144"/>
                  <a:pt x="351" y="144"/>
                </a:cubicBezTo>
                <a:cubicBezTo>
                  <a:pt x="351" y="144"/>
                  <a:pt x="351" y="144"/>
                  <a:pt x="351" y="144"/>
                </a:cubicBezTo>
                <a:close/>
                <a:moveTo>
                  <a:pt x="112" y="99"/>
                </a:moveTo>
                <a:cubicBezTo>
                  <a:pt x="98" y="144"/>
                  <a:pt x="98" y="144"/>
                  <a:pt x="98" y="144"/>
                </a:cubicBezTo>
                <a:cubicBezTo>
                  <a:pt x="78" y="144"/>
                  <a:pt x="78" y="144"/>
                  <a:pt x="78" y="144"/>
                </a:cubicBezTo>
                <a:cubicBezTo>
                  <a:pt x="127" y="0"/>
                  <a:pt x="127" y="0"/>
                  <a:pt x="127" y="0"/>
                </a:cubicBezTo>
                <a:cubicBezTo>
                  <a:pt x="150" y="0"/>
                  <a:pt x="150" y="0"/>
                  <a:pt x="150" y="0"/>
                </a:cubicBezTo>
                <a:cubicBezTo>
                  <a:pt x="199" y="144"/>
                  <a:pt x="199" y="144"/>
                  <a:pt x="199" y="144"/>
                </a:cubicBezTo>
                <a:cubicBezTo>
                  <a:pt x="179" y="144"/>
                  <a:pt x="179" y="144"/>
                  <a:pt x="179" y="144"/>
                </a:cubicBezTo>
                <a:cubicBezTo>
                  <a:pt x="164" y="99"/>
                  <a:pt x="164" y="99"/>
                  <a:pt x="164" y="99"/>
                </a:cubicBezTo>
                <a:cubicBezTo>
                  <a:pt x="112" y="99"/>
                  <a:pt x="112" y="99"/>
                  <a:pt x="112" y="99"/>
                </a:cubicBezTo>
                <a:cubicBezTo>
                  <a:pt x="112" y="99"/>
                  <a:pt x="112" y="99"/>
                  <a:pt x="112" y="99"/>
                </a:cubicBezTo>
                <a:close/>
                <a:moveTo>
                  <a:pt x="160" y="85"/>
                </a:moveTo>
                <a:cubicBezTo>
                  <a:pt x="146" y="43"/>
                  <a:pt x="146" y="43"/>
                  <a:pt x="146" y="43"/>
                </a:cubicBezTo>
                <a:cubicBezTo>
                  <a:pt x="142" y="34"/>
                  <a:pt x="140" y="25"/>
                  <a:pt x="138" y="17"/>
                </a:cubicBezTo>
                <a:cubicBezTo>
                  <a:pt x="138" y="17"/>
                  <a:pt x="138" y="17"/>
                  <a:pt x="138" y="17"/>
                </a:cubicBezTo>
                <a:cubicBezTo>
                  <a:pt x="135" y="25"/>
                  <a:pt x="133" y="34"/>
                  <a:pt x="130" y="43"/>
                </a:cubicBezTo>
                <a:cubicBezTo>
                  <a:pt x="116" y="85"/>
                  <a:pt x="116" y="85"/>
                  <a:pt x="116" y="85"/>
                </a:cubicBezTo>
                <a:cubicBezTo>
                  <a:pt x="160" y="85"/>
                  <a:pt x="160" y="85"/>
                  <a:pt x="160" y="85"/>
                </a:cubicBezTo>
                <a:cubicBezTo>
                  <a:pt x="160" y="85"/>
                  <a:pt x="160" y="85"/>
                  <a:pt x="160" y="85"/>
                </a:cubicBezTo>
                <a:close/>
              </a:path>
            </a:pathLst>
          </a:custGeom>
          <a:solidFill>
            <a:schemeClr val="tx1"/>
          </a:solidFill>
          <a:ln>
            <a:noFill/>
          </a:ln>
          <a:extLst/>
        </p:spPr>
        <p:txBody>
          <a:bodyPr vert="horz" wrap="square" lIns="93256" tIns="46629" rIns="93256" bIns="46629" numCol="1" anchor="t" anchorCtr="0" compatLnSpc="1">
            <a:prstTxWarp prst="textNoShape">
              <a:avLst/>
            </a:prstTxWarp>
          </a:bodyPr>
          <a:lstStyle/>
          <a:p>
            <a:endParaRPr lang="en-US" sz="1428" dirty="0"/>
          </a:p>
        </p:txBody>
      </p:sp>
      <p:sp>
        <p:nvSpPr>
          <p:cNvPr id="7" name="Rectangle 6"/>
          <p:cNvSpPr/>
          <p:nvPr/>
        </p:nvSpPr>
        <p:spPr bwMode="auto">
          <a:xfrm>
            <a:off x="531949" y="1476622"/>
            <a:ext cx="5392522" cy="50826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9769" tIns="46611" rIns="186513" bIns="46611" numCol="1" spcCol="0" rtlCol="0" anchor="ctr" anchorCtr="0" compatLnSpc="1">
            <a:prstTxWarp prst="textNoShape">
              <a:avLst/>
            </a:prstTxWarp>
          </a:bodyPr>
          <a:lstStyle/>
          <a:p>
            <a:pPr defTabSz="931956" fontAlgn="base">
              <a:spcBef>
                <a:spcPct val="0"/>
              </a:spcBef>
              <a:spcAft>
                <a:spcPct val="0"/>
              </a:spcAft>
            </a:pPr>
            <a:r>
              <a:rPr lang="en-NZ" sz="3808" b="1" dirty="0">
                <a:ln>
                  <a:solidFill>
                    <a:schemeClr val="bg1">
                      <a:alpha val="0"/>
                    </a:schemeClr>
                  </a:solidFill>
                </a:ln>
                <a:solidFill>
                  <a:schemeClr val="bg1">
                    <a:alpha val="99000"/>
                  </a:schemeClr>
                </a:solidFill>
                <a:latin typeface="+mj-lt"/>
              </a:rPr>
              <a:t>REST</a:t>
            </a:r>
            <a:r>
              <a:rPr lang="en-US" altLang="zh-CN" sz="3808" b="1" dirty="0">
                <a:ln>
                  <a:solidFill>
                    <a:schemeClr val="bg1">
                      <a:alpha val="0"/>
                    </a:schemeClr>
                  </a:solidFill>
                </a:ln>
                <a:solidFill>
                  <a:schemeClr val="bg1">
                    <a:alpha val="99000"/>
                  </a:schemeClr>
                </a:solidFill>
                <a:latin typeface="+mj-lt"/>
              </a:rPr>
              <a:t>ful API</a:t>
            </a:r>
          </a:p>
          <a:p>
            <a:pPr lvl="1" defTabSz="931956" fontAlgn="base">
              <a:spcBef>
                <a:spcPct val="0"/>
              </a:spcBef>
              <a:spcAft>
                <a:spcPct val="0"/>
              </a:spcAft>
            </a:pPr>
            <a:r>
              <a:rPr lang="en-NZ" sz="2856" dirty="0">
                <a:ln>
                  <a:solidFill>
                    <a:schemeClr val="bg1">
                      <a:alpha val="0"/>
                    </a:schemeClr>
                  </a:solidFill>
                </a:ln>
                <a:solidFill>
                  <a:schemeClr val="bg1">
                    <a:alpha val="99000"/>
                  </a:schemeClr>
                </a:solidFill>
                <a:latin typeface="+mj-lt"/>
              </a:rPr>
              <a:t>C#/.NET</a:t>
            </a:r>
          </a:p>
          <a:p>
            <a:pPr lvl="1" defTabSz="931956" fontAlgn="base">
              <a:spcBef>
                <a:spcPct val="0"/>
              </a:spcBef>
              <a:spcAft>
                <a:spcPct val="0"/>
              </a:spcAft>
            </a:pPr>
            <a:r>
              <a:rPr lang="en-NZ" sz="2856" dirty="0">
                <a:ln>
                  <a:solidFill>
                    <a:schemeClr val="bg1">
                      <a:alpha val="0"/>
                    </a:schemeClr>
                  </a:solidFill>
                </a:ln>
                <a:solidFill>
                  <a:schemeClr val="bg1">
                    <a:alpha val="99000"/>
                  </a:schemeClr>
                </a:solidFill>
                <a:latin typeface="+mj-lt"/>
              </a:rPr>
              <a:t>Python</a:t>
            </a:r>
          </a:p>
          <a:p>
            <a:pPr lvl="1" defTabSz="931956" fontAlgn="base">
              <a:spcBef>
                <a:spcPct val="0"/>
              </a:spcBef>
              <a:spcAft>
                <a:spcPct val="0"/>
              </a:spcAft>
            </a:pPr>
            <a:r>
              <a:rPr lang="en-NZ" sz="2856" dirty="0">
                <a:ln>
                  <a:solidFill>
                    <a:schemeClr val="bg1">
                      <a:alpha val="0"/>
                    </a:schemeClr>
                  </a:solidFill>
                </a:ln>
                <a:solidFill>
                  <a:schemeClr val="bg1">
                    <a:alpha val="99000"/>
                  </a:schemeClr>
                </a:solidFill>
                <a:latin typeface="+mj-lt"/>
              </a:rPr>
              <a:t>Ruby</a:t>
            </a:r>
          </a:p>
          <a:p>
            <a:pPr lvl="1" defTabSz="931956" fontAlgn="base">
              <a:spcBef>
                <a:spcPct val="0"/>
              </a:spcBef>
              <a:spcAft>
                <a:spcPct val="0"/>
              </a:spcAft>
            </a:pPr>
            <a:r>
              <a:rPr lang="en-NZ" sz="2856" dirty="0">
                <a:ln>
                  <a:solidFill>
                    <a:schemeClr val="bg1">
                      <a:alpha val="0"/>
                    </a:schemeClr>
                  </a:solidFill>
                </a:ln>
                <a:solidFill>
                  <a:schemeClr val="bg1">
                    <a:alpha val="99000"/>
                  </a:schemeClr>
                </a:solidFill>
                <a:latin typeface="+mj-lt"/>
              </a:rPr>
              <a:t>Perl</a:t>
            </a:r>
          </a:p>
          <a:p>
            <a:pPr lvl="1" defTabSz="931956" fontAlgn="base">
              <a:spcBef>
                <a:spcPct val="0"/>
              </a:spcBef>
              <a:spcAft>
                <a:spcPct val="0"/>
              </a:spcAft>
            </a:pPr>
            <a:r>
              <a:rPr lang="en-NZ" sz="2856" dirty="0">
                <a:ln>
                  <a:solidFill>
                    <a:schemeClr val="bg1">
                      <a:alpha val="0"/>
                    </a:schemeClr>
                  </a:solidFill>
                </a:ln>
                <a:solidFill>
                  <a:schemeClr val="bg1">
                    <a:alpha val="99000"/>
                  </a:schemeClr>
                </a:solidFill>
                <a:latin typeface="+mj-lt"/>
              </a:rPr>
              <a:t>JavaScript (Node)</a:t>
            </a:r>
          </a:p>
          <a:p>
            <a:pPr lvl="1" defTabSz="931956" fontAlgn="base">
              <a:spcBef>
                <a:spcPct val="0"/>
              </a:spcBef>
              <a:spcAft>
                <a:spcPct val="0"/>
              </a:spcAft>
            </a:pPr>
            <a:r>
              <a:rPr lang="en-NZ" sz="2856" dirty="0">
                <a:ln>
                  <a:solidFill>
                    <a:schemeClr val="bg1">
                      <a:alpha val="0"/>
                    </a:schemeClr>
                  </a:solidFill>
                </a:ln>
                <a:solidFill>
                  <a:schemeClr val="bg1">
                    <a:alpha val="99000"/>
                  </a:schemeClr>
                </a:solidFill>
                <a:latin typeface="+mj-lt"/>
              </a:rPr>
              <a:t>Java</a:t>
            </a:r>
          </a:p>
          <a:p>
            <a:pPr lvl="1" defTabSz="931956" fontAlgn="base">
              <a:spcBef>
                <a:spcPct val="0"/>
              </a:spcBef>
              <a:spcAft>
                <a:spcPct val="0"/>
              </a:spcAft>
            </a:pPr>
            <a:r>
              <a:rPr lang="en-US" sz="2856" dirty="0">
                <a:ln>
                  <a:solidFill>
                    <a:schemeClr val="bg1">
                      <a:alpha val="0"/>
                    </a:schemeClr>
                  </a:solidFill>
                </a:ln>
                <a:solidFill>
                  <a:schemeClr val="bg1">
                    <a:alpha val="99000"/>
                  </a:schemeClr>
                </a:solidFill>
                <a:latin typeface="+mj-lt"/>
              </a:rPr>
              <a:t>PHP</a:t>
            </a:r>
          </a:p>
          <a:p>
            <a:pPr lvl="1" defTabSz="931956" fontAlgn="base">
              <a:spcBef>
                <a:spcPct val="0"/>
              </a:spcBef>
              <a:spcAft>
                <a:spcPct val="0"/>
              </a:spcAft>
            </a:pPr>
            <a:r>
              <a:rPr lang="en-US" sz="2856" dirty="0">
                <a:ln>
                  <a:solidFill>
                    <a:schemeClr val="bg1">
                      <a:alpha val="0"/>
                    </a:schemeClr>
                  </a:solidFill>
                </a:ln>
                <a:solidFill>
                  <a:schemeClr val="bg1">
                    <a:alpha val="99000"/>
                  </a:schemeClr>
                </a:solidFill>
                <a:latin typeface="+mj-lt"/>
              </a:rPr>
              <a:t>Objective-C</a:t>
            </a:r>
          </a:p>
          <a:p>
            <a:pPr lvl="1" defTabSz="931956" fontAlgn="base">
              <a:spcBef>
                <a:spcPct val="0"/>
              </a:spcBef>
              <a:spcAft>
                <a:spcPct val="0"/>
              </a:spcAft>
            </a:pPr>
            <a:r>
              <a:rPr lang="en-US" sz="2856" dirty="0">
                <a:ln>
                  <a:solidFill>
                    <a:schemeClr val="bg1">
                      <a:alpha val="0"/>
                    </a:schemeClr>
                  </a:solidFill>
                </a:ln>
                <a:solidFill>
                  <a:schemeClr val="bg1">
                    <a:alpha val="99000"/>
                  </a:schemeClr>
                </a:solidFill>
                <a:latin typeface="+mj-lt"/>
              </a:rPr>
              <a:t>C#/VB on Windows Phone</a:t>
            </a:r>
          </a:p>
        </p:txBody>
      </p:sp>
    </p:spTree>
    <p:extLst>
      <p:ext uri="{BB962C8B-B14F-4D97-AF65-F5344CB8AC3E}">
        <p14:creationId xmlns:p14="http://schemas.microsoft.com/office/powerpoint/2010/main" val="28861824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1"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35" presetClass="path" presetSubtype="0" decel="100000" fill="hold" grpId="0" nodeType="withEffect">
                                  <p:stCondLst>
                                    <p:cond delay="500"/>
                                  </p:stCondLst>
                                  <p:childTnLst>
                                    <p:animMotion origin="layout" path="M 2.08333E-6 4.81481E-6 L -0.51641 4.81481E-6 " pathEditMode="relative" rAng="0" ptsTypes="AA">
                                      <p:cBhvr>
                                        <p:cTn id="12" dur="750" spd="-100000" fill="hold"/>
                                        <p:tgtEl>
                                          <p:spTgt spid="12"/>
                                        </p:tgtEl>
                                        <p:attrNameLst>
                                          <p:attrName>ppt_x</p:attrName>
                                          <p:attrName>ppt_y</p:attrName>
                                        </p:attrNameLst>
                                      </p:cBhvr>
                                      <p:rCtr x="-2582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31949" y="1476622"/>
            <a:ext cx="4293191" cy="42931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9" tIns="46629" rIns="46629" bIns="46629" numCol="1" spcCol="0" rtlCol="0" fromWordArt="0" anchor="ctr" anchorCtr="0" forceAA="0" compatLnSpc="1">
            <a:prstTxWarp prst="textNoShape">
              <a:avLst/>
            </a:prstTxWarp>
            <a:noAutofit/>
          </a:bodyPr>
          <a:lstStyle/>
          <a:p>
            <a:pPr algn="ctr" defTabSz="932274" fontAlgn="base">
              <a:spcBef>
                <a:spcPct val="0"/>
              </a:spcBef>
              <a:spcAft>
                <a:spcPct val="0"/>
              </a:spcAft>
            </a:pPr>
            <a:endParaRPr lang="en-US" sz="142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B</a:t>
            </a:r>
            <a:r>
              <a:rPr lang="en-US" altLang="zh-CN" dirty="0"/>
              <a:t>lob</a:t>
            </a:r>
            <a:endParaRPr lang="en-US" dirty="0"/>
          </a:p>
        </p:txBody>
      </p:sp>
      <p:sp>
        <p:nvSpPr>
          <p:cNvPr id="13" name="Text Placeholder 12"/>
          <p:cNvSpPr>
            <a:spLocks noGrp="1"/>
          </p:cNvSpPr>
          <p:nvPr>
            <p:ph type="body" sz="quarter" idx="4294967295"/>
          </p:nvPr>
        </p:nvSpPr>
        <p:spPr>
          <a:xfrm>
            <a:off x="5519738" y="2098675"/>
            <a:ext cx="6916737" cy="3639522"/>
          </a:xfrm>
          <a:prstGeom prst="rect">
            <a:avLst/>
          </a:prstGeom>
        </p:spPr>
        <p:txBody>
          <a:bodyPr/>
          <a:lstStyle/>
          <a:p>
            <a:r>
              <a:rPr lang="zh-CN" altLang="en-US" dirty="0" smtClean="0"/>
              <a:t>非结构化数据存储</a:t>
            </a:r>
            <a:endParaRPr lang="en-US" altLang="zh-CN" dirty="0" smtClean="0"/>
          </a:p>
          <a:p>
            <a:pPr lvl="1"/>
            <a:r>
              <a:rPr lang="zh-CN" altLang="en-US" sz="2448" spc="-52" dirty="0">
                <a:gradFill>
                  <a:gsLst>
                    <a:gs pos="0">
                      <a:schemeClr val="tx1"/>
                    </a:gs>
                    <a:gs pos="100000">
                      <a:schemeClr val="tx1"/>
                    </a:gs>
                  </a:gsLst>
                  <a:lin ang="5400000" scaled="0"/>
                </a:gradFill>
              </a:rPr>
              <a:t>以服务的形式管理</a:t>
            </a:r>
            <a:endParaRPr lang="en-US" altLang="zh-CN" sz="2448" spc="-52" dirty="0">
              <a:gradFill>
                <a:gsLst>
                  <a:gs pos="0">
                    <a:schemeClr val="tx1"/>
                  </a:gs>
                  <a:gs pos="100000">
                    <a:schemeClr val="tx1"/>
                  </a:gs>
                </a:gsLst>
                <a:lin ang="5400000" scaled="0"/>
              </a:gradFill>
            </a:endParaRPr>
          </a:p>
          <a:p>
            <a:pPr lvl="1"/>
            <a:r>
              <a:rPr lang="zh-CN" altLang="en-US" sz="2448" spc="-52" dirty="0" smtClean="0">
                <a:gradFill>
                  <a:gsLst>
                    <a:gs pos="0">
                      <a:schemeClr val="tx1"/>
                    </a:gs>
                    <a:gs pos="100000">
                      <a:schemeClr val="tx1"/>
                    </a:gs>
                  </a:gsLst>
                  <a:lin ang="5400000" scaled="0"/>
                </a:gradFill>
              </a:rPr>
              <a:t>分为</a:t>
            </a:r>
            <a:r>
              <a:rPr lang="en-US" altLang="zh-CN" sz="2448" spc="-52" dirty="0" smtClean="0">
                <a:gradFill>
                  <a:gsLst>
                    <a:gs pos="0">
                      <a:schemeClr val="tx1"/>
                    </a:gs>
                    <a:gs pos="100000">
                      <a:schemeClr val="tx1"/>
                    </a:gs>
                  </a:gsLst>
                  <a:lin ang="5400000" scaled="0"/>
                </a:gradFill>
              </a:rPr>
              <a:t>Block</a:t>
            </a:r>
            <a:r>
              <a:rPr lang="zh-CN" altLang="en-US" sz="2448" spc="-52" dirty="0" smtClean="0">
                <a:gradFill>
                  <a:gsLst>
                    <a:gs pos="0">
                      <a:schemeClr val="tx1"/>
                    </a:gs>
                    <a:gs pos="100000">
                      <a:schemeClr val="tx1"/>
                    </a:gs>
                  </a:gsLst>
                  <a:lin ang="5400000" scaled="0"/>
                </a:gradFill>
              </a:rPr>
              <a:t>和</a:t>
            </a:r>
            <a:r>
              <a:rPr lang="en-US" altLang="zh-CN" sz="2448" spc="-52" dirty="0" smtClean="0">
                <a:gradFill>
                  <a:gsLst>
                    <a:gs pos="0">
                      <a:schemeClr val="tx1"/>
                    </a:gs>
                    <a:gs pos="100000">
                      <a:schemeClr val="tx1"/>
                    </a:gs>
                  </a:gsLst>
                  <a:lin ang="5400000" scaled="0"/>
                </a:gradFill>
              </a:rPr>
              <a:t>Page</a:t>
            </a:r>
            <a:r>
              <a:rPr lang="zh-CN" altLang="en-US" sz="2448" spc="-52" dirty="0" smtClean="0">
                <a:gradFill>
                  <a:gsLst>
                    <a:gs pos="0">
                      <a:schemeClr val="tx1"/>
                    </a:gs>
                    <a:gs pos="100000">
                      <a:schemeClr val="tx1"/>
                    </a:gs>
                  </a:gsLst>
                  <a:lin ang="5400000" scaled="0"/>
                </a:gradFill>
              </a:rPr>
              <a:t>两种文件模式</a:t>
            </a:r>
            <a:endParaRPr lang="en-US" altLang="zh-CN" sz="2448" spc="-52" dirty="0" smtClean="0">
              <a:gradFill>
                <a:gsLst>
                  <a:gs pos="0">
                    <a:schemeClr val="tx1"/>
                  </a:gs>
                  <a:gs pos="100000">
                    <a:schemeClr val="tx1"/>
                  </a:gs>
                </a:gsLst>
                <a:lin ang="5400000" scaled="0"/>
              </a:gradFill>
            </a:endParaRPr>
          </a:p>
          <a:p>
            <a:pPr lvl="1"/>
            <a:r>
              <a:rPr lang="en-US" altLang="zh-CN" sz="2448" spc="-52" dirty="0" smtClean="0">
                <a:gradFill>
                  <a:gsLst>
                    <a:gs pos="0">
                      <a:schemeClr val="tx1"/>
                    </a:gs>
                    <a:gs pos="100000">
                      <a:schemeClr val="tx1"/>
                    </a:gs>
                  </a:gsLst>
                  <a:lin ang="5400000" scaled="0"/>
                </a:gradFill>
              </a:rPr>
              <a:t>Block</a:t>
            </a:r>
            <a:r>
              <a:rPr lang="zh-CN" altLang="en-US" sz="2448" spc="-52" dirty="0" smtClean="0">
                <a:gradFill>
                  <a:gsLst>
                    <a:gs pos="0">
                      <a:schemeClr val="tx1"/>
                    </a:gs>
                    <a:gs pos="100000">
                      <a:schemeClr val="tx1"/>
                    </a:gs>
                  </a:gsLst>
                  <a:lin ang="5400000" scaled="0"/>
                </a:gradFill>
              </a:rPr>
              <a:t>模式单</a:t>
            </a:r>
            <a:r>
              <a:rPr lang="zh-CN" altLang="en-US" sz="2448" spc="-52" dirty="0">
                <a:gradFill>
                  <a:gsLst>
                    <a:gs pos="0">
                      <a:schemeClr val="tx1"/>
                    </a:gs>
                    <a:gs pos="100000">
                      <a:schemeClr val="tx1"/>
                    </a:gs>
                  </a:gsLst>
                  <a:lin ang="5400000" scaled="0"/>
                </a:gradFill>
              </a:rPr>
              <a:t>文件可</a:t>
            </a:r>
            <a:r>
              <a:rPr lang="zh-CN" altLang="en-US" sz="2448" spc="-52" dirty="0" smtClean="0">
                <a:gradFill>
                  <a:gsLst>
                    <a:gs pos="0">
                      <a:schemeClr val="tx1"/>
                    </a:gs>
                    <a:gs pos="100000">
                      <a:schemeClr val="tx1"/>
                    </a:gs>
                  </a:gsLst>
                  <a:lin ang="5400000" scaled="0"/>
                </a:gradFill>
              </a:rPr>
              <a:t>支持</a:t>
            </a:r>
            <a:r>
              <a:rPr lang="en-US" altLang="zh-CN" sz="2448" spc="-52" dirty="0" smtClean="0">
                <a:gradFill>
                  <a:gsLst>
                    <a:gs pos="0">
                      <a:schemeClr val="tx1"/>
                    </a:gs>
                    <a:gs pos="100000">
                      <a:schemeClr val="tx1"/>
                    </a:gs>
                  </a:gsLst>
                  <a:lin ang="5400000" scaled="0"/>
                </a:gradFill>
              </a:rPr>
              <a:t>200GB</a:t>
            </a:r>
          </a:p>
          <a:p>
            <a:pPr lvl="1"/>
            <a:r>
              <a:rPr lang="en-US" sz="2448" spc="-52" dirty="0" smtClean="0">
                <a:gradFill>
                  <a:gsLst>
                    <a:gs pos="0">
                      <a:schemeClr val="tx1"/>
                    </a:gs>
                    <a:gs pos="100000">
                      <a:schemeClr val="tx1"/>
                    </a:gs>
                  </a:gsLst>
                  <a:lin ang="5400000" scaled="0"/>
                </a:gradFill>
              </a:rPr>
              <a:t>P</a:t>
            </a:r>
            <a:r>
              <a:rPr lang="en-US" altLang="zh-CN" sz="2448" spc="-52" dirty="0" smtClean="0">
                <a:gradFill>
                  <a:gsLst>
                    <a:gs pos="0">
                      <a:schemeClr val="tx1"/>
                    </a:gs>
                    <a:gs pos="100000">
                      <a:schemeClr val="tx1"/>
                    </a:gs>
                  </a:gsLst>
                  <a:lin ang="5400000" scaled="0"/>
                </a:gradFill>
              </a:rPr>
              <a:t>age</a:t>
            </a:r>
            <a:r>
              <a:rPr lang="zh-CN" altLang="en-US" sz="2448" spc="-52" dirty="0" smtClean="0">
                <a:gradFill>
                  <a:gsLst>
                    <a:gs pos="0">
                      <a:schemeClr val="tx1"/>
                    </a:gs>
                    <a:gs pos="100000">
                      <a:schemeClr val="tx1"/>
                    </a:gs>
                  </a:gsLst>
                  <a:lin ang="5400000" scaled="0"/>
                </a:gradFill>
              </a:rPr>
              <a:t>模式单文件可支持</a:t>
            </a:r>
            <a:r>
              <a:rPr lang="en-US" altLang="zh-CN" sz="2448" spc="-52" dirty="0" smtClean="0">
                <a:gradFill>
                  <a:gsLst>
                    <a:gs pos="0">
                      <a:schemeClr val="tx1"/>
                    </a:gs>
                    <a:gs pos="100000">
                      <a:schemeClr val="tx1"/>
                    </a:gs>
                  </a:gsLst>
                  <a:lin ang="5400000" scaled="0"/>
                </a:gradFill>
              </a:rPr>
              <a:t>1TB</a:t>
            </a:r>
            <a:endParaRPr lang="en-US" sz="2448" spc="-52" dirty="0">
              <a:gradFill>
                <a:gsLst>
                  <a:gs pos="0">
                    <a:schemeClr val="tx1"/>
                  </a:gs>
                  <a:gs pos="100000">
                    <a:schemeClr val="tx1"/>
                  </a:gs>
                </a:gsLst>
                <a:lin ang="5400000" scaled="0"/>
              </a:gradFill>
            </a:endParaRPr>
          </a:p>
          <a:p>
            <a:pPr lvl="1"/>
            <a:r>
              <a:rPr lang="zh-CN" altLang="en-US" sz="2448" spc="-52" dirty="0">
                <a:gradFill>
                  <a:gsLst>
                    <a:gs pos="0">
                      <a:schemeClr val="tx1"/>
                    </a:gs>
                    <a:gs pos="100000">
                      <a:schemeClr val="tx1"/>
                    </a:gs>
                  </a:gsLst>
                  <a:lin ang="5400000" scaled="0"/>
                </a:gradFill>
              </a:rPr>
              <a:t>每个账户</a:t>
            </a:r>
            <a:r>
              <a:rPr lang="zh-CN" altLang="en-US" sz="2448" spc="-52" dirty="0" smtClean="0">
                <a:gradFill>
                  <a:gsLst>
                    <a:gs pos="0">
                      <a:schemeClr val="tx1"/>
                    </a:gs>
                    <a:gs pos="100000">
                      <a:schemeClr val="tx1"/>
                    </a:gs>
                  </a:gsLst>
                  <a:lin ang="5400000" scaled="0"/>
                </a:gradFill>
              </a:rPr>
              <a:t>拥有</a:t>
            </a:r>
            <a:r>
              <a:rPr lang="en-US" altLang="zh-CN" sz="2448" spc="-52" dirty="0">
                <a:gradFill>
                  <a:gsLst>
                    <a:gs pos="0">
                      <a:schemeClr val="tx1"/>
                    </a:gs>
                    <a:gs pos="100000">
                      <a:schemeClr val="tx1"/>
                    </a:gs>
                  </a:gsLst>
                  <a:lin ang="5400000" scaled="0"/>
                </a:gradFill>
              </a:rPr>
              <a:t>5</a:t>
            </a:r>
            <a:r>
              <a:rPr lang="en-US" sz="2448" spc="-52" dirty="0" smtClean="0">
                <a:gradFill>
                  <a:gsLst>
                    <a:gs pos="0">
                      <a:schemeClr val="tx1"/>
                    </a:gs>
                    <a:gs pos="100000">
                      <a:schemeClr val="tx1"/>
                    </a:gs>
                  </a:gsLst>
                  <a:lin ang="5400000" scaled="0"/>
                </a:gradFill>
              </a:rPr>
              <a:t>00TB</a:t>
            </a:r>
            <a:r>
              <a:rPr lang="zh-CN" altLang="en-US" sz="2448" spc="-52" dirty="0">
                <a:gradFill>
                  <a:gsLst>
                    <a:gs pos="0">
                      <a:schemeClr val="tx1"/>
                    </a:gs>
                    <a:gs pos="100000">
                      <a:schemeClr val="tx1"/>
                    </a:gs>
                  </a:gsLst>
                  <a:lin ang="5400000" scaled="0"/>
                </a:gradFill>
              </a:rPr>
              <a:t>的容量</a:t>
            </a:r>
            <a:endParaRPr lang="en-US" sz="2448" spc="-52" dirty="0">
              <a:gradFill>
                <a:gsLst>
                  <a:gs pos="0">
                    <a:schemeClr val="tx1"/>
                  </a:gs>
                  <a:gs pos="100000">
                    <a:schemeClr val="tx1"/>
                  </a:gs>
                </a:gsLst>
                <a:lin ang="5400000" scaled="0"/>
              </a:gradFill>
            </a:endParaRPr>
          </a:p>
          <a:p>
            <a:pPr lvl="1"/>
            <a:r>
              <a:rPr lang="en-US" sz="2448" spc="-52" dirty="0">
                <a:gradFill>
                  <a:gsLst>
                    <a:gs pos="0">
                      <a:schemeClr val="tx1"/>
                    </a:gs>
                    <a:gs pos="100000">
                      <a:schemeClr val="tx1"/>
                    </a:gs>
                  </a:gsLst>
                  <a:lin ang="5400000" scaled="0"/>
                </a:gradFill>
              </a:rPr>
              <a:t>REST</a:t>
            </a:r>
            <a:r>
              <a:rPr lang="en-US" altLang="zh-CN" sz="2448" spc="-52" dirty="0">
                <a:gradFill>
                  <a:gsLst>
                    <a:gs pos="0">
                      <a:schemeClr val="tx1"/>
                    </a:gs>
                    <a:gs pos="100000">
                      <a:schemeClr val="tx1"/>
                    </a:gs>
                  </a:gsLst>
                  <a:lin ang="5400000" scaled="0"/>
                </a:gradFill>
              </a:rPr>
              <a:t>ful</a:t>
            </a:r>
            <a:r>
              <a:rPr lang="en-US" sz="2448" spc="-52" dirty="0">
                <a:gradFill>
                  <a:gsLst>
                    <a:gs pos="0">
                      <a:schemeClr val="tx1"/>
                    </a:gs>
                    <a:gs pos="100000">
                      <a:schemeClr val="tx1"/>
                    </a:gs>
                  </a:gsLst>
                  <a:lin ang="5400000" scaled="0"/>
                </a:gradFill>
              </a:rPr>
              <a:t> API</a:t>
            </a:r>
          </a:p>
          <a:p>
            <a:pPr lvl="1"/>
            <a:r>
              <a:rPr lang="zh-CN" altLang="en-US" sz="2448" spc="-52" dirty="0">
                <a:gradFill>
                  <a:gsLst>
                    <a:gs pos="0">
                      <a:schemeClr val="tx1"/>
                    </a:gs>
                    <a:gs pos="100000">
                      <a:schemeClr val="tx1"/>
                    </a:gs>
                  </a:gsLst>
                  <a:lin ang="5400000" scaled="0"/>
                </a:gradFill>
              </a:rPr>
              <a:t>异地灾备</a:t>
            </a:r>
            <a:endParaRPr lang="en-US" sz="2448" spc="-52" dirty="0">
              <a:gradFill>
                <a:gsLst>
                  <a:gs pos="0">
                    <a:schemeClr val="tx1"/>
                  </a:gs>
                  <a:gs pos="100000">
                    <a:schemeClr val="tx1"/>
                  </a:gs>
                </a:gsLst>
                <a:lin ang="5400000" scaled="0"/>
              </a:gradFill>
            </a:endParaRPr>
          </a:p>
        </p:txBody>
      </p:sp>
      <p:sp>
        <p:nvSpPr>
          <p:cNvPr id="18" name="Freeform 17"/>
          <p:cNvSpPr>
            <a:spLocks noEditPoints="1"/>
          </p:cNvSpPr>
          <p:nvPr/>
        </p:nvSpPr>
        <p:spPr bwMode="auto">
          <a:xfrm>
            <a:off x="1430691" y="2458995"/>
            <a:ext cx="2495703" cy="2328443"/>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3256" tIns="46629" rIns="93256" bIns="46629"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448" dirty="0"/>
          </a:p>
        </p:txBody>
      </p:sp>
    </p:spTree>
    <p:extLst>
      <p:ext uri="{BB962C8B-B14F-4D97-AF65-F5344CB8AC3E}">
        <p14:creationId xmlns:p14="http://schemas.microsoft.com/office/powerpoint/2010/main" val="4075445351"/>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a:t>
            </a:r>
            <a:endParaRPr lang="en-US" dirty="0"/>
          </a:p>
        </p:txBody>
      </p:sp>
      <p:sp>
        <p:nvSpPr>
          <p:cNvPr id="66" name="Rounded Rectangle 65"/>
          <p:cNvSpPr/>
          <p:nvPr/>
        </p:nvSpPr>
        <p:spPr>
          <a:xfrm>
            <a:off x="7792208" y="1832588"/>
            <a:ext cx="2244521" cy="43832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9781"/>
          <a:lstStyle/>
          <a:p>
            <a:pPr defTabSz="1586682">
              <a:lnSpc>
                <a:spcPct val="90000"/>
              </a:lnSpc>
              <a:spcBef>
                <a:spcPct val="0"/>
              </a:spcBef>
              <a:spcAft>
                <a:spcPct val="35000"/>
              </a:spcAft>
            </a:pPr>
            <a:r>
              <a:rPr lang="en-US" sz="2856" dirty="0">
                <a:solidFill>
                  <a:srgbClr val="595959">
                    <a:alpha val="98824"/>
                  </a:srgbClr>
                </a:solidFill>
                <a:latin typeface="Segoe UI Light" pitchFamily="34" charset="0"/>
              </a:rPr>
              <a:t>Blob</a:t>
            </a:r>
          </a:p>
        </p:txBody>
      </p:sp>
      <p:sp>
        <p:nvSpPr>
          <p:cNvPr id="69" name="Rounded Rectangle 68"/>
          <p:cNvSpPr/>
          <p:nvPr/>
        </p:nvSpPr>
        <p:spPr>
          <a:xfrm>
            <a:off x="5167675" y="1832589"/>
            <a:ext cx="2493346" cy="43832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9781"/>
          <a:lstStyle/>
          <a:p>
            <a:pPr defTabSz="1586682">
              <a:lnSpc>
                <a:spcPct val="90000"/>
              </a:lnSpc>
              <a:spcBef>
                <a:spcPct val="0"/>
              </a:spcBef>
              <a:spcAft>
                <a:spcPct val="35000"/>
              </a:spcAft>
            </a:pPr>
            <a:r>
              <a:rPr lang="zh-CN" altLang="en-US" sz="2856" dirty="0">
                <a:solidFill>
                  <a:srgbClr val="595959">
                    <a:alpha val="98824"/>
                  </a:srgbClr>
                </a:solidFill>
                <a:latin typeface="Segoe UI Light" pitchFamily="34" charset="0"/>
              </a:rPr>
              <a:t>容器</a:t>
            </a:r>
            <a:endParaRPr lang="en-US" sz="2856" dirty="0">
              <a:solidFill>
                <a:srgbClr val="595959">
                  <a:alpha val="98824"/>
                </a:srgbClr>
              </a:solidFill>
              <a:latin typeface="Segoe UI Light" pitchFamily="34" charset="0"/>
            </a:endParaRPr>
          </a:p>
        </p:txBody>
      </p:sp>
      <p:sp>
        <p:nvSpPr>
          <p:cNvPr id="72" name="Rounded Rectangle 71"/>
          <p:cNvSpPr/>
          <p:nvPr/>
        </p:nvSpPr>
        <p:spPr>
          <a:xfrm>
            <a:off x="2612631" y="1832589"/>
            <a:ext cx="2408151" cy="43832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9781"/>
          <a:lstStyle/>
          <a:p>
            <a:pPr defTabSz="1586682">
              <a:lnSpc>
                <a:spcPct val="90000"/>
              </a:lnSpc>
              <a:spcBef>
                <a:spcPct val="0"/>
              </a:spcBef>
              <a:spcAft>
                <a:spcPct val="35000"/>
              </a:spcAft>
            </a:pPr>
            <a:r>
              <a:rPr lang="zh-CN" altLang="en-US" sz="2856" dirty="0">
                <a:solidFill>
                  <a:srgbClr val="595959">
                    <a:alpha val="98824"/>
                  </a:srgbClr>
                </a:solidFill>
                <a:latin typeface="Segoe UI Light" pitchFamily="34" charset="0"/>
              </a:rPr>
              <a:t>账户</a:t>
            </a:r>
            <a:endParaRPr lang="en-US" sz="3162" dirty="0">
              <a:solidFill>
                <a:srgbClr val="595959">
                  <a:alpha val="98824"/>
                </a:srgbClr>
              </a:solidFill>
              <a:latin typeface="Segoe UI Light" pitchFamily="34" charset="0"/>
            </a:endParaRPr>
          </a:p>
        </p:txBody>
      </p:sp>
      <p:sp>
        <p:nvSpPr>
          <p:cNvPr id="100" name="Rectangle 99"/>
          <p:cNvSpPr/>
          <p:nvPr/>
        </p:nvSpPr>
        <p:spPr bwMode="auto">
          <a:xfrm>
            <a:off x="1028372" y="1159000"/>
            <a:ext cx="9985918" cy="466302"/>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74" fontAlgn="base">
              <a:spcBef>
                <a:spcPct val="0"/>
              </a:spcBef>
              <a:spcAft>
                <a:spcPct val="0"/>
              </a:spcAft>
            </a:pPr>
            <a:r>
              <a:rPr lang="en-US" sz="2040" dirty="0">
                <a:solidFill>
                  <a:srgbClr val="FFFFFF">
                    <a:alpha val="99000"/>
                  </a:srgbClr>
                </a:solidFill>
                <a:latin typeface="Consolas" pitchFamily="49" charset="0"/>
                <a:cs typeface="Consolas" pitchFamily="49" charset="0"/>
              </a:rPr>
              <a:t>http://&lt;account&gt;.</a:t>
            </a:r>
            <a:r>
              <a:rPr lang="en-US" sz="2040" b="1" dirty="0">
                <a:solidFill>
                  <a:srgbClr val="FFFFFF">
                    <a:alpha val="99000"/>
                  </a:srgbClr>
                </a:solidFill>
                <a:latin typeface="Consolas" pitchFamily="49" charset="0"/>
                <a:cs typeface="Consolas" pitchFamily="49" charset="0"/>
              </a:rPr>
              <a:t>blob</a:t>
            </a:r>
            <a:r>
              <a:rPr lang="en-US" sz="2040" dirty="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3105142" y="1574890"/>
            <a:ext cx="308181" cy="402058"/>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74" fontAlgn="base">
              <a:spcBef>
                <a:spcPct val="0"/>
              </a:spcBef>
              <a:spcAft>
                <a:spcPct val="0"/>
              </a:spcAft>
            </a:pPr>
            <a:endParaRPr lang="en-US" sz="2346" dirty="0">
              <a:solidFill>
                <a:srgbClr val="FFFFFF"/>
              </a:solidFill>
              <a:latin typeface="Calibri"/>
            </a:endParaRPr>
          </a:p>
        </p:txBody>
      </p:sp>
      <p:sp>
        <p:nvSpPr>
          <p:cNvPr id="102" name="Down Arrow 101"/>
          <p:cNvSpPr/>
          <p:nvPr/>
        </p:nvSpPr>
        <p:spPr bwMode="auto">
          <a:xfrm rot="10800000">
            <a:off x="7287803" y="1559628"/>
            <a:ext cx="308181" cy="402058"/>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74" fontAlgn="base">
              <a:spcBef>
                <a:spcPct val="0"/>
              </a:spcBef>
              <a:spcAft>
                <a:spcPct val="0"/>
              </a:spcAft>
            </a:pPr>
            <a:endParaRPr lang="en-US" sz="2346" dirty="0">
              <a:solidFill>
                <a:srgbClr val="FFFFFF"/>
              </a:solidFill>
              <a:latin typeface="Calibri"/>
            </a:endParaRPr>
          </a:p>
        </p:txBody>
      </p:sp>
      <p:sp>
        <p:nvSpPr>
          <p:cNvPr id="103" name="Down Arrow 102"/>
          <p:cNvSpPr/>
          <p:nvPr/>
        </p:nvSpPr>
        <p:spPr bwMode="auto">
          <a:xfrm rot="10800000">
            <a:off x="9532324" y="1558375"/>
            <a:ext cx="308181" cy="402058"/>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74" fontAlgn="base">
              <a:spcBef>
                <a:spcPct val="0"/>
              </a:spcBef>
              <a:spcAft>
                <a:spcPct val="0"/>
              </a:spcAft>
            </a:pPr>
            <a:endParaRPr lang="en-US" sz="2346" dirty="0">
              <a:solidFill>
                <a:srgbClr val="FFFFFF"/>
              </a:solidFill>
              <a:latin typeface="Calibri"/>
            </a:endParaRPr>
          </a:p>
        </p:txBody>
      </p:sp>
      <p:cxnSp>
        <p:nvCxnSpPr>
          <p:cNvPr id="4" name="Straight Connector 3"/>
          <p:cNvCxnSpPr/>
          <p:nvPr/>
        </p:nvCxnSpPr>
        <p:spPr>
          <a:xfrm>
            <a:off x="4424849" y="4635110"/>
            <a:ext cx="1568469" cy="103858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4414252" y="3713104"/>
            <a:ext cx="1526078" cy="1070375"/>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3058937" y="4308164"/>
            <a:ext cx="1515538" cy="76145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40" dirty="0">
                <a:solidFill>
                  <a:schemeClr val="lt1">
                    <a:alpha val="99000"/>
                  </a:schemeClr>
                </a:solidFill>
              </a:rPr>
              <a:t>Contoso</a:t>
            </a:r>
          </a:p>
        </p:txBody>
      </p:sp>
      <p:cxnSp>
        <p:nvCxnSpPr>
          <p:cNvPr id="119" name="Straight Connector 118"/>
          <p:cNvCxnSpPr/>
          <p:nvPr/>
        </p:nvCxnSpPr>
        <p:spPr>
          <a:xfrm>
            <a:off x="7074291" y="5535919"/>
            <a:ext cx="104917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7000107" y="3776691"/>
            <a:ext cx="1298814" cy="67825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7000105" y="3140825"/>
            <a:ext cx="1219184" cy="7736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8105741" y="2822149"/>
            <a:ext cx="1617455" cy="76145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40" dirty="0">
                <a:solidFill>
                  <a:schemeClr val="lt1">
                    <a:alpha val="99000"/>
                  </a:schemeClr>
                </a:solidFill>
              </a:rPr>
              <a:t>PIC.JPG</a:t>
            </a:r>
          </a:p>
        </p:txBody>
      </p:sp>
      <p:sp>
        <p:nvSpPr>
          <p:cNvPr id="117" name="Rectangle 116"/>
          <p:cNvSpPr/>
          <p:nvPr/>
        </p:nvSpPr>
        <p:spPr>
          <a:xfrm>
            <a:off x="8105740" y="3987906"/>
            <a:ext cx="1617458" cy="76145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40" dirty="0">
                <a:solidFill>
                  <a:schemeClr val="lt1">
                    <a:alpha val="99000"/>
                  </a:schemeClr>
                </a:solidFill>
              </a:rPr>
              <a:t>A/PIC.JPG</a:t>
            </a:r>
          </a:p>
        </p:txBody>
      </p:sp>
      <p:sp>
        <p:nvSpPr>
          <p:cNvPr id="79" name="Rectangle 78"/>
          <p:cNvSpPr/>
          <p:nvPr/>
        </p:nvSpPr>
        <p:spPr>
          <a:xfrm>
            <a:off x="5673481" y="3443890"/>
            <a:ext cx="1466026" cy="76145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40" dirty="0">
                <a:solidFill>
                  <a:schemeClr val="lt1">
                    <a:alpha val="99000"/>
                  </a:schemeClr>
                </a:solidFill>
              </a:rPr>
              <a:t>images</a:t>
            </a:r>
          </a:p>
        </p:txBody>
      </p:sp>
      <p:sp>
        <p:nvSpPr>
          <p:cNvPr id="98" name="Rounded Rectangle 97"/>
          <p:cNvSpPr/>
          <p:nvPr/>
        </p:nvSpPr>
        <p:spPr>
          <a:xfrm>
            <a:off x="8105741" y="5172438"/>
            <a:ext cx="1617455" cy="76145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40" dirty="0">
                <a:solidFill>
                  <a:schemeClr val="lt1">
                    <a:alpha val="99000"/>
                  </a:schemeClr>
                </a:solidFill>
              </a:rPr>
              <a:t>VID1.AVI</a:t>
            </a:r>
          </a:p>
        </p:txBody>
      </p:sp>
      <p:sp>
        <p:nvSpPr>
          <p:cNvPr id="92" name="Rectangle 91"/>
          <p:cNvSpPr/>
          <p:nvPr/>
        </p:nvSpPr>
        <p:spPr>
          <a:xfrm>
            <a:off x="5673483" y="5172438"/>
            <a:ext cx="1466026" cy="76145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40" dirty="0">
                <a:solidFill>
                  <a:schemeClr val="lt1">
                    <a:alpha val="99000"/>
                  </a:schemeClr>
                </a:solidFill>
              </a:rPr>
              <a:t>videos</a:t>
            </a:r>
          </a:p>
        </p:txBody>
      </p:sp>
    </p:spTree>
    <p:extLst>
      <p:ext uri="{BB962C8B-B14F-4D97-AF65-F5344CB8AC3E}">
        <p14:creationId xmlns:p14="http://schemas.microsoft.com/office/powerpoint/2010/main" val="38375143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par>
                          <p:cTn id="8" fill="hold">
                            <p:stCondLst>
                              <p:cond delay="1000"/>
                            </p:stCondLst>
                            <p:childTnLst>
                              <p:par>
                                <p:cTn id="9" presetID="26" presetClass="emph" presetSubtype="0" fill="hold" grpId="0" nodeType="afterEffect">
                                  <p:stCondLst>
                                    <p:cond delay="0"/>
                                  </p:stCondLst>
                                  <p:childTnLst>
                                    <p:animEffect transition="out" filter="fade">
                                      <p:cBhvr>
                                        <p:cTn id="10" dur="2000" tmFilter="0, 0; .2, .5; .8, .5; 1, 0"/>
                                        <p:tgtEl>
                                          <p:spTgt spid="72"/>
                                        </p:tgtEl>
                                      </p:cBhvr>
                                    </p:animEffect>
                                    <p:animScale>
                                      <p:cBhvr>
                                        <p:cTn id="11" dur="1000" autoRev="1" fill="hold"/>
                                        <p:tgtEl>
                                          <p:spTgt spid="72"/>
                                        </p:tgtEl>
                                      </p:cBhvr>
                                      <p:by x="105000" y="105000"/>
                                    </p:animScale>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500"/>
                                        <p:tgtEl>
                                          <p:spTgt spid="101"/>
                                        </p:tgtEl>
                                      </p:cBhvr>
                                    </p:animEffect>
                                  </p:childTnLst>
                                </p:cTn>
                              </p:par>
                            </p:childTnLst>
                          </p:cTn>
                        </p:par>
                        <p:par>
                          <p:cTn id="16" fill="hold">
                            <p:stCondLst>
                              <p:cond delay="3500"/>
                            </p:stCondLst>
                            <p:childTnLst>
                              <p:par>
                                <p:cTn id="17" presetID="26" presetClass="emph" presetSubtype="0" fill="hold" grpId="0" nodeType="afterEffect">
                                  <p:stCondLst>
                                    <p:cond delay="0"/>
                                  </p:stCondLst>
                                  <p:childTnLst>
                                    <p:animEffect transition="out" filter="fade">
                                      <p:cBhvr>
                                        <p:cTn id="18" dur="2000" tmFilter="0, 0; .2, .5; .8, .5; 1, 0"/>
                                        <p:tgtEl>
                                          <p:spTgt spid="69"/>
                                        </p:tgtEl>
                                      </p:cBhvr>
                                    </p:animEffect>
                                    <p:animScale>
                                      <p:cBhvr>
                                        <p:cTn id="19" dur="1000" autoRev="1" fill="hold"/>
                                        <p:tgtEl>
                                          <p:spTgt spid="69"/>
                                        </p:tgtEl>
                                      </p:cBhvr>
                                      <p:by x="105000" y="105000"/>
                                    </p:animScale>
                                  </p:childTnLst>
                                </p:cTn>
                              </p:par>
                            </p:childTnLst>
                          </p:cTn>
                        </p:par>
                        <p:par>
                          <p:cTn id="20" fill="hold">
                            <p:stCondLst>
                              <p:cond delay="5500"/>
                            </p:stCondLst>
                            <p:childTnLst>
                              <p:par>
                                <p:cTn id="21" presetID="10" presetClass="entr" presetSubtype="0" fill="hold" grpId="0" nodeType="after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500"/>
                                        <p:tgtEl>
                                          <p:spTgt spid="102"/>
                                        </p:tgtEl>
                                      </p:cBhvr>
                                    </p:animEffect>
                                  </p:childTnLst>
                                </p:cTn>
                              </p:par>
                            </p:childTnLst>
                          </p:cTn>
                        </p:par>
                        <p:par>
                          <p:cTn id="24" fill="hold">
                            <p:stCondLst>
                              <p:cond delay="6000"/>
                            </p:stCondLst>
                            <p:childTnLst>
                              <p:par>
                                <p:cTn id="25" presetID="26" presetClass="emph" presetSubtype="0" fill="hold" grpId="0" nodeType="afterEffect">
                                  <p:stCondLst>
                                    <p:cond delay="0"/>
                                  </p:stCondLst>
                                  <p:childTnLst>
                                    <p:animEffect transition="out" filter="fade">
                                      <p:cBhvr>
                                        <p:cTn id="26" dur="2000" tmFilter="0, 0; .2, .5; .8, .5; 1, 0"/>
                                        <p:tgtEl>
                                          <p:spTgt spid="66"/>
                                        </p:tgtEl>
                                      </p:cBhvr>
                                    </p:animEffect>
                                    <p:animScale>
                                      <p:cBhvr>
                                        <p:cTn id="27" dur="1000" autoRev="1" fill="hold"/>
                                        <p:tgtEl>
                                          <p:spTgt spid="66"/>
                                        </p:tgtEl>
                                      </p:cBhvr>
                                      <p:by x="105000" y="105000"/>
                                    </p:animScale>
                                  </p:childTnLst>
                                </p:cTn>
                              </p:par>
                            </p:childTnLst>
                          </p:cTn>
                        </p:par>
                        <p:par>
                          <p:cTn id="28" fill="hold">
                            <p:stCondLst>
                              <p:cond delay="8000"/>
                            </p:stCondLst>
                            <p:childTnLst>
                              <p:par>
                                <p:cTn id="29" presetID="10" presetClass="entr" presetSubtype="0" fill="hold" grpId="0" nodeType="after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t>
            </a:r>
            <a:r>
              <a:rPr lang="en-US" altLang="zh-CN" dirty="0" smtClean="0"/>
              <a:t>able</a:t>
            </a:r>
            <a:endParaRPr lang="en-US" dirty="0"/>
          </a:p>
        </p:txBody>
      </p:sp>
      <p:sp>
        <p:nvSpPr>
          <p:cNvPr id="6" name="Text Placeholder 5"/>
          <p:cNvSpPr>
            <a:spLocks noGrp="1"/>
          </p:cNvSpPr>
          <p:nvPr>
            <p:ph type="body" sz="quarter" idx="4294967295"/>
          </p:nvPr>
        </p:nvSpPr>
        <p:spPr>
          <a:xfrm>
            <a:off x="274639" y="1476375"/>
            <a:ext cx="11095036" cy="2395538"/>
          </a:xfrm>
          <a:prstGeom prst="rect">
            <a:avLst/>
          </a:prstGeom>
        </p:spPr>
        <p:txBody>
          <a:bodyPr/>
          <a:lstStyle/>
          <a:p>
            <a:r>
              <a:rPr lang="en-US" dirty="0"/>
              <a:t>NoSQL</a:t>
            </a:r>
            <a:r>
              <a:rPr lang="zh-CN" altLang="en-US" dirty="0"/>
              <a:t>数据存储</a:t>
            </a:r>
            <a:endParaRPr lang="en-US" dirty="0"/>
          </a:p>
          <a:p>
            <a:pPr lvl="1"/>
            <a:r>
              <a:rPr lang="zh-CN" altLang="en-US" sz="2448" dirty="0"/>
              <a:t>以服务形式管理</a:t>
            </a:r>
            <a:endParaRPr lang="en-US" sz="2448" dirty="0"/>
          </a:p>
          <a:p>
            <a:pPr lvl="1"/>
            <a:r>
              <a:rPr lang="zh-CN" altLang="en-US" sz="2448" dirty="0"/>
              <a:t>查询高效性</a:t>
            </a:r>
            <a:endParaRPr lang="en-US" sz="2448" dirty="0"/>
          </a:p>
          <a:p>
            <a:pPr lvl="1"/>
            <a:r>
              <a:rPr lang="en-US" sz="2448" dirty="0"/>
              <a:t>REST</a:t>
            </a:r>
            <a:r>
              <a:rPr lang="en-US" altLang="zh-CN" sz="2448" dirty="0"/>
              <a:t>ful</a:t>
            </a:r>
            <a:r>
              <a:rPr lang="en-US" sz="2448" dirty="0"/>
              <a:t> API</a:t>
            </a:r>
          </a:p>
          <a:p>
            <a:pPr lvl="1"/>
            <a:r>
              <a:rPr lang="zh-CN" altLang="en-US" sz="2448" dirty="0"/>
              <a:t>异地灾备</a:t>
            </a:r>
            <a:endParaRPr lang="en-US" sz="2448" dirty="0"/>
          </a:p>
        </p:txBody>
      </p:sp>
      <p:grpSp>
        <p:nvGrpSpPr>
          <p:cNvPr id="10" name="Group 9"/>
          <p:cNvGrpSpPr/>
          <p:nvPr/>
        </p:nvGrpSpPr>
        <p:grpSpPr>
          <a:xfrm>
            <a:off x="5150598" y="1729203"/>
            <a:ext cx="6676042" cy="4477221"/>
            <a:chOff x="5648328" y="2098314"/>
            <a:chExt cx="5945017" cy="3986967"/>
          </a:xfrm>
        </p:grpSpPr>
        <p:sp>
          <p:nvSpPr>
            <p:cNvPr id="32" name="Rectangle 31"/>
            <p:cNvSpPr/>
            <p:nvPr/>
          </p:nvSpPr>
          <p:spPr bwMode="auto">
            <a:xfrm>
              <a:off x="6272646" y="2594129"/>
              <a:ext cx="5060309" cy="28857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93260" rIns="93256" bIns="46629" numCol="1" rtlCol="0" anchor="t" anchorCtr="0" compatLnSpc="1">
              <a:prstTxWarp prst="textNoShape">
                <a:avLst/>
              </a:prstTxWarp>
            </a:bodyPr>
            <a:lstStyle/>
            <a:p>
              <a:pPr algn="ctr" defTabSz="932235" fontAlgn="base">
                <a:spcBef>
                  <a:spcPct val="0"/>
                </a:spcBef>
                <a:spcAft>
                  <a:spcPct val="0"/>
                </a:spcAft>
              </a:pPr>
              <a:r>
                <a:rPr lang="en-US" sz="2448" dirty="0">
                  <a:solidFill>
                    <a:schemeClr val="bg1">
                      <a:alpha val="99000"/>
                    </a:schemeClr>
                  </a:solidFill>
                </a:rPr>
                <a:t>Storage Account: MovieData</a:t>
              </a:r>
            </a:p>
          </p:txBody>
        </p:sp>
        <p:sp>
          <p:nvSpPr>
            <p:cNvPr id="43" name="Rectangle 42"/>
            <p:cNvSpPr/>
            <p:nvPr/>
          </p:nvSpPr>
          <p:spPr bwMode="auto">
            <a:xfrm>
              <a:off x="7257370" y="3547760"/>
              <a:ext cx="2235902" cy="1686296"/>
            </a:xfrm>
            <a:prstGeom prst="rect">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3256" tIns="46629" rIns="93256" bIns="46629" numCol="1" rtlCol="0" anchor="b" anchorCtr="0" compatLnSpc="1">
              <a:prstTxWarp prst="textNoShape">
                <a:avLst/>
              </a:prstTxWarp>
            </a:bodyPr>
            <a:lstStyle/>
            <a:p>
              <a:pPr defTabSz="932235" fontAlgn="base">
                <a:spcBef>
                  <a:spcPct val="0"/>
                </a:spcBef>
                <a:spcAft>
                  <a:spcPct val="0"/>
                </a:spcAft>
              </a:pPr>
              <a:r>
                <a:rPr lang="en-US" sz="2040" dirty="0">
                  <a:gradFill>
                    <a:gsLst>
                      <a:gs pos="0">
                        <a:srgbClr val="FFFFFF"/>
                      </a:gs>
                      <a:gs pos="100000">
                        <a:srgbClr val="FFFFFF"/>
                      </a:gs>
                    </a:gsLst>
                    <a:lin ang="5400000" scaled="0"/>
                  </a:gradFill>
                </a:rPr>
                <a:t>Star Wars</a:t>
              </a:r>
            </a:p>
            <a:p>
              <a:pPr defTabSz="932235" fontAlgn="base">
                <a:spcBef>
                  <a:spcPct val="0"/>
                </a:spcBef>
                <a:spcAft>
                  <a:spcPct val="0"/>
                </a:spcAft>
              </a:pPr>
              <a:r>
                <a:rPr lang="en-US" sz="2040" dirty="0">
                  <a:gradFill>
                    <a:gsLst>
                      <a:gs pos="0">
                        <a:srgbClr val="FFFFFF"/>
                      </a:gs>
                      <a:gs pos="100000">
                        <a:srgbClr val="FFFFFF"/>
                      </a:gs>
                    </a:gsLst>
                    <a:lin ang="5400000" scaled="0"/>
                  </a:gradFill>
                </a:rPr>
                <a:t>Matrix</a:t>
              </a:r>
            </a:p>
            <a:p>
              <a:pPr defTabSz="932235" fontAlgn="base">
                <a:spcBef>
                  <a:spcPct val="0"/>
                </a:spcBef>
                <a:spcAft>
                  <a:spcPct val="0"/>
                </a:spcAft>
              </a:pPr>
              <a:r>
                <a:rPr lang="en-US" sz="2040" dirty="0">
                  <a:gradFill>
                    <a:gsLst>
                      <a:gs pos="0">
                        <a:srgbClr val="FFFFFF"/>
                      </a:gs>
                      <a:gs pos="100000">
                        <a:srgbClr val="FFFFFF"/>
                      </a:gs>
                    </a:gsLst>
                    <a:lin ang="5400000" scaled="0"/>
                  </a:gradFill>
                </a:rPr>
                <a:t>Fan Boys</a:t>
              </a:r>
            </a:p>
          </p:txBody>
        </p:sp>
        <p:sp>
          <p:nvSpPr>
            <p:cNvPr id="44" name="Rectangle 43"/>
            <p:cNvSpPr/>
            <p:nvPr/>
          </p:nvSpPr>
          <p:spPr bwMode="auto">
            <a:xfrm>
              <a:off x="7257370" y="3244938"/>
              <a:ext cx="2235902" cy="302821"/>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3256" tIns="46629" rIns="93256" bIns="46629" numCol="1" rtlCol="0" anchor="ctr" anchorCtr="0" compatLnSpc="1">
              <a:prstTxWarp prst="textNoShape">
                <a:avLst/>
              </a:prstTxWarp>
            </a:bodyPr>
            <a:lstStyle/>
            <a:p>
              <a:pPr defTabSz="932235"/>
              <a:r>
                <a:rPr lang="en-US" sz="1632" dirty="0">
                  <a:gradFill>
                    <a:gsLst>
                      <a:gs pos="0">
                        <a:schemeClr val="tx1"/>
                      </a:gs>
                      <a:gs pos="100000">
                        <a:schemeClr val="tx1"/>
                      </a:gs>
                    </a:gsLst>
                    <a:lin ang="5400000" scaled="0"/>
                  </a:gradFill>
                </a:rPr>
                <a:t>Table Name: Movies</a:t>
              </a:r>
            </a:p>
          </p:txBody>
        </p:sp>
        <p:sp>
          <p:nvSpPr>
            <p:cNvPr id="41" name="Rounded Rectangle 40"/>
            <p:cNvSpPr/>
            <p:nvPr/>
          </p:nvSpPr>
          <p:spPr bwMode="auto">
            <a:xfrm>
              <a:off x="5648328" y="5468532"/>
              <a:ext cx="1587831" cy="616749"/>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9" rIns="93256" bIns="46629" numCol="1" rtlCol="0" anchor="b" anchorCtr="0" compatLnSpc="1">
              <a:prstTxWarp prst="textNoShape">
                <a:avLst/>
              </a:prstTxWarp>
            </a:bodyPr>
            <a:lstStyle/>
            <a:p>
              <a:pPr defTabSz="932235" fontAlgn="base">
                <a:spcBef>
                  <a:spcPct val="0"/>
                </a:spcBef>
                <a:spcAft>
                  <a:spcPct val="0"/>
                </a:spcAft>
              </a:pPr>
              <a:r>
                <a:rPr lang="en-US" sz="2040" dirty="0">
                  <a:gradFill>
                    <a:gsLst>
                      <a:gs pos="0">
                        <a:srgbClr val="FFFFFF"/>
                      </a:gs>
                      <a:gs pos="100000">
                        <a:srgbClr val="FFFFFF"/>
                      </a:gs>
                    </a:gsLst>
                    <a:lin ang="5400000" scaled="0"/>
                  </a:gradFill>
                </a:rPr>
                <a:t>Entity</a:t>
              </a:r>
            </a:p>
          </p:txBody>
        </p:sp>
        <p:sp>
          <p:nvSpPr>
            <p:cNvPr id="42" name="Right Arrow 41"/>
            <p:cNvSpPr/>
            <p:nvPr/>
          </p:nvSpPr>
          <p:spPr bwMode="auto">
            <a:xfrm rot="18272846">
              <a:off x="7040274" y="5253024"/>
              <a:ext cx="438016" cy="204142"/>
            </a:xfrm>
            <a:prstGeom prst="rightArrow">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9" rIns="93256" bIns="46629" numCol="1" rtlCol="0" anchor="b" anchorCtr="0" compatLnSpc="1">
              <a:prstTxWarp prst="textNoShape">
                <a:avLst/>
              </a:prstTxWarp>
            </a:bodyPr>
            <a:lstStyle/>
            <a:p>
              <a:pPr defTabSz="932235"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39" name="Rounded Rectangle 38"/>
            <p:cNvSpPr/>
            <p:nvPr/>
          </p:nvSpPr>
          <p:spPr bwMode="auto">
            <a:xfrm>
              <a:off x="9838846" y="3510182"/>
              <a:ext cx="1185019" cy="419102"/>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9" rIns="93256" bIns="46629" numCol="1" rtlCol="0" anchor="b" anchorCtr="0" compatLnSpc="1">
              <a:prstTxWarp prst="textNoShape">
                <a:avLst/>
              </a:prstTxWarp>
            </a:bodyPr>
            <a:lstStyle/>
            <a:p>
              <a:pPr defTabSz="932235" fontAlgn="base">
                <a:spcBef>
                  <a:spcPct val="0"/>
                </a:spcBef>
                <a:spcAft>
                  <a:spcPct val="0"/>
                </a:spcAft>
              </a:pPr>
              <a:r>
                <a:rPr lang="en-US" sz="2040" dirty="0">
                  <a:gradFill>
                    <a:gsLst>
                      <a:gs pos="0">
                        <a:srgbClr val="FFFFFF"/>
                      </a:gs>
                      <a:gs pos="100000">
                        <a:srgbClr val="FFFFFF"/>
                      </a:gs>
                    </a:gsLst>
                    <a:lin ang="5400000" scaled="0"/>
                  </a:gradFill>
                </a:rPr>
                <a:t>Table</a:t>
              </a:r>
            </a:p>
          </p:txBody>
        </p:sp>
        <p:sp>
          <p:nvSpPr>
            <p:cNvPr id="40" name="Right Arrow 39"/>
            <p:cNvSpPr/>
            <p:nvPr/>
          </p:nvSpPr>
          <p:spPr bwMode="auto">
            <a:xfrm rot="8475026">
              <a:off x="9508044" y="3889196"/>
              <a:ext cx="402570" cy="200310"/>
            </a:xfrm>
            <a:prstGeom prst="rightArrow">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9" rIns="93256" bIns="46629" numCol="1" rtlCol="0" anchor="b" anchorCtr="0" compatLnSpc="1">
              <a:prstTxWarp prst="textNoShape">
                <a:avLst/>
              </a:prstTxWarp>
            </a:bodyPr>
            <a:lstStyle/>
            <a:p>
              <a:pPr defTabSz="932235"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37" name="Rounded Rectangle 36"/>
            <p:cNvSpPr/>
            <p:nvPr/>
          </p:nvSpPr>
          <p:spPr bwMode="auto">
            <a:xfrm>
              <a:off x="10005511" y="2098314"/>
              <a:ext cx="1587834" cy="463373"/>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9" rIns="93256" bIns="46629" numCol="1" rtlCol="0" anchor="b" anchorCtr="0" compatLnSpc="1">
              <a:prstTxWarp prst="textNoShape">
                <a:avLst/>
              </a:prstTxWarp>
            </a:bodyPr>
            <a:lstStyle/>
            <a:p>
              <a:pPr defTabSz="932235" fontAlgn="base">
                <a:spcBef>
                  <a:spcPct val="0"/>
                </a:spcBef>
                <a:spcAft>
                  <a:spcPct val="0"/>
                </a:spcAft>
              </a:pPr>
              <a:r>
                <a:rPr lang="en-US" sz="2040" dirty="0">
                  <a:gradFill>
                    <a:gsLst>
                      <a:gs pos="0">
                        <a:srgbClr val="FFFFFF"/>
                      </a:gs>
                      <a:gs pos="100000">
                        <a:srgbClr val="FFFFFF"/>
                      </a:gs>
                    </a:gsLst>
                    <a:lin ang="5400000" scaled="0"/>
                  </a:gradFill>
                </a:rPr>
                <a:t>Account</a:t>
              </a:r>
            </a:p>
          </p:txBody>
        </p:sp>
        <p:sp>
          <p:nvSpPr>
            <p:cNvPr id="38" name="Right Arrow 37"/>
            <p:cNvSpPr/>
            <p:nvPr/>
          </p:nvSpPr>
          <p:spPr bwMode="auto">
            <a:xfrm rot="8086943">
              <a:off x="9771475" y="2528247"/>
              <a:ext cx="315045" cy="239878"/>
            </a:xfrm>
            <a:prstGeom prst="rightArrow">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9" rIns="93256" bIns="46629" numCol="1" rtlCol="0" anchor="b" anchorCtr="0" compatLnSpc="1">
              <a:prstTxWarp prst="textNoShape">
                <a:avLst/>
              </a:prstTxWarp>
            </a:bodyPr>
            <a:lstStyle/>
            <a:p>
              <a:pPr defTabSz="932235"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7" name="Oval 6"/>
            <p:cNvSpPr/>
            <p:nvPr/>
          </p:nvSpPr>
          <p:spPr bwMode="auto">
            <a:xfrm>
              <a:off x="7191375" y="5153025"/>
              <a:ext cx="247650" cy="24765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pPr>
              <a:endParaRPr lang="en-US" sz="1428"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p:cNvSpPr/>
            <p:nvPr/>
          </p:nvSpPr>
          <p:spPr bwMode="auto">
            <a:xfrm>
              <a:off x="9466262" y="3943350"/>
              <a:ext cx="247650" cy="24765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pPr>
              <a:endParaRPr lang="en-US" sz="1428"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p:cNvSpPr/>
            <p:nvPr/>
          </p:nvSpPr>
          <p:spPr bwMode="auto">
            <a:xfrm>
              <a:off x="9761537" y="2562225"/>
              <a:ext cx="247650" cy="24765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pPr>
              <a:endParaRPr lang="en-US" sz="1428"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32002993"/>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
            </a:r>
            <a:r>
              <a:rPr lang="en-US" altLang="zh-CN" dirty="0" smtClean="0"/>
              <a:t>able</a:t>
            </a:r>
            <a:endParaRPr lang="en-US" dirty="0"/>
          </a:p>
        </p:txBody>
      </p:sp>
      <p:grpSp>
        <p:nvGrpSpPr>
          <p:cNvPr id="3" name="Group 2"/>
          <p:cNvGrpSpPr/>
          <p:nvPr/>
        </p:nvGrpSpPr>
        <p:grpSpPr>
          <a:xfrm>
            <a:off x="1621272" y="1264365"/>
            <a:ext cx="9193932" cy="5260795"/>
            <a:chOff x="519114" y="1446213"/>
            <a:chExt cx="7279186" cy="4297682"/>
          </a:xfrm>
        </p:grpSpPr>
        <p:grpSp>
          <p:nvGrpSpPr>
            <p:cNvPr id="45" name="Group 4"/>
            <p:cNvGrpSpPr/>
            <p:nvPr/>
          </p:nvGrpSpPr>
          <p:grpSpPr>
            <a:xfrm>
              <a:off x="5597591" y="1446213"/>
              <a:ext cx="2200709"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3260" tIns="253875" rIns="253875" bIns="253875" numCol="1" spcCol="1270" anchor="t" anchorCtr="0">
                <a:noAutofit/>
              </a:bodyPr>
              <a:lstStyle/>
              <a:p>
                <a:pPr defTabSz="1586616">
                  <a:lnSpc>
                    <a:spcPct val="90000"/>
                  </a:lnSpc>
                  <a:spcBef>
                    <a:spcPct val="0"/>
                  </a:spcBef>
                  <a:spcAft>
                    <a:spcPct val="35000"/>
                  </a:spcAft>
                </a:pPr>
                <a:r>
                  <a:rPr lang="en-US" sz="2856" dirty="0">
                    <a:solidFill>
                      <a:srgbClr val="595959">
                        <a:alpha val="98824"/>
                      </a:srgbClr>
                    </a:solidFill>
                    <a:latin typeface="Segoe UI Light" pitchFamily="34" charset="0"/>
                  </a:rPr>
                  <a:t>Entity</a:t>
                </a:r>
              </a:p>
            </p:txBody>
          </p:sp>
        </p:grpSp>
        <p:grpSp>
          <p:nvGrpSpPr>
            <p:cNvPr id="48" name="Group 5"/>
            <p:cNvGrpSpPr/>
            <p:nvPr/>
          </p:nvGrpSpPr>
          <p:grpSpPr>
            <a:xfrm>
              <a:off x="3008886" y="1446215"/>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3260" tIns="253875" rIns="253875" bIns="253875" numCol="1" spcCol="1270" anchor="t" anchorCtr="0">
                <a:noAutofit/>
              </a:bodyPr>
              <a:lstStyle/>
              <a:p>
                <a:pPr defTabSz="1586616">
                  <a:lnSpc>
                    <a:spcPct val="90000"/>
                  </a:lnSpc>
                  <a:spcBef>
                    <a:spcPct val="0"/>
                  </a:spcBef>
                  <a:spcAft>
                    <a:spcPct val="35000"/>
                  </a:spcAft>
                </a:pPr>
                <a:r>
                  <a:rPr lang="en-US" sz="2856" dirty="0">
                    <a:solidFill>
                      <a:srgbClr val="595959">
                        <a:alpha val="98824"/>
                      </a:srgbClr>
                    </a:solidFill>
                    <a:latin typeface="Segoe UI Light" pitchFamily="34" charset="0"/>
                  </a:rPr>
                  <a:t>Table</a:t>
                </a:r>
              </a:p>
            </p:txBody>
          </p:sp>
        </p:grpSp>
        <p:grpSp>
          <p:nvGrpSpPr>
            <p:cNvPr id="51" name="Group 6"/>
            <p:cNvGrpSpPr/>
            <p:nvPr/>
          </p:nvGrpSpPr>
          <p:grpSpPr>
            <a:xfrm>
              <a:off x="519114" y="1446215"/>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3260" tIns="253875" rIns="253875" bIns="253875" numCol="1" spcCol="1270" anchor="t" anchorCtr="0">
                <a:noAutofit/>
              </a:bodyPr>
              <a:lstStyle/>
              <a:p>
                <a:pPr defTabSz="1586616">
                  <a:lnSpc>
                    <a:spcPct val="90000"/>
                  </a:lnSpc>
                  <a:spcBef>
                    <a:spcPct val="0"/>
                  </a:spcBef>
                  <a:spcAft>
                    <a:spcPct val="35000"/>
                  </a:spcAft>
                </a:pPr>
                <a:r>
                  <a:rPr lang="en-US" sz="2856" dirty="0">
                    <a:solidFill>
                      <a:srgbClr val="595959">
                        <a:alpha val="98824"/>
                      </a:srgbClr>
                    </a:solidFill>
                    <a:latin typeface="Segoe UI Light" pitchFamily="34" charset="0"/>
                  </a:rPr>
                  <a:t>Account</a:t>
                </a:r>
              </a:p>
            </p:txBody>
          </p:sp>
        </p:grpSp>
        <p:cxnSp>
          <p:nvCxnSpPr>
            <p:cNvPr id="57" name="Straight Connector 56"/>
            <p:cNvCxnSpPr/>
            <p:nvPr/>
          </p:nvCxnSpPr>
          <p:spPr>
            <a:xfrm>
              <a:off x="2261287" y="3867665"/>
              <a:ext cx="1482811" cy="1087395"/>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5428" y="3039764"/>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6709"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56" tIns="46629" rIns="93256" bIns="46629" anchor="ctr"/>
            <a:lstStyle/>
            <a:p>
              <a:r>
                <a:rPr lang="en-US" sz="2040" dirty="0">
                  <a:solidFill>
                    <a:schemeClr val="lt1">
                      <a:alpha val="99000"/>
                    </a:schemeClr>
                  </a:solidFill>
                </a:rPr>
                <a:t>Contoso</a:t>
              </a:r>
            </a:p>
          </p:txBody>
        </p:sp>
        <p:cxnSp>
          <p:nvCxnSpPr>
            <p:cNvPr id="61" name="Straight Connector 60"/>
            <p:cNvCxnSpPr/>
            <p:nvPr/>
          </p:nvCxnSpPr>
          <p:spPr>
            <a:xfrm>
              <a:off x="4806779" y="3101546"/>
              <a:ext cx="1287635" cy="4942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3849" y="2656705"/>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5005"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56" tIns="46629" rIns="93256" bIns="46629" anchor="ctr"/>
            <a:lstStyle/>
            <a:p>
              <a:r>
                <a:rPr lang="en-US" sz="1428" dirty="0">
                  <a:solidFill>
                    <a:schemeClr val="lt1">
                      <a:alpha val="99000"/>
                    </a:schemeClr>
                  </a:solidFill>
                </a:rPr>
                <a:t>Name =…</a:t>
              </a:r>
            </a:p>
            <a:p>
              <a:r>
                <a:rPr lang="en-US" sz="1428" dirty="0">
                  <a:solidFill>
                    <a:schemeClr val="lt1">
                      <a:alpha val="99000"/>
                    </a:schemeClr>
                  </a:solidFill>
                </a:rPr>
                <a:t>Email = …</a:t>
              </a:r>
            </a:p>
          </p:txBody>
        </p:sp>
        <p:sp>
          <p:nvSpPr>
            <p:cNvPr id="68" name="Rectangle 67"/>
            <p:cNvSpPr/>
            <p:nvPr/>
          </p:nvSpPr>
          <p:spPr>
            <a:xfrm>
              <a:off x="5905003"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56" tIns="46629" rIns="93256" bIns="46629" anchor="ctr"/>
            <a:lstStyle/>
            <a:p>
              <a:r>
                <a:rPr lang="en-US" sz="1428" dirty="0">
                  <a:solidFill>
                    <a:schemeClr val="lt1">
                      <a:alpha val="99000"/>
                    </a:schemeClr>
                  </a:solidFill>
                </a:rPr>
                <a:t>Name =…</a:t>
              </a:r>
            </a:p>
            <a:p>
              <a:r>
                <a:rPr lang="en-US" sz="1428" dirty="0">
                  <a:solidFill>
                    <a:schemeClr val="lt1">
                      <a:alpha val="99000"/>
                    </a:schemeClr>
                  </a:solidFill>
                </a:rPr>
                <a:t>EMailAdd= </a:t>
              </a:r>
            </a:p>
          </p:txBody>
        </p:sp>
        <p:sp>
          <p:nvSpPr>
            <p:cNvPr id="69" name="Rectangle 68"/>
            <p:cNvSpPr/>
            <p:nvPr/>
          </p:nvSpPr>
          <p:spPr>
            <a:xfrm>
              <a:off x="3520220"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56" tIns="46629" rIns="93256" bIns="46629" anchor="ctr"/>
            <a:lstStyle/>
            <a:p>
              <a:r>
                <a:rPr lang="en-US" sz="2040" dirty="0">
                  <a:solidFill>
                    <a:schemeClr val="lt1">
                      <a:alpha val="99000"/>
                    </a:schemeClr>
                  </a:solidFill>
                </a:rPr>
                <a:t>customers</a:t>
              </a:r>
            </a:p>
          </p:txBody>
        </p:sp>
        <p:cxnSp>
          <p:nvCxnSpPr>
            <p:cNvPr id="74" name="Straight Connector 73"/>
            <p:cNvCxnSpPr/>
            <p:nvPr/>
          </p:nvCxnSpPr>
          <p:spPr>
            <a:xfrm>
              <a:off x="4806779" y="4769709"/>
              <a:ext cx="1287635" cy="4942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3849" y="4324867"/>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5005"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56" tIns="46629" rIns="93256" bIns="46629" anchor="ctr"/>
            <a:lstStyle/>
            <a:p>
              <a:r>
                <a:rPr lang="en-US" sz="1428" dirty="0">
                  <a:solidFill>
                    <a:schemeClr val="lt1">
                      <a:alpha val="99000"/>
                    </a:schemeClr>
                  </a:solidFill>
                </a:rPr>
                <a:t>Photo ID =…</a:t>
              </a:r>
            </a:p>
            <a:p>
              <a:r>
                <a:rPr lang="en-US" sz="1428" dirty="0">
                  <a:solidFill>
                    <a:schemeClr val="lt1">
                      <a:alpha val="99000"/>
                    </a:schemeClr>
                  </a:solidFill>
                </a:rPr>
                <a:t>Date =…</a:t>
              </a:r>
            </a:p>
          </p:txBody>
        </p:sp>
        <p:sp>
          <p:nvSpPr>
            <p:cNvPr id="71" name="Rectangle 70"/>
            <p:cNvSpPr/>
            <p:nvPr/>
          </p:nvSpPr>
          <p:spPr>
            <a:xfrm>
              <a:off x="3520221" y="4430471"/>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56" tIns="46629" rIns="93256" bIns="46629" anchor="ctr"/>
            <a:lstStyle/>
            <a:p>
              <a:r>
                <a:rPr lang="en-US" sz="2040" dirty="0">
                  <a:solidFill>
                    <a:schemeClr val="lt1">
                      <a:alpha val="99000"/>
                    </a:schemeClr>
                  </a:solidFill>
                </a:rPr>
                <a:t>photos</a:t>
              </a:r>
            </a:p>
          </p:txBody>
        </p:sp>
        <p:sp>
          <p:nvSpPr>
            <p:cNvPr id="72" name="Rounded Rectangle 97"/>
            <p:cNvSpPr/>
            <p:nvPr/>
          </p:nvSpPr>
          <p:spPr>
            <a:xfrm>
              <a:off x="5905005"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56" tIns="46629" rIns="93256" bIns="46629" anchor="ctr"/>
            <a:lstStyle/>
            <a:p>
              <a:r>
                <a:rPr lang="en-US" sz="1428" dirty="0">
                  <a:solidFill>
                    <a:schemeClr val="lt1">
                      <a:alpha val="99000"/>
                    </a:schemeClr>
                  </a:solidFill>
                </a:rPr>
                <a:t>Photo ID =…</a:t>
              </a:r>
            </a:p>
            <a:p>
              <a:r>
                <a:rPr lang="en-US" sz="1428" dirty="0">
                  <a:solidFill>
                    <a:schemeClr val="lt1">
                      <a:alpha val="99000"/>
                    </a:schemeClr>
                  </a:solidFill>
                </a:rPr>
                <a:t>Date =…</a:t>
              </a:r>
            </a:p>
          </p:txBody>
        </p:sp>
      </p:grpSp>
    </p:spTree>
    <p:extLst>
      <p:ext uri="{BB962C8B-B14F-4D97-AF65-F5344CB8AC3E}">
        <p14:creationId xmlns:p14="http://schemas.microsoft.com/office/powerpoint/2010/main" val="844104736"/>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519395" y="234772"/>
            <a:ext cx="5674347" cy="3803203"/>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2">
              <a:lumMod val="90000"/>
            </a:schemeClr>
          </a:solidFill>
          <a:ln>
            <a:noFill/>
          </a:ln>
        </p:spPr>
        <p:txBody>
          <a:bodyPr vert="horz" wrap="square" lIns="83941" tIns="41970" rIns="83941" bIns="41970" numCol="1" anchor="t" anchorCtr="0" compatLnSpc="1">
            <a:prstTxWarp prst="textNoShape">
              <a:avLst/>
            </a:prstTxWarp>
          </a:bodyPr>
          <a:lstStyle/>
          <a:p>
            <a:endParaRPr lang="en-US" sz="1632" dirty="0"/>
          </a:p>
        </p:txBody>
      </p:sp>
      <p:sp>
        <p:nvSpPr>
          <p:cNvPr id="4" name="Title 3"/>
          <p:cNvSpPr>
            <a:spLocks noGrp="1"/>
          </p:cNvSpPr>
          <p:nvPr>
            <p:ph type="title"/>
          </p:nvPr>
        </p:nvSpPr>
        <p:spPr/>
        <p:txBody>
          <a:bodyPr/>
          <a:lstStyle/>
          <a:p>
            <a:r>
              <a:rPr lang="en-US" altLang="zh-CN" dirty="0" smtClean="0"/>
              <a:t>Table Entity</a:t>
            </a:r>
            <a:endParaRPr lang="en-NZ" dirty="0"/>
          </a:p>
        </p:txBody>
      </p:sp>
      <p:graphicFrame>
        <p:nvGraphicFramePr>
          <p:cNvPr id="12" name="Table 11"/>
          <p:cNvGraphicFramePr>
            <a:graphicFrameLocks noGrp="1"/>
          </p:cNvGraphicFramePr>
          <p:nvPr>
            <p:extLst/>
          </p:nvPr>
        </p:nvGraphicFramePr>
        <p:xfrm>
          <a:off x="1206598" y="2407608"/>
          <a:ext cx="7139773" cy="3178091"/>
        </p:xfrm>
        <a:graphic>
          <a:graphicData uri="http://schemas.openxmlformats.org/drawingml/2006/table">
            <a:tbl>
              <a:tblPr firstRow="1" bandRow="1">
                <a:tableStyleId>{7DF18680-E054-41AD-8BC1-D1AEF772440D}</a:tableStyleId>
              </a:tblPr>
              <a:tblGrid>
                <a:gridCol w="2017958"/>
                <a:gridCol w="2017958"/>
                <a:gridCol w="1533752"/>
                <a:gridCol w="1570105"/>
              </a:tblGrid>
              <a:tr h="654314">
                <a:tc>
                  <a:txBody>
                    <a:bodyPr/>
                    <a:lstStyle/>
                    <a:p>
                      <a:endParaRPr lang="en-NZ" sz="1600" b="1" dirty="0">
                        <a:solidFill>
                          <a:schemeClr val="lt1">
                            <a:alpha val="99000"/>
                          </a:schemeClr>
                        </a:solidFill>
                      </a:endParaRPr>
                    </a:p>
                  </a:txBody>
                  <a:tcPr marL="186521" marR="186521" marT="93260" marB="9326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6521" marR="186521" marT="93260" marB="9326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6521" marR="186521" marT="93260" marB="9326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6521" marR="186521" marT="93260" marB="93260" anchor="ctr">
                    <a:lnB w="12700" cap="flat" cmpd="sng" algn="ctr">
                      <a:noFill/>
                      <a:prstDash val="solid"/>
                      <a:round/>
                      <a:headEnd type="none" w="med" len="med"/>
                      <a:tailEnd type="none" w="med" len="med"/>
                    </a:lnB>
                    <a:solidFill>
                      <a:srgbClr val="92D050"/>
                    </a:solidFill>
                  </a:tcPr>
                </a:tc>
              </a:tr>
              <a:tr h="841259">
                <a:tc>
                  <a:txBody>
                    <a:bodyPr/>
                    <a:lstStyle/>
                    <a:p>
                      <a:pPr algn="r"/>
                      <a:endParaRPr lang="en-NZ" sz="2400" dirty="0">
                        <a:solidFill>
                          <a:schemeClr val="tx1">
                            <a:lumMod val="50000"/>
                            <a:lumOff val="50000"/>
                            <a:alpha val="99000"/>
                          </a:schemeClr>
                        </a:solidFill>
                        <a:latin typeface="Segoe UI Light" pitchFamily="34" charset="0"/>
                      </a:endParaRPr>
                    </a:p>
                  </a:txBody>
                  <a:tcPr marL="186521" marR="186521" marT="93260" marB="9326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Wade</a:t>
                      </a:r>
                    </a:p>
                  </a:txBody>
                  <a:tcPr marL="186521" marR="186521" marT="93260" marB="9326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Wegner</a:t>
                      </a:r>
                    </a:p>
                  </a:txBody>
                  <a:tcPr marL="186521" marR="186521" marT="93260" marB="9326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500" kern="1200" dirty="0" smtClean="0">
                          <a:solidFill>
                            <a:schemeClr val="tx2">
                              <a:lumMod val="75000"/>
                              <a:alpha val="99000"/>
                            </a:schemeClr>
                          </a:solidFill>
                          <a:latin typeface="+mn-lt"/>
                          <a:ea typeface="+mn-ea"/>
                          <a:cs typeface="+mn-cs"/>
                        </a:rPr>
                        <a:t>2/2/1981</a:t>
                      </a:r>
                      <a:endParaRPr lang="en-US" sz="1500" kern="1200" dirty="0">
                        <a:solidFill>
                          <a:schemeClr val="tx2">
                            <a:lumMod val="75000"/>
                            <a:alpha val="99000"/>
                          </a:schemeClr>
                        </a:solidFill>
                        <a:latin typeface="+mn-lt"/>
                        <a:ea typeface="+mn-ea"/>
                        <a:cs typeface="+mn-cs"/>
                      </a:endParaRPr>
                    </a:p>
                  </a:txBody>
                  <a:tcPr marL="124314" marR="124314" marT="46630" marB="46630" anchor="ctr">
                    <a:lnT w="12700" cap="flat" cmpd="sng" algn="ctr">
                      <a:noFill/>
                      <a:prstDash val="solid"/>
                      <a:round/>
                      <a:headEnd type="none" w="med" len="med"/>
                      <a:tailEnd type="none" w="med" len="med"/>
                    </a:lnT>
                    <a:solidFill>
                      <a:schemeClr val="bg1">
                        <a:lumMod val="95000"/>
                      </a:schemeClr>
                    </a:solidFill>
                  </a:tcPr>
                </a:tc>
              </a:tr>
              <a:tr h="841259">
                <a:tc>
                  <a:txBody>
                    <a:bodyPr/>
                    <a:lstStyle/>
                    <a:p>
                      <a:pPr algn="r"/>
                      <a:endParaRPr lang="en-NZ" sz="2400" dirty="0">
                        <a:solidFill>
                          <a:schemeClr val="tx1">
                            <a:lumMod val="50000"/>
                            <a:lumOff val="50000"/>
                            <a:alpha val="99000"/>
                          </a:schemeClr>
                        </a:solidFill>
                        <a:latin typeface="Segoe UI Light" pitchFamily="34" charset="0"/>
                      </a:endParaRPr>
                    </a:p>
                  </a:txBody>
                  <a:tcPr marL="186521" marR="186521" marT="93260" marB="9326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Nathan</a:t>
                      </a:r>
                    </a:p>
                  </a:txBody>
                  <a:tcPr marL="186521" marR="186521" marT="93260" marB="93260" anchor="ctr">
                    <a:lnL w="12700" cmpd="sng">
                      <a:noFill/>
                    </a:lnL>
                    <a:solidFill>
                      <a:schemeClr val="bg1">
                        <a:lumMod val="95000"/>
                      </a:schemeClr>
                    </a:solidFill>
                  </a:tcPr>
                </a:tc>
                <a:tc>
                  <a:txBody>
                    <a:body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Totten</a:t>
                      </a:r>
                      <a:endParaRPr lang="en-US" sz="1500" kern="1200" dirty="0">
                        <a:solidFill>
                          <a:schemeClr val="tx2">
                            <a:lumMod val="75000"/>
                            <a:alpha val="99000"/>
                          </a:schemeClr>
                        </a:solidFill>
                        <a:latin typeface="+mn-lt"/>
                        <a:ea typeface="+mn-ea"/>
                        <a:cs typeface="+mn-cs"/>
                      </a:endParaRPr>
                    </a:p>
                  </a:txBody>
                  <a:tcPr marL="186521" marR="186521" marT="93260" marB="93260" anchor="ctr">
                    <a:solidFill>
                      <a:schemeClr val="bg1">
                        <a:lumMod val="95000"/>
                      </a:schemeClr>
                    </a:solidFill>
                  </a:tcPr>
                </a:tc>
                <a:tc>
                  <a:txBody>
                    <a:bodyPr/>
                    <a:lstStyle/>
                    <a:p>
                      <a:pPr marL="0" algn="l" defTabSz="914363" rtl="0" eaLnBrk="1" latinLnBrk="0" hangingPunct="1"/>
                      <a:r>
                        <a:rPr lang="en-US" sz="1500" kern="1200" dirty="0" smtClean="0">
                          <a:solidFill>
                            <a:schemeClr val="tx2">
                              <a:lumMod val="75000"/>
                              <a:alpha val="99000"/>
                            </a:schemeClr>
                          </a:solidFill>
                          <a:latin typeface="+mn-lt"/>
                          <a:ea typeface="+mn-ea"/>
                          <a:cs typeface="+mn-cs"/>
                        </a:rPr>
                        <a:t>3/15/1965</a:t>
                      </a:r>
                      <a:endParaRPr lang="en-US" sz="1500" kern="1200" dirty="0">
                        <a:solidFill>
                          <a:schemeClr val="tx2">
                            <a:lumMod val="75000"/>
                            <a:alpha val="99000"/>
                          </a:schemeClr>
                        </a:solidFill>
                        <a:latin typeface="+mn-lt"/>
                        <a:ea typeface="+mn-ea"/>
                        <a:cs typeface="+mn-cs"/>
                      </a:endParaRPr>
                    </a:p>
                  </a:txBody>
                  <a:tcPr marL="124314" marR="124314" marT="46630" marB="46630" anchor="ctr">
                    <a:solidFill>
                      <a:schemeClr val="bg1">
                        <a:lumMod val="95000"/>
                      </a:schemeClr>
                    </a:solidFill>
                  </a:tcPr>
                </a:tc>
              </a:tr>
              <a:tr h="841259">
                <a:tc>
                  <a:txBody>
                    <a:bodyPr/>
                    <a:lstStyle/>
                    <a:p>
                      <a:pPr algn="r"/>
                      <a:endParaRPr lang="en-NZ" sz="2400" dirty="0">
                        <a:solidFill>
                          <a:schemeClr val="tx1">
                            <a:lumMod val="50000"/>
                            <a:lumOff val="50000"/>
                            <a:alpha val="99000"/>
                          </a:schemeClr>
                        </a:solidFill>
                        <a:latin typeface="Segoe UI Light" pitchFamily="34" charset="0"/>
                      </a:endParaRPr>
                    </a:p>
                  </a:txBody>
                  <a:tcPr marL="186521" marR="186521" marT="93260" marB="9326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500" kern="1200" dirty="0" smtClean="0">
                          <a:solidFill>
                            <a:schemeClr val="tx2">
                              <a:lumMod val="75000"/>
                              <a:alpha val="99000"/>
                            </a:schemeClr>
                          </a:solidFill>
                          <a:latin typeface="+mn-lt"/>
                          <a:ea typeface="+mn-ea"/>
                          <a:cs typeface="+mn-cs"/>
                        </a:rPr>
                        <a:t>Nick</a:t>
                      </a:r>
                      <a:endParaRPr lang="en-US" sz="1500" kern="1200" dirty="0">
                        <a:solidFill>
                          <a:schemeClr val="tx2">
                            <a:lumMod val="75000"/>
                            <a:alpha val="99000"/>
                          </a:schemeClr>
                        </a:solidFill>
                        <a:latin typeface="+mn-lt"/>
                        <a:ea typeface="+mn-ea"/>
                        <a:cs typeface="+mn-cs"/>
                      </a:endParaRPr>
                    </a:p>
                  </a:txBody>
                  <a:tcPr marL="186521" marR="186521" marT="46630" marB="46630" anchor="ctr">
                    <a:lnL w="12700" cmpd="sng">
                      <a:noFill/>
                    </a:lnL>
                    <a:solidFill>
                      <a:schemeClr val="bg1">
                        <a:lumMod val="95000"/>
                      </a:schemeClr>
                    </a:solidFill>
                  </a:tcPr>
                </a:tc>
                <a:tc>
                  <a:txBody>
                    <a:bodyPr/>
                    <a:lstStyle/>
                    <a:p>
                      <a:r>
                        <a:rPr lang="en-US" sz="1500" kern="1200" dirty="0" smtClean="0">
                          <a:solidFill>
                            <a:schemeClr val="tx2">
                              <a:lumMod val="75000"/>
                              <a:alpha val="99000"/>
                            </a:schemeClr>
                          </a:solidFill>
                          <a:latin typeface="+mn-lt"/>
                          <a:ea typeface="+mn-ea"/>
                          <a:cs typeface="+mn-cs"/>
                        </a:rPr>
                        <a:t>Harris</a:t>
                      </a:r>
                      <a:endParaRPr lang="en-US" sz="1500" kern="1200" dirty="0">
                        <a:solidFill>
                          <a:schemeClr val="tx2">
                            <a:lumMod val="75000"/>
                            <a:alpha val="99000"/>
                          </a:schemeClr>
                        </a:solidFill>
                        <a:latin typeface="+mn-lt"/>
                        <a:ea typeface="+mn-ea"/>
                        <a:cs typeface="+mn-cs"/>
                      </a:endParaRPr>
                    </a:p>
                  </a:txBody>
                  <a:tcPr marL="186521" marR="186521" marT="46630" marB="46630" anchor="ctr">
                    <a:solidFill>
                      <a:schemeClr val="bg1">
                        <a:lumMod val="95000"/>
                      </a:schemeClr>
                    </a:solidFill>
                  </a:tcPr>
                </a:tc>
                <a:tc>
                  <a:txBody>
                    <a:bodyPr/>
                    <a:lstStyle/>
                    <a:p>
                      <a:pPr marL="0" algn="l" defTabSz="914363" rtl="0" eaLnBrk="1" latinLnBrk="0" hangingPunct="1"/>
                      <a:r>
                        <a:rPr lang="en-US" sz="1500" kern="1200" dirty="0" smtClean="0">
                          <a:solidFill>
                            <a:schemeClr val="tx2">
                              <a:lumMod val="75000"/>
                              <a:alpha val="99000"/>
                            </a:schemeClr>
                          </a:solidFill>
                          <a:latin typeface="+mn-lt"/>
                          <a:ea typeface="+mn-ea"/>
                          <a:cs typeface="+mn-cs"/>
                        </a:rPr>
                        <a:t>May 1, 1976</a:t>
                      </a:r>
                      <a:endParaRPr lang="en-US" sz="1500" kern="1200" dirty="0">
                        <a:solidFill>
                          <a:schemeClr val="tx2">
                            <a:lumMod val="75000"/>
                            <a:alpha val="99000"/>
                          </a:schemeClr>
                        </a:solidFill>
                        <a:latin typeface="+mn-lt"/>
                        <a:ea typeface="+mn-ea"/>
                        <a:cs typeface="+mn-cs"/>
                      </a:endParaRPr>
                    </a:p>
                  </a:txBody>
                  <a:tcPr marL="124314" marR="124314" marT="46630" marB="46630" anchor="ctr">
                    <a:solidFill>
                      <a:schemeClr val="bg1">
                        <a:lumMod val="95000"/>
                      </a:schemeClr>
                    </a:solidFill>
                  </a:tcPr>
                </a:tc>
              </a:tr>
            </a:tbl>
          </a:graphicData>
        </a:graphic>
      </p:graphicFrame>
      <p:sp>
        <p:nvSpPr>
          <p:cNvPr id="17" name="Oval 16"/>
          <p:cNvSpPr/>
          <p:nvPr/>
        </p:nvSpPr>
        <p:spPr>
          <a:xfrm>
            <a:off x="6761659" y="4737325"/>
            <a:ext cx="1257263" cy="86480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3252" tIns="46627" rIns="93252" bIns="46627" rtlCol="0" anchor="ctr"/>
          <a:lstStyle/>
          <a:p>
            <a:pPr algn="ctr"/>
            <a:endParaRPr lang="en-US" sz="1428" dirty="0"/>
          </a:p>
        </p:txBody>
      </p:sp>
      <p:sp>
        <p:nvSpPr>
          <p:cNvPr id="18" name="Rectangle 17"/>
          <p:cNvSpPr/>
          <p:nvPr/>
        </p:nvSpPr>
        <p:spPr>
          <a:xfrm>
            <a:off x="8344932" y="2407609"/>
            <a:ext cx="1863667" cy="662212"/>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6513" tIns="46627" rIns="93252" bIns="46627" rtlCol="0" anchor="ctr" anchorCtr="0"/>
          <a:lstStyle/>
          <a:p>
            <a:r>
              <a:rPr lang="en-NZ" sz="1632" b="1" cap="all" dirty="0">
                <a:solidFill>
                  <a:srgbClr val="FFFFFF">
                    <a:alpha val="99000"/>
                  </a:srgbClr>
                </a:solidFill>
              </a:rPr>
              <a:t>FAV SPORT</a:t>
            </a:r>
            <a:endParaRPr lang="en-US" sz="1428" b="1" dirty="0">
              <a:solidFill>
                <a:schemeClr val="bg1">
                  <a:alpha val="99000"/>
                </a:schemeClr>
              </a:solidFill>
            </a:endParaRPr>
          </a:p>
        </p:txBody>
      </p:sp>
      <p:sp>
        <p:nvSpPr>
          <p:cNvPr id="19" name="Rectangle 18"/>
          <p:cNvSpPr/>
          <p:nvPr/>
        </p:nvSpPr>
        <p:spPr>
          <a:xfrm>
            <a:off x="8342501" y="3903730"/>
            <a:ext cx="1865207" cy="840810"/>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6513" tIns="46627" rIns="93252" bIns="46627" rtlCol="0" anchor="ctr" anchorCtr="0"/>
          <a:lstStyle/>
          <a:p>
            <a:r>
              <a:rPr lang="en-US" sz="1530" dirty="0">
                <a:solidFill>
                  <a:schemeClr val="tx2">
                    <a:lumMod val="75000"/>
                    <a:alpha val="99000"/>
                  </a:schemeClr>
                </a:solidFill>
              </a:rPr>
              <a:t>Canoeing</a:t>
            </a:r>
          </a:p>
        </p:txBody>
      </p:sp>
      <p:grpSp>
        <p:nvGrpSpPr>
          <p:cNvPr id="10" name="Group 9"/>
          <p:cNvGrpSpPr/>
          <p:nvPr/>
        </p:nvGrpSpPr>
        <p:grpSpPr>
          <a:xfrm>
            <a:off x="2299209" y="3166719"/>
            <a:ext cx="692157" cy="699680"/>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3944" tIns="41973" rIns="83944" bIns="41973" numCol="1" anchor="t" anchorCtr="0" compatLnSpc="1">
              <a:prstTxWarp prst="textNoShape">
                <a:avLst/>
              </a:prstTxWarp>
            </a:bodyPr>
            <a:lstStyle/>
            <a:p>
              <a:endParaRPr lang="en-US" sz="1632" dirty="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3944" tIns="41973" rIns="83944" bIns="41973" numCol="1" anchor="t" anchorCtr="0" compatLnSpc="1">
              <a:prstTxWarp prst="textNoShape">
                <a:avLst/>
              </a:prstTxWarp>
            </a:bodyPr>
            <a:lstStyle/>
            <a:p>
              <a:endParaRPr lang="en-US" sz="1632" dirty="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428" dirty="0"/>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3944" tIns="41973" rIns="83944" bIns="41973" numCol="1" anchor="t" anchorCtr="0" compatLnSpc="1">
              <a:prstTxWarp prst="textNoShape">
                <a:avLst/>
              </a:prstTxWarp>
            </a:bodyPr>
            <a:lstStyle/>
            <a:p>
              <a:endParaRPr lang="en-US" sz="1632" dirty="0"/>
            </a:p>
          </p:txBody>
        </p:sp>
      </p:grpSp>
      <p:grpSp>
        <p:nvGrpSpPr>
          <p:cNvPr id="8" name="Group 7"/>
          <p:cNvGrpSpPr/>
          <p:nvPr/>
        </p:nvGrpSpPr>
        <p:grpSpPr>
          <a:xfrm>
            <a:off x="2299209" y="3975305"/>
            <a:ext cx="692157" cy="699680"/>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3944" tIns="41973" rIns="83944" bIns="41973" numCol="1" anchor="t" anchorCtr="0" compatLnSpc="1">
              <a:prstTxWarp prst="textNoShape">
                <a:avLst/>
              </a:prstTxWarp>
            </a:bodyPr>
            <a:lstStyle/>
            <a:p>
              <a:endParaRPr lang="en-US" sz="1632" dirty="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3944" tIns="41973" rIns="83944" bIns="41973" numCol="1" anchor="t" anchorCtr="0" compatLnSpc="1">
              <a:prstTxWarp prst="textNoShape">
                <a:avLst/>
              </a:prstTxWarp>
            </a:bodyPr>
            <a:lstStyle/>
            <a:p>
              <a:endParaRPr lang="en-US" sz="1632" dirty="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3260" tIns="46630" rIns="93260" bIns="46630" numCol="1" anchor="t" anchorCtr="0" compatLnSpc="1">
              <a:prstTxWarp prst="textNoShape">
                <a:avLst/>
              </a:prstTxWarp>
            </a:bodyPr>
            <a:lstStyle/>
            <a:p>
              <a:endParaRPr lang="en-US" sz="1428" dirty="0"/>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3944" tIns="41973" rIns="83944" bIns="41973" numCol="1" anchor="t" anchorCtr="0" compatLnSpc="1">
              <a:prstTxWarp prst="textNoShape">
                <a:avLst/>
              </a:prstTxWarp>
            </a:bodyPr>
            <a:lstStyle/>
            <a:p>
              <a:endParaRPr lang="en-US" sz="1632" dirty="0"/>
            </a:p>
          </p:txBody>
        </p:sp>
      </p:grpSp>
      <p:grpSp>
        <p:nvGrpSpPr>
          <p:cNvPr id="7" name="Group 6"/>
          <p:cNvGrpSpPr/>
          <p:nvPr/>
        </p:nvGrpSpPr>
        <p:grpSpPr>
          <a:xfrm>
            <a:off x="2299209" y="4783892"/>
            <a:ext cx="692157" cy="699680"/>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3944" tIns="41973" rIns="83944" bIns="41973" numCol="1" anchor="t" anchorCtr="0" compatLnSpc="1">
              <a:prstTxWarp prst="textNoShape">
                <a:avLst/>
              </a:prstTxWarp>
            </a:bodyPr>
            <a:lstStyle/>
            <a:p>
              <a:endParaRPr lang="en-US" sz="1632" dirty="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3944" tIns="41973" rIns="83944" bIns="41973" numCol="1" anchor="t" anchorCtr="0" compatLnSpc="1">
              <a:prstTxWarp prst="textNoShape">
                <a:avLst/>
              </a:prstTxWarp>
            </a:bodyPr>
            <a:lstStyle/>
            <a:p>
              <a:endParaRPr lang="en-US" sz="1632" dirty="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3260" tIns="46630" rIns="93260" bIns="46630" numCol="1" anchor="t" anchorCtr="0" compatLnSpc="1">
              <a:prstTxWarp prst="textNoShape">
                <a:avLst/>
              </a:prstTxWarp>
            </a:bodyPr>
            <a:lstStyle/>
            <a:p>
              <a:endParaRPr lang="en-US" sz="1428" dirty="0"/>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3944" tIns="41973" rIns="83944" bIns="41973" numCol="1" anchor="t" anchorCtr="0" compatLnSpc="1">
              <a:prstTxWarp prst="textNoShape">
                <a:avLst/>
              </a:prstTxWarp>
            </a:bodyPr>
            <a:lstStyle/>
            <a:p>
              <a:endParaRPr lang="en-US" sz="1632" dirty="0"/>
            </a:p>
          </p:txBody>
        </p:sp>
      </p:grpSp>
    </p:spTree>
    <p:extLst>
      <p:ext uri="{BB962C8B-B14F-4D97-AF65-F5344CB8AC3E}">
        <p14:creationId xmlns:p14="http://schemas.microsoft.com/office/powerpoint/2010/main" val="6735135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a:t>
            </a:r>
            <a:r>
              <a:rPr lang="en-US" altLang="zh-CN" dirty="0" smtClean="0"/>
              <a:t>e</a:t>
            </a:r>
            <a:endParaRPr lang="en-US" dirty="0"/>
          </a:p>
        </p:txBody>
      </p:sp>
      <p:sp>
        <p:nvSpPr>
          <p:cNvPr id="3" name="Content Placeholder 2"/>
          <p:cNvSpPr>
            <a:spLocks noGrp="1"/>
          </p:cNvSpPr>
          <p:nvPr>
            <p:ph type="body" sz="quarter" idx="4294967295"/>
          </p:nvPr>
        </p:nvSpPr>
        <p:spPr>
          <a:xfrm>
            <a:off x="274638" y="1212850"/>
            <a:ext cx="11612561" cy="5484812"/>
          </a:xfrm>
          <a:prstGeom prst="rect">
            <a:avLst/>
          </a:prstGeom>
        </p:spPr>
        <p:txBody>
          <a:bodyPr>
            <a:normAutofit/>
          </a:bodyPr>
          <a:lstStyle/>
          <a:p>
            <a:pPr>
              <a:buFont typeface="Segoe UI Symbol" panose="020B0502040204020203" pitchFamily="34" charset="0"/>
              <a:buChar char=""/>
            </a:pPr>
            <a:r>
              <a:rPr lang="zh-CN" altLang="en-US" sz="3200" b="0" dirty="0">
                <a:latin typeface="微软雅黑" panose="020B0503020204020204" pitchFamily="34" charset="-122"/>
                <a:ea typeface="微软雅黑" panose="020B0503020204020204" pitchFamily="34" charset="-122"/>
              </a:rPr>
              <a:t>消息是无序的</a:t>
            </a:r>
            <a:endParaRPr lang="en-US" sz="3200" b="0" dirty="0">
              <a:latin typeface="微软雅黑" panose="020B0503020204020204" pitchFamily="34" charset="-122"/>
              <a:ea typeface="微软雅黑" panose="020B0503020204020204" pitchFamily="34" charset="-122"/>
            </a:endParaRPr>
          </a:p>
          <a:p>
            <a:pPr>
              <a:buFont typeface="Segoe UI Symbol" panose="020B0502040204020203" pitchFamily="34" charset="0"/>
              <a:buChar char=""/>
            </a:pPr>
            <a:r>
              <a:rPr lang="zh-CN" altLang="en-US" sz="3200" b="0" dirty="0">
                <a:latin typeface="微软雅黑" panose="020B0503020204020204" pitchFamily="34" charset="-122"/>
                <a:ea typeface="微软雅黑" panose="020B0503020204020204" pitchFamily="34" charset="-122"/>
              </a:rPr>
              <a:t>消息</a:t>
            </a:r>
            <a:endParaRPr lang="en-US" sz="3200" b="0" dirty="0">
              <a:latin typeface="微软雅黑" panose="020B0503020204020204" pitchFamily="34" charset="-122"/>
              <a:ea typeface="微软雅黑" panose="020B0503020204020204" pitchFamily="34" charset="-122"/>
            </a:endParaRPr>
          </a:p>
          <a:p>
            <a:pPr lvl="1">
              <a:buFont typeface="Segoe UI Symbol" panose="020B0502040204020203" pitchFamily="34" charset="0"/>
              <a:buChar char=""/>
            </a:pPr>
            <a:r>
              <a:rPr lang="zh-CN" altLang="en-US" sz="1800" dirty="0">
                <a:latin typeface="微软雅黑" panose="020B0503020204020204" pitchFamily="34" charset="-122"/>
                <a:ea typeface="微软雅黑" panose="020B0503020204020204" pitchFamily="34" charset="-122"/>
              </a:rPr>
              <a:t>可以被多次处理</a:t>
            </a:r>
            <a:endParaRPr lang="en-US" sz="1800" dirty="0">
              <a:latin typeface="微软雅黑" panose="020B0503020204020204" pitchFamily="34" charset="-122"/>
              <a:ea typeface="微软雅黑" panose="020B0503020204020204" pitchFamily="34" charset="-122"/>
            </a:endParaRPr>
          </a:p>
          <a:p>
            <a:pPr lvl="1">
              <a:buFont typeface="Segoe UI Symbol" panose="020B0502040204020203" pitchFamily="34" charset="0"/>
              <a:buChar char=""/>
            </a:pPr>
            <a:r>
              <a:rPr lang="zh-CN" altLang="en-US" sz="1800" dirty="0">
                <a:latin typeface="微软雅黑" panose="020B0503020204020204" pitchFamily="34" charset="-122"/>
                <a:ea typeface="微软雅黑" panose="020B0503020204020204" pitchFamily="34" charset="-122"/>
              </a:rPr>
              <a:t>可以返回多次</a:t>
            </a:r>
            <a:endParaRPr lang="en-US" sz="1800" dirty="0">
              <a:latin typeface="微软雅黑" panose="020B0503020204020204" pitchFamily="34" charset="-122"/>
              <a:ea typeface="微软雅黑" panose="020B0503020204020204" pitchFamily="34" charset="-122"/>
            </a:endParaRPr>
          </a:p>
          <a:p>
            <a:pPr>
              <a:buFont typeface="Segoe UI Symbol" panose="020B0502040204020203" pitchFamily="34" charset="0"/>
              <a:buChar char=""/>
            </a:pPr>
            <a:r>
              <a:rPr lang="zh-CN" altLang="en-US" sz="3200" b="0" dirty="0">
                <a:latin typeface="微软雅黑" panose="020B0503020204020204" pitchFamily="34" charset="-122"/>
                <a:ea typeface="微软雅黑" panose="020B0503020204020204" pitchFamily="34" charset="-122"/>
              </a:rPr>
              <a:t>故障转移</a:t>
            </a:r>
            <a:endParaRPr lang="en-US" sz="3200" b="0" dirty="0">
              <a:latin typeface="微软雅黑" panose="020B0503020204020204" pitchFamily="34" charset="-122"/>
              <a:ea typeface="微软雅黑" panose="020B0503020204020204" pitchFamily="34" charset="-122"/>
            </a:endParaRPr>
          </a:p>
          <a:p>
            <a:pPr marL="874141" lvl="1" indent="-466209">
              <a:buFont typeface="Segoe UI Symbol" panose="020B0502040204020203" pitchFamily="34" charset="0"/>
              <a:buChar char=""/>
            </a:pPr>
            <a:r>
              <a:rPr lang="zh-CN" altLang="en-US" sz="1800" dirty="0">
                <a:latin typeface="微软雅黑" panose="020B0503020204020204" pitchFamily="34" charset="-122"/>
                <a:ea typeface="微软雅黑" panose="020B0503020204020204" pitchFamily="34" charset="-122"/>
              </a:rPr>
              <a:t>消息处理失败时会在灾备节点重新得到处理</a:t>
            </a:r>
            <a:endParaRPr lang="en-US" sz="1800" dirty="0">
              <a:latin typeface="微软雅黑" panose="020B0503020204020204" pitchFamily="34" charset="-122"/>
              <a:ea typeface="微软雅黑" panose="020B0503020204020204" pitchFamily="34" charset="-122"/>
            </a:endParaRPr>
          </a:p>
          <a:p>
            <a:pPr>
              <a:buFont typeface="Segoe UI Symbol" panose="020B0502040204020203" pitchFamily="34" charset="0"/>
              <a:buChar char=""/>
            </a:pPr>
            <a:r>
              <a:rPr lang="zh-CN" altLang="en-US" sz="3200" b="0" dirty="0">
                <a:latin typeface="微软雅黑" panose="020B0503020204020204" pitchFamily="34" charset="-122"/>
                <a:ea typeface="微软雅黑" panose="020B0503020204020204" pitchFamily="34" charset="-122"/>
              </a:rPr>
              <a:t>消息最大尺寸为</a:t>
            </a:r>
            <a:r>
              <a:rPr lang="en-US" sz="3200" b="0" dirty="0">
                <a:latin typeface="微软雅黑" panose="020B0503020204020204" pitchFamily="34" charset="-122"/>
                <a:ea typeface="微软雅黑" panose="020B0503020204020204" pitchFamily="34" charset="-122"/>
              </a:rPr>
              <a:t>64KB</a:t>
            </a:r>
          </a:p>
          <a:p>
            <a:pPr>
              <a:buFont typeface="Segoe UI Symbol" panose="020B0502040204020203" pitchFamily="34" charset="0"/>
              <a:buChar char=""/>
            </a:pPr>
            <a:r>
              <a:rPr lang="zh-CN" altLang="en-US" sz="3200" b="0" dirty="0">
                <a:latin typeface="微软雅黑" panose="020B0503020204020204" pitchFamily="34" charset="-122"/>
                <a:ea typeface="微软雅黑" panose="020B0503020204020204" pitchFamily="34" charset="-122"/>
              </a:rPr>
              <a:t>消息存储最长为</a:t>
            </a:r>
            <a:r>
              <a:rPr lang="zh-CN" altLang="en-US" sz="3200" b="0" dirty="0" smtClean="0">
                <a:latin typeface="微软雅黑" panose="020B0503020204020204" pitchFamily="34" charset="-122"/>
                <a:ea typeface="微软雅黑" panose="020B0503020204020204" pitchFamily="34" charset="-122"/>
              </a:rPr>
              <a:t>七天</a:t>
            </a:r>
            <a:endParaRPr lang="en-US" sz="32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904714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模块</a:t>
            </a:r>
            <a:endParaRPr lang="en-US" dirty="0"/>
          </a:p>
        </p:txBody>
      </p:sp>
      <p:pic>
        <p:nvPicPr>
          <p:cNvPr id="5"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7818437" y="906462"/>
            <a:ext cx="3848100" cy="2400300"/>
          </a:xfrm>
          <a:prstGeom prst="rect">
            <a:avLst/>
          </a:prstGeom>
          <a:ln w="76200">
            <a:solidFill>
              <a:schemeClr val="bg1"/>
            </a:solidFill>
          </a:ln>
        </p:spPr>
      </p:pic>
      <p:sp>
        <p:nvSpPr>
          <p:cNvPr id="6" name="Rectangle 5"/>
          <p:cNvSpPr/>
          <p:nvPr/>
        </p:nvSpPr>
        <p:spPr>
          <a:xfrm>
            <a:off x="540262" y="3731847"/>
            <a:ext cx="11358318" cy="2677656"/>
          </a:xfrm>
          <a:prstGeom prst="rect">
            <a:avLst/>
          </a:prstGeom>
        </p:spPr>
        <p:txBody>
          <a:bodyPr wrap="square">
            <a:spAutoFit/>
          </a:bodyPr>
          <a:lstStyle/>
          <a:p>
            <a:pPr marL="349656" indent="-349656">
              <a:buFont typeface="Segoe UI Symbol" panose="020B0502040204020203" pitchFamily="34" charset="0"/>
              <a:buChar char=""/>
            </a:pPr>
            <a:r>
              <a:rPr lang="zh-CN" altLang="en-US" sz="2800" dirty="0" smtClean="0">
                <a:latin typeface="微软雅黑" panose="020B0503020204020204" pitchFamily="34" charset="-122"/>
                <a:ea typeface="微软雅黑" panose="020B0503020204020204" pitchFamily="34" charset="-122"/>
              </a:rPr>
              <a:t>存储账户</a:t>
            </a:r>
            <a:r>
              <a:rPr lang="en-US"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通过统一账户权限访问队列</a:t>
            </a:r>
            <a:r>
              <a:rPr lang="en-US" sz="2800" dirty="0" smtClean="0">
                <a:latin typeface="微软雅黑" panose="020B0503020204020204" pitchFamily="34" charset="-122"/>
                <a:ea typeface="微软雅黑" panose="020B0503020204020204" pitchFamily="34" charset="-122"/>
              </a:rPr>
              <a:t>. </a:t>
            </a:r>
            <a:endParaRPr lang="en-US" sz="2800" dirty="0">
              <a:latin typeface="微软雅黑" panose="020B0503020204020204" pitchFamily="34" charset="-122"/>
              <a:ea typeface="微软雅黑" panose="020B0503020204020204" pitchFamily="34" charset="-122"/>
            </a:endParaRPr>
          </a:p>
          <a:p>
            <a:pPr marL="349656" indent="-349656">
              <a:buFont typeface="Segoe UI Symbol" panose="020B0502040204020203" pitchFamily="34" charset="0"/>
              <a:buChar char=""/>
            </a:pPr>
            <a:r>
              <a:rPr lang="zh-CN" altLang="en-US" sz="2800" dirty="0" smtClean="0">
                <a:latin typeface="微软雅黑" panose="020B0503020204020204" pitchFamily="34" charset="-122"/>
                <a:ea typeface="微软雅黑" panose="020B0503020204020204" pitchFamily="34" charset="-122"/>
              </a:rPr>
              <a:t>队列</a:t>
            </a:r>
            <a:r>
              <a:rPr lang="en-US"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队列需要包含在队列容器中</a:t>
            </a:r>
            <a:r>
              <a:rPr lang="en-US" sz="2800" dirty="0" smtClean="0">
                <a:latin typeface="微软雅黑" panose="020B0503020204020204" pitchFamily="34" charset="-122"/>
                <a:ea typeface="微软雅黑" panose="020B0503020204020204" pitchFamily="34" charset="-122"/>
              </a:rPr>
              <a:t>.</a:t>
            </a:r>
            <a:endParaRPr lang="en-US" sz="2800" dirty="0">
              <a:latin typeface="微软雅黑" panose="020B0503020204020204" pitchFamily="34" charset="-122"/>
              <a:ea typeface="微软雅黑" panose="020B0503020204020204" pitchFamily="34" charset="-122"/>
            </a:endParaRPr>
          </a:p>
          <a:p>
            <a:pPr marL="349656" indent="-349656">
              <a:buFont typeface="Segoe UI Symbol" panose="020B0502040204020203" pitchFamily="34" charset="0"/>
              <a:buChar char=""/>
            </a:pPr>
            <a:r>
              <a:rPr lang="zh-CN" altLang="en-US" sz="2800" dirty="0" smtClean="0">
                <a:latin typeface="微软雅黑" panose="020B0503020204020204" pitchFamily="34" charset="-122"/>
                <a:ea typeface="微软雅黑" panose="020B0503020204020204" pitchFamily="34" charset="-122"/>
              </a:rPr>
              <a:t>消息</a:t>
            </a:r>
            <a:r>
              <a:rPr lang="en-US"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一个消息可以是任何格式不超过</a:t>
            </a:r>
            <a:r>
              <a:rPr lang="en-US" altLang="zh-CN" sz="2800" dirty="0" smtClean="0">
                <a:latin typeface="微软雅黑" panose="020B0503020204020204" pitchFamily="34" charset="-122"/>
                <a:ea typeface="微软雅黑" panose="020B0503020204020204" pitchFamily="34" charset="-122"/>
              </a:rPr>
              <a:t>64KB</a:t>
            </a:r>
            <a:r>
              <a:rPr lang="zh-CN" altLang="en-US" sz="2800" dirty="0" smtClean="0">
                <a:latin typeface="微软雅黑" panose="020B0503020204020204" pitchFamily="34" charset="-122"/>
                <a:ea typeface="微软雅黑" panose="020B0503020204020204" pitchFamily="34" charset="-122"/>
              </a:rPr>
              <a:t>的数据</a:t>
            </a:r>
            <a:r>
              <a:rPr lang="en-US" sz="2800" dirty="0" smtClean="0">
                <a:latin typeface="微软雅黑" panose="020B0503020204020204" pitchFamily="34" charset="-122"/>
                <a:ea typeface="微软雅黑" panose="020B0503020204020204" pitchFamily="34" charset="-122"/>
              </a:rPr>
              <a:t>.</a:t>
            </a:r>
            <a:endParaRPr lang="en-US" sz="2800" dirty="0">
              <a:latin typeface="微软雅黑" panose="020B0503020204020204" pitchFamily="34" charset="-122"/>
              <a:ea typeface="微软雅黑" panose="020B0503020204020204" pitchFamily="34" charset="-122"/>
            </a:endParaRPr>
          </a:p>
          <a:p>
            <a:pPr marL="349656" indent="-349656">
              <a:buFont typeface="Segoe UI Symbol" panose="020B0502040204020203" pitchFamily="34" charset="0"/>
              <a:buChar char=""/>
            </a:pPr>
            <a:endParaRPr lang="en-US" sz="2800" dirty="0">
              <a:latin typeface="微软雅黑" panose="020B0503020204020204" pitchFamily="34" charset="-122"/>
              <a:ea typeface="微软雅黑" panose="020B0503020204020204" pitchFamily="34" charset="-122"/>
            </a:endParaRPr>
          </a:p>
          <a:p>
            <a:pPr marL="349656" indent="-349656">
              <a:buFont typeface="Segoe UI Symbol" panose="020B0502040204020203" pitchFamily="34" charset="0"/>
              <a:buChar char=""/>
            </a:pPr>
            <a:r>
              <a:rPr lang="zh-CN" altLang="en-US" sz="2800" dirty="0" smtClean="0">
                <a:latin typeface="微软雅黑" panose="020B0503020204020204" pitchFamily="34" charset="-122"/>
                <a:ea typeface="微软雅黑" panose="020B0503020204020204" pitchFamily="34" charset="-122"/>
              </a:rPr>
              <a:t>消息可以通过</a:t>
            </a:r>
            <a:r>
              <a:rPr lang="en-US" altLang="zh-CN" sz="2800" dirty="0" smtClean="0">
                <a:latin typeface="微软雅黑" panose="020B0503020204020204" pitchFamily="34" charset="-122"/>
                <a:ea typeface="微软雅黑" panose="020B0503020204020204" pitchFamily="34" charset="-122"/>
              </a:rPr>
              <a:t>URL</a:t>
            </a:r>
            <a:r>
              <a:rPr lang="zh-CN" altLang="en-US" sz="2800" dirty="0" smtClean="0">
                <a:latin typeface="微软雅黑" panose="020B0503020204020204" pitchFamily="34" charset="-122"/>
                <a:ea typeface="微软雅黑" panose="020B0503020204020204" pitchFamily="34" charset="-122"/>
              </a:rPr>
              <a:t>形式访问</a:t>
            </a:r>
            <a:r>
              <a:rPr lang="en-US" sz="2800" dirty="0" smtClean="0">
                <a:latin typeface="微软雅黑" panose="020B0503020204020204" pitchFamily="34" charset="-122"/>
                <a:ea typeface="微软雅黑" panose="020B0503020204020204" pitchFamily="34" charset="-122"/>
              </a:rPr>
              <a:t>: </a:t>
            </a:r>
            <a:endParaRPr lang="en-US" sz="2800" dirty="0">
              <a:latin typeface="微软雅黑" panose="020B0503020204020204" pitchFamily="34" charset="-122"/>
              <a:ea typeface="微软雅黑" panose="020B0503020204020204" pitchFamily="34" charset="-122"/>
            </a:endParaRPr>
          </a:p>
          <a:p>
            <a:pPr marL="349656" indent="-349656">
              <a:buFont typeface="Segoe UI Symbol" panose="020B0502040204020203" pitchFamily="34" charset="0"/>
              <a:buChar char=""/>
            </a:pPr>
            <a:r>
              <a:rPr lang="en-US" sz="2800" dirty="0">
                <a:latin typeface="微软雅黑" panose="020B0503020204020204" pitchFamily="34" charset="-122"/>
                <a:ea typeface="微软雅黑" panose="020B0503020204020204" pitchFamily="34" charset="-122"/>
              </a:rPr>
              <a:t>http://&lt;storage account&gt;.queue.core.windows.net/&lt;queue&gt; </a:t>
            </a:r>
          </a:p>
        </p:txBody>
      </p:sp>
    </p:spTree>
    <p:extLst>
      <p:ext uri="{BB962C8B-B14F-4D97-AF65-F5344CB8AC3E}">
        <p14:creationId xmlns:p14="http://schemas.microsoft.com/office/powerpoint/2010/main" val="420639864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4" name="Rectangle 3"/>
          <p:cNvSpPr/>
          <p:nvPr/>
        </p:nvSpPr>
        <p:spPr>
          <a:xfrm>
            <a:off x="6036503" y="3460686"/>
            <a:ext cx="466235" cy="85476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32111" fontAlgn="base">
              <a:spcBef>
                <a:spcPct val="0"/>
              </a:spcBef>
              <a:spcAft>
                <a:spcPct val="0"/>
              </a:spcAft>
            </a:pPr>
            <a:r>
              <a:rPr lang="en-US" sz="2346" dirty="0">
                <a:solidFill>
                  <a:srgbClr val="FFFFFF"/>
                </a:solidFill>
                <a:latin typeface="Calibri"/>
              </a:rPr>
              <a:t>2</a:t>
            </a:r>
          </a:p>
        </p:txBody>
      </p:sp>
      <p:sp>
        <p:nvSpPr>
          <p:cNvPr id="5" name="Rectangle 4"/>
          <p:cNvSpPr/>
          <p:nvPr/>
        </p:nvSpPr>
        <p:spPr>
          <a:xfrm>
            <a:off x="6502740" y="3460686"/>
            <a:ext cx="466235" cy="85476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32111" fontAlgn="base">
              <a:spcBef>
                <a:spcPct val="0"/>
              </a:spcBef>
              <a:spcAft>
                <a:spcPct val="0"/>
              </a:spcAft>
            </a:pPr>
            <a:r>
              <a:rPr lang="en-US" sz="2346" dirty="0">
                <a:solidFill>
                  <a:srgbClr val="FFFFFF"/>
                </a:solidFill>
                <a:latin typeface="Calibri"/>
              </a:rPr>
              <a:t>1</a:t>
            </a:r>
          </a:p>
        </p:txBody>
      </p:sp>
      <p:sp>
        <p:nvSpPr>
          <p:cNvPr id="6" name="Oval 5"/>
          <p:cNvSpPr/>
          <p:nvPr/>
        </p:nvSpPr>
        <p:spPr>
          <a:xfrm>
            <a:off x="7512916" y="2528215"/>
            <a:ext cx="1010176" cy="543942"/>
          </a:xfrm>
          <a:prstGeom prst="ellipse">
            <a:avLst/>
          </a:prstGeom>
          <a:solidFill>
            <a:srgbClr val="0070C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32111" fontAlgn="base">
              <a:spcBef>
                <a:spcPct val="0"/>
              </a:spcBef>
              <a:spcAft>
                <a:spcPct val="0"/>
              </a:spcAft>
            </a:pPr>
            <a:r>
              <a:rPr lang="en-US" sz="2346" dirty="0">
                <a:solidFill>
                  <a:schemeClr val="bg1"/>
                </a:solidFill>
                <a:latin typeface="Calibri"/>
              </a:rPr>
              <a:t>C</a:t>
            </a:r>
            <a:r>
              <a:rPr lang="en-US" sz="2448" baseline="-25000" dirty="0">
                <a:solidFill>
                  <a:schemeClr val="bg1"/>
                </a:solidFill>
              </a:rPr>
              <a:t>1</a:t>
            </a:r>
          </a:p>
        </p:txBody>
      </p:sp>
      <p:sp>
        <p:nvSpPr>
          <p:cNvPr id="7" name="Oval 6"/>
          <p:cNvSpPr/>
          <p:nvPr/>
        </p:nvSpPr>
        <p:spPr>
          <a:xfrm>
            <a:off x="7512916" y="4315451"/>
            <a:ext cx="1010176" cy="543942"/>
          </a:xfrm>
          <a:prstGeom prst="ellipse">
            <a:avLst/>
          </a:prstGeom>
          <a:solidFill>
            <a:srgbClr val="00B050"/>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3243" tIns="46621" rIns="93243" bIns="4662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32111" fontAlgn="base">
              <a:spcBef>
                <a:spcPct val="0"/>
              </a:spcBef>
              <a:spcAft>
                <a:spcPct val="0"/>
              </a:spcAft>
            </a:pPr>
            <a:r>
              <a:rPr lang="en-US" sz="2346" dirty="0">
                <a:solidFill>
                  <a:schemeClr val="bg1"/>
                </a:solidFill>
                <a:latin typeface="Calibri"/>
              </a:rPr>
              <a:t>C</a:t>
            </a:r>
            <a:r>
              <a:rPr lang="en-US" sz="2448" baseline="-25000" dirty="0">
                <a:solidFill>
                  <a:schemeClr val="bg1"/>
                </a:solidFill>
              </a:rPr>
              <a:t>2</a:t>
            </a:r>
          </a:p>
        </p:txBody>
      </p:sp>
      <p:sp>
        <p:nvSpPr>
          <p:cNvPr id="8" name="Rectangle 7"/>
          <p:cNvSpPr/>
          <p:nvPr/>
        </p:nvSpPr>
        <p:spPr>
          <a:xfrm>
            <a:off x="6502740" y="3460686"/>
            <a:ext cx="466235" cy="854765"/>
          </a:xfrm>
          <a:prstGeom prst="rect">
            <a:avLst/>
          </a:prstGeom>
          <a:solidFill>
            <a:schemeClr val="tx1">
              <a:lumMod val="85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3243" tIns="46621" rIns="93243" bIns="4662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32111" fontAlgn="base">
              <a:spcBef>
                <a:spcPct val="0"/>
              </a:spcBef>
              <a:spcAft>
                <a:spcPct val="0"/>
              </a:spcAft>
            </a:pPr>
            <a:r>
              <a:rPr lang="en-US" sz="2346" dirty="0">
                <a:solidFill>
                  <a:srgbClr val="FFFFFF"/>
                </a:solidFill>
                <a:latin typeface="Calibri"/>
              </a:rPr>
              <a:t>1</a:t>
            </a:r>
          </a:p>
        </p:txBody>
      </p:sp>
      <p:sp>
        <p:nvSpPr>
          <p:cNvPr id="9" name="Rectangle 8"/>
          <p:cNvSpPr/>
          <p:nvPr/>
        </p:nvSpPr>
        <p:spPr>
          <a:xfrm>
            <a:off x="6036503" y="3460686"/>
            <a:ext cx="466235" cy="854765"/>
          </a:xfrm>
          <a:prstGeom prst="rect">
            <a:avLst/>
          </a:prstGeom>
          <a:solidFill>
            <a:schemeClr val="tx1">
              <a:lumMod val="85000"/>
            </a:schemeClr>
          </a:solidFill>
          <a:ln>
            <a:solidFill>
              <a:schemeClr val="tx1">
                <a:lumMod val="95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3243" tIns="46621" rIns="93243" bIns="4662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32111" fontAlgn="base">
              <a:spcBef>
                <a:spcPct val="0"/>
              </a:spcBef>
              <a:spcAft>
                <a:spcPct val="0"/>
              </a:spcAft>
            </a:pPr>
            <a:r>
              <a:rPr lang="en-US" sz="2346" dirty="0">
                <a:solidFill>
                  <a:srgbClr val="FFFFFF"/>
                </a:solidFill>
                <a:latin typeface="Calibri"/>
              </a:rPr>
              <a:t>2</a:t>
            </a:r>
          </a:p>
        </p:txBody>
      </p:sp>
      <p:sp>
        <p:nvSpPr>
          <p:cNvPr id="10" name="Rectangle 9"/>
          <p:cNvSpPr/>
          <p:nvPr/>
        </p:nvSpPr>
        <p:spPr>
          <a:xfrm>
            <a:off x="5570268" y="3460686"/>
            <a:ext cx="466235" cy="85476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32111" fontAlgn="base">
              <a:spcBef>
                <a:spcPct val="0"/>
              </a:spcBef>
              <a:spcAft>
                <a:spcPct val="0"/>
              </a:spcAft>
            </a:pPr>
            <a:r>
              <a:rPr lang="en-US" sz="2346" dirty="0">
                <a:solidFill>
                  <a:srgbClr val="FFFFFF"/>
                </a:solidFill>
                <a:latin typeface="Calibri"/>
              </a:rPr>
              <a:t>3</a:t>
            </a:r>
          </a:p>
        </p:txBody>
      </p:sp>
      <p:sp>
        <p:nvSpPr>
          <p:cNvPr id="11" name="Rectangle 10"/>
          <p:cNvSpPr/>
          <p:nvPr/>
        </p:nvSpPr>
        <p:spPr>
          <a:xfrm>
            <a:off x="5104033" y="3460686"/>
            <a:ext cx="466235" cy="85476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32111" fontAlgn="base">
              <a:spcBef>
                <a:spcPct val="0"/>
              </a:spcBef>
              <a:spcAft>
                <a:spcPct val="0"/>
              </a:spcAft>
            </a:pPr>
            <a:r>
              <a:rPr lang="en-US" sz="2346" dirty="0">
                <a:solidFill>
                  <a:srgbClr val="FFFFFF"/>
                </a:solidFill>
                <a:latin typeface="Calibri"/>
              </a:rPr>
              <a:t>4</a:t>
            </a:r>
          </a:p>
        </p:txBody>
      </p:sp>
      <p:cxnSp>
        <p:nvCxnSpPr>
          <p:cNvPr id="12" name="Straight Arrow Connector 11"/>
          <p:cNvCxnSpPr>
            <a:stCxn id="16" idx="5"/>
          </p:cNvCxnSpPr>
          <p:nvPr/>
        </p:nvCxnSpPr>
        <p:spPr>
          <a:xfrm rot="16200000" flipH="1">
            <a:off x="4446295" y="3191474"/>
            <a:ext cx="701309" cy="4587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4516381" y="4116331"/>
            <a:ext cx="543942" cy="47594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3489806" y="1867079"/>
            <a:ext cx="1470115" cy="478376"/>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zh-CN" altLang="en-US" sz="2448" dirty="0"/>
              <a:t>消息产生</a:t>
            </a:r>
            <a:endParaRPr lang="en-US" sz="2448" dirty="0"/>
          </a:p>
        </p:txBody>
      </p:sp>
      <p:sp>
        <p:nvSpPr>
          <p:cNvPr id="15" name="TextBox 26"/>
          <p:cNvSpPr txBox="1"/>
          <p:nvPr/>
        </p:nvSpPr>
        <p:spPr>
          <a:xfrm>
            <a:off x="7397944" y="1907840"/>
            <a:ext cx="1470115" cy="478376"/>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zh-CN" altLang="en-US" sz="2448" dirty="0"/>
              <a:t>消息消费</a:t>
            </a:r>
            <a:endParaRPr lang="en-US" sz="2448" dirty="0"/>
          </a:p>
        </p:txBody>
      </p:sp>
      <p:sp>
        <p:nvSpPr>
          <p:cNvPr id="16" name="Oval 15"/>
          <p:cNvSpPr/>
          <p:nvPr/>
        </p:nvSpPr>
        <p:spPr>
          <a:xfrm>
            <a:off x="3705327" y="2605921"/>
            <a:ext cx="1010176" cy="543942"/>
          </a:xfrm>
          <a:prstGeom prst="ellipse">
            <a:avLst/>
          </a:prstGeom>
          <a:solidFill>
            <a:schemeClr val="accent1"/>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3243" tIns="46621" rIns="93243" bIns="4662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32111" fontAlgn="base">
              <a:spcBef>
                <a:spcPct val="0"/>
              </a:spcBef>
              <a:spcAft>
                <a:spcPct val="0"/>
              </a:spcAft>
            </a:pPr>
            <a:r>
              <a:rPr lang="en-US" sz="2346" dirty="0">
                <a:solidFill>
                  <a:schemeClr val="bg1"/>
                </a:solidFill>
                <a:latin typeface="Calibri"/>
              </a:rPr>
              <a:t>P</a:t>
            </a:r>
            <a:r>
              <a:rPr lang="en-US" sz="2448" baseline="-25000" dirty="0">
                <a:solidFill>
                  <a:schemeClr val="bg1"/>
                </a:solidFill>
              </a:rPr>
              <a:t>2</a:t>
            </a:r>
          </a:p>
        </p:txBody>
      </p:sp>
      <p:sp>
        <p:nvSpPr>
          <p:cNvPr id="17" name="Oval 16"/>
          <p:cNvSpPr/>
          <p:nvPr/>
        </p:nvSpPr>
        <p:spPr>
          <a:xfrm>
            <a:off x="3705327" y="4548569"/>
            <a:ext cx="1010176" cy="543942"/>
          </a:xfrm>
          <a:prstGeom prst="ellipse">
            <a:avLst/>
          </a:prstGeom>
          <a:solidFill>
            <a:srgbClr val="67297A"/>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3243" tIns="46621" rIns="93243" bIns="4662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32111" fontAlgn="base">
              <a:spcBef>
                <a:spcPct val="0"/>
              </a:spcBef>
              <a:spcAft>
                <a:spcPct val="0"/>
              </a:spcAft>
            </a:pPr>
            <a:r>
              <a:rPr lang="en-US" sz="2346" dirty="0">
                <a:solidFill>
                  <a:schemeClr val="bg1"/>
                </a:solidFill>
                <a:latin typeface="Calibri"/>
              </a:rPr>
              <a:t>P</a:t>
            </a:r>
            <a:r>
              <a:rPr lang="en-US" sz="2448" baseline="-25000" dirty="0">
                <a:solidFill>
                  <a:schemeClr val="bg1"/>
                </a:solidFill>
              </a:rPr>
              <a:t>1</a:t>
            </a:r>
          </a:p>
        </p:txBody>
      </p:sp>
      <p:sp>
        <p:nvSpPr>
          <p:cNvPr id="18" name="Rectangle 17"/>
          <p:cNvSpPr/>
          <p:nvPr/>
        </p:nvSpPr>
        <p:spPr>
          <a:xfrm>
            <a:off x="5570268" y="3460686"/>
            <a:ext cx="466235" cy="85476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32111" fontAlgn="base">
              <a:spcBef>
                <a:spcPct val="0"/>
              </a:spcBef>
              <a:spcAft>
                <a:spcPct val="0"/>
              </a:spcAft>
            </a:pPr>
            <a:r>
              <a:rPr lang="en-US" sz="2346" dirty="0">
                <a:solidFill>
                  <a:srgbClr val="FFFFFF"/>
                </a:solidFill>
                <a:latin typeface="Calibri"/>
              </a:rPr>
              <a:t>3</a:t>
            </a:r>
          </a:p>
        </p:txBody>
      </p:sp>
      <p:cxnSp>
        <p:nvCxnSpPr>
          <p:cNvPr id="19" name="Straight Arrow Connector 18"/>
          <p:cNvCxnSpPr/>
          <p:nvPr/>
        </p:nvCxnSpPr>
        <p:spPr>
          <a:xfrm flipV="1">
            <a:off x="7046682" y="3072158"/>
            <a:ext cx="709064" cy="38852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046682" y="4237745"/>
            <a:ext cx="543943" cy="1554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511455" y="3458930"/>
            <a:ext cx="466235" cy="85476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32111" fontAlgn="base">
              <a:spcBef>
                <a:spcPct val="0"/>
              </a:spcBef>
              <a:spcAft>
                <a:spcPct val="0"/>
              </a:spcAft>
            </a:pPr>
            <a:r>
              <a:rPr lang="en-US" sz="2346" dirty="0">
                <a:solidFill>
                  <a:srgbClr val="FFFFFF"/>
                </a:solidFill>
                <a:latin typeface="Calibri"/>
              </a:rPr>
              <a:t>1</a:t>
            </a:r>
          </a:p>
        </p:txBody>
      </p:sp>
      <p:sp>
        <p:nvSpPr>
          <p:cNvPr id="22" name="Rectangle 21"/>
          <p:cNvSpPr/>
          <p:nvPr/>
        </p:nvSpPr>
        <p:spPr>
          <a:xfrm>
            <a:off x="6036503" y="3459307"/>
            <a:ext cx="466235" cy="85476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32111" fontAlgn="base">
              <a:spcBef>
                <a:spcPct val="0"/>
              </a:spcBef>
              <a:spcAft>
                <a:spcPct val="0"/>
              </a:spcAft>
            </a:pPr>
            <a:r>
              <a:rPr lang="en-US" sz="2346" dirty="0">
                <a:solidFill>
                  <a:srgbClr val="FFFFFF"/>
                </a:solidFill>
                <a:latin typeface="Calibri"/>
              </a:rPr>
              <a:t>2</a:t>
            </a:r>
          </a:p>
        </p:txBody>
      </p:sp>
    </p:spTree>
    <p:extLst>
      <p:ext uri="{BB962C8B-B14F-4D97-AF65-F5344CB8AC3E}">
        <p14:creationId xmlns:p14="http://schemas.microsoft.com/office/powerpoint/2010/main" val="38549073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1" y="0"/>
            <a:ext cx="12436475" cy="6994525"/>
          </a:xfrm>
          <a:solidFill>
            <a:schemeClr val="bg1"/>
          </a:solidFill>
        </p:spPr>
        <p:txBody>
          <a:bodyPr anchor="ctr"/>
          <a:lstStyle/>
          <a:p>
            <a:r>
              <a:rPr lang="zh-CN" altLang="en-US" sz="6000" dirty="0" smtClean="0">
                <a:solidFill>
                  <a:srgbClr val="3F3F3F"/>
                </a:solidFill>
                <a:latin typeface="微软雅黑" panose="020B0503020204020204" pitchFamily="34" charset="-122"/>
                <a:ea typeface="微软雅黑" panose="020B0503020204020204" pitchFamily="34" charset="-122"/>
              </a:rPr>
              <a:t>议程</a:t>
            </a:r>
            <a:endParaRPr lang="en-US" sz="6000" dirty="0">
              <a:solidFill>
                <a:srgbClr val="3F3F3F"/>
              </a:solidFill>
              <a:latin typeface="微软雅黑" panose="020B0503020204020204" pitchFamily="34" charset="-122"/>
              <a:ea typeface="微软雅黑" panose="020B0503020204020204" pitchFamily="34" charset="-122"/>
            </a:endParaRPr>
          </a:p>
        </p:txBody>
      </p:sp>
      <p:sp>
        <p:nvSpPr>
          <p:cNvPr id="6" name="Text Placeholder 5"/>
          <p:cNvSpPr>
            <a:spLocks noGrp="1"/>
          </p:cNvSpPr>
          <p:nvPr>
            <p:ph type="body" sz="quarter" idx="15"/>
          </p:nvPr>
        </p:nvSpPr>
        <p:spPr>
          <a:xfrm>
            <a:off x="9250363" y="3269022"/>
            <a:ext cx="2514600" cy="2432304"/>
          </a:xfrm>
          <a:solidFill>
            <a:schemeClr val="accent2"/>
          </a:solidFill>
        </p:spPr>
        <p:txBody>
          <a:bodyPr anchor="ctr">
            <a:normAutofit/>
          </a:bodyPr>
          <a:lstStyle/>
          <a:p>
            <a:pPr algn="ctr"/>
            <a:r>
              <a:rPr lang="zh-CN" altLang="en-US" sz="2400" b="1" dirty="0" smtClean="0"/>
              <a:t>虚拟机</a:t>
            </a:r>
            <a:r>
              <a:rPr lang="en-US" altLang="zh-CN" sz="2400" b="1" dirty="0" smtClean="0"/>
              <a:t/>
            </a:r>
            <a:br>
              <a:rPr lang="en-US" altLang="zh-CN" sz="2400" b="1" dirty="0" smtClean="0"/>
            </a:br>
            <a:r>
              <a:rPr lang="en-US" sz="1800" b="1" dirty="0" smtClean="0"/>
              <a:t>Virtual Machine</a:t>
            </a:r>
            <a:endParaRPr lang="en-US" sz="2400" b="1" dirty="0"/>
          </a:p>
        </p:txBody>
      </p:sp>
      <p:sp>
        <p:nvSpPr>
          <p:cNvPr id="8" name="Text Placeholder 7"/>
          <p:cNvSpPr>
            <a:spLocks noGrp="1"/>
          </p:cNvSpPr>
          <p:nvPr>
            <p:ph type="body" sz="quarter" idx="18"/>
          </p:nvPr>
        </p:nvSpPr>
        <p:spPr>
          <a:xfrm>
            <a:off x="4069263" y="3269383"/>
            <a:ext cx="2514600" cy="2431583"/>
          </a:xfrm>
          <a:solidFill>
            <a:schemeClr val="accent3">
              <a:lumMod val="75000"/>
            </a:schemeClr>
          </a:solidFill>
        </p:spPr>
        <p:txBody>
          <a:bodyPr anchor="ctr"/>
          <a:lstStyle/>
          <a:p>
            <a:pPr algn="ctr"/>
            <a:r>
              <a:rPr lang="zh-CN" altLang="en-US" sz="2400" b="1" dirty="0" smtClean="0"/>
              <a:t>网站</a:t>
            </a:r>
            <a:r>
              <a:rPr lang="en-US" altLang="zh-CN" sz="2400" b="1" dirty="0"/>
              <a:t/>
            </a:r>
            <a:br>
              <a:rPr lang="en-US" altLang="zh-CN" sz="2400" b="1" dirty="0"/>
            </a:br>
            <a:r>
              <a:rPr lang="en-US" altLang="zh-CN" sz="1800" b="1" dirty="0" smtClean="0"/>
              <a:t>Website</a:t>
            </a:r>
            <a:endParaRPr lang="en-US" altLang="zh-CN" sz="2400" b="1" dirty="0" smtClean="0"/>
          </a:p>
        </p:txBody>
      </p:sp>
      <p:sp>
        <p:nvSpPr>
          <p:cNvPr id="9" name="Text Placeholder 5"/>
          <p:cNvSpPr txBox="1">
            <a:spLocks/>
          </p:cNvSpPr>
          <p:nvPr/>
        </p:nvSpPr>
        <p:spPr>
          <a:xfrm>
            <a:off x="6667750" y="3268662"/>
            <a:ext cx="2514600" cy="2432304"/>
          </a:xfrm>
          <a:prstGeom prst="rect">
            <a:avLst/>
          </a:prstGeom>
          <a:solidFill>
            <a:srgbClr val="0072C6"/>
          </a:solidFill>
          <a:ln>
            <a:noFill/>
          </a:ln>
        </p:spPr>
        <p:txBody>
          <a:bodyPr vert="horz" wrap="square" lIns="274320" tIns="228600" rIns="274320" bIns="228600" rtlCol="0" anchor="ctr">
            <a:normAutofit/>
          </a:bodyPr>
          <a:lstStyle>
            <a:lvl1pPr marL="0" marR="0" indent="0" algn="l" defTabSz="932742" rtl="0" eaLnBrk="1" fontAlgn="auto" latinLnBrk="0" hangingPunct="1">
              <a:lnSpc>
                <a:spcPct val="90000"/>
              </a:lnSpc>
              <a:spcBef>
                <a:spcPts val="1224"/>
              </a:spcBef>
              <a:spcAft>
                <a:spcPts val="612"/>
              </a:spcAft>
              <a:buClr>
                <a:schemeClr val="tx1"/>
              </a:buClr>
              <a:buSzPct val="90000"/>
              <a:buFont typeface="Wingdings" panose="05000000000000000000" pitchFamily="2" charset="2"/>
              <a:buNone/>
              <a:tabLst/>
              <a:defRPr sz="4080" kern="1200" spc="0" baseline="0">
                <a:solidFill>
                  <a:srgbClr val="FFFFFF"/>
                </a:solidFill>
                <a:latin typeface="+mj-lt"/>
                <a:ea typeface="+mn-ea"/>
                <a:cs typeface="+mn-cs"/>
              </a:defRPr>
            </a:lvl1pPr>
            <a:lvl2pPr marL="0" marR="0" indent="0"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None/>
              <a:tabLst/>
              <a:defRPr sz="2040" kern="1200" spc="0" baseline="0">
                <a:solidFill>
                  <a:srgbClr val="FFFFFF"/>
                </a:solidFill>
                <a:latin typeface="+mn-lt"/>
                <a:ea typeface="+mn-ea"/>
                <a:cs typeface="+mn-cs"/>
              </a:defRPr>
            </a:lvl2pPr>
            <a:lvl3pPr marL="238007" marR="0" indent="0"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None/>
              <a:tabLst/>
              <a:defRPr sz="2040" kern="1200" spc="0" baseline="0">
                <a:solidFill>
                  <a:srgbClr val="FFFFFF"/>
                </a:solidFill>
                <a:latin typeface="+mn-lt"/>
                <a:ea typeface="+mn-ea"/>
                <a:cs typeface="+mn-cs"/>
              </a:defRPr>
            </a:lvl3pPr>
            <a:lvl4pPr marL="466298" marR="0" indent="0"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None/>
              <a:tabLst/>
              <a:defRPr sz="2040" kern="1200" spc="0" baseline="0">
                <a:solidFill>
                  <a:srgbClr val="FFFFFF"/>
                </a:solidFill>
                <a:latin typeface="+mn-lt"/>
                <a:ea typeface="+mn-ea"/>
                <a:cs typeface="+mn-cs"/>
              </a:defRPr>
            </a:lvl4pPr>
            <a:lvl5pPr marL="707543" marR="0" indent="0"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None/>
              <a:tabLst/>
              <a:defRPr sz="2040" kern="1200" spc="0" baseline="0">
                <a:solidFill>
                  <a:srgbClr val="FFFFFF"/>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zh-CN" altLang="en-US" sz="1800" b="1" dirty="0" smtClean="0"/>
              <a:t>云服务</a:t>
            </a:r>
            <a:r>
              <a:rPr lang="en-US" altLang="zh-CN" sz="1800" b="1" dirty="0"/>
              <a:t/>
            </a:r>
            <a:br>
              <a:rPr lang="en-US" altLang="zh-CN" sz="1800" b="1" dirty="0"/>
            </a:br>
            <a:r>
              <a:rPr lang="en-US" altLang="zh-CN" sz="1800" b="1" dirty="0" smtClean="0"/>
              <a:t>Cloud Service</a:t>
            </a:r>
          </a:p>
        </p:txBody>
      </p:sp>
      <p:sp>
        <p:nvSpPr>
          <p:cNvPr id="7" name="Text Placeholder 5"/>
          <p:cNvSpPr>
            <a:spLocks noGrp="1"/>
          </p:cNvSpPr>
          <p:nvPr>
            <p:ph type="body" sz="quarter" idx="15"/>
          </p:nvPr>
        </p:nvSpPr>
        <p:spPr>
          <a:xfrm>
            <a:off x="7945717" y="762793"/>
            <a:ext cx="2514600" cy="2432304"/>
          </a:xfrm>
          <a:solidFill>
            <a:schemeClr val="accent3"/>
          </a:solidFill>
          <a:ln>
            <a:noFill/>
          </a:ln>
        </p:spPr>
        <p:txBody>
          <a:bodyPr anchor="ctr">
            <a:normAutofit/>
          </a:bodyPr>
          <a:lstStyle/>
          <a:p>
            <a:pPr algn="ctr"/>
            <a:r>
              <a:rPr lang="zh-CN" altLang="en-US" sz="2400" b="1" dirty="0" smtClean="0"/>
              <a:t>存储</a:t>
            </a:r>
            <a:r>
              <a:rPr lang="en-US" altLang="zh-CN" sz="2400" b="1" dirty="0"/>
              <a:t/>
            </a:r>
            <a:br>
              <a:rPr lang="en-US" altLang="zh-CN" sz="2400" b="1" dirty="0"/>
            </a:br>
            <a:r>
              <a:rPr lang="en-US" altLang="zh-CN" sz="1800" b="1" dirty="0" smtClean="0"/>
              <a:t>Storage</a:t>
            </a:r>
            <a:endParaRPr lang="en-US" altLang="zh-CN" sz="2400" b="1" dirty="0" smtClean="0"/>
          </a:p>
        </p:txBody>
      </p:sp>
      <p:sp>
        <p:nvSpPr>
          <p:cNvPr id="10" name="Text Placeholder 5"/>
          <p:cNvSpPr txBox="1">
            <a:spLocks/>
          </p:cNvSpPr>
          <p:nvPr/>
        </p:nvSpPr>
        <p:spPr>
          <a:xfrm>
            <a:off x="5363104" y="762433"/>
            <a:ext cx="2514600" cy="2432304"/>
          </a:xfrm>
          <a:prstGeom prst="rect">
            <a:avLst/>
          </a:prstGeom>
          <a:solidFill>
            <a:schemeClr val="accent5"/>
          </a:solidFill>
          <a:ln>
            <a:noFill/>
          </a:ln>
        </p:spPr>
        <p:txBody>
          <a:bodyPr vert="horz" wrap="square" lIns="274320" tIns="228600" rIns="274320" bIns="228600" rtlCol="0" anchor="ctr">
            <a:normAutofit/>
          </a:bodyPr>
          <a:lstStyle>
            <a:lvl1pPr marL="0" marR="0" indent="0" algn="l" defTabSz="932742" rtl="0" eaLnBrk="1" fontAlgn="auto" latinLnBrk="0" hangingPunct="1">
              <a:lnSpc>
                <a:spcPct val="90000"/>
              </a:lnSpc>
              <a:spcBef>
                <a:spcPts val="1224"/>
              </a:spcBef>
              <a:spcAft>
                <a:spcPts val="612"/>
              </a:spcAft>
              <a:buClr>
                <a:schemeClr val="tx1"/>
              </a:buClr>
              <a:buSzPct val="90000"/>
              <a:buFont typeface="Wingdings" panose="05000000000000000000" pitchFamily="2" charset="2"/>
              <a:buNone/>
              <a:tabLst/>
              <a:defRPr sz="4080" kern="1200" spc="0" baseline="0">
                <a:solidFill>
                  <a:srgbClr val="FFFFFF"/>
                </a:solidFill>
                <a:latin typeface="+mj-lt"/>
                <a:ea typeface="+mn-ea"/>
                <a:cs typeface="+mn-cs"/>
              </a:defRPr>
            </a:lvl1pPr>
            <a:lvl2pPr marL="0" marR="0" indent="0"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None/>
              <a:tabLst/>
              <a:defRPr sz="2040" kern="1200" spc="0" baseline="0">
                <a:solidFill>
                  <a:srgbClr val="FFFFFF"/>
                </a:solidFill>
                <a:latin typeface="+mn-lt"/>
                <a:ea typeface="+mn-ea"/>
                <a:cs typeface="+mn-cs"/>
              </a:defRPr>
            </a:lvl2pPr>
            <a:lvl3pPr marL="238007" marR="0" indent="0"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None/>
              <a:tabLst/>
              <a:defRPr sz="2040" kern="1200" spc="0" baseline="0">
                <a:solidFill>
                  <a:srgbClr val="FFFFFF"/>
                </a:solidFill>
                <a:latin typeface="+mn-lt"/>
                <a:ea typeface="+mn-ea"/>
                <a:cs typeface="+mn-cs"/>
              </a:defRPr>
            </a:lvl3pPr>
            <a:lvl4pPr marL="466298" marR="0" indent="0"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None/>
              <a:tabLst/>
              <a:defRPr sz="2040" kern="1200" spc="0" baseline="0">
                <a:solidFill>
                  <a:srgbClr val="FFFFFF"/>
                </a:solidFill>
                <a:latin typeface="+mn-lt"/>
                <a:ea typeface="+mn-ea"/>
                <a:cs typeface="+mn-cs"/>
              </a:defRPr>
            </a:lvl4pPr>
            <a:lvl5pPr marL="707543" marR="0" indent="0"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None/>
              <a:tabLst/>
              <a:defRPr sz="2040" kern="1200" spc="0" baseline="0">
                <a:solidFill>
                  <a:srgbClr val="FFFFFF"/>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zh-CN" altLang="en-US" sz="2400" b="1" dirty="0" smtClean="0"/>
              <a:t>微软云服务</a:t>
            </a:r>
            <a:endParaRPr lang="en-US" sz="2400" b="1" dirty="0"/>
          </a:p>
        </p:txBody>
      </p:sp>
    </p:spTree>
    <p:extLst>
      <p:ext uri="{BB962C8B-B14F-4D97-AF65-F5344CB8AC3E}">
        <p14:creationId xmlns:p14="http://schemas.microsoft.com/office/powerpoint/2010/main" val="111138739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2201862"/>
            <a:ext cx="10285055" cy="214673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0" rIns="93256" bIns="93260" numCol="1" rtlCol="0" anchor="b" anchorCtr="0" compatLnSpc="1">
            <a:prstTxWarp prst="textNoShape">
              <a:avLst/>
            </a:prstTxWarp>
          </a:bodyPr>
          <a:lstStyle/>
          <a:p>
            <a:pPr defTabSz="932121" fontAlgn="base">
              <a:spcBef>
                <a:spcPct val="0"/>
              </a:spcBef>
              <a:spcAft>
                <a:spcPct val="0"/>
              </a:spcAft>
            </a:pPr>
            <a:endParaRPr lang="en-US" sz="2000" dirty="0">
              <a:solidFill>
                <a:schemeClr val="bg1"/>
              </a:solidFill>
            </a:endParaRPr>
          </a:p>
        </p:txBody>
      </p:sp>
      <p:sp>
        <p:nvSpPr>
          <p:cNvPr id="7" name="Rectangle 6"/>
          <p:cNvSpPr/>
          <p:nvPr/>
        </p:nvSpPr>
        <p:spPr bwMode="auto">
          <a:xfrm>
            <a:off x="9786967" y="2201862"/>
            <a:ext cx="2298670" cy="214673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0" rIns="93256" bIns="93260" numCol="1" rtlCol="0" anchor="b" anchorCtr="0" compatLnSpc="1">
            <a:prstTxWarp prst="textNoShape">
              <a:avLst/>
            </a:prstTxWarp>
          </a:bodyPr>
          <a:lstStyle/>
          <a:p>
            <a:pPr defTabSz="932121" fontAlgn="base">
              <a:spcBef>
                <a:spcPct val="0"/>
              </a:spcBef>
              <a:spcAft>
                <a:spcPct val="0"/>
              </a:spcAft>
            </a:pPr>
            <a:r>
              <a:rPr lang="en-US" sz="2000" dirty="0">
                <a:solidFill>
                  <a:schemeClr val="tx1"/>
                </a:solidFill>
              </a:rPr>
              <a:t>Demo</a:t>
            </a:r>
          </a:p>
        </p:txBody>
      </p:sp>
      <p:sp>
        <p:nvSpPr>
          <p:cNvPr id="8" name="Rounded Rectangle 29"/>
          <p:cNvSpPr/>
          <p:nvPr/>
        </p:nvSpPr>
        <p:spPr bwMode="black">
          <a:xfrm>
            <a:off x="10632748" y="2656915"/>
            <a:ext cx="607109" cy="1236632"/>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121" fontAlgn="base">
              <a:spcBef>
                <a:spcPct val="0"/>
              </a:spcBef>
              <a:spcAft>
                <a:spcPct val="0"/>
              </a:spcAft>
            </a:pPr>
            <a:endParaRPr lang="en-US" sz="1938"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itle 2"/>
          <p:cNvSpPr txBox="1">
            <a:spLocks/>
          </p:cNvSpPr>
          <p:nvPr/>
        </p:nvSpPr>
        <p:spPr>
          <a:xfrm>
            <a:off x="503237" y="3040264"/>
            <a:ext cx="10317162" cy="609398"/>
          </a:xfrm>
          <a:prstGeom prst="rect">
            <a:avLst/>
          </a:prstGeom>
        </p:spPr>
        <p:txBody>
          <a:bodyPr vert="horz" wrap="square" lIns="0" tIns="0" rIns="0" bIns="0" rtlCol="0" anchor="b" anchorCtr="0">
            <a:spAutoFit/>
          </a:bodyPr>
          <a:lstStyle>
            <a:lvl1pPr algn="l" defTabSz="932390" rtl="0" eaLnBrk="1" latinLnBrk="0" hangingPunct="1">
              <a:lnSpc>
                <a:spcPct val="90000"/>
              </a:lnSpc>
              <a:spcBef>
                <a:spcPct val="0"/>
              </a:spcBef>
              <a:buNone/>
              <a:defRPr lang="en-US" sz="7343" b="0" kern="1200" cap="none" spc="-154" baseline="0">
                <a:ln w="3175">
                  <a:noFill/>
                </a:ln>
                <a:gradFill>
                  <a:gsLst>
                    <a:gs pos="1250">
                      <a:schemeClr val="tx1"/>
                    </a:gs>
                    <a:gs pos="100000">
                      <a:schemeClr val="tx1"/>
                    </a:gs>
                  </a:gsLst>
                  <a:lin ang="5400000" scaled="0"/>
                </a:gradFill>
                <a:effectLst/>
                <a:latin typeface="+mj-lt"/>
                <a:ea typeface="+mn-ea"/>
                <a:cs typeface="Arial" charset="0"/>
              </a:defRPr>
            </a:lvl1pPr>
          </a:lstStyle>
          <a:p>
            <a:r>
              <a:rPr lang="en-US" sz="4400" dirty="0" smtClean="0">
                <a:solidFill>
                  <a:schemeClr val="tx1"/>
                </a:solidFill>
              </a:rPr>
              <a:t>S</a:t>
            </a:r>
            <a:r>
              <a:rPr lang="en-US" altLang="zh-CN" sz="4400" dirty="0" smtClean="0">
                <a:solidFill>
                  <a:schemeClr val="tx1"/>
                </a:solidFill>
              </a:rPr>
              <a:t>torage</a:t>
            </a:r>
            <a:endParaRPr lang="en-US" sz="4400" dirty="0">
              <a:solidFill>
                <a:schemeClr val="tx1"/>
              </a:solidFill>
            </a:endParaRPr>
          </a:p>
        </p:txBody>
      </p:sp>
    </p:spTree>
    <p:extLst>
      <p:ext uri="{BB962C8B-B14F-4D97-AF65-F5344CB8AC3E}">
        <p14:creationId xmlns:p14="http://schemas.microsoft.com/office/powerpoint/2010/main" val="16331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solidFill>
                  <a:srgbClr val="3F3F3F"/>
                </a:solidFill>
              </a:rPr>
              <a:t>计算服务模型</a:t>
            </a:r>
            <a:endParaRPr lang="en-US" dirty="0">
              <a:solidFill>
                <a:srgbClr val="3F3F3F"/>
              </a:solidFill>
            </a:endParaRPr>
          </a:p>
        </p:txBody>
      </p:sp>
      <p:cxnSp>
        <p:nvCxnSpPr>
          <p:cNvPr id="38" name="Straight Arrow Connector 37"/>
          <p:cNvCxnSpPr/>
          <p:nvPr/>
        </p:nvCxnSpPr>
        <p:spPr>
          <a:xfrm flipV="1">
            <a:off x="1068517" y="1463509"/>
            <a:ext cx="31172" cy="4748644"/>
          </a:xfrm>
          <a:prstGeom prst="straightConnector1">
            <a:avLst/>
          </a:prstGeom>
          <a:noFill/>
          <a:ln w="57150" cap="flat" cmpd="sng" algn="ctr">
            <a:solidFill>
              <a:schemeClr val="accent2"/>
            </a:solidFill>
            <a:prstDash val="solid"/>
            <a:miter lim="800000"/>
            <a:tailEnd type="triangle"/>
          </a:ln>
          <a:effectLst/>
        </p:spPr>
      </p:cxnSp>
      <p:cxnSp>
        <p:nvCxnSpPr>
          <p:cNvPr id="39" name="Straight Arrow Connector 38"/>
          <p:cNvCxnSpPr/>
          <p:nvPr/>
        </p:nvCxnSpPr>
        <p:spPr>
          <a:xfrm>
            <a:off x="1037344" y="6212153"/>
            <a:ext cx="9906000" cy="24246"/>
          </a:xfrm>
          <a:prstGeom prst="straightConnector1">
            <a:avLst/>
          </a:prstGeom>
          <a:noFill/>
          <a:ln w="57150" cap="flat" cmpd="sng" algn="ctr">
            <a:solidFill>
              <a:schemeClr val="accent2"/>
            </a:solidFill>
            <a:prstDash val="solid"/>
            <a:miter lim="800000"/>
            <a:tailEnd type="triangle"/>
          </a:ln>
          <a:effectLst/>
        </p:spPr>
      </p:cxnSp>
      <p:sp>
        <p:nvSpPr>
          <p:cNvPr id="40" name="TextBox 39"/>
          <p:cNvSpPr txBox="1"/>
          <p:nvPr/>
        </p:nvSpPr>
        <p:spPr>
          <a:xfrm>
            <a:off x="1037344" y="6352694"/>
            <a:ext cx="9906000" cy="461665"/>
          </a:xfrm>
          <a:prstGeom prst="rect">
            <a:avLst/>
          </a:prstGeom>
          <a:noFill/>
        </p:spPr>
        <p:txBody>
          <a:bodyPr wrap="square" rtlCol="0">
            <a:spAutoFit/>
          </a:bodyPr>
          <a:lstStyle/>
          <a:p>
            <a:pPr defTabSz="914400"/>
            <a:r>
              <a:rPr lang="zh-CN" altLang="en-US" sz="2400" dirty="0" smtClean="0">
                <a:solidFill>
                  <a:srgbClr val="3F3F3F"/>
                </a:solidFill>
                <a:latin typeface="Segoe UI Light"/>
              </a:rPr>
              <a:t>开发及部署的便利性</a:t>
            </a:r>
            <a:endParaRPr lang="en-US" sz="2400" dirty="0">
              <a:solidFill>
                <a:srgbClr val="3F3F3F"/>
              </a:solidFill>
              <a:latin typeface="Segoe UI Light"/>
            </a:endParaRPr>
          </a:p>
        </p:txBody>
      </p:sp>
      <p:sp>
        <p:nvSpPr>
          <p:cNvPr id="41" name="TextBox 40"/>
          <p:cNvSpPr txBox="1"/>
          <p:nvPr/>
        </p:nvSpPr>
        <p:spPr>
          <a:xfrm rot="16200000">
            <a:off x="-1685892" y="3606999"/>
            <a:ext cx="4748644" cy="461665"/>
          </a:xfrm>
          <a:prstGeom prst="rect">
            <a:avLst/>
          </a:prstGeom>
          <a:noFill/>
        </p:spPr>
        <p:txBody>
          <a:bodyPr wrap="square" rtlCol="0">
            <a:spAutoFit/>
          </a:bodyPr>
          <a:lstStyle/>
          <a:p>
            <a:pPr defTabSz="914400"/>
            <a:r>
              <a:rPr lang="zh-CN" altLang="en-US" sz="2400" dirty="0" smtClean="0">
                <a:solidFill>
                  <a:srgbClr val="3F3F3F"/>
                </a:solidFill>
                <a:latin typeface="Segoe UI Light"/>
              </a:rPr>
              <a:t>定制化能力</a:t>
            </a:r>
            <a:endParaRPr lang="en-US" sz="2400" dirty="0">
              <a:solidFill>
                <a:srgbClr val="3F3F3F"/>
              </a:solidFill>
              <a:latin typeface="Segoe UI Light"/>
            </a:endParaRPr>
          </a:p>
        </p:txBody>
      </p:sp>
      <p:cxnSp>
        <p:nvCxnSpPr>
          <p:cNvPr id="42" name="Straight Arrow Connector 41"/>
          <p:cNvCxnSpPr/>
          <p:nvPr/>
        </p:nvCxnSpPr>
        <p:spPr>
          <a:xfrm>
            <a:off x="1096255" y="2793799"/>
            <a:ext cx="5141421" cy="3029032"/>
          </a:xfrm>
          <a:prstGeom prst="straightConnector1">
            <a:avLst/>
          </a:prstGeom>
          <a:noFill/>
          <a:ln w="57150" cap="flat" cmpd="sng" algn="ctr">
            <a:solidFill>
              <a:schemeClr val="accent2"/>
            </a:solidFill>
            <a:prstDash val="solid"/>
            <a:miter lim="800000"/>
            <a:tailEnd type="triangle"/>
          </a:ln>
          <a:effectLst/>
        </p:spPr>
      </p:cxnSp>
      <p:sp>
        <p:nvSpPr>
          <p:cNvPr id="47" name="TextBox 46"/>
          <p:cNvSpPr txBox="1"/>
          <p:nvPr/>
        </p:nvSpPr>
        <p:spPr>
          <a:xfrm>
            <a:off x="2731242" y="1713444"/>
            <a:ext cx="1586930" cy="276999"/>
          </a:xfrm>
          <a:prstGeom prst="rect">
            <a:avLst/>
          </a:prstGeom>
          <a:noFill/>
        </p:spPr>
        <p:txBody>
          <a:bodyPr wrap="square" rtlCol="0">
            <a:spAutoFit/>
          </a:bodyPr>
          <a:lstStyle/>
          <a:p>
            <a:pPr defTabSz="914400"/>
            <a:r>
              <a:rPr lang="en-US" sz="1200" b="1" dirty="0" smtClean="0">
                <a:solidFill>
                  <a:schemeClr val="accent3">
                    <a:lumMod val="75000"/>
                  </a:schemeClr>
                </a:solidFill>
                <a:cs typeface="Segoe UI" panose="020B0502040204020203" pitchFamily="34" charset="0"/>
              </a:rPr>
              <a:t>Virtual Machines</a:t>
            </a:r>
            <a:endParaRPr lang="en-US" sz="1200" b="1" dirty="0">
              <a:solidFill>
                <a:schemeClr val="accent3">
                  <a:lumMod val="75000"/>
                </a:schemeClr>
              </a:solidFill>
              <a:cs typeface="Segoe UI" panose="020B0502040204020203" pitchFamily="34" charset="0"/>
            </a:endParaRPr>
          </a:p>
        </p:txBody>
      </p:sp>
      <p:sp>
        <p:nvSpPr>
          <p:cNvPr id="51" name="TextBox 50"/>
          <p:cNvSpPr txBox="1"/>
          <p:nvPr/>
        </p:nvSpPr>
        <p:spPr>
          <a:xfrm>
            <a:off x="4401863" y="2551530"/>
            <a:ext cx="1300896" cy="276999"/>
          </a:xfrm>
          <a:prstGeom prst="rect">
            <a:avLst/>
          </a:prstGeom>
          <a:noFill/>
        </p:spPr>
        <p:txBody>
          <a:bodyPr wrap="square" rtlCol="0">
            <a:spAutoFit/>
          </a:bodyPr>
          <a:lstStyle>
            <a:defPPr>
              <a:defRPr lang="en-US"/>
            </a:defPPr>
            <a:lvl1pPr algn="ctr" defTabSz="914400">
              <a:defRPr sz="1200">
                <a:latin typeface="Segoe UI" panose="020B0502040204020203" pitchFamily="34" charset="0"/>
                <a:cs typeface="Segoe UI" panose="020B0502040204020203" pitchFamily="34" charset="0"/>
              </a:defRPr>
            </a:lvl1pPr>
          </a:lstStyle>
          <a:p>
            <a:pPr algn="l"/>
            <a:r>
              <a:rPr lang="en-US" b="1" dirty="0">
                <a:solidFill>
                  <a:schemeClr val="accent3">
                    <a:lumMod val="75000"/>
                  </a:schemeClr>
                </a:solidFill>
                <a:latin typeface="+mn-lt"/>
              </a:rPr>
              <a:t>Cloud Services</a:t>
            </a:r>
          </a:p>
        </p:txBody>
      </p:sp>
      <p:sp>
        <p:nvSpPr>
          <p:cNvPr id="53" name="TextBox 52"/>
          <p:cNvSpPr txBox="1"/>
          <p:nvPr/>
        </p:nvSpPr>
        <p:spPr>
          <a:xfrm>
            <a:off x="5774158" y="3617818"/>
            <a:ext cx="1300896" cy="276999"/>
          </a:xfrm>
          <a:prstGeom prst="rect">
            <a:avLst/>
          </a:prstGeom>
          <a:noFill/>
        </p:spPr>
        <p:txBody>
          <a:bodyPr wrap="square" rtlCol="0">
            <a:spAutoFit/>
          </a:bodyPr>
          <a:lstStyle>
            <a:defPPr>
              <a:defRPr lang="en-US"/>
            </a:defPPr>
            <a:lvl1pPr algn="ctr" defTabSz="914400">
              <a:defRPr sz="1200">
                <a:latin typeface="Segoe UI" panose="020B0502040204020203" pitchFamily="34" charset="0"/>
                <a:cs typeface="Segoe UI" panose="020B0502040204020203" pitchFamily="34" charset="0"/>
              </a:defRPr>
            </a:lvl1pPr>
          </a:lstStyle>
          <a:p>
            <a:pPr algn="l"/>
            <a:r>
              <a:rPr lang="en-US" b="1" dirty="0">
                <a:solidFill>
                  <a:schemeClr val="accent3">
                    <a:lumMod val="75000"/>
                  </a:schemeClr>
                </a:solidFill>
                <a:latin typeface="+mn-lt"/>
              </a:rPr>
              <a:t>Websites</a:t>
            </a:r>
          </a:p>
        </p:txBody>
      </p:sp>
      <p:sp>
        <p:nvSpPr>
          <p:cNvPr id="56" name="TextBox 55"/>
          <p:cNvSpPr txBox="1"/>
          <p:nvPr/>
        </p:nvSpPr>
        <p:spPr>
          <a:xfrm>
            <a:off x="7301851" y="4672855"/>
            <a:ext cx="1430986" cy="461665"/>
          </a:xfrm>
          <a:prstGeom prst="rect">
            <a:avLst/>
          </a:prstGeom>
          <a:noFill/>
        </p:spPr>
        <p:txBody>
          <a:bodyPr wrap="square" rtlCol="0">
            <a:spAutoFit/>
          </a:bodyPr>
          <a:lstStyle>
            <a:defPPr>
              <a:defRPr lang="en-US"/>
            </a:defPPr>
            <a:lvl1pPr algn="ctr" defTabSz="914400">
              <a:defRPr sz="1200">
                <a:latin typeface="Segoe UI" panose="020B0502040204020203" pitchFamily="34" charset="0"/>
                <a:cs typeface="Segoe UI" panose="020B0502040204020203" pitchFamily="34" charset="0"/>
              </a:defRPr>
            </a:lvl1pPr>
          </a:lstStyle>
          <a:p>
            <a:pPr algn="l"/>
            <a:r>
              <a:rPr lang="en-US" b="1" dirty="0">
                <a:solidFill>
                  <a:schemeClr val="accent3">
                    <a:lumMod val="75000"/>
                  </a:schemeClr>
                </a:solidFill>
                <a:latin typeface="+mn-lt"/>
              </a:rPr>
              <a:t>Mobile Services</a:t>
            </a:r>
          </a:p>
        </p:txBody>
      </p:sp>
      <p:sp>
        <p:nvSpPr>
          <p:cNvPr id="62" name="Rectangle 61"/>
          <p:cNvSpPr/>
          <p:nvPr/>
        </p:nvSpPr>
        <p:spPr>
          <a:xfrm>
            <a:off x="2731242" y="1973046"/>
            <a:ext cx="1896454" cy="338426"/>
          </a:xfrm>
          <a:prstGeom prst="rect">
            <a:avLst/>
          </a:prstGeom>
        </p:spPr>
        <p:txBody>
          <a:bodyPr wrap="square">
            <a:spAutoFit/>
          </a:bodyPr>
          <a:lstStyle/>
          <a:p>
            <a:pPr>
              <a:spcBef>
                <a:spcPts val="100"/>
              </a:spcBef>
              <a:spcAft>
                <a:spcPts val="200"/>
              </a:spcAft>
              <a:defRPr/>
            </a:pPr>
            <a:r>
              <a:rPr lang="zh-CN" altLang="en-US" sz="1599" kern="0" dirty="0">
                <a:solidFill>
                  <a:srgbClr val="3F3F3F"/>
                </a:solidFill>
              </a:rPr>
              <a:t>直接</a:t>
            </a:r>
            <a:r>
              <a:rPr lang="zh-CN" altLang="en-US" sz="1599" kern="0" dirty="0" smtClean="0">
                <a:solidFill>
                  <a:srgbClr val="3F3F3F"/>
                </a:solidFill>
              </a:rPr>
              <a:t>迁移虚</a:t>
            </a:r>
            <a:r>
              <a:rPr lang="zh-CN" altLang="en-US" sz="1599" kern="0" dirty="0">
                <a:solidFill>
                  <a:srgbClr val="3F3F3F"/>
                </a:solidFill>
              </a:rPr>
              <a:t>机</a:t>
            </a:r>
            <a:endParaRPr lang="en-US" sz="1599" kern="0" dirty="0">
              <a:solidFill>
                <a:srgbClr val="3F3F3F"/>
              </a:solidFill>
            </a:endParaRPr>
          </a:p>
        </p:txBody>
      </p:sp>
      <p:sp>
        <p:nvSpPr>
          <p:cNvPr id="70" name="Rectangle 69"/>
          <p:cNvSpPr/>
          <p:nvPr/>
        </p:nvSpPr>
        <p:spPr>
          <a:xfrm>
            <a:off x="4387779" y="2815391"/>
            <a:ext cx="1708468" cy="338426"/>
          </a:xfrm>
          <a:prstGeom prst="rect">
            <a:avLst/>
          </a:prstGeom>
        </p:spPr>
        <p:txBody>
          <a:bodyPr wrap="square">
            <a:spAutoFit/>
          </a:bodyPr>
          <a:lstStyle/>
          <a:p>
            <a:pPr>
              <a:spcBef>
                <a:spcPts val="100"/>
              </a:spcBef>
              <a:spcAft>
                <a:spcPts val="200"/>
              </a:spcAft>
              <a:defRPr/>
            </a:pPr>
            <a:r>
              <a:rPr lang="zh-CN" altLang="en-US" sz="1599" kern="0" dirty="0" smtClean="0">
                <a:solidFill>
                  <a:srgbClr val="3F3F3F"/>
                </a:solidFill>
              </a:rPr>
              <a:t>全功能多层框架</a:t>
            </a:r>
            <a:endParaRPr lang="en-US" sz="1599" kern="0" dirty="0">
              <a:solidFill>
                <a:srgbClr val="3F3F3F"/>
              </a:solidFill>
            </a:endParaRPr>
          </a:p>
        </p:txBody>
      </p:sp>
      <p:sp>
        <p:nvSpPr>
          <p:cNvPr id="82" name="Rectangle 81"/>
          <p:cNvSpPr/>
          <p:nvPr/>
        </p:nvSpPr>
        <p:spPr>
          <a:xfrm>
            <a:off x="5769510" y="3870428"/>
            <a:ext cx="1827969" cy="338426"/>
          </a:xfrm>
          <a:prstGeom prst="rect">
            <a:avLst/>
          </a:prstGeom>
        </p:spPr>
        <p:txBody>
          <a:bodyPr wrap="square">
            <a:spAutoFit/>
          </a:bodyPr>
          <a:lstStyle/>
          <a:p>
            <a:pPr>
              <a:spcBef>
                <a:spcPts val="100"/>
              </a:spcBef>
              <a:spcAft>
                <a:spcPts val="200"/>
              </a:spcAft>
              <a:defRPr/>
            </a:pPr>
            <a:r>
              <a:rPr lang="zh-CN" altLang="en-US" sz="1599" kern="0" dirty="0" smtClean="0">
                <a:solidFill>
                  <a:srgbClr val="3F3F3F"/>
                </a:solidFill>
              </a:rPr>
              <a:t>快速部署和扩展</a:t>
            </a:r>
            <a:endParaRPr lang="en-US" sz="1599" kern="0" dirty="0">
              <a:solidFill>
                <a:srgbClr val="3F3F3F"/>
              </a:solidFill>
            </a:endParaRPr>
          </a:p>
        </p:txBody>
      </p:sp>
      <p:sp>
        <p:nvSpPr>
          <p:cNvPr id="86" name="Rectangle 85"/>
          <p:cNvSpPr/>
          <p:nvPr/>
        </p:nvSpPr>
        <p:spPr>
          <a:xfrm>
            <a:off x="7290483" y="4934968"/>
            <a:ext cx="2432953" cy="338426"/>
          </a:xfrm>
          <a:prstGeom prst="rect">
            <a:avLst/>
          </a:prstGeom>
        </p:spPr>
        <p:txBody>
          <a:bodyPr wrap="square">
            <a:spAutoFit/>
          </a:bodyPr>
          <a:lstStyle/>
          <a:p>
            <a:pPr>
              <a:spcBef>
                <a:spcPts val="100"/>
              </a:spcBef>
              <a:spcAft>
                <a:spcPts val="200"/>
              </a:spcAft>
              <a:defRPr/>
            </a:pPr>
            <a:r>
              <a:rPr lang="zh-CN" altLang="en-US" sz="1599" kern="0" dirty="0" smtClean="0">
                <a:solidFill>
                  <a:srgbClr val="3F3F3F"/>
                </a:solidFill>
              </a:rPr>
              <a:t>最快速的移动服务端框架</a:t>
            </a:r>
            <a:endParaRPr lang="en-US" sz="1599" kern="0" dirty="0">
              <a:solidFill>
                <a:srgbClr val="3F3F3F"/>
              </a:solidFill>
            </a:endParaRPr>
          </a:p>
        </p:txBody>
      </p:sp>
      <p:pic>
        <p:nvPicPr>
          <p:cNvPr id="19" name="Picture 18"/>
          <p:cNvPicPr>
            <a:picLocks noChangeAspect="1"/>
          </p:cNvPicPr>
          <p:nvPr/>
        </p:nvPicPr>
        <p:blipFill>
          <a:blip r:embed="rId3"/>
          <a:stretch>
            <a:fillRect/>
          </a:stretch>
        </p:blipFill>
        <p:spPr>
          <a:xfrm>
            <a:off x="1588941" y="1700752"/>
            <a:ext cx="892500" cy="820166"/>
          </a:xfrm>
          <a:prstGeom prst="rect">
            <a:avLst/>
          </a:prstGeom>
          <a:ln>
            <a:noFill/>
          </a:ln>
        </p:spPr>
      </p:pic>
      <p:pic>
        <p:nvPicPr>
          <p:cNvPr id="20" name="Picture 19"/>
          <p:cNvPicPr>
            <a:picLocks noChangeAspect="1"/>
          </p:cNvPicPr>
          <p:nvPr/>
        </p:nvPicPr>
        <p:blipFill>
          <a:blip r:embed="rId4"/>
          <a:stretch>
            <a:fillRect/>
          </a:stretch>
        </p:blipFill>
        <p:spPr>
          <a:xfrm>
            <a:off x="3159620" y="2599387"/>
            <a:ext cx="1004063" cy="842335"/>
          </a:xfrm>
          <a:prstGeom prst="rect">
            <a:avLst/>
          </a:prstGeom>
          <a:ln>
            <a:noFill/>
          </a:ln>
        </p:spPr>
      </p:pic>
      <p:pic>
        <p:nvPicPr>
          <p:cNvPr id="21" name="Picture 20"/>
          <p:cNvPicPr>
            <a:picLocks noChangeAspect="1"/>
          </p:cNvPicPr>
          <p:nvPr/>
        </p:nvPicPr>
        <p:blipFill>
          <a:blip r:embed="rId5"/>
          <a:stretch>
            <a:fillRect/>
          </a:stretch>
        </p:blipFill>
        <p:spPr>
          <a:xfrm>
            <a:off x="4777959" y="3496336"/>
            <a:ext cx="892500" cy="886666"/>
          </a:xfrm>
          <a:prstGeom prst="rect">
            <a:avLst/>
          </a:prstGeom>
          <a:ln>
            <a:noFill/>
          </a:ln>
        </p:spPr>
      </p:pic>
      <p:pic>
        <p:nvPicPr>
          <p:cNvPr id="22" name="Picture 21"/>
          <p:cNvPicPr>
            <a:picLocks noChangeAspect="1"/>
          </p:cNvPicPr>
          <p:nvPr/>
        </p:nvPicPr>
        <p:blipFill>
          <a:blip r:embed="rId6"/>
          <a:stretch>
            <a:fillRect/>
          </a:stretch>
        </p:blipFill>
        <p:spPr>
          <a:xfrm>
            <a:off x="6603040" y="4648934"/>
            <a:ext cx="588239" cy="947123"/>
          </a:xfrm>
          <a:prstGeom prst="rect">
            <a:avLst/>
          </a:prstGeom>
          <a:ln>
            <a:noFill/>
          </a:ln>
        </p:spPr>
      </p:pic>
    </p:spTree>
    <p:extLst>
      <p:ext uri="{BB962C8B-B14F-4D97-AF65-F5344CB8AC3E}">
        <p14:creationId xmlns:p14="http://schemas.microsoft.com/office/powerpoint/2010/main" val="170161935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16378" y="2519556"/>
            <a:ext cx="7480133" cy="4434042"/>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736088" y="1432728"/>
            <a:ext cx="1650528" cy="652822"/>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3132" fontAlgn="base">
              <a:spcAft>
                <a:spcPct val="0"/>
              </a:spcAft>
            </a:pPr>
            <a:r>
              <a:rPr lang="zh-CN" altLang="en-US" sz="204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t>私有数据中心</a:t>
            </a:r>
            <a:endParaRPr lang="en-US" sz="2040" dirty="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endParaRPr>
          </a:p>
        </p:txBody>
      </p:sp>
      <p:sp>
        <p:nvSpPr>
          <p:cNvPr id="128" name="Rectangle 127"/>
          <p:cNvSpPr/>
          <p:nvPr/>
        </p:nvSpPr>
        <p:spPr>
          <a:xfrm>
            <a:off x="1705915" y="4467820"/>
            <a:ext cx="1671290" cy="388585"/>
          </a:xfrm>
          <a:prstGeom prst="rect">
            <a:avLst/>
          </a:prstGeom>
          <a:solidFill>
            <a:schemeClr val="tx2"/>
          </a:solidFill>
          <a:ln w="9525" cap="flat" cmpd="sng" algn="ctr">
            <a:noFill/>
            <a:prstDash val="solid"/>
          </a:ln>
          <a:effectLst/>
        </p:spPr>
        <p:txBody>
          <a:bodyPr lIns="93260" tIns="46632" rIns="93260" bIns="46632"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234"/>
            <a:r>
              <a:rPr lang="zh-CN" altLang="en-US" sz="1496" dirty="0" smtClean="0">
                <a:gradFill>
                  <a:gsLst>
                    <a:gs pos="0">
                      <a:srgbClr val="FFFFFF"/>
                    </a:gs>
                    <a:gs pos="100000">
                      <a:srgbClr val="FFFFFF"/>
                    </a:gs>
                  </a:gsLst>
                  <a:lin ang="5400000" scaled="0"/>
                </a:gradFill>
                <a:ea typeface="Segoe UI" pitchFamily="34" charset="0"/>
                <a:cs typeface="Segoe UI" pitchFamily="34" charset="0"/>
              </a:rPr>
              <a:t>虚拟化</a:t>
            </a: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a:xfrm>
            <a:off x="1705915" y="4007900"/>
            <a:ext cx="1671290" cy="388585"/>
          </a:xfrm>
          <a:prstGeom prst="rect">
            <a:avLst/>
          </a:prstGeom>
          <a:solidFill>
            <a:schemeClr val="tx2"/>
          </a:solidFill>
          <a:ln w="9525" cap="flat" cmpd="sng" algn="ctr">
            <a:noFill/>
            <a:prstDash val="solid"/>
          </a:ln>
          <a:effectLst/>
        </p:spPr>
        <p:txBody>
          <a:bodyPr lIns="93260" tIns="46632" rIns="93260" bIns="46632"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234"/>
            <a:r>
              <a:rPr lang="zh-CN" altLang="en-US" sz="1496" dirty="0" smtClean="0">
                <a:gradFill>
                  <a:gsLst>
                    <a:gs pos="0">
                      <a:srgbClr val="FFFFFF"/>
                    </a:gs>
                    <a:gs pos="100000">
                      <a:srgbClr val="FFFFFF"/>
                    </a:gs>
                  </a:gsLst>
                  <a:lin ang="5400000" scaled="0"/>
                </a:gradFill>
                <a:ea typeface="Segoe UI" pitchFamily="34" charset="0"/>
                <a:cs typeface="Segoe UI" pitchFamily="34" charset="0"/>
              </a:rPr>
              <a:t>操作系统</a:t>
            </a: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p:nvSpPr>
        <p:spPr>
          <a:xfrm>
            <a:off x="1700513" y="4924819"/>
            <a:ext cx="1671290" cy="388585"/>
          </a:xfrm>
          <a:prstGeom prst="rect">
            <a:avLst/>
          </a:prstGeom>
          <a:solidFill>
            <a:schemeClr val="tx2"/>
          </a:solidFill>
          <a:ln w="9525" cap="flat" cmpd="sng" algn="ctr">
            <a:noFill/>
            <a:prstDash val="solid"/>
          </a:ln>
          <a:effectLst/>
        </p:spPr>
        <p:txBody>
          <a:bodyPr lIns="93260" tIns="46632" rIns="93260" bIns="46632"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234"/>
            <a:r>
              <a:rPr lang="zh-CN" altLang="en-US" sz="1496" dirty="0" smtClean="0">
                <a:gradFill>
                  <a:gsLst>
                    <a:gs pos="0">
                      <a:srgbClr val="FFFFFF"/>
                    </a:gs>
                    <a:gs pos="100000">
                      <a:srgbClr val="FFFFFF"/>
                    </a:gs>
                  </a:gsLst>
                  <a:lin ang="5400000" scaled="0"/>
                </a:gradFill>
                <a:ea typeface="Segoe UI" pitchFamily="34" charset="0"/>
                <a:cs typeface="Segoe UI" pitchFamily="34" charset="0"/>
              </a:rPr>
              <a:t>硬件</a:t>
            </a: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p:nvSpPr>
        <p:spPr>
          <a:xfrm>
            <a:off x="1705915" y="3547980"/>
            <a:ext cx="1671290" cy="388585"/>
          </a:xfrm>
          <a:prstGeom prst="rect">
            <a:avLst/>
          </a:prstGeom>
          <a:solidFill>
            <a:schemeClr val="tx2"/>
          </a:solidFill>
          <a:ln w="9525" cap="flat" cmpd="sng" algn="ctr">
            <a:noFill/>
            <a:prstDash val="solid"/>
          </a:ln>
          <a:effectLst/>
        </p:spPr>
        <p:txBody>
          <a:bodyPr lIns="0" tIns="46632" rIns="0" bIns="46632"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234"/>
            <a:r>
              <a:rPr lang="zh-CN" altLang="en-US" sz="1496" dirty="0" smtClean="0">
                <a:gradFill>
                  <a:gsLst>
                    <a:gs pos="0">
                      <a:srgbClr val="FFFFFF"/>
                    </a:gs>
                    <a:gs pos="100000">
                      <a:srgbClr val="FFFFFF"/>
                    </a:gs>
                  </a:gsLst>
                  <a:lin ang="5400000" scaled="0"/>
                </a:gradFill>
                <a:ea typeface="Segoe UI" pitchFamily="34" charset="0"/>
                <a:cs typeface="Segoe UI" pitchFamily="34" charset="0"/>
              </a:rPr>
              <a:t>网络</a:t>
            </a: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p:nvSpPr>
        <p:spPr>
          <a:xfrm>
            <a:off x="1715333" y="2624150"/>
            <a:ext cx="1671290" cy="388585"/>
          </a:xfrm>
          <a:prstGeom prst="rect">
            <a:avLst/>
          </a:prstGeom>
          <a:solidFill>
            <a:schemeClr val="tx2"/>
          </a:solidFill>
          <a:ln w="9525" cap="flat" cmpd="sng" algn="ctr">
            <a:noFill/>
            <a:prstDash val="solid"/>
          </a:ln>
          <a:effectLst/>
        </p:spPr>
        <p:txBody>
          <a:bodyPr lIns="93260" tIns="46632" rIns="93260" bIns="46632"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234"/>
            <a:r>
              <a:rPr lang="zh-CN" altLang="en-US" sz="1496" dirty="0" smtClean="0">
                <a:gradFill>
                  <a:gsLst>
                    <a:gs pos="0">
                      <a:srgbClr val="FFFFFF"/>
                    </a:gs>
                    <a:gs pos="100000">
                      <a:srgbClr val="FFFFFF"/>
                    </a:gs>
                  </a:gsLst>
                  <a:lin ang="5400000" scaled="0"/>
                </a:gradFill>
                <a:ea typeface="Segoe UI" pitchFamily="34" charset="0"/>
                <a:cs typeface="Segoe UI" pitchFamily="34" charset="0"/>
              </a:rPr>
              <a:t>数据</a:t>
            </a: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135" name="Rectangle 134"/>
          <p:cNvSpPr/>
          <p:nvPr/>
        </p:nvSpPr>
        <p:spPr>
          <a:xfrm>
            <a:off x="1715333" y="2160277"/>
            <a:ext cx="1671290" cy="388585"/>
          </a:xfrm>
          <a:prstGeom prst="rect">
            <a:avLst/>
          </a:prstGeom>
          <a:solidFill>
            <a:schemeClr val="tx2"/>
          </a:solidFill>
          <a:ln w="9525" cap="flat" cmpd="sng" algn="ctr">
            <a:noFill/>
            <a:prstDash val="solid"/>
          </a:ln>
          <a:effectLst/>
        </p:spPr>
        <p:txBody>
          <a:bodyPr lIns="93260" tIns="46632" rIns="93260" bIns="46632"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234"/>
            <a:r>
              <a:rPr lang="zh-CN" altLang="en-US" sz="1496" dirty="0" smtClean="0">
                <a:gradFill>
                  <a:gsLst>
                    <a:gs pos="0">
                      <a:srgbClr val="FFFFFF"/>
                    </a:gs>
                    <a:gs pos="100000">
                      <a:srgbClr val="FFFFFF"/>
                    </a:gs>
                  </a:gsLst>
                  <a:lin ang="5400000" scaled="0"/>
                </a:gradFill>
                <a:ea typeface="Segoe UI" pitchFamily="34" charset="0"/>
                <a:cs typeface="Segoe UI" pitchFamily="34" charset="0"/>
              </a:rPr>
              <a:t>应用</a:t>
            </a: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136" name="Rectangle 135"/>
          <p:cNvSpPr/>
          <p:nvPr/>
        </p:nvSpPr>
        <p:spPr>
          <a:xfrm>
            <a:off x="1715331" y="3088936"/>
            <a:ext cx="1671290" cy="388585"/>
          </a:xfrm>
          <a:prstGeom prst="rect">
            <a:avLst/>
          </a:prstGeom>
          <a:solidFill>
            <a:schemeClr val="tx2"/>
          </a:solidFill>
          <a:ln w="9525" cap="flat" cmpd="sng" algn="ctr">
            <a:noFill/>
            <a:prstDash val="solid"/>
          </a:ln>
          <a:effectLst/>
        </p:spPr>
        <p:txBody>
          <a:bodyPr lIns="93260" tIns="46632" rIns="93260" bIns="46632"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234"/>
            <a:r>
              <a:rPr lang="zh-CN" altLang="en-US" sz="1496" dirty="0" smtClean="0">
                <a:gradFill>
                  <a:gsLst>
                    <a:gs pos="0">
                      <a:srgbClr val="FFFFFF"/>
                    </a:gs>
                    <a:gs pos="100000">
                      <a:srgbClr val="FFFFFF"/>
                    </a:gs>
                  </a:gsLst>
                  <a:lin ang="5400000" scaled="0"/>
                </a:gradFill>
                <a:ea typeface="Segoe UI" pitchFamily="34" charset="0"/>
                <a:cs typeface="Segoe UI" pitchFamily="34" charset="0"/>
              </a:rPr>
              <a:t>防火墙</a:t>
            </a: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170" name="Rectangle 169"/>
          <p:cNvSpPr/>
          <p:nvPr/>
        </p:nvSpPr>
        <p:spPr>
          <a:xfrm>
            <a:off x="9551596" y="1434087"/>
            <a:ext cx="1671288" cy="652822"/>
          </a:xfrm>
          <a:prstGeom prst="rect">
            <a:avLst/>
          </a:prstGeom>
          <a:noFill/>
          <a:ln w="9525" cap="flat" cmpd="sng" algn="ctr">
            <a:noFill/>
            <a:prstDash val="solid"/>
          </a:ln>
          <a:effectLst/>
        </p:spPr>
        <p:txBody>
          <a:bodyPr lIns="93260" tIns="0" rIns="9326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3132" fontAlgn="base">
              <a:spcAft>
                <a:spcPct val="0"/>
              </a:spcAft>
            </a:pPr>
            <a:r>
              <a:rPr lang="zh-CN" altLang="en-US" sz="204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t>网站</a:t>
            </a:r>
            <a:r>
              <a:rPr lang="en-US" altLang="zh-CN" sz="204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t/>
            </a:r>
            <a:br>
              <a:rPr lang="en-US" altLang="zh-CN" sz="204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br>
            <a:r>
              <a:rPr lang="en-US" sz="140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t>Web</a:t>
            </a:r>
            <a:r>
              <a:rPr lang="en-US" altLang="zh-CN" sz="140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t>s</a:t>
            </a:r>
            <a:r>
              <a:rPr lang="en-US" sz="140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t>ites</a:t>
            </a:r>
            <a:endParaRPr lang="en-US" sz="1400" dirty="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endParaRPr>
          </a:p>
        </p:txBody>
      </p:sp>
      <p:sp>
        <p:nvSpPr>
          <p:cNvPr id="180" name="Rectangle 179"/>
          <p:cNvSpPr/>
          <p:nvPr/>
        </p:nvSpPr>
        <p:spPr>
          <a:xfrm>
            <a:off x="9551596" y="2161637"/>
            <a:ext cx="1671288" cy="388585"/>
          </a:xfrm>
          <a:prstGeom prst="rect">
            <a:avLst/>
          </a:prstGeom>
          <a:solidFill>
            <a:schemeClr val="accent2"/>
          </a:solidFill>
          <a:ln w="9525" cap="flat" cmpd="sng" algn="ctr">
            <a:noFill/>
            <a:prstDash val="solid"/>
          </a:ln>
          <a:effectLst/>
        </p:spPr>
        <p:txBody>
          <a:bodyPr lIns="0" tIns="46632" rIns="0" bIns="46632" rtlCol="0" anchor="ctr" anchorCtr="0"/>
          <a:lstStyle/>
          <a:p>
            <a:pPr algn="ctr" defTabSz="1243234"/>
            <a:r>
              <a:rPr lang="zh-CN" altLang="en-US" sz="1496" dirty="0" smtClean="0">
                <a:gradFill>
                  <a:gsLst>
                    <a:gs pos="0">
                      <a:srgbClr val="FFFFFF"/>
                    </a:gs>
                    <a:gs pos="100000">
                      <a:srgbClr val="FFFFFF"/>
                    </a:gs>
                  </a:gsLst>
                  <a:lin ang="5400000" scaled="0"/>
                </a:gradFill>
                <a:ea typeface="Segoe UI" pitchFamily="34" charset="0"/>
                <a:cs typeface="Segoe UI" pitchFamily="34" charset="0"/>
              </a:rPr>
              <a:t>应用</a:t>
            </a:r>
            <a:endParaRPr lang="en-US" altLang="zh-CN" sz="1496" dirty="0">
              <a:gradFill>
                <a:gsLst>
                  <a:gs pos="0">
                    <a:srgbClr val="FFFFFF"/>
                  </a:gs>
                  <a:gs pos="100000">
                    <a:srgbClr val="FFFFFF"/>
                  </a:gs>
                </a:gsLst>
                <a:lin ang="5400000" scaled="0"/>
              </a:gradFill>
              <a:ea typeface="Segoe UI" pitchFamily="34" charset="0"/>
              <a:cs typeface="Segoe UI" pitchFamily="34" charset="0"/>
            </a:endParaRPr>
          </a:p>
        </p:txBody>
      </p:sp>
      <p:sp>
        <p:nvSpPr>
          <p:cNvPr id="182" name="Rectangle 181"/>
          <p:cNvSpPr/>
          <p:nvPr/>
        </p:nvSpPr>
        <p:spPr>
          <a:xfrm>
            <a:off x="9551596" y="2618260"/>
            <a:ext cx="1671288" cy="388585"/>
          </a:xfrm>
          <a:prstGeom prst="rect">
            <a:avLst/>
          </a:prstGeom>
          <a:solidFill>
            <a:schemeClr val="accent2"/>
          </a:solidFill>
          <a:ln w="9525" cap="flat" cmpd="sng" algn="ctr">
            <a:noFill/>
            <a:prstDash val="solid"/>
          </a:ln>
          <a:effectLst/>
        </p:spPr>
        <p:txBody>
          <a:bodyPr lIns="0" tIns="46632" rIns="0" bIns="46632" rtlCol="0" anchor="ctr" anchorCtr="0"/>
          <a:lstStyle/>
          <a:p>
            <a:pPr algn="ctr" defTabSz="1243234"/>
            <a:r>
              <a:rPr lang="zh-CN" altLang="en-US" sz="1496" dirty="0" smtClean="0">
                <a:gradFill>
                  <a:gsLst>
                    <a:gs pos="0">
                      <a:srgbClr val="FFFFFF"/>
                    </a:gs>
                    <a:gs pos="100000">
                      <a:srgbClr val="FFFFFF"/>
                    </a:gs>
                  </a:gsLst>
                  <a:lin ang="5400000" scaled="0"/>
                </a:gradFill>
                <a:ea typeface="Segoe UI" pitchFamily="34" charset="0"/>
                <a:cs typeface="Segoe UI" pitchFamily="34" charset="0"/>
              </a:rPr>
              <a:t>数据</a:t>
            </a: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154" name="Rectangle 153"/>
          <p:cNvSpPr/>
          <p:nvPr/>
        </p:nvSpPr>
        <p:spPr>
          <a:xfrm>
            <a:off x="6943455" y="1434087"/>
            <a:ext cx="1671288" cy="652822"/>
          </a:xfrm>
          <a:prstGeom prst="rect">
            <a:avLst/>
          </a:prstGeom>
          <a:noFill/>
          <a:ln w="9525" cap="flat" cmpd="sng" algn="ctr">
            <a:noFill/>
            <a:prstDash val="solid"/>
          </a:ln>
          <a:effectLst/>
        </p:spPr>
        <p:txBody>
          <a:bodyPr lIns="93260" tIns="0" rIns="9326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3132" fontAlgn="base">
              <a:spcAft>
                <a:spcPct val="0"/>
              </a:spcAft>
            </a:pPr>
            <a:r>
              <a:rPr lang="zh-CN" altLang="en-US" sz="204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t>云服务</a:t>
            </a:r>
            <a:r>
              <a:rPr lang="en-US" altLang="zh-CN" sz="204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t/>
            </a:r>
            <a:br>
              <a:rPr lang="en-US" altLang="zh-CN" sz="204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br>
            <a:r>
              <a:rPr lang="en-US" sz="140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t>Cloud </a:t>
            </a:r>
            <a:r>
              <a:rPr lang="en-US" sz="1400" dirty="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t>Services</a:t>
            </a:r>
            <a:endParaRPr lang="en-US" sz="1100" dirty="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endParaRPr>
          </a:p>
        </p:txBody>
      </p:sp>
      <p:sp>
        <p:nvSpPr>
          <p:cNvPr id="166" name="Rectangle 165"/>
          <p:cNvSpPr/>
          <p:nvPr/>
        </p:nvSpPr>
        <p:spPr>
          <a:xfrm>
            <a:off x="6943454" y="2161640"/>
            <a:ext cx="1671288" cy="388585"/>
          </a:xfrm>
          <a:prstGeom prst="rect">
            <a:avLst/>
          </a:prstGeom>
          <a:solidFill>
            <a:schemeClr val="accent1"/>
          </a:solidFill>
          <a:ln w="9525" cap="flat" cmpd="sng" algn="ctr">
            <a:noFill/>
            <a:prstDash val="solid"/>
          </a:ln>
          <a:effectLst/>
        </p:spPr>
        <p:txBody>
          <a:bodyPr lIns="93260" tIns="46632" rIns="93260" bIns="46632" rtlCol="0" anchor="ctr" anchorCtr="0"/>
          <a:lstStyle/>
          <a:p>
            <a:pPr algn="ctr" defTabSz="1243234"/>
            <a:r>
              <a:rPr lang="zh-CN" altLang="en-US" sz="1496" dirty="0" smtClean="0">
                <a:gradFill>
                  <a:gsLst>
                    <a:gs pos="0">
                      <a:srgbClr val="FFFFFF"/>
                    </a:gs>
                    <a:gs pos="100000">
                      <a:srgbClr val="FFFFFF"/>
                    </a:gs>
                  </a:gsLst>
                  <a:lin ang="5400000" scaled="0"/>
                </a:gradFill>
                <a:ea typeface="Segoe UI" pitchFamily="34" charset="0"/>
                <a:cs typeface="Segoe UI" pitchFamily="34" charset="0"/>
              </a:rPr>
              <a:t>应用</a:t>
            </a: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p:cNvSpPr/>
          <p:nvPr/>
        </p:nvSpPr>
        <p:spPr>
          <a:xfrm>
            <a:off x="6954339" y="3081444"/>
            <a:ext cx="1671288" cy="388585"/>
          </a:xfrm>
          <a:prstGeom prst="rect">
            <a:avLst/>
          </a:prstGeom>
          <a:solidFill>
            <a:schemeClr val="accent1"/>
          </a:solidFill>
          <a:ln w="9525" cap="flat" cmpd="sng" algn="ctr">
            <a:noFill/>
            <a:prstDash val="solid"/>
          </a:ln>
          <a:effectLst/>
        </p:spPr>
        <p:txBody>
          <a:bodyPr lIns="0" tIns="46632" rIns="0" bIns="46632" rtlCol="0" anchor="ctr" anchorCtr="0"/>
          <a:lstStyle/>
          <a:p>
            <a:pPr algn="ctr" defTabSz="1243234"/>
            <a:r>
              <a:rPr lang="zh-CN" altLang="en-US" sz="1496" dirty="0">
                <a:gradFill>
                  <a:gsLst>
                    <a:gs pos="0">
                      <a:srgbClr val="FFFFFF"/>
                    </a:gs>
                    <a:gs pos="100000">
                      <a:srgbClr val="FFFFFF"/>
                    </a:gs>
                  </a:gsLst>
                  <a:lin ang="5400000" scaled="0"/>
                </a:gradFill>
                <a:ea typeface="Segoe UI" pitchFamily="34" charset="0"/>
                <a:cs typeface="Segoe UI" pitchFamily="34" charset="0"/>
              </a:rPr>
              <a:t>防火墙规则</a:t>
            </a:r>
            <a:endParaRPr lang="en-US" altLang="zh-CN" sz="1496" dirty="0">
              <a:gradFill>
                <a:gsLst>
                  <a:gs pos="0">
                    <a:srgbClr val="FFFFFF"/>
                  </a:gs>
                  <a:gs pos="100000">
                    <a:srgbClr val="FFFFFF"/>
                  </a:gs>
                </a:gsLst>
                <a:lin ang="5400000" scaled="0"/>
              </a:gradFill>
              <a:ea typeface="Segoe UI" pitchFamily="34" charset="0"/>
              <a:cs typeface="Segoe UI" pitchFamily="34" charset="0"/>
            </a:endParaRPr>
          </a:p>
        </p:txBody>
      </p:sp>
      <p:sp>
        <p:nvSpPr>
          <p:cNvPr id="168" name="Rectangle 167"/>
          <p:cNvSpPr/>
          <p:nvPr/>
        </p:nvSpPr>
        <p:spPr>
          <a:xfrm>
            <a:off x="6943454" y="2621542"/>
            <a:ext cx="1671288" cy="388585"/>
          </a:xfrm>
          <a:prstGeom prst="rect">
            <a:avLst/>
          </a:prstGeom>
          <a:solidFill>
            <a:schemeClr val="accent1"/>
          </a:solidFill>
          <a:ln w="9525" cap="flat" cmpd="sng" algn="ctr">
            <a:noFill/>
            <a:prstDash val="solid"/>
          </a:ln>
          <a:effectLst/>
        </p:spPr>
        <p:txBody>
          <a:bodyPr lIns="93260" tIns="46632" rIns="93260" bIns="46632" rtlCol="0" anchor="ctr" anchorCtr="0"/>
          <a:lstStyle/>
          <a:p>
            <a:pPr algn="ctr" defTabSz="1243234"/>
            <a:r>
              <a:rPr lang="zh-CN" altLang="en-US" sz="1496" dirty="0" smtClean="0">
                <a:gradFill>
                  <a:gsLst>
                    <a:gs pos="0">
                      <a:srgbClr val="FFFFFF"/>
                    </a:gs>
                    <a:gs pos="100000">
                      <a:srgbClr val="FFFFFF"/>
                    </a:gs>
                  </a:gsLst>
                  <a:lin ang="5400000" scaled="0"/>
                </a:gradFill>
                <a:ea typeface="Segoe UI" pitchFamily="34" charset="0"/>
                <a:cs typeface="Segoe UI" pitchFamily="34" charset="0"/>
              </a:rPr>
              <a:t>数据</a:t>
            </a: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a:xfrm>
            <a:off x="6954339" y="3538398"/>
            <a:ext cx="1671288" cy="388585"/>
          </a:xfrm>
          <a:prstGeom prst="rect">
            <a:avLst/>
          </a:prstGeom>
          <a:solidFill>
            <a:schemeClr val="accent1"/>
          </a:solidFill>
          <a:ln w="9525" cap="flat" cmpd="sng" algn="ctr">
            <a:noFill/>
            <a:prstDash val="solid"/>
          </a:ln>
          <a:effectLst/>
        </p:spPr>
        <p:txBody>
          <a:bodyPr lIns="0" tIns="46632" rIns="0" bIns="46632" rtlCol="0" anchor="ctr" anchorCtr="0"/>
          <a:lstStyle/>
          <a:p>
            <a:pPr algn="ctr" defTabSz="1243234"/>
            <a:r>
              <a:rPr lang="zh-CN" altLang="en-US" sz="1496" dirty="0">
                <a:gradFill>
                  <a:gsLst>
                    <a:gs pos="0">
                      <a:srgbClr val="FFFFFF"/>
                    </a:gs>
                    <a:gs pos="100000">
                      <a:srgbClr val="FFFFFF"/>
                    </a:gs>
                  </a:gsLst>
                  <a:lin ang="5400000" scaled="0"/>
                </a:gradFill>
                <a:ea typeface="Segoe UI" pitchFamily="34" charset="0"/>
                <a:cs typeface="Segoe UI" pitchFamily="34" charset="0"/>
              </a:rPr>
              <a:t>虚拟网络</a:t>
            </a:r>
            <a:endParaRPr lang="en-US" altLang="zh-CN" sz="1496" dirty="0">
              <a:gradFill>
                <a:gsLst>
                  <a:gs pos="0">
                    <a:srgbClr val="FFFFFF"/>
                  </a:gs>
                  <a:gs pos="100000">
                    <a:srgbClr val="FFFFFF"/>
                  </a:gs>
                </a:gsLst>
                <a:lin ang="5400000" scaled="0"/>
              </a:gradFill>
              <a:ea typeface="Segoe UI" pitchFamily="34" charset="0"/>
              <a:cs typeface="Segoe UI" pitchFamily="34" charset="0"/>
            </a:endParaRPr>
          </a:p>
        </p:txBody>
      </p:sp>
      <p:sp>
        <p:nvSpPr>
          <p:cNvPr id="138" name="Rectangle 137"/>
          <p:cNvSpPr/>
          <p:nvPr/>
        </p:nvSpPr>
        <p:spPr>
          <a:xfrm>
            <a:off x="4342441" y="1434087"/>
            <a:ext cx="1671290" cy="652822"/>
          </a:xfrm>
          <a:prstGeom prst="rect">
            <a:avLst/>
          </a:prstGeom>
          <a:noFill/>
          <a:ln w="9525" cap="flat" cmpd="sng" algn="ctr">
            <a:noFill/>
            <a:prstDash val="solid"/>
          </a:ln>
          <a:effectLst/>
        </p:spPr>
        <p:txBody>
          <a:bodyPr lIns="93260" tIns="0" rIns="9326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3132" fontAlgn="base">
              <a:spcAft>
                <a:spcPct val="0"/>
              </a:spcAft>
            </a:pPr>
            <a:r>
              <a:rPr lang="zh-CN" altLang="en-US" sz="204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t>虚拟机</a:t>
            </a:r>
            <a:r>
              <a:rPr lang="en-US" altLang="zh-CN" sz="204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t/>
            </a:r>
            <a:br>
              <a:rPr lang="en-US" altLang="zh-CN" sz="204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br>
            <a:r>
              <a:rPr lang="en-US" sz="140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t>Virtual </a:t>
            </a:r>
            <a:r>
              <a:rPr lang="en-US" sz="1400" dirty="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t>Machines</a:t>
            </a:r>
            <a:endParaRPr lang="en-US" sz="1100" dirty="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endParaRPr>
          </a:p>
        </p:txBody>
      </p:sp>
      <p:sp>
        <p:nvSpPr>
          <p:cNvPr id="149" name="Rectangle 148"/>
          <p:cNvSpPr/>
          <p:nvPr/>
        </p:nvSpPr>
        <p:spPr>
          <a:xfrm>
            <a:off x="4342441" y="3538726"/>
            <a:ext cx="1671290" cy="388585"/>
          </a:xfrm>
          <a:prstGeom prst="rect">
            <a:avLst/>
          </a:prstGeom>
          <a:solidFill>
            <a:schemeClr val="accent5"/>
          </a:solidFill>
          <a:ln w="9525" cap="flat" cmpd="sng" algn="ctr">
            <a:noFill/>
            <a:prstDash val="solid"/>
          </a:ln>
          <a:effectLst/>
        </p:spPr>
        <p:txBody>
          <a:bodyPr lIns="0" tIns="46632" rIns="0" bIns="46632"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3234"/>
            <a:r>
              <a:rPr lang="zh-CN" altLang="en-US" sz="1496" dirty="0" smtClean="0">
                <a:gradFill>
                  <a:gsLst>
                    <a:gs pos="0">
                      <a:srgbClr val="FFFFFF"/>
                    </a:gs>
                    <a:gs pos="100000">
                      <a:srgbClr val="FFFFFF"/>
                    </a:gs>
                  </a:gsLst>
                  <a:lin ang="5400000" scaled="0"/>
                </a:gradFill>
                <a:ea typeface="Segoe UI" pitchFamily="34" charset="0"/>
                <a:cs typeface="Segoe UI" pitchFamily="34" charset="0"/>
              </a:rPr>
              <a:t>虚拟网络</a:t>
            </a: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149"/>
          <p:cNvSpPr/>
          <p:nvPr/>
        </p:nvSpPr>
        <p:spPr>
          <a:xfrm>
            <a:off x="4342441" y="2618260"/>
            <a:ext cx="1671290" cy="388585"/>
          </a:xfrm>
          <a:prstGeom prst="rect">
            <a:avLst/>
          </a:prstGeom>
          <a:solidFill>
            <a:schemeClr val="accent5"/>
          </a:solidFill>
          <a:ln w="9525" cap="flat" cmpd="sng" algn="ctr">
            <a:noFill/>
            <a:prstDash val="solid"/>
          </a:ln>
          <a:effectLst/>
        </p:spPr>
        <p:txBody>
          <a:bodyPr lIns="93260" tIns="46632" rIns="93260" bIns="46632" rtlCol="0" anchor="ctr" anchorCtr="0"/>
          <a:lstStyle/>
          <a:p>
            <a:pPr algn="ctr" defTabSz="1243234"/>
            <a:r>
              <a:rPr lang="zh-CN" altLang="en-US" sz="1496" dirty="0" smtClean="0">
                <a:gradFill>
                  <a:gsLst>
                    <a:gs pos="0">
                      <a:srgbClr val="FFFFFF"/>
                    </a:gs>
                    <a:gs pos="100000">
                      <a:srgbClr val="FFFFFF"/>
                    </a:gs>
                  </a:gsLst>
                  <a:lin ang="5400000" scaled="0"/>
                </a:gradFill>
                <a:ea typeface="Segoe UI" pitchFamily="34" charset="0"/>
                <a:cs typeface="Segoe UI" pitchFamily="34" charset="0"/>
              </a:rPr>
              <a:t>数据</a:t>
            </a: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a:xfrm>
            <a:off x="4342441" y="2161641"/>
            <a:ext cx="1671290" cy="388585"/>
          </a:xfrm>
          <a:prstGeom prst="rect">
            <a:avLst/>
          </a:prstGeom>
          <a:solidFill>
            <a:schemeClr val="accent5"/>
          </a:solidFill>
          <a:ln w="9525" cap="flat" cmpd="sng" algn="ctr">
            <a:noFill/>
            <a:prstDash val="solid"/>
          </a:ln>
          <a:effectLst/>
        </p:spPr>
        <p:txBody>
          <a:bodyPr lIns="93260" tIns="46632" rIns="93260" bIns="46632" rtlCol="0" anchor="ctr" anchorCtr="0"/>
          <a:lstStyle/>
          <a:p>
            <a:pPr algn="ctr" defTabSz="1243234"/>
            <a:r>
              <a:rPr lang="zh-CN" altLang="en-US" sz="1496" dirty="0" smtClean="0">
                <a:gradFill>
                  <a:gsLst>
                    <a:gs pos="0">
                      <a:srgbClr val="FFFFFF"/>
                    </a:gs>
                    <a:gs pos="100000">
                      <a:srgbClr val="FFFFFF"/>
                    </a:gs>
                  </a:gsLst>
                  <a:lin ang="5400000" scaled="0"/>
                </a:gradFill>
                <a:ea typeface="Segoe UI" pitchFamily="34" charset="0"/>
                <a:cs typeface="Segoe UI" pitchFamily="34" charset="0"/>
              </a:rPr>
              <a:t>应用</a:t>
            </a: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a:xfrm>
            <a:off x="4342441" y="3075860"/>
            <a:ext cx="1671290" cy="388585"/>
          </a:xfrm>
          <a:prstGeom prst="rect">
            <a:avLst/>
          </a:prstGeom>
          <a:solidFill>
            <a:schemeClr val="accent5"/>
          </a:solidFill>
          <a:ln w="9525" cap="flat" cmpd="sng" algn="ctr">
            <a:noFill/>
            <a:prstDash val="solid"/>
          </a:ln>
          <a:effectLst/>
        </p:spPr>
        <p:txBody>
          <a:bodyPr lIns="93260" tIns="46632" rIns="93260" bIns="46632" rtlCol="0" anchor="ctr" anchorCtr="0"/>
          <a:lstStyle/>
          <a:p>
            <a:pPr algn="ctr" defTabSz="1243234"/>
            <a:r>
              <a:rPr lang="zh-CN" altLang="en-US" sz="1496" dirty="0" smtClean="0">
                <a:gradFill>
                  <a:gsLst>
                    <a:gs pos="0">
                      <a:srgbClr val="FFFFFF"/>
                    </a:gs>
                    <a:gs pos="100000">
                      <a:srgbClr val="FFFFFF"/>
                    </a:gs>
                  </a:gsLst>
                  <a:lin ang="5400000" scaled="0"/>
                </a:gradFill>
                <a:ea typeface="Segoe UI" pitchFamily="34" charset="0"/>
                <a:cs typeface="Segoe UI" pitchFamily="34" charset="0"/>
              </a:rPr>
              <a:t>防火墙规则</a:t>
            </a: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a:xfrm>
            <a:off x="4342441" y="3992716"/>
            <a:ext cx="1671290" cy="388585"/>
          </a:xfrm>
          <a:prstGeom prst="rect">
            <a:avLst/>
          </a:prstGeom>
          <a:solidFill>
            <a:schemeClr val="accent5"/>
          </a:solidFill>
          <a:ln w="9525" cap="flat" cmpd="sng" algn="ctr">
            <a:noFill/>
            <a:prstDash val="solid"/>
          </a:ln>
          <a:effectLst/>
        </p:spPr>
        <p:txBody>
          <a:bodyPr lIns="93260" tIns="46632" rIns="93260" bIns="46632" rtlCol="0" anchor="ctr" anchorCtr="0"/>
          <a:lstStyle/>
          <a:p>
            <a:pPr algn="ctr" defTabSz="1243234"/>
            <a:r>
              <a:rPr lang="zh-CN" altLang="en-US" sz="1496" dirty="0" smtClean="0">
                <a:gradFill>
                  <a:gsLst>
                    <a:gs pos="0">
                      <a:srgbClr val="FFFFFF"/>
                    </a:gs>
                    <a:gs pos="100000">
                      <a:srgbClr val="FFFFFF"/>
                    </a:gs>
                  </a:gsLst>
                  <a:lin ang="5400000" scaled="0"/>
                </a:gradFill>
                <a:ea typeface="Segoe UI" pitchFamily="34" charset="0"/>
                <a:cs typeface="Segoe UI" pitchFamily="34" charset="0"/>
              </a:rPr>
              <a:t>操作系统</a:t>
            </a: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41" name="Pentagon 40"/>
          <p:cNvSpPr/>
          <p:nvPr/>
        </p:nvSpPr>
        <p:spPr bwMode="auto">
          <a:xfrm>
            <a:off x="608486" y="6071989"/>
            <a:ext cx="11077847" cy="689388"/>
          </a:xfrm>
          <a:prstGeom prst="homePlate">
            <a:avLst/>
          </a:prstGeom>
          <a:solidFill>
            <a:srgbClr val="0069B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320" fontAlgn="base">
              <a:spcBef>
                <a:spcPct val="0"/>
              </a:spcBef>
              <a:spcAft>
                <a:spcPct val="0"/>
              </a:spcAft>
            </a:pPr>
            <a:r>
              <a:rPr lang="zh-CN" altLang="en-US" sz="2448" dirty="0" smtClean="0">
                <a:gradFill>
                  <a:gsLst>
                    <a:gs pos="0">
                      <a:srgbClr val="FFFFFF"/>
                    </a:gs>
                    <a:gs pos="100000">
                      <a:srgbClr val="FFFFFF"/>
                    </a:gs>
                  </a:gsLst>
                  <a:lin ang="5400000" scaled="0"/>
                </a:gradFill>
                <a:ea typeface="Segoe UI" pitchFamily="34" charset="0"/>
                <a:cs typeface="Segoe UI" pitchFamily="34" charset="0"/>
              </a:rPr>
              <a:t>专注业务</a:t>
            </a: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608481" y="4861126"/>
            <a:ext cx="1046313" cy="104604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3698950" y="939541"/>
            <a:ext cx="0" cy="486769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487779" y="-1499879"/>
            <a:ext cx="453852" cy="534508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3260" tIns="46632" rIns="93260" bIns="46632" rtlCol="0" anchor="ctr"/>
          <a:lstStyle/>
          <a:p>
            <a:pPr algn="ctr"/>
            <a:endParaRPr lang="en-US" sz="2448"/>
          </a:p>
        </p:txBody>
      </p:sp>
      <p:sp>
        <p:nvSpPr>
          <p:cNvPr id="38" name="Rectangle 37"/>
          <p:cNvSpPr/>
          <p:nvPr/>
        </p:nvSpPr>
        <p:spPr>
          <a:xfrm>
            <a:off x="6371250" y="401382"/>
            <a:ext cx="2700701" cy="652822"/>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3132" fontAlgn="base">
              <a:spcAft>
                <a:spcPct val="0"/>
              </a:spcAft>
            </a:pPr>
            <a:r>
              <a:rPr lang="zh-CN" altLang="en-US" sz="2400" dirty="0" smtClean="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rPr>
              <a:t>微软云服务</a:t>
            </a:r>
            <a:endParaRPr lang="en-US" sz="2400" dirty="0">
              <a:gradFill>
                <a:gsLst>
                  <a:gs pos="0">
                    <a:schemeClr val="tx1"/>
                  </a:gs>
                  <a:gs pos="100000">
                    <a:schemeClr val="tx1"/>
                  </a:gs>
                </a:gsLst>
                <a:lin ang="5400000" scaled="0"/>
              </a:gra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270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138"/>
                                        </p:tgtEl>
                                        <p:attrNameLst>
                                          <p:attrName>style.visibility</p:attrName>
                                        </p:attrNameLst>
                                      </p:cBhvr>
                                      <p:to>
                                        <p:strVal val="visible"/>
                                      </p:to>
                                    </p:set>
                                    <p:animEffect transition="in" filter="fade">
                                      <p:cBhvr>
                                        <p:cTn id="53" dur="500"/>
                                        <p:tgtEl>
                                          <p:spTgt spid="138"/>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151"/>
                                        </p:tgtEl>
                                        <p:attrNameLst>
                                          <p:attrName>style.visibility</p:attrName>
                                        </p:attrNameLst>
                                      </p:cBhvr>
                                      <p:to>
                                        <p:strVal val="visible"/>
                                      </p:to>
                                    </p:set>
                                    <p:animEffect transition="in" filter="fade">
                                      <p:cBhvr>
                                        <p:cTn id="56" dur="500"/>
                                        <p:tgtEl>
                                          <p:spTgt spid="151"/>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150"/>
                                        </p:tgtEl>
                                        <p:attrNameLst>
                                          <p:attrName>style.visibility</p:attrName>
                                        </p:attrNameLst>
                                      </p:cBhvr>
                                      <p:to>
                                        <p:strVal val="visible"/>
                                      </p:to>
                                    </p:set>
                                    <p:animEffect transition="in" filter="fade">
                                      <p:cBhvr>
                                        <p:cTn id="59" dur="500"/>
                                        <p:tgtEl>
                                          <p:spTgt spid="150"/>
                                        </p:tgtEl>
                                      </p:cBhvr>
                                    </p:animEffect>
                                  </p:childTnLst>
                                </p:cTn>
                              </p:par>
                              <p:par>
                                <p:cTn id="60" presetID="10" presetClass="entr" presetSubtype="0" fill="hold" grpId="0" nodeType="withEffect">
                                  <p:stCondLst>
                                    <p:cond delay="750"/>
                                  </p:stCondLst>
                                  <p:childTnLst>
                                    <p:set>
                                      <p:cBhvr>
                                        <p:cTn id="61" dur="1" fill="hold">
                                          <p:stCondLst>
                                            <p:cond delay="0"/>
                                          </p:stCondLst>
                                        </p:cTn>
                                        <p:tgtEl>
                                          <p:spTgt spid="152"/>
                                        </p:tgtEl>
                                        <p:attrNameLst>
                                          <p:attrName>style.visibility</p:attrName>
                                        </p:attrNameLst>
                                      </p:cBhvr>
                                      <p:to>
                                        <p:strVal val="visible"/>
                                      </p:to>
                                    </p:set>
                                    <p:animEffect transition="in" filter="fade">
                                      <p:cBhvr>
                                        <p:cTn id="62" dur="500"/>
                                        <p:tgtEl>
                                          <p:spTgt spid="152"/>
                                        </p:tgtEl>
                                      </p:cBhvr>
                                    </p:animEffect>
                                  </p:childTnLst>
                                </p:cTn>
                              </p:par>
                              <p:par>
                                <p:cTn id="63" presetID="10" presetClass="entr" presetSubtype="0" fill="hold" grpId="0" nodeType="withEffect">
                                  <p:stCondLst>
                                    <p:cond delay="1000"/>
                                  </p:stCondLst>
                                  <p:childTnLst>
                                    <p:set>
                                      <p:cBhvr>
                                        <p:cTn id="64" dur="1" fill="hold">
                                          <p:stCondLst>
                                            <p:cond delay="0"/>
                                          </p:stCondLst>
                                        </p:cTn>
                                        <p:tgtEl>
                                          <p:spTgt spid="149"/>
                                        </p:tgtEl>
                                        <p:attrNameLst>
                                          <p:attrName>style.visibility</p:attrName>
                                        </p:attrNameLst>
                                      </p:cBhvr>
                                      <p:to>
                                        <p:strVal val="visible"/>
                                      </p:to>
                                    </p:set>
                                    <p:animEffect transition="in" filter="fade">
                                      <p:cBhvr>
                                        <p:cTn id="65" dur="500"/>
                                        <p:tgtEl>
                                          <p:spTgt spid="149"/>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71"/>
                                        </p:tgtEl>
                                        <p:attrNameLst>
                                          <p:attrName>style.visibility</p:attrName>
                                        </p:attrNameLst>
                                      </p:cBhvr>
                                      <p:to>
                                        <p:strVal val="visible"/>
                                      </p:to>
                                    </p:set>
                                    <p:animEffect transition="in" filter="fade">
                                      <p:cBhvr>
                                        <p:cTn id="68" dur="500"/>
                                        <p:tgtEl>
                                          <p:spTgt spid="71"/>
                                        </p:tgtEl>
                                      </p:cBhvr>
                                    </p:animEffect>
                                  </p:childTnLst>
                                </p:cTn>
                              </p:par>
                            </p:childTnLst>
                          </p:cTn>
                        </p:par>
                        <p:par>
                          <p:cTn id="69" fill="hold">
                            <p:stCondLst>
                              <p:cond delay="6750"/>
                            </p:stCondLst>
                            <p:childTnLst>
                              <p:par>
                                <p:cTn id="70" presetID="10" presetClass="entr" presetSubtype="0" fill="hold" grpId="0" nodeType="afterEffect">
                                  <p:stCondLst>
                                    <p:cond delay="0"/>
                                  </p:stCondLst>
                                  <p:childTnLst>
                                    <p:set>
                                      <p:cBhvr>
                                        <p:cTn id="71" dur="1" fill="hold">
                                          <p:stCondLst>
                                            <p:cond delay="0"/>
                                          </p:stCondLst>
                                        </p:cTn>
                                        <p:tgtEl>
                                          <p:spTgt spid="154"/>
                                        </p:tgtEl>
                                        <p:attrNameLst>
                                          <p:attrName>style.visibility</p:attrName>
                                        </p:attrNameLst>
                                      </p:cBhvr>
                                      <p:to>
                                        <p:strVal val="visible"/>
                                      </p:to>
                                    </p:set>
                                    <p:animEffect transition="in" filter="fade">
                                      <p:cBhvr>
                                        <p:cTn id="72" dur="500"/>
                                        <p:tgtEl>
                                          <p:spTgt spid="154"/>
                                        </p:tgtEl>
                                      </p:cBhvr>
                                    </p:animEffect>
                                  </p:childTnLst>
                                </p:cTn>
                              </p:par>
                              <p:par>
                                <p:cTn id="73" presetID="10" presetClass="entr" presetSubtype="0" fill="hold" grpId="0" nodeType="withEffect">
                                  <p:stCondLst>
                                    <p:cond delay="250"/>
                                  </p:stCondLst>
                                  <p:childTnLst>
                                    <p:set>
                                      <p:cBhvr>
                                        <p:cTn id="74" dur="1" fill="hold">
                                          <p:stCondLst>
                                            <p:cond delay="0"/>
                                          </p:stCondLst>
                                        </p:cTn>
                                        <p:tgtEl>
                                          <p:spTgt spid="166"/>
                                        </p:tgtEl>
                                        <p:attrNameLst>
                                          <p:attrName>style.visibility</p:attrName>
                                        </p:attrNameLst>
                                      </p:cBhvr>
                                      <p:to>
                                        <p:strVal val="visible"/>
                                      </p:to>
                                    </p:set>
                                    <p:animEffect transition="in" filter="fade">
                                      <p:cBhvr>
                                        <p:cTn id="75" dur="500"/>
                                        <p:tgtEl>
                                          <p:spTgt spid="166"/>
                                        </p:tgtEl>
                                      </p:cBhvr>
                                    </p:animEffect>
                                  </p:childTnLst>
                                </p:cTn>
                              </p:par>
                              <p:par>
                                <p:cTn id="76" presetID="10" presetClass="entr" presetSubtype="0" fill="hold" grpId="0" nodeType="withEffect">
                                  <p:stCondLst>
                                    <p:cond delay="500"/>
                                  </p:stCondLst>
                                  <p:childTnLst>
                                    <p:set>
                                      <p:cBhvr>
                                        <p:cTn id="77" dur="1" fill="hold">
                                          <p:stCondLst>
                                            <p:cond delay="0"/>
                                          </p:stCondLst>
                                        </p:cTn>
                                        <p:tgtEl>
                                          <p:spTgt spid="168"/>
                                        </p:tgtEl>
                                        <p:attrNameLst>
                                          <p:attrName>style.visibility</p:attrName>
                                        </p:attrNameLst>
                                      </p:cBhvr>
                                      <p:to>
                                        <p:strVal val="visible"/>
                                      </p:to>
                                    </p:set>
                                    <p:animEffect transition="in" filter="fade">
                                      <p:cBhvr>
                                        <p:cTn id="78" dur="500"/>
                                        <p:tgtEl>
                                          <p:spTgt spid="168"/>
                                        </p:tgtEl>
                                      </p:cBhvr>
                                    </p:animEffect>
                                  </p:childTnLst>
                                </p:cTn>
                              </p:par>
                              <p:par>
                                <p:cTn id="79" presetID="10" presetClass="entr" presetSubtype="0" fill="hold" grpId="0" nodeType="withEffect">
                                  <p:stCondLst>
                                    <p:cond delay="750"/>
                                  </p:stCondLst>
                                  <p:childTnLst>
                                    <p:set>
                                      <p:cBhvr>
                                        <p:cTn id="80" dur="1" fill="hold">
                                          <p:stCondLst>
                                            <p:cond delay="0"/>
                                          </p:stCondLst>
                                        </p:cTn>
                                        <p:tgtEl>
                                          <p:spTgt spid="167"/>
                                        </p:tgtEl>
                                        <p:attrNameLst>
                                          <p:attrName>style.visibility</p:attrName>
                                        </p:attrNameLst>
                                      </p:cBhvr>
                                      <p:to>
                                        <p:strVal val="visible"/>
                                      </p:to>
                                    </p:set>
                                    <p:animEffect transition="in" filter="fade">
                                      <p:cBhvr>
                                        <p:cTn id="81" dur="500"/>
                                        <p:tgtEl>
                                          <p:spTgt spid="167"/>
                                        </p:tgtEl>
                                      </p:cBhvr>
                                    </p:animEffect>
                                  </p:childTnLst>
                                </p:cTn>
                              </p:par>
                              <p:par>
                                <p:cTn id="82" presetID="10" presetClass="entr" presetSubtype="0" fill="hold" grpId="0" nodeType="withEffect">
                                  <p:stCondLst>
                                    <p:cond delay="1000"/>
                                  </p:stCondLst>
                                  <p:childTnLst>
                                    <p:set>
                                      <p:cBhvr>
                                        <p:cTn id="83" dur="1" fill="hold">
                                          <p:stCondLst>
                                            <p:cond delay="0"/>
                                          </p:stCondLst>
                                        </p:cTn>
                                        <p:tgtEl>
                                          <p:spTgt spid="77"/>
                                        </p:tgtEl>
                                        <p:attrNameLst>
                                          <p:attrName>style.visibility</p:attrName>
                                        </p:attrNameLst>
                                      </p:cBhvr>
                                      <p:to>
                                        <p:strVal val="visible"/>
                                      </p:to>
                                    </p:set>
                                    <p:animEffect transition="in" filter="fade">
                                      <p:cBhvr>
                                        <p:cTn id="84" dur="500"/>
                                        <p:tgtEl>
                                          <p:spTgt spid="77"/>
                                        </p:tgtEl>
                                      </p:cBhvr>
                                    </p:animEffect>
                                  </p:childTnLst>
                                </p:cTn>
                              </p:par>
                            </p:childTnLst>
                          </p:cTn>
                        </p:par>
                        <p:par>
                          <p:cTn id="85" fill="hold">
                            <p:stCondLst>
                              <p:cond delay="8250"/>
                            </p:stCondLst>
                            <p:childTnLst>
                              <p:par>
                                <p:cTn id="86" presetID="10" presetClass="entr" presetSubtype="0" fill="hold" grpId="0" nodeType="afterEffect">
                                  <p:stCondLst>
                                    <p:cond delay="0"/>
                                  </p:stCondLst>
                                  <p:childTnLst>
                                    <p:set>
                                      <p:cBhvr>
                                        <p:cTn id="87" dur="1" fill="hold">
                                          <p:stCondLst>
                                            <p:cond delay="0"/>
                                          </p:stCondLst>
                                        </p:cTn>
                                        <p:tgtEl>
                                          <p:spTgt spid="170"/>
                                        </p:tgtEl>
                                        <p:attrNameLst>
                                          <p:attrName>style.visibility</p:attrName>
                                        </p:attrNameLst>
                                      </p:cBhvr>
                                      <p:to>
                                        <p:strVal val="visible"/>
                                      </p:to>
                                    </p:set>
                                    <p:animEffect transition="in" filter="fade">
                                      <p:cBhvr>
                                        <p:cTn id="88" dur="500"/>
                                        <p:tgtEl>
                                          <p:spTgt spid="170"/>
                                        </p:tgtEl>
                                      </p:cBhvr>
                                    </p:animEffect>
                                  </p:childTnLst>
                                </p:cTn>
                              </p:par>
                              <p:par>
                                <p:cTn id="89" presetID="10" presetClass="entr" presetSubtype="0" fill="hold" grpId="0" nodeType="withEffect">
                                  <p:stCondLst>
                                    <p:cond delay="250"/>
                                  </p:stCondLst>
                                  <p:childTnLst>
                                    <p:set>
                                      <p:cBhvr>
                                        <p:cTn id="90" dur="1" fill="hold">
                                          <p:stCondLst>
                                            <p:cond delay="0"/>
                                          </p:stCondLst>
                                        </p:cTn>
                                        <p:tgtEl>
                                          <p:spTgt spid="180"/>
                                        </p:tgtEl>
                                        <p:attrNameLst>
                                          <p:attrName>style.visibility</p:attrName>
                                        </p:attrNameLst>
                                      </p:cBhvr>
                                      <p:to>
                                        <p:strVal val="visible"/>
                                      </p:to>
                                    </p:set>
                                    <p:animEffect transition="in" filter="fade">
                                      <p:cBhvr>
                                        <p:cTn id="91" dur="500"/>
                                        <p:tgtEl>
                                          <p:spTgt spid="180"/>
                                        </p:tgtEl>
                                      </p:cBhvr>
                                    </p:animEffect>
                                  </p:childTnLst>
                                </p:cTn>
                              </p:par>
                              <p:par>
                                <p:cTn id="92" presetID="10" presetClass="entr" presetSubtype="0" fill="hold" grpId="0" nodeType="withEffect">
                                  <p:stCondLst>
                                    <p:cond delay="500"/>
                                  </p:stCondLst>
                                  <p:childTnLst>
                                    <p:set>
                                      <p:cBhvr>
                                        <p:cTn id="93" dur="1" fill="hold">
                                          <p:stCondLst>
                                            <p:cond delay="0"/>
                                          </p:stCondLst>
                                        </p:cTn>
                                        <p:tgtEl>
                                          <p:spTgt spid="182"/>
                                        </p:tgtEl>
                                        <p:attrNameLst>
                                          <p:attrName>style.visibility</p:attrName>
                                        </p:attrNameLst>
                                      </p:cBhvr>
                                      <p:to>
                                        <p:strVal val="visible"/>
                                      </p:to>
                                    </p:set>
                                    <p:animEffect transition="in" filter="fade">
                                      <p:cBhvr>
                                        <p:cTn id="94" dur="500"/>
                                        <p:tgtEl>
                                          <p:spTgt spid="182"/>
                                        </p:tgtEl>
                                      </p:cBhvr>
                                    </p:animEffect>
                                  </p:childTnLst>
                                </p:cTn>
                              </p:par>
                              <p:par>
                                <p:cTn id="95" presetID="22" presetClass="entr" presetSubtype="8" fill="hold" grpId="0" nodeType="withEffect">
                                  <p:stCondLst>
                                    <p:cond delay="50"/>
                                  </p:stCondLst>
                                  <p:childTnLst>
                                    <p:set>
                                      <p:cBhvr>
                                        <p:cTn id="96" dur="1" fill="hold">
                                          <p:stCondLst>
                                            <p:cond delay="0"/>
                                          </p:stCondLst>
                                        </p:cTn>
                                        <p:tgtEl>
                                          <p:spTgt spid="41"/>
                                        </p:tgtEl>
                                        <p:attrNameLst>
                                          <p:attrName>style.visibility</p:attrName>
                                        </p:attrNameLst>
                                      </p:cBhvr>
                                      <p:to>
                                        <p:strVal val="visible"/>
                                      </p:to>
                                    </p:set>
                                    <p:animEffect transition="in" filter="wipe(left)">
                                      <p:cBhvr>
                                        <p:cTn id="97"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sz="6000" dirty="0" smtClean="0">
                <a:solidFill>
                  <a:srgbClr val="3F3F3F"/>
                </a:solidFill>
              </a:rPr>
              <a:t>网站</a:t>
            </a:r>
            <a:r>
              <a:rPr lang="en-US" altLang="zh-CN" sz="6000" dirty="0" smtClean="0">
                <a:solidFill>
                  <a:srgbClr val="3F3F3F"/>
                </a:solidFill>
              </a:rPr>
              <a:t/>
            </a:r>
            <a:br>
              <a:rPr lang="en-US" altLang="zh-CN" sz="6000" dirty="0" smtClean="0">
                <a:solidFill>
                  <a:srgbClr val="3F3F3F"/>
                </a:solidFill>
              </a:rPr>
            </a:br>
            <a:r>
              <a:rPr lang="en-US" sz="4400" dirty="0" smtClean="0">
                <a:solidFill>
                  <a:srgbClr val="3F3F3F"/>
                </a:solidFill>
              </a:rPr>
              <a:t>W</a:t>
            </a:r>
            <a:r>
              <a:rPr lang="en-US" altLang="zh-CN" sz="4400" dirty="0" smtClean="0">
                <a:solidFill>
                  <a:srgbClr val="3F3F3F"/>
                </a:solidFill>
              </a:rPr>
              <a:t>ebsite</a:t>
            </a:r>
            <a:endParaRPr lang="en-US" sz="6000" dirty="0">
              <a:solidFill>
                <a:srgbClr val="3F3F3F"/>
              </a:solidFill>
            </a:endParaRPr>
          </a:p>
        </p:txBody>
      </p:sp>
      <p:pic>
        <p:nvPicPr>
          <p:cNvPr id="4" name="Picture 3" descr="Dat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637" y="0"/>
            <a:ext cx="9051738" cy="6994525"/>
          </a:xfrm>
          <a:prstGeom prst="rect">
            <a:avLst/>
          </a:prstGeom>
        </p:spPr>
      </p:pic>
    </p:spTree>
    <p:extLst>
      <p:ext uri="{BB962C8B-B14F-4D97-AF65-F5344CB8AC3E}">
        <p14:creationId xmlns:p14="http://schemas.microsoft.com/office/powerpoint/2010/main" val="248680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34094" y="885104"/>
            <a:ext cx="2812403" cy="2811671"/>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97283" y="1485623"/>
            <a:ext cx="8684981" cy="10144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274" tIns="0" rIns="124274"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5576" spc="-102" dirty="0" smtClean="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M</a:t>
            </a:r>
            <a:r>
              <a:rPr lang="en-US" altLang="zh-CN" sz="5576" spc="-102" dirty="0" smtClean="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icrosoft </a:t>
            </a:r>
            <a:r>
              <a:rPr lang="en-US" sz="5576" spc="-102" dirty="0" smtClean="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Azure Web</a:t>
            </a:r>
            <a:r>
              <a:rPr lang="en-US" altLang="zh-CN" sz="5576" spc="-102" dirty="0" smtClean="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s</a:t>
            </a:r>
            <a:r>
              <a:rPr lang="en-US" sz="5576" spc="-102" dirty="0" smtClean="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ites</a:t>
            </a:r>
            <a:endParaRPr lang="en-US" altLang="zh-CN" sz="5576" spc="-102"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3197283" y="2448441"/>
            <a:ext cx="8684981" cy="544019"/>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274" tIns="0" rIns="124274" bIns="0" numCol="1" rtlCol="0" anchor="t" anchorCtr="0" compatLnSpc="1">
            <a:prstTxWarp prst="textNoShape">
              <a:avLst/>
            </a:prstTxWarp>
          </a:bodyPr>
          <a:lstStyle/>
          <a:p>
            <a:pPr fontAlgn="base">
              <a:spcBef>
                <a:spcPct val="0"/>
              </a:spcBef>
              <a:spcAft>
                <a:spcPct val="0"/>
              </a:spcAft>
              <a:buClr>
                <a:srgbClr val="FFFF99"/>
              </a:buClr>
              <a:buSzPct val="120000"/>
              <a:defRPr/>
            </a:pPr>
            <a:r>
              <a:rPr lang="zh-CN" altLang="en-US" sz="3672" spc="-102" dirty="0" smtClean="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快速建站利器</a:t>
            </a:r>
            <a:endParaRPr lang="en-US" altLang="zh-CN" sz="3672" spc="-102"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343193" y="4405037"/>
            <a:ext cx="3853877" cy="2412221"/>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defTabSz="932320" fontAlgn="base">
                <a:spcBef>
                  <a:spcPct val="0"/>
                </a:spcBef>
                <a:spcAft>
                  <a:spcPct val="0"/>
                </a:spcAft>
              </a:pPr>
              <a:r>
                <a:rPr lang="zh-CN" altLang="en-US" sz="3672" dirty="0" smtClean="0">
                  <a:gradFill>
                    <a:gsLst>
                      <a:gs pos="0">
                        <a:schemeClr val="tx1"/>
                      </a:gs>
                      <a:gs pos="100000">
                        <a:schemeClr val="tx1"/>
                      </a:gs>
                    </a:gsLst>
                    <a:lin ang="5400000" scaled="0"/>
                  </a:gradFill>
                </a:rPr>
                <a:t>使用简单</a:t>
              </a:r>
              <a:endParaRPr lang="en-US" altLang="zh-CN" sz="3672"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t" anchorCtr="0" compatLnSpc="1">
              <a:prstTxWarp prst="textNoShape">
                <a:avLst/>
              </a:prstTxWarp>
            </a:bodyPr>
            <a:lstStyle/>
            <a:p>
              <a:pPr defTabSz="932320" fontAlgn="base">
                <a:spcBef>
                  <a:spcPct val="0"/>
                </a:spcBef>
                <a:spcAft>
                  <a:spcPct val="0"/>
                </a:spcAft>
              </a:pPr>
              <a:r>
                <a:rPr lang="zh-CN" altLang="en-US" sz="2040" dirty="0" smtClean="0">
                  <a:gradFill>
                    <a:gsLst>
                      <a:gs pos="0">
                        <a:schemeClr val="tx1"/>
                      </a:gs>
                      <a:gs pos="100000">
                        <a:schemeClr val="tx1"/>
                      </a:gs>
                    </a:gsLst>
                    <a:lin ang="5400000" scaled="0"/>
                  </a:gradFill>
                </a:rPr>
                <a:t>可免费使用，并且可以根据需要进行扩展，使用方便且无需过多配置。</a:t>
              </a:r>
              <a:endParaRPr lang="en-US" altLang="zh-CN" sz="2040" dirty="0">
                <a:gradFill>
                  <a:gsLst>
                    <a:gs pos="0">
                      <a:schemeClr val="tx1"/>
                    </a:gs>
                    <a:gs pos="100000">
                      <a:schemeClr val="tx1"/>
                    </a:gs>
                  </a:gsLst>
                  <a:lin ang="5400000" scaled="0"/>
                </a:gradFill>
              </a:endParaRPr>
            </a:p>
          </p:txBody>
        </p:sp>
      </p:grpSp>
      <p:grpSp>
        <p:nvGrpSpPr>
          <p:cNvPr id="19" name="Group 18"/>
          <p:cNvGrpSpPr/>
          <p:nvPr/>
        </p:nvGrpSpPr>
        <p:grpSpPr>
          <a:xfrm>
            <a:off x="4291299" y="4405033"/>
            <a:ext cx="3853877" cy="2418785"/>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2174" tIns="62174" rIns="62174" bIns="62174" numCol="1" spcCol="0" rtlCol="0" fromWordArt="0" anchor="ctr" anchorCtr="0" forceAA="0" compatLnSpc="1">
              <a:prstTxWarp prst="textNoShape">
                <a:avLst/>
              </a:prstTxWarp>
              <a:noAutofit/>
            </a:bodyPr>
            <a:lstStyle/>
            <a:p>
              <a:pPr algn="ctr" defTabSz="932320" fontAlgn="base">
                <a:spcBef>
                  <a:spcPct val="0"/>
                </a:spcBef>
                <a:spcAft>
                  <a:spcPct val="0"/>
                </a:spcAft>
              </a:pPr>
              <a:endParaRPr lang="en-US" sz="2448" dirty="0" err="1">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5698" tIns="0" rIns="165698" bIns="0" numCol="1" rtlCol="0" anchor="ctr" anchorCtr="0" compatLnSpc="1">
              <a:prstTxWarp prst="textNoShape">
                <a:avLst/>
              </a:prstTxWarp>
            </a:bodyPr>
            <a:lstStyle/>
            <a:p>
              <a:pPr defTabSz="932320" fontAlgn="base">
                <a:spcBef>
                  <a:spcPct val="0"/>
                </a:spcBef>
                <a:spcAft>
                  <a:spcPct val="0"/>
                </a:spcAft>
                <a:buClr>
                  <a:srgbClr val="FFFF99"/>
                </a:buClr>
                <a:buSzPct val="120000"/>
                <a:defRPr/>
              </a:pPr>
              <a:r>
                <a:rPr lang="zh-CN" altLang="en-US" sz="3672" dirty="0" smtClean="0">
                  <a:gradFill>
                    <a:gsLst>
                      <a:gs pos="0">
                        <a:schemeClr val="tx1"/>
                      </a:gs>
                      <a:gs pos="100000">
                        <a:schemeClr val="tx1"/>
                      </a:gs>
                    </a:gsLst>
                    <a:lin ang="5400000" scaled="0"/>
                  </a:gradFill>
                </a:rPr>
                <a:t>技术灵活</a:t>
              </a:r>
              <a:endParaRPr lang="en-US" altLang="zh-CN" sz="3672"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5698" tIns="0" rIns="165698" bIns="0" numCol="1" rtlCol="0" anchor="t" anchorCtr="0" compatLnSpc="1">
              <a:prstTxWarp prst="textNoShape">
                <a:avLst/>
              </a:prstTxWarp>
            </a:bodyPr>
            <a:lstStyle/>
            <a:p>
              <a:pPr defTabSz="932320" fontAlgn="base">
                <a:spcBef>
                  <a:spcPct val="0"/>
                </a:spcBef>
                <a:spcAft>
                  <a:spcPct val="0"/>
                </a:spcAft>
                <a:buClr>
                  <a:srgbClr val="FFFF99"/>
                </a:buClr>
                <a:buSzPct val="120000"/>
                <a:defRPr/>
              </a:pPr>
              <a:r>
                <a:rPr lang="zh-CN" altLang="en-US" sz="2040" dirty="0" smtClean="0">
                  <a:gradFill>
                    <a:gsLst>
                      <a:gs pos="0">
                        <a:schemeClr val="tx1"/>
                      </a:gs>
                      <a:gs pos="100000">
                        <a:schemeClr val="tx1"/>
                      </a:gs>
                    </a:gsLst>
                    <a:lin ang="5400000" scaled="0"/>
                  </a:gradFill>
                </a:rPr>
                <a:t>可以兼容</a:t>
              </a:r>
              <a:r>
                <a:rPr lang="en-US" altLang="zh-CN" sz="2040" dirty="0" smtClean="0">
                  <a:gradFill>
                    <a:gsLst>
                      <a:gs pos="0">
                        <a:schemeClr val="tx1"/>
                      </a:gs>
                      <a:gs pos="100000">
                        <a:schemeClr val="tx1"/>
                      </a:gs>
                    </a:gsLst>
                    <a:lin ang="5400000" scaled="0"/>
                  </a:gradFill>
                </a:rPr>
                <a:t>ASP</a:t>
              </a:r>
              <a:r>
                <a:rPr lang="zh-CN" altLang="en-US" sz="2040" dirty="0" smtClean="0">
                  <a:gradFill>
                    <a:gsLst>
                      <a:gs pos="0">
                        <a:schemeClr val="tx1"/>
                      </a:gs>
                      <a:gs pos="100000">
                        <a:schemeClr val="tx1"/>
                      </a:gs>
                    </a:gsLst>
                    <a:lin ang="5400000" scaled="0"/>
                  </a:gradFill>
                </a:rPr>
                <a:t>，</a:t>
              </a:r>
              <a:r>
                <a:rPr lang="en-US" altLang="zh-CN" sz="2040" dirty="0" smtClean="0">
                  <a:gradFill>
                    <a:gsLst>
                      <a:gs pos="0">
                        <a:schemeClr val="tx1"/>
                      </a:gs>
                      <a:gs pos="100000">
                        <a:schemeClr val="tx1"/>
                      </a:gs>
                    </a:gsLst>
                    <a:lin ang="5400000" scaled="0"/>
                  </a:gradFill>
                </a:rPr>
                <a:t>ASP.NET</a:t>
              </a:r>
              <a:r>
                <a:rPr lang="zh-CN" altLang="en-US" sz="2040" dirty="0" smtClean="0">
                  <a:gradFill>
                    <a:gsLst>
                      <a:gs pos="0">
                        <a:schemeClr val="tx1"/>
                      </a:gs>
                      <a:gs pos="100000">
                        <a:schemeClr val="tx1"/>
                      </a:gs>
                    </a:gsLst>
                    <a:lin ang="5400000" scaled="0"/>
                  </a:gradFill>
                </a:rPr>
                <a:t>，</a:t>
              </a:r>
              <a:r>
                <a:rPr lang="en-US" altLang="zh-CN" sz="2040" dirty="0" smtClean="0">
                  <a:gradFill>
                    <a:gsLst>
                      <a:gs pos="0">
                        <a:schemeClr val="tx1"/>
                      </a:gs>
                      <a:gs pos="100000">
                        <a:schemeClr val="tx1"/>
                      </a:gs>
                    </a:gsLst>
                    <a:lin ang="5400000" scaled="0"/>
                  </a:gradFill>
                </a:rPr>
                <a:t>PHP</a:t>
              </a:r>
              <a:r>
                <a:rPr lang="zh-CN" altLang="en-US" sz="2040" dirty="0" smtClean="0">
                  <a:gradFill>
                    <a:gsLst>
                      <a:gs pos="0">
                        <a:schemeClr val="tx1"/>
                      </a:gs>
                      <a:gs pos="100000">
                        <a:schemeClr val="tx1"/>
                      </a:gs>
                    </a:gsLst>
                    <a:lin ang="5400000" scaled="0"/>
                  </a:gradFill>
                </a:rPr>
                <a:t>，</a:t>
              </a:r>
              <a:r>
                <a:rPr lang="en-US" altLang="zh-CN" sz="2040" dirty="0" smtClean="0">
                  <a:gradFill>
                    <a:gsLst>
                      <a:gs pos="0">
                        <a:schemeClr val="tx1"/>
                      </a:gs>
                      <a:gs pos="100000">
                        <a:schemeClr val="tx1"/>
                      </a:gs>
                    </a:gsLst>
                    <a:lin ang="5400000" scaled="0"/>
                  </a:gradFill>
                </a:rPr>
                <a:t>Node.js</a:t>
              </a:r>
              <a:r>
                <a:rPr lang="zh-CN" altLang="en-US" sz="2040" dirty="0" smtClean="0">
                  <a:gradFill>
                    <a:gsLst>
                      <a:gs pos="0">
                        <a:schemeClr val="tx1"/>
                      </a:gs>
                      <a:gs pos="100000">
                        <a:schemeClr val="tx1"/>
                      </a:gs>
                    </a:gsLst>
                    <a:lin ang="5400000" scaled="0"/>
                  </a:gradFill>
                </a:rPr>
                <a:t>，可以通过</a:t>
              </a:r>
              <a:r>
                <a:rPr lang="en-US" altLang="zh-CN" sz="2040" dirty="0" smtClean="0">
                  <a:gradFill>
                    <a:gsLst>
                      <a:gs pos="0">
                        <a:schemeClr val="tx1"/>
                      </a:gs>
                      <a:gs pos="100000">
                        <a:schemeClr val="tx1"/>
                      </a:gs>
                    </a:gsLst>
                    <a:lin ang="5400000" scaled="0"/>
                  </a:gradFill>
                </a:rPr>
                <a:t>Windows</a:t>
              </a:r>
              <a:r>
                <a:rPr lang="zh-CN" altLang="en-US" sz="2040" dirty="0" smtClean="0">
                  <a:gradFill>
                    <a:gsLst>
                      <a:gs pos="0">
                        <a:schemeClr val="tx1"/>
                      </a:gs>
                      <a:gs pos="100000">
                        <a:schemeClr val="tx1"/>
                      </a:gs>
                    </a:gsLst>
                    <a:lin ang="5400000" scaled="0"/>
                  </a:gradFill>
                </a:rPr>
                <a:t>，</a:t>
              </a:r>
              <a:r>
                <a:rPr lang="en-US" altLang="zh-CN" sz="2040" dirty="0" smtClean="0">
                  <a:gradFill>
                    <a:gsLst>
                      <a:gs pos="0">
                        <a:schemeClr val="tx1"/>
                      </a:gs>
                      <a:gs pos="100000">
                        <a:schemeClr val="tx1"/>
                      </a:gs>
                    </a:gsLst>
                    <a:lin ang="5400000" scaled="0"/>
                  </a:gradFill>
                </a:rPr>
                <a:t>OSX</a:t>
              </a:r>
              <a:r>
                <a:rPr lang="zh-CN" altLang="en-US" sz="2040" dirty="0" smtClean="0">
                  <a:gradFill>
                    <a:gsLst>
                      <a:gs pos="0">
                        <a:schemeClr val="tx1"/>
                      </a:gs>
                      <a:gs pos="100000">
                        <a:schemeClr val="tx1"/>
                      </a:gs>
                    </a:gsLst>
                    <a:lin ang="5400000" scaled="0"/>
                  </a:gradFill>
                </a:rPr>
                <a:t>，</a:t>
              </a:r>
              <a:r>
                <a:rPr lang="en-US" altLang="zh-CN" sz="2040" dirty="0" smtClean="0">
                  <a:gradFill>
                    <a:gsLst>
                      <a:gs pos="0">
                        <a:schemeClr val="tx1"/>
                      </a:gs>
                      <a:gs pos="100000">
                        <a:schemeClr val="tx1"/>
                      </a:gs>
                    </a:gsLst>
                    <a:lin ang="5400000" scaled="0"/>
                  </a:gradFill>
                </a:rPr>
                <a:t>Linux</a:t>
              </a:r>
              <a:r>
                <a:rPr lang="zh-CN" altLang="en-US" sz="2040" dirty="0">
                  <a:gradFill>
                    <a:gsLst>
                      <a:gs pos="0">
                        <a:schemeClr val="tx1"/>
                      </a:gs>
                      <a:gs pos="100000">
                        <a:schemeClr val="tx1"/>
                      </a:gs>
                    </a:gsLst>
                    <a:lin ang="5400000" scaled="0"/>
                  </a:gradFill>
                </a:rPr>
                <a:t>全</a:t>
              </a:r>
              <a:r>
                <a:rPr lang="zh-CN" altLang="en-US" sz="2040" dirty="0" smtClean="0">
                  <a:gradFill>
                    <a:gsLst>
                      <a:gs pos="0">
                        <a:schemeClr val="tx1"/>
                      </a:gs>
                      <a:gs pos="100000">
                        <a:schemeClr val="tx1"/>
                      </a:gs>
                    </a:gsLst>
                    <a:lin ang="5400000" scaled="0"/>
                  </a:gradFill>
                </a:rPr>
                <a:t>平台系统进行开发。</a:t>
              </a:r>
              <a:endParaRPr lang="en-US" altLang="zh-CN" sz="2040" dirty="0">
                <a:gradFill>
                  <a:gsLst>
                    <a:gs pos="0">
                      <a:schemeClr val="tx1"/>
                    </a:gs>
                    <a:gs pos="100000">
                      <a:schemeClr val="tx1"/>
                    </a:gs>
                  </a:gsLst>
                  <a:lin ang="5400000" scaled="0"/>
                </a:gradFill>
              </a:endParaRPr>
            </a:p>
          </p:txBody>
        </p:sp>
      </p:grpSp>
      <p:grpSp>
        <p:nvGrpSpPr>
          <p:cNvPr id="20" name="Group 19"/>
          <p:cNvGrpSpPr/>
          <p:nvPr/>
        </p:nvGrpSpPr>
        <p:grpSpPr>
          <a:xfrm>
            <a:off x="8239405" y="4405037"/>
            <a:ext cx="3932900" cy="2423323"/>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2174" tIns="62174" rIns="62174" bIns="62174" numCol="1" spcCol="0" rtlCol="0" fromWordArt="0" anchor="ctr" anchorCtr="0" forceAA="0" compatLnSpc="1">
              <a:prstTxWarp prst="textNoShape">
                <a:avLst/>
              </a:prstTxWarp>
              <a:noAutofit/>
            </a:bodyPr>
            <a:lstStyle/>
            <a:p>
              <a:pPr algn="ctr" defTabSz="932320" fontAlgn="base">
                <a:spcBef>
                  <a:spcPct val="0"/>
                </a:spcBef>
                <a:spcAft>
                  <a:spcPct val="0"/>
                </a:spcAft>
              </a:pPr>
              <a:endParaRPr lang="en-US" sz="2448" dirty="0" err="1">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5698" tIns="0" rIns="165698" bIns="0" numCol="1" rtlCol="0" anchor="ctr" anchorCtr="0" compatLnSpc="1">
              <a:prstTxWarp prst="textNoShape">
                <a:avLst/>
              </a:prstTxWarp>
            </a:bodyPr>
            <a:lstStyle/>
            <a:p>
              <a:pPr defTabSz="932320" fontAlgn="base">
                <a:spcBef>
                  <a:spcPct val="0"/>
                </a:spcBef>
                <a:spcAft>
                  <a:spcPct val="0"/>
                </a:spcAft>
                <a:buClr>
                  <a:srgbClr val="FFFF99"/>
                </a:buClr>
                <a:buSzPct val="120000"/>
                <a:defRPr/>
              </a:pPr>
              <a:r>
                <a:rPr lang="zh-CN" altLang="en-US" sz="3672" dirty="0" smtClean="0">
                  <a:gradFill>
                    <a:gsLst>
                      <a:gs pos="0">
                        <a:schemeClr val="tx1"/>
                      </a:gs>
                      <a:gs pos="100000">
                        <a:schemeClr val="tx1"/>
                      </a:gs>
                    </a:gsLst>
                    <a:lin ang="5400000" scaled="0"/>
                  </a:gradFill>
                </a:rPr>
                <a:t>部署方便</a:t>
              </a:r>
              <a:endParaRPr lang="en-US" altLang="zh-CN" sz="3672"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5698" tIns="0" rIns="165698" bIns="0" numCol="1" rtlCol="0" anchor="t" anchorCtr="0" compatLnSpc="1">
              <a:prstTxWarp prst="textNoShape">
                <a:avLst/>
              </a:prstTxWarp>
            </a:bodyPr>
            <a:lstStyle/>
            <a:p>
              <a:pPr fontAlgn="base">
                <a:spcBef>
                  <a:spcPct val="0"/>
                </a:spcBef>
                <a:spcAft>
                  <a:spcPct val="0"/>
                </a:spcAft>
                <a:buClr>
                  <a:srgbClr val="FFFF99"/>
                </a:buClr>
                <a:buSzPct val="120000"/>
                <a:defRPr/>
              </a:pPr>
              <a:r>
                <a:rPr lang="zh-CN" altLang="en-US" sz="2040" dirty="0" smtClean="0">
                  <a:gradFill>
                    <a:gsLst>
                      <a:gs pos="0">
                        <a:schemeClr val="tx1"/>
                      </a:gs>
                      <a:gs pos="100000">
                        <a:schemeClr val="tx1"/>
                      </a:gs>
                    </a:gsLst>
                    <a:lin ang="5400000" scaled="0"/>
                  </a:gradFill>
                </a:rPr>
                <a:t>可以通过多种方式简单快速的进行站点部署及程序升级。</a:t>
              </a:r>
              <a:endParaRPr lang="en-US" altLang="zh-CN" sz="204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785247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部署方式灵活</a:t>
            </a:r>
            <a:endParaRPr lang="en-US" dirty="0"/>
          </a:p>
        </p:txBody>
      </p:sp>
      <p:grpSp>
        <p:nvGrpSpPr>
          <p:cNvPr id="6" name="Group 5"/>
          <p:cNvGrpSpPr/>
          <p:nvPr/>
        </p:nvGrpSpPr>
        <p:grpSpPr>
          <a:xfrm>
            <a:off x="1940726" y="1462584"/>
            <a:ext cx="8192397" cy="2044470"/>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8694" tIns="124347" rIns="124342" bIns="124347" numCol="1" rtlCol="0" anchor="ctr" anchorCtr="0" compatLnSpc="1">
                <a:prstTxWarp prst="textNoShape">
                  <a:avLst/>
                </a:prstTxWarp>
              </a:bodyPr>
              <a:lstStyle/>
              <a:p>
                <a:pPr algn="ctr" defTabSz="932437" fontAlgn="base">
                  <a:spcBef>
                    <a:spcPct val="0"/>
                  </a:spcBef>
                  <a:spcAft>
                    <a:spcPct val="0"/>
                  </a:spcAft>
                </a:pPr>
                <a:r>
                  <a:rPr lang="en-US" sz="3264"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algn="r" defTabSz="755600"/>
                <a:endParaRPr lang="en-US" sz="2448" spc="-125"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8694" tIns="124347" rIns="124342" bIns="124347" numCol="1" rtlCol="0" anchor="ctr" anchorCtr="0" compatLnSpc="1">
                <a:prstTxWarp prst="textNoShape">
                  <a:avLst/>
                </a:prstTxWarp>
              </a:bodyPr>
              <a:lstStyle/>
              <a:p>
                <a:pPr algn="ctr" defTabSz="932437" fontAlgn="base">
                  <a:spcBef>
                    <a:spcPct val="0"/>
                  </a:spcBef>
                  <a:spcAft>
                    <a:spcPct val="0"/>
                  </a:spcAft>
                </a:pPr>
                <a:r>
                  <a:rPr lang="en-US" sz="3264"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algn="r" defTabSz="755600"/>
                <a:endParaRPr lang="en-US" sz="2448" spc="-125"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8694" tIns="124347" rIns="124342" bIns="124347" numCol="1" rtlCol="0" anchor="ctr" anchorCtr="0" compatLnSpc="1">
                <a:prstTxWarp prst="textNoShape">
                  <a:avLst/>
                </a:prstTxWarp>
              </a:bodyPr>
              <a:lstStyle/>
              <a:p>
                <a:pPr algn="ctr" defTabSz="932437" fontAlgn="base">
                  <a:spcBef>
                    <a:spcPct val="0"/>
                  </a:spcBef>
                  <a:spcAft>
                    <a:spcPct val="0"/>
                  </a:spcAft>
                </a:pPr>
                <a:r>
                  <a:rPr lang="en-US" sz="2448"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algn="r" defTabSz="755600"/>
                <a:endParaRPr lang="en-US" sz="2448" spc="-125" dirty="0">
                  <a:solidFill>
                    <a:srgbClr val="FFFFFF">
                      <a:lumMod val="50000"/>
                    </a:srgbClr>
                  </a:solidFill>
                  <a:latin typeface="Segoe Light" pitchFamily="34" charset="0"/>
                </a:endParaRPr>
              </a:p>
            </p:txBody>
          </p:sp>
        </p:grpSp>
      </p:grpSp>
      <p:grpSp>
        <p:nvGrpSpPr>
          <p:cNvPr id="5" name="Group 4"/>
          <p:cNvGrpSpPr/>
          <p:nvPr/>
        </p:nvGrpSpPr>
        <p:grpSpPr>
          <a:xfrm>
            <a:off x="3349169" y="3832030"/>
            <a:ext cx="5375514" cy="2075253"/>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8694" tIns="124347" rIns="124342" bIns="124347" numCol="1" rtlCol="0" anchor="b" anchorCtr="0" compatLnSpc="1">
                <a:prstTxWarp prst="textNoShape">
                  <a:avLst/>
                </a:prstTxWarp>
              </a:bodyPr>
              <a:lstStyle/>
              <a:p>
                <a:pPr algn="r" defTabSz="932437" fontAlgn="base">
                  <a:spcBef>
                    <a:spcPct val="0"/>
                  </a:spcBef>
                  <a:spcAft>
                    <a:spcPct val="0"/>
                  </a:spcAft>
                </a:pPr>
                <a:endParaRPr lang="en-US" sz="2448"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algn="r" defTabSz="755600"/>
                <a:endParaRPr lang="en-US" sz="2448" spc="-125"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8694" tIns="124347" rIns="124342" bIns="124347" numCol="1" rtlCol="0" anchor="ctr" anchorCtr="0" compatLnSpc="1">
                <a:prstTxWarp prst="textNoShape">
                  <a:avLst/>
                </a:prstTxWarp>
              </a:bodyPr>
              <a:lstStyle/>
              <a:p>
                <a:pPr algn="ctr" defTabSz="932437" fontAlgn="base">
                  <a:spcBef>
                    <a:spcPct val="0"/>
                  </a:spcBef>
                  <a:spcAft>
                    <a:spcPct val="0"/>
                  </a:spcAft>
                </a:pPr>
                <a:r>
                  <a:rPr lang="en-US" sz="2448" b="1" cap="small" dirty="0" err="1">
                    <a:gradFill>
                      <a:gsLst>
                        <a:gs pos="0">
                          <a:srgbClr val="FFFFFF"/>
                        </a:gs>
                        <a:gs pos="100000">
                          <a:srgbClr val="FFFFFF"/>
                        </a:gs>
                      </a:gsLst>
                      <a:lin ang="5400000" scaled="0"/>
                    </a:gradFill>
                  </a:rPr>
                  <a:t>DropBox</a:t>
                </a:r>
                <a:endParaRPr lang="en-US" sz="2448"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algn="r" defTabSz="755600"/>
                <a:endParaRPr lang="en-US" sz="2448" spc="-125"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197090257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880" y="5841798"/>
            <a:ext cx="12434714" cy="1067125"/>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81" name="Straight Connector 80"/>
          <p:cNvCxnSpPr/>
          <p:nvPr/>
        </p:nvCxnSpPr>
        <p:spPr>
          <a:xfrm>
            <a:off x="1559978" y="2947097"/>
            <a:ext cx="6907553"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zh-CN" altLang="en-US" dirty="0"/>
              <a:t>规模</a:t>
            </a:r>
            <a:endParaRPr lang="en-US" dirty="0"/>
          </a:p>
        </p:txBody>
      </p:sp>
      <p:sp>
        <p:nvSpPr>
          <p:cNvPr id="5" name="Rectangle 4"/>
          <p:cNvSpPr/>
          <p:nvPr/>
        </p:nvSpPr>
        <p:spPr bwMode="auto">
          <a:xfrm>
            <a:off x="1569881" y="1956904"/>
            <a:ext cx="1375957" cy="6752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defTabSz="1243083" fontAlgn="base">
              <a:spcBef>
                <a:spcPct val="0"/>
              </a:spcBef>
              <a:spcAft>
                <a:spcPct val="0"/>
              </a:spcAft>
            </a:pPr>
            <a:r>
              <a:rPr lang="zh-CN" altLang="en-US" sz="2992" dirty="0" smtClean="0">
                <a:gradFill>
                  <a:gsLst>
                    <a:gs pos="0">
                      <a:srgbClr val="FFFFFF"/>
                    </a:gs>
                    <a:gs pos="100000">
                      <a:srgbClr val="FFFFFF"/>
                    </a:gs>
                  </a:gsLst>
                  <a:lin ang="5400000" scaled="0"/>
                </a:gradFill>
              </a:rPr>
              <a:t>免费</a:t>
            </a:r>
            <a:endParaRPr lang="en-US" sz="2992" dirty="0">
              <a:gradFill>
                <a:gsLst>
                  <a:gs pos="0">
                    <a:srgbClr val="FFFFFF"/>
                  </a:gs>
                  <a:gs pos="100000">
                    <a:srgbClr val="FFFFFF"/>
                  </a:gs>
                </a:gsLst>
                <a:lin ang="5400000" scaled="0"/>
              </a:gradFill>
            </a:endParaRPr>
          </a:p>
        </p:txBody>
      </p:sp>
      <p:sp>
        <p:nvSpPr>
          <p:cNvPr id="107" name="Rectangle 106"/>
          <p:cNvSpPr/>
          <p:nvPr/>
        </p:nvSpPr>
        <p:spPr bwMode="auto">
          <a:xfrm>
            <a:off x="1559979" y="2915808"/>
            <a:ext cx="2354309" cy="6752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defTabSz="1243083" fontAlgn="base">
              <a:spcBef>
                <a:spcPct val="0"/>
              </a:spcBef>
              <a:spcAft>
                <a:spcPct val="0"/>
              </a:spcAft>
            </a:pPr>
            <a:r>
              <a:rPr lang="zh-CN" altLang="en-US" sz="2992" dirty="0" smtClean="0">
                <a:gradFill>
                  <a:gsLst>
                    <a:gs pos="0">
                      <a:srgbClr val="FFFFFF"/>
                    </a:gs>
                    <a:gs pos="100000">
                      <a:srgbClr val="FFFFFF"/>
                    </a:gs>
                  </a:gsLst>
                  <a:lin ang="5400000" scaled="0"/>
                </a:gradFill>
              </a:rPr>
              <a:t>共享</a:t>
            </a:r>
            <a:endParaRPr lang="en-US" sz="2992" dirty="0">
              <a:gradFill>
                <a:gsLst>
                  <a:gs pos="0">
                    <a:srgbClr val="FFFFFF"/>
                  </a:gs>
                  <a:gs pos="100000">
                    <a:srgbClr val="FFFFFF"/>
                  </a:gs>
                </a:gsLst>
                <a:lin ang="5400000" scaled="0"/>
              </a:gradFill>
            </a:endParaRPr>
          </a:p>
        </p:txBody>
      </p:sp>
      <p:sp>
        <p:nvSpPr>
          <p:cNvPr id="112" name="Rectangle 111"/>
          <p:cNvSpPr/>
          <p:nvPr/>
        </p:nvSpPr>
        <p:spPr bwMode="auto">
          <a:xfrm>
            <a:off x="1559979" y="3874712"/>
            <a:ext cx="3870066" cy="675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defTabSz="1243083" fontAlgn="base">
              <a:spcBef>
                <a:spcPct val="0"/>
              </a:spcBef>
              <a:spcAft>
                <a:spcPct val="0"/>
              </a:spcAft>
            </a:pPr>
            <a:r>
              <a:rPr lang="zh-CN" altLang="en-US" sz="2992" dirty="0" smtClean="0">
                <a:gradFill>
                  <a:gsLst>
                    <a:gs pos="0">
                      <a:srgbClr val="FFFFFF"/>
                    </a:gs>
                    <a:gs pos="100000">
                      <a:srgbClr val="FFFFFF"/>
                    </a:gs>
                  </a:gsLst>
                  <a:lin ang="5400000" scaled="0"/>
                </a:gradFill>
              </a:rPr>
              <a:t>基本 </a:t>
            </a:r>
            <a:r>
              <a:rPr lang="en-US" altLang="zh-CN" sz="2992" dirty="0" smtClean="0">
                <a:gradFill>
                  <a:gsLst>
                    <a:gs pos="0">
                      <a:srgbClr val="FFFFFF"/>
                    </a:gs>
                    <a:gs pos="100000">
                      <a:srgbClr val="FFFFFF"/>
                    </a:gs>
                  </a:gsLst>
                  <a:lin ang="5400000" scaled="0"/>
                </a:gradFill>
              </a:rPr>
              <a:t>&amp; </a:t>
            </a:r>
            <a:r>
              <a:rPr lang="zh-CN" altLang="en-US" sz="2992" dirty="0" smtClean="0">
                <a:gradFill>
                  <a:gsLst>
                    <a:gs pos="0">
                      <a:srgbClr val="FFFFFF"/>
                    </a:gs>
                    <a:gs pos="100000">
                      <a:srgbClr val="FFFFFF"/>
                    </a:gs>
                  </a:gsLst>
                  <a:lin ang="5400000" scaled="0"/>
                </a:gradFill>
              </a:rPr>
              <a:t>标准</a:t>
            </a:r>
            <a:endParaRPr lang="en-US" sz="2992" dirty="0">
              <a:gradFill>
                <a:gsLst>
                  <a:gs pos="0">
                    <a:srgbClr val="FFFFFF"/>
                  </a:gs>
                  <a:gs pos="100000">
                    <a:srgbClr val="FFFFFF"/>
                  </a:gs>
                </a:gsLst>
                <a:lin ang="5400000" scaled="0"/>
              </a:gradFill>
            </a:endParaRPr>
          </a:p>
        </p:txBody>
      </p:sp>
      <p:sp>
        <p:nvSpPr>
          <p:cNvPr id="6" name="Rectangle 5"/>
          <p:cNvSpPr/>
          <p:nvPr/>
        </p:nvSpPr>
        <p:spPr>
          <a:xfrm>
            <a:off x="2961673" y="1997179"/>
            <a:ext cx="4368504" cy="594650"/>
          </a:xfrm>
          <a:prstGeom prst="rect">
            <a:avLst/>
          </a:prstGeom>
        </p:spPr>
        <p:txBody>
          <a:bodyPr wrap="none">
            <a:spAutoFit/>
          </a:bodyPr>
          <a:lstStyle/>
          <a:p>
            <a:r>
              <a:rPr lang="zh-CN" altLang="en-US" sz="3264" dirty="0" smtClean="0"/>
              <a:t>多租户，每日资源配额</a:t>
            </a:r>
            <a:endParaRPr lang="en-US" sz="3264" dirty="0"/>
          </a:p>
        </p:txBody>
      </p:sp>
      <p:sp>
        <p:nvSpPr>
          <p:cNvPr id="9" name="Rectangle 8"/>
          <p:cNvSpPr/>
          <p:nvPr/>
        </p:nvSpPr>
        <p:spPr>
          <a:xfrm>
            <a:off x="3914289" y="2956083"/>
            <a:ext cx="4368504" cy="594650"/>
          </a:xfrm>
          <a:prstGeom prst="rect">
            <a:avLst/>
          </a:prstGeom>
        </p:spPr>
        <p:txBody>
          <a:bodyPr wrap="none">
            <a:spAutoFit/>
          </a:bodyPr>
          <a:lstStyle/>
          <a:p>
            <a:r>
              <a:rPr lang="zh-CN" altLang="en-US" sz="3264" dirty="0"/>
              <a:t>多租户，每日资源配额</a:t>
            </a:r>
            <a:endParaRPr lang="en-US" altLang="zh-CN" sz="3264" dirty="0"/>
          </a:p>
        </p:txBody>
      </p:sp>
      <p:sp>
        <p:nvSpPr>
          <p:cNvPr id="16" name="Rectangle 15"/>
          <p:cNvSpPr/>
          <p:nvPr/>
        </p:nvSpPr>
        <p:spPr>
          <a:xfrm>
            <a:off x="5430044" y="3914987"/>
            <a:ext cx="5205271" cy="594650"/>
          </a:xfrm>
          <a:prstGeom prst="rect">
            <a:avLst/>
          </a:prstGeom>
        </p:spPr>
        <p:txBody>
          <a:bodyPr wrap="none">
            <a:spAutoFit/>
          </a:bodyPr>
          <a:lstStyle/>
          <a:p>
            <a:r>
              <a:rPr lang="zh-CN" altLang="en-US" sz="3264" dirty="0" smtClean="0">
                <a:solidFill>
                  <a:srgbClr val="292929"/>
                </a:solidFill>
              </a:rPr>
              <a:t>独占虚机，无资源使用限制</a:t>
            </a:r>
            <a:endParaRPr lang="en-US" sz="3264" dirty="0"/>
          </a:p>
        </p:txBody>
      </p:sp>
    </p:spTree>
    <p:extLst>
      <p:ext uri="{BB962C8B-B14F-4D97-AF65-F5344CB8AC3E}">
        <p14:creationId xmlns:p14="http://schemas.microsoft.com/office/powerpoint/2010/main" val="392804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93887" y="1314788"/>
            <a:ext cx="7799632" cy="941796"/>
            <a:chOff x="3031844" y="1170370"/>
            <a:chExt cx="7645400" cy="923413"/>
          </a:xfrm>
        </p:grpSpPr>
        <p:grpSp>
          <p:nvGrpSpPr>
            <p:cNvPr id="20" name="Group 19"/>
            <p:cNvGrpSpPr/>
            <p:nvPr/>
          </p:nvGrpSpPr>
          <p:grpSpPr>
            <a:xfrm>
              <a:off x="3031844" y="1170370"/>
              <a:ext cx="7645400" cy="923413"/>
              <a:chOff x="2540230" y="5754872"/>
              <a:chExt cx="7645400" cy="923413"/>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413"/>
              </a:xfrm>
              <a:prstGeom prst="rect">
                <a:avLst/>
              </a:prstGeom>
              <a:noFill/>
            </p:spPr>
            <p:txBody>
              <a:bodyPr wrap="square" lIns="0" tIns="0" rIns="0" bIns="0" rtlCol="0">
                <a:spAutoFit/>
              </a:bodyPr>
              <a:lstStyle/>
              <a:p>
                <a:pPr algn="ctr" defTabSz="1243286">
                  <a:lnSpc>
                    <a:spcPct val="90000"/>
                  </a:lnSpc>
                  <a:spcBef>
                    <a:spcPct val="20000"/>
                  </a:spcBef>
                  <a:buSzPct val="80000"/>
                </a:pPr>
                <a:r>
                  <a:rPr lang="en-US" sz="68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grpSp>
      <p:grpSp>
        <p:nvGrpSpPr>
          <p:cNvPr id="67" name="Group 66"/>
          <p:cNvGrpSpPr/>
          <p:nvPr/>
        </p:nvGrpSpPr>
        <p:grpSpPr>
          <a:xfrm>
            <a:off x="880" y="5841798"/>
            <a:ext cx="12434714" cy="1067125"/>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 name="Group 6"/>
          <p:cNvGrpSpPr/>
          <p:nvPr/>
        </p:nvGrpSpPr>
        <p:grpSpPr>
          <a:xfrm>
            <a:off x="-297435" y="1621599"/>
            <a:ext cx="6709091" cy="47846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612"/>
              </a:xfrm>
              <a:prstGeom prst="rect">
                <a:avLst/>
              </a:prstGeom>
              <a:noFill/>
            </p:spPr>
            <p:txBody>
              <a:bodyPr wrap="square" lIns="0" tIns="0" rIns="0" bIns="0" rtlCol="0">
                <a:spAutoFit/>
              </a:bodyPr>
              <a:lstStyle/>
              <a:p>
                <a:pPr defTabSz="1243286">
                  <a:lnSpc>
                    <a:spcPct val="90000"/>
                  </a:lnSpc>
                  <a:spcBef>
                    <a:spcPct val="20000"/>
                  </a:spcBef>
                  <a:buSzPct val="80000"/>
                </a:pPr>
                <a:r>
                  <a:rPr lang="zh-CN" altLang="en-US" sz="1632" b="1" cap="all" dirty="0" smtClean="0">
                    <a:gradFill>
                      <a:gsLst>
                        <a:gs pos="0">
                          <a:srgbClr val="FFFFFF"/>
                        </a:gs>
                        <a:gs pos="100000">
                          <a:srgbClr val="FFFFFF"/>
                        </a:gs>
                      </a:gsLst>
                      <a:lin ang="5400000" scaled="0"/>
                    </a:gradFill>
                  </a:rPr>
                  <a:t>实例</a:t>
                </a:r>
                <a:endParaRPr lang="en-US" sz="1632"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grpSp>
      <p:grpSp>
        <p:nvGrpSpPr>
          <p:cNvPr id="8" name="Group 7"/>
          <p:cNvGrpSpPr/>
          <p:nvPr/>
        </p:nvGrpSpPr>
        <p:grpSpPr>
          <a:xfrm>
            <a:off x="3851831" y="3920950"/>
            <a:ext cx="869655" cy="541253"/>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r>
                <a:rPr lang="en-US" sz="3264" dirty="0">
                  <a:gradFill>
                    <a:gsLst>
                      <a:gs pos="0">
                        <a:srgbClr val="FFFFFF"/>
                      </a:gs>
                      <a:gs pos="100000">
                        <a:srgbClr val="FFFFFF"/>
                      </a:gs>
                    </a:gsLst>
                    <a:lin ang="5400000" scaled="0"/>
                  </a:gradFill>
                  <a:sym typeface="Wingdings" pitchFamily="2" charset="2"/>
                </a:rPr>
                <a:t>:-)</a:t>
              </a:r>
              <a:endParaRPr lang="en-US" sz="2856" dirty="0">
                <a:gradFill>
                  <a:gsLst>
                    <a:gs pos="0">
                      <a:srgbClr val="FFFFFF"/>
                    </a:gs>
                    <a:gs pos="100000">
                      <a:srgbClr val="FFFFFF"/>
                    </a:gs>
                  </a:gsLst>
                  <a:lin ang="5400000" scaled="0"/>
                </a:gradFill>
              </a:endParaRPr>
            </a:p>
          </p:txBody>
        </p:sp>
      </p:grpSp>
      <p:sp>
        <p:nvSpPr>
          <p:cNvPr id="105" name="Title 1"/>
          <p:cNvSpPr txBox="1">
            <a:spLocks/>
          </p:cNvSpPr>
          <p:nvPr/>
        </p:nvSpPr>
        <p:spPr>
          <a:xfrm>
            <a:off x="1247612" y="1564123"/>
            <a:ext cx="1621596" cy="452111"/>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110734" algn="l"/>
              </a:tabLst>
            </a:pPr>
            <a:r>
              <a:rPr lang="zh-CN" altLang="en-US" sz="3264" dirty="0" smtClean="0">
                <a:gradFill>
                  <a:gsLst>
                    <a:gs pos="0">
                      <a:srgbClr val="5F5F5F"/>
                    </a:gs>
                    <a:gs pos="100000">
                      <a:srgbClr val="5F5F5F"/>
                    </a:gs>
                  </a:gsLst>
                  <a:lin ang="5400000" scaled="0"/>
                </a:gradFill>
              </a:rPr>
              <a:t>实例</a:t>
            </a:r>
            <a:endParaRPr sz="3264" dirty="0">
              <a:gradFill>
                <a:gsLst>
                  <a:gs pos="0">
                    <a:srgbClr val="5F5F5F"/>
                  </a:gs>
                  <a:gs pos="100000">
                    <a:srgbClr val="5F5F5F"/>
                  </a:gs>
                </a:gsLst>
                <a:lin ang="5400000" scaled="0"/>
              </a:gradFill>
              <a:latin typeface="Segoe UI" pitchFamily="34" charset="0"/>
              <a:ea typeface="Segoe UI" pitchFamily="34" charset="0"/>
              <a:cs typeface="Segoe UI" pitchFamily="34" charset="0"/>
            </a:endParaRPr>
          </a:p>
        </p:txBody>
      </p:sp>
      <p:sp>
        <p:nvSpPr>
          <p:cNvPr id="3" name="Title 2"/>
          <p:cNvSpPr>
            <a:spLocks noGrp="1"/>
          </p:cNvSpPr>
          <p:nvPr>
            <p:ph type="title"/>
          </p:nvPr>
        </p:nvSpPr>
        <p:spPr/>
        <p:txBody>
          <a:bodyPr/>
          <a:lstStyle/>
          <a:p>
            <a:r>
              <a:rPr lang="zh-CN" altLang="en-US" dirty="0" smtClean="0"/>
              <a:t>免费和共享站点</a:t>
            </a:r>
            <a:endParaRPr lang="en-US" dirty="0"/>
          </a:p>
        </p:txBody>
      </p:sp>
    </p:spTree>
    <p:extLst>
      <p:ext uri="{BB962C8B-B14F-4D97-AF65-F5344CB8AC3E}">
        <p14:creationId xmlns:p14="http://schemas.microsoft.com/office/powerpoint/2010/main" val="379881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500"/>
                                  </p:stCondLst>
                                  <p:childTnLst>
                                    <p:set>
                                      <p:cBhvr>
                                        <p:cTn id="18" dur="1" fill="hold">
                                          <p:stCondLst>
                                            <p:cond delay="0"/>
                                          </p:stCondLst>
                                        </p:cTn>
                                        <p:tgtEl>
                                          <p:spTgt spid="88"/>
                                        </p:tgtEl>
                                        <p:attrNameLst>
                                          <p:attrName>style.visibility</p:attrName>
                                        </p:attrNameLst>
                                      </p:cBhvr>
                                      <p:to>
                                        <p:strVal val="visible"/>
                                      </p:to>
                                    </p:set>
                                    <p:animEffect transition="in" filter="fade">
                                      <p:cBhvr>
                                        <p:cTn id="19" dur="500"/>
                                        <p:tgtEl>
                                          <p:spTgt spid="88"/>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93887" y="1314783"/>
            <a:ext cx="7799632" cy="941796"/>
            <a:chOff x="3031844" y="1170371"/>
            <a:chExt cx="7645400" cy="923414"/>
          </a:xfrm>
        </p:grpSpPr>
        <p:grpSp>
          <p:nvGrpSpPr>
            <p:cNvPr id="20" name="Group 19"/>
            <p:cNvGrpSpPr/>
            <p:nvPr/>
          </p:nvGrpSpPr>
          <p:grpSpPr>
            <a:xfrm>
              <a:off x="3031844" y="1170371"/>
              <a:ext cx="7645400" cy="923414"/>
              <a:chOff x="2540230" y="5754873"/>
              <a:chExt cx="7645400" cy="923414"/>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414"/>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800"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grpSp>
      <p:grpSp>
        <p:nvGrpSpPr>
          <p:cNvPr id="67" name="Group 66"/>
          <p:cNvGrpSpPr/>
          <p:nvPr/>
        </p:nvGrpSpPr>
        <p:grpSpPr>
          <a:xfrm>
            <a:off x="880" y="5841798"/>
            <a:ext cx="12434714" cy="1067125"/>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 name="Group 6"/>
          <p:cNvGrpSpPr/>
          <p:nvPr/>
        </p:nvGrpSpPr>
        <p:grpSpPr>
          <a:xfrm>
            <a:off x="-297435" y="1621599"/>
            <a:ext cx="6709091" cy="47846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612"/>
              </a:xfrm>
              <a:prstGeom prst="rect">
                <a:avLst/>
              </a:prstGeom>
              <a:noFill/>
            </p:spPr>
            <p:txBody>
              <a:bodyPr wrap="square" lIns="0" tIns="0" rIns="0" bIns="0" rtlCol="0">
                <a:spAutoFit/>
              </a:bodyPr>
              <a:lstStyle/>
              <a:p>
                <a:pPr defTabSz="1243286">
                  <a:lnSpc>
                    <a:spcPct val="90000"/>
                  </a:lnSpc>
                  <a:spcBef>
                    <a:spcPct val="20000"/>
                  </a:spcBef>
                  <a:buSzPct val="80000"/>
                </a:pPr>
                <a:r>
                  <a:rPr lang="zh-CN" altLang="en-US" sz="1632" b="1" cap="all" dirty="0" smtClean="0">
                    <a:gradFill>
                      <a:gsLst>
                        <a:gs pos="0">
                          <a:srgbClr val="FFFFFF"/>
                        </a:gs>
                        <a:gs pos="100000">
                          <a:srgbClr val="FFFFFF"/>
                        </a:gs>
                      </a:gsLst>
                      <a:lin ang="5400000" scaled="0"/>
                    </a:gradFill>
                  </a:rPr>
                  <a:t>实例</a:t>
                </a:r>
                <a:endParaRPr lang="en-US" sz="1632"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grpSp>
      </p:grpSp>
      <p:grpSp>
        <p:nvGrpSpPr>
          <p:cNvPr id="8" name="Group 7"/>
          <p:cNvGrpSpPr/>
          <p:nvPr/>
        </p:nvGrpSpPr>
        <p:grpSpPr>
          <a:xfrm>
            <a:off x="3851831" y="3921231"/>
            <a:ext cx="869655" cy="541253"/>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r>
                <a:rPr lang="en-US" sz="3264" dirty="0">
                  <a:gradFill>
                    <a:gsLst>
                      <a:gs pos="0">
                        <a:srgbClr val="FFFFFF"/>
                      </a:gs>
                      <a:gs pos="100000">
                        <a:srgbClr val="FFFFFF"/>
                      </a:gs>
                    </a:gsLst>
                    <a:lin ang="5400000" scaled="0"/>
                  </a:gradFill>
                  <a:sym typeface="Wingdings" pitchFamily="2" charset="2"/>
                </a:rPr>
                <a:t>:-)</a:t>
              </a:r>
              <a:endParaRPr lang="en-US" sz="2856" dirty="0">
                <a:gradFill>
                  <a:gsLst>
                    <a:gs pos="0">
                      <a:srgbClr val="FFFFFF"/>
                    </a:gs>
                    <a:gs pos="100000">
                      <a:srgbClr val="FFFFFF"/>
                    </a:gs>
                  </a:gsLst>
                  <a:lin ang="5400000" scaled="0"/>
                </a:gradFill>
              </a:endParaRPr>
            </a:p>
          </p:txBody>
        </p:sp>
      </p:grpSp>
      <p:grpSp>
        <p:nvGrpSpPr>
          <p:cNvPr id="114" name="Group 113"/>
          <p:cNvGrpSpPr/>
          <p:nvPr/>
        </p:nvGrpSpPr>
        <p:grpSpPr>
          <a:xfrm>
            <a:off x="1889183" y="4626681"/>
            <a:ext cx="869655" cy="541253"/>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r>
                <a:rPr lang="en-US" sz="3264" dirty="0">
                  <a:gradFill>
                    <a:gsLst>
                      <a:gs pos="0">
                        <a:srgbClr val="FFFFFF"/>
                      </a:gs>
                      <a:gs pos="100000">
                        <a:srgbClr val="FFFFFF"/>
                      </a:gs>
                    </a:gsLst>
                    <a:lin ang="5400000" scaled="0"/>
                  </a:gradFill>
                  <a:sym typeface="Wingdings" pitchFamily="2" charset="2"/>
                </a:rPr>
                <a:t>:-)</a:t>
              </a:r>
              <a:endParaRPr lang="en-US" sz="2856" dirty="0">
                <a:gradFill>
                  <a:gsLst>
                    <a:gs pos="0">
                      <a:srgbClr val="FFFFFF"/>
                    </a:gs>
                    <a:gs pos="100000">
                      <a:srgbClr val="FFFFFF"/>
                    </a:gs>
                  </a:gsLst>
                  <a:lin ang="5400000" scaled="0"/>
                </a:gradFill>
              </a:endParaRPr>
            </a:p>
          </p:txBody>
        </p:sp>
      </p:grpSp>
      <p:sp>
        <p:nvSpPr>
          <p:cNvPr id="2" name="Title 1"/>
          <p:cNvSpPr>
            <a:spLocks noGrp="1"/>
          </p:cNvSpPr>
          <p:nvPr>
            <p:ph type="title"/>
          </p:nvPr>
        </p:nvSpPr>
        <p:spPr/>
        <p:txBody>
          <a:bodyPr/>
          <a:lstStyle/>
          <a:p>
            <a:r>
              <a:rPr lang="zh-CN" altLang="en-US" dirty="0"/>
              <a:t>免费和共享站点</a:t>
            </a:r>
            <a:endParaRPr lang="en-US" dirty="0">
              <a:gradFill>
                <a:gsLst>
                  <a:gs pos="0">
                    <a:srgbClr val="FFFFFF"/>
                  </a:gs>
                  <a:gs pos="100000">
                    <a:srgbClr val="FFFFFF"/>
                  </a:gs>
                </a:gsLst>
                <a:lin ang="5400000" scaled="0"/>
              </a:gradFill>
            </a:endParaRPr>
          </a:p>
        </p:txBody>
      </p:sp>
      <p:sp>
        <p:nvSpPr>
          <p:cNvPr id="106" name="Title 1"/>
          <p:cNvSpPr txBox="1">
            <a:spLocks/>
          </p:cNvSpPr>
          <p:nvPr/>
        </p:nvSpPr>
        <p:spPr>
          <a:xfrm>
            <a:off x="1247612" y="1564123"/>
            <a:ext cx="1621596" cy="452111"/>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110734" algn="l"/>
              </a:tabLst>
            </a:pPr>
            <a:r>
              <a:rPr lang="zh-CN" altLang="en-US" sz="3264" dirty="0" smtClean="0">
                <a:gradFill>
                  <a:gsLst>
                    <a:gs pos="0">
                      <a:srgbClr val="5F5F5F"/>
                    </a:gs>
                    <a:gs pos="100000">
                      <a:srgbClr val="5F5F5F"/>
                    </a:gs>
                  </a:gsLst>
                  <a:lin ang="5400000" scaled="0"/>
                </a:gradFill>
              </a:rPr>
              <a:t>实例</a:t>
            </a:r>
            <a:endParaRPr sz="3264" dirty="0">
              <a:gradFill>
                <a:gsLst>
                  <a:gs pos="0">
                    <a:srgbClr val="5F5F5F"/>
                  </a:gs>
                  <a:gs pos="100000">
                    <a:srgbClr val="5F5F5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7330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93887" y="1318947"/>
            <a:ext cx="7799632" cy="941796"/>
            <a:chOff x="3031844" y="1170370"/>
            <a:chExt cx="7645400" cy="923414"/>
          </a:xfrm>
        </p:grpSpPr>
        <p:grpSp>
          <p:nvGrpSpPr>
            <p:cNvPr id="20" name="Group 19"/>
            <p:cNvGrpSpPr/>
            <p:nvPr/>
          </p:nvGrpSpPr>
          <p:grpSpPr>
            <a:xfrm>
              <a:off x="3031844" y="1170370"/>
              <a:ext cx="7645400" cy="923414"/>
              <a:chOff x="2540230" y="5754872"/>
              <a:chExt cx="7645400" cy="923414"/>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414"/>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800"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grpSp>
      <p:grpSp>
        <p:nvGrpSpPr>
          <p:cNvPr id="67" name="Group 66"/>
          <p:cNvGrpSpPr/>
          <p:nvPr/>
        </p:nvGrpSpPr>
        <p:grpSpPr>
          <a:xfrm>
            <a:off x="881" y="5841804"/>
            <a:ext cx="12426526" cy="1067126"/>
            <a:chOff x="-5012461" y="5194194"/>
            <a:chExt cx="16023382" cy="1376363"/>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31" name="Straight Connector 130"/>
          <p:cNvCxnSpPr/>
          <p:nvPr/>
        </p:nvCxnSpPr>
        <p:spPr>
          <a:xfrm flipV="1">
            <a:off x="8761739" y="305980"/>
            <a:ext cx="0" cy="696828"/>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893518" y="305984"/>
            <a:ext cx="0" cy="6968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893523" y="1002806"/>
            <a:ext cx="154207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881" y="1002806"/>
            <a:ext cx="8760858"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253451" y="2685570"/>
            <a:ext cx="2420103" cy="2987068"/>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sp>
          <p:nvSpPr>
            <p:cNvPr id="138" name="TextBox 137"/>
            <p:cNvSpPr txBox="1"/>
            <p:nvPr/>
          </p:nvSpPr>
          <p:spPr>
            <a:xfrm>
              <a:off x="5014374" y="2791511"/>
              <a:ext cx="2150801" cy="221612"/>
            </a:xfrm>
            <a:prstGeom prst="rect">
              <a:avLst/>
            </a:prstGeom>
            <a:noFill/>
          </p:spPr>
          <p:txBody>
            <a:bodyPr wrap="none" lIns="0" tIns="0" rIns="0" bIns="0" rtlCol="0">
              <a:spAutoFit/>
            </a:bodyPr>
            <a:lstStyle/>
            <a:p>
              <a:pPr defTabSz="1243286">
                <a:lnSpc>
                  <a:spcPct val="90000"/>
                </a:lnSpc>
                <a:spcBef>
                  <a:spcPct val="20000"/>
                </a:spcBef>
                <a:buSzPct val="80000"/>
              </a:pPr>
              <a:r>
                <a:rPr lang="en-US" sz="1632"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361483" y="3356962"/>
            <a:ext cx="2204038" cy="1604272"/>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r>
                <a:rPr lang="en-US" sz="5576" dirty="0">
                  <a:gradFill>
                    <a:gsLst>
                      <a:gs pos="0">
                        <a:srgbClr val="FFFFFF"/>
                      </a:gs>
                      <a:gs pos="100000">
                        <a:srgbClr val="FFFFFF"/>
                      </a:gs>
                    </a:gsLst>
                    <a:lin ang="5400000" scaled="0"/>
                  </a:gradFill>
                  <a:sym typeface="Wingdings" pitchFamily="2" charset="2"/>
                </a:rPr>
                <a:t>:-)</a:t>
              </a:r>
              <a:endParaRPr lang="en-US" sz="4896" dirty="0">
                <a:gradFill>
                  <a:gsLst>
                    <a:gs pos="0">
                      <a:srgbClr val="FFFFFF"/>
                    </a:gs>
                    <a:gs pos="100000">
                      <a:srgbClr val="FFFFFF"/>
                    </a:gs>
                  </a:gsLst>
                  <a:lin ang="5400000" scaled="0"/>
                </a:gradFill>
              </a:endParaRPr>
            </a:p>
          </p:txBody>
        </p:sp>
      </p:grpSp>
      <p:grpSp>
        <p:nvGrpSpPr>
          <p:cNvPr id="310" name="Group 309"/>
          <p:cNvGrpSpPr/>
          <p:nvPr/>
        </p:nvGrpSpPr>
        <p:grpSpPr>
          <a:xfrm>
            <a:off x="3093887" y="1326944"/>
            <a:ext cx="7763546" cy="941796"/>
            <a:chOff x="3031844" y="1178212"/>
            <a:chExt cx="7610028" cy="923414"/>
          </a:xfrm>
        </p:grpSpPr>
        <p:grpSp>
          <p:nvGrpSpPr>
            <p:cNvPr id="314" name="Group 313"/>
            <p:cNvGrpSpPr/>
            <p:nvPr/>
          </p:nvGrpSpPr>
          <p:grpSpPr>
            <a:xfrm>
              <a:off x="3031844" y="1178212"/>
              <a:ext cx="7610028" cy="923414"/>
              <a:chOff x="2540230" y="5762714"/>
              <a:chExt cx="7610028" cy="923414"/>
            </a:xfrm>
          </p:grpSpPr>
          <p:sp>
            <p:nvSpPr>
              <p:cNvPr id="316" name="TextBox 315"/>
              <p:cNvSpPr txBox="1"/>
              <p:nvPr/>
            </p:nvSpPr>
            <p:spPr>
              <a:xfrm>
                <a:off x="9159657" y="5762714"/>
                <a:ext cx="990601" cy="923414"/>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800"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grpSp>
      <p:sp>
        <p:nvSpPr>
          <p:cNvPr id="125" name="Title 1"/>
          <p:cNvSpPr txBox="1">
            <a:spLocks/>
          </p:cNvSpPr>
          <p:nvPr/>
        </p:nvSpPr>
        <p:spPr>
          <a:xfrm>
            <a:off x="1247612" y="1564119"/>
            <a:ext cx="1621596" cy="452111"/>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32590"/>
            <a:r>
              <a:rPr lang="zh-CN" altLang="en-US" sz="3264" dirty="0" smtClean="0">
                <a:gradFill>
                  <a:gsLst>
                    <a:gs pos="0">
                      <a:srgbClr val="5F5F5F"/>
                    </a:gs>
                    <a:gs pos="100000">
                      <a:srgbClr val="5F5F5F"/>
                    </a:gs>
                  </a:gsLst>
                  <a:lin ang="5400000" scaled="0"/>
                </a:gradFill>
              </a:rPr>
              <a:t>站点</a:t>
            </a:r>
            <a:endParaRPr sz="4352"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zh-CN" altLang="en-US" dirty="0"/>
              <a:t>基本和标准站点</a:t>
            </a:r>
            <a:endParaRPr lang="en-US" dirty="0"/>
          </a:p>
        </p:txBody>
      </p:sp>
    </p:spTree>
    <p:extLst>
      <p:ext uri="{BB962C8B-B14F-4D97-AF65-F5344CB8AC3E}">
        <p14:creationId xmlns:p14="http://schemas.microsoft.com/office/powerpoint/2010/main" val="426512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xit" presetSubtype="0" fill="hold" nodeType="withEffect">
                                  <p:stCondLst>
                                    <p:cond delay="750"/>
                                  </p:stCondLst>
                                  <p:childTnLst>
                                    <p:animEffect transition="out" filter="fade">
                                      <p:cBhvr>
                                        <p:cTn id="9" dur="500"/>
                                        <p:tgtEl>
                                          <p:spTgt spid="310"/>
                                        </p:tgtEl>
                                      </p:cBhvr>
                                    </p:animEffect>
                                    <p:set>
                                      <p:cBhvr>
                                        <p:cTn id="10" dur="1" fill="hold">
                                          <p:stCondLst>
                                            <p:cond delay="499"/>
                                          </p:stCondLst>
                                        </p:cTn>
                                        <p:tgtEl>
                                          <p:spTgt spid="310"/>
                                        </p:tgtEl>
                                        <p:attrNameLst>
                                          <p:attrName>style.visibility</p:attrName>
                                        </p:attrNameLst>
                                      </p:cBhvr>
                                      <p:to>
                                        <p:strVal val="hidden"/>
                                      </p:to>
                                    </p:set>
                                  </p:childTnLst>
                                </p:cTn>
                              </p:par>
                            </p:childTnLst>
                          </p:cTn>
                        </p:par>
                        <p:par>
                          <p:cTn id="11" fill="hold">
                            <p:stCondLst>
                              <p:cond delay="1250"/>
                            </p:stCondLst>
                            <p:childTnLst>
                              <p:par>
                                <p:cTn id="12" presetID="10" presetClass="entr" presetSubtype="0" fill="hold" nodeType="afterEffect">
                                  <p:stCondLst>
                                    <p:cond delay="0"/>
                                  </p:stCondLst>
                                  <p:childTnLst>
                                    <p:set>
                                      <p:cBhvr>
                                        <p:cTn id="13" dur="1" fill="hold">
                                          <p:stCondLst>
                                            <p:cond delay="0"/>
                                          </p:stCondLst>
                                        </p:cTn>
                                        <p:tgtEl>
                                          <p:spTgt spid="136"/>
                                        </p:tgtEl>
                                        <p:attrNameLst>
                                          <p:attrName>style.visibility</p:attrName>
                                        </p:attrNameLst>
                                      </p:cBhvr>
                                      <p:to>
                                        <p:strVal val="visible"/>
                                      </p:to>
                                    </p:set>
                                    <p:animEffect transition="in" filter="fade">
                                      <p:cBhvr>
                                        <p:cTn id="14" dur="500"/>
                                        <p:tgtEl>
                                          <p:spTgt spid="136"/>
                                        </p:tgtEl>
                                      </p:cBhvr>
                                    </p:animEffect>
                                  </p:childTnLst>
                                </p:cTn>
                              </p:par>
                              <p:par>
                                <p:cTn id="15" presetID="53" presetClass="entr" presetSubtype="16" fill="hold" nodeType="with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250" fill="hold"/>
                                        <p:tgtEl>
                                          <p:spTgt spid="144"/>
                                        </p:tgtEl>
                                        <p:attrNameLst>
                                          <p:attrName>ppt_w</p:attrName>
                                        </p:attrNameLst>
                                      </p:cBhvr>
                                      <p:tavLst>
                                        <p:tav tm="0">
                                          <p:val>
                                            <p:fltVal val="0"/>
                                          </p:val>
                                        </p:tav>
                                        <p:tav tm="100000">
                                          <p:val>
                                            <p:strVal val="#ppt_w"/>
                                          </p:val>
                                        </p:tav>
                                      </p:tavLst>
                                    </p:anim>
                                    <p:anim calcmode="lin" valueType="num">
                                      <p:cBhvr>
                                        <p:cTn id="18" dur="1250" fill="hold"/>
                                        <p:tgtEl>
                                          <p:spTgt spid="144"/>
                                        </p:tgtEl>
                                        <p:attrNameLst>
                                          <p:attrName>ppt_h</p:attrName>
                                        </p:attrNameLst>
                                      </p:cBhvr>
                                      <p:tavLst>
                                        <p:tav tm="0">
                                          <p:val>
                                            <p:fltVal val="0"/>
                                          </p:val>
                                        </p:tav>
                                        <p:tav tm="100000">
                                          <p:val>
                                            <p:strVal val="#ppt_h"/>
                                          </p:val>
                                        </p:tav>
                                      </p:tavLst>
                                    </p:anim>
                                    <p:animEffect transition="in" filter="fade">
                                      <p:cBhvr>
                                        <p:cTn id="19" dur="125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微软云服务</a:t>
            </a:r>
            <a:endParaRPr lang="en-US" sz="6000" dirty="0">
              <a:solidFill>
                <a:srgbClr val="3F3F3F"/>
              </a:solidFill>
            </a:endParaRPr>
          </a:p>
        </p:txBody>
      </p:sp>
      <p:pic>
        <p:nvPicPr>
          <p:cNvPr id="4" name="Picture 3" descr="Dat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637" y="0"/>
            <a:ext cx="9051738" cy="6994525"/>
          </a:xfrm>
          <a:prstGeom prst="rect">
            <a:avLst/>
          </a:prstGeom>
        </p:spPr>
      </p:pic>
    </p:spTree>
    <p:extLst>
      <p:ext uri="{BB962C8B-B14F-4D97-AF65-F5344CB8AC3E}">
        <p14:creationId xmlns:p14="http://schemas.microsoft.com/office/powerpoint/2010/main" val="282230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6253450" y="2696379"/>
            <a:ext cx="2420103" cy="2987067"/>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sp>
            <p:nvSpPr>
              <p:cNvPr id="149" name="TextBox 148"/>
              <p:cNvSpPr txBox="1"/>
              <p:nvPr/>
            </p:nvSpPr>
            <p:spPr>
              <a:xfrm>
                <a:off x="5028743" y="2763076"/>
                <a:ext cx="411682" cy="221612"/>
              </a:xfrm>
              <a:prstGeom prst="rect">
                <a:avLst/>
              </a:prstGeom>
              <a:noFill/>
            </p:spPr>
            <p:txBody>
              <a:bodyPr wrap="none" lIns="0" tIns="0" rIns="0" bIns="0" rtlCol="0">
                <a:spAutoFit/>
              </a:bodyPr>
              <a:lstStyle/>
              <a:p>
                <a:pPr defTabSz="1243286">
                  <a:lnSpc>
                    <a:spcPct val="90000"/>
                  </a:lnSpc>
                  <a:spcBef>
                    <a:spcPct val="20000"/>
                  </a:spcBef>
                  <a:buSzPct val="80000"/>
                </a:pPr>
                <a:r>
                  <a:rPr lang="zh-CN" altLang="en-US" sz="1632" b="1" cap="all" dirty="0" smtClean="0">
                    <a:gradFill>
                      <a:gsLst>
                        <a:gs pos="0">
                          <a:srgbClr val="FFFFFF"/>
                        </a:gs>
                        <a:gs pos="100000">
                          <a:srgbClr val="FFFFFF"/>
                        </a:gs>
                      </a:gsLst>
                      <a:lin ang="5400000" scaled="0"/>
                    </a:gradFill>
                  </a:rPr>
                  <a:t>站点</a:t>
                </a:r>
                <a:endParaRPr lang="en-US" sz="1632" b="1" cap="all" dirty="0">
                  <a:gradFill>
                    <a:gsLst>
                      <a:gs pos="0">
                        <a:srgbClr val="FFFFFF"/>
                      </a:gs>
                      <a:gs pos="100000">
                        <a:srgbClr val="FFFFFF"/>
                      </a:gs>
                    </a:gsLst>
                    <a:lin ang="5400000" scaled="0"/>
                  </a:gradFill>
                </a:endParaRP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r>
                  <a:rPr lang="en-US" sz="5576" dirty="0">
                    <a:gradFill>
                      <a:gsLst>
                        <a:gs pos="0">
                          <a:srgbClr val="FFFFFF"/>
                        </a:gs>
                        <a:gs pos="100000">
                          <a:srgbClr val="FFFFFF"/>
                        </a:gs>
                      </a:gsLst>
                      <a:lin ang="5400000" scaled="0"/>
                    </a:gradFill>
                    <a:sym typeface="Wingdings" pitchFamily="2" charset="2"/>
                  </a:rPr>
                  <a:t>:-)</a:t>
                </a:r>
                <a:endParaRPr lang="en-US" sz="4896" dirty="0">
                  <a:gradFill>
                    <a:gsLst>
                      <a:gs pos="0">
                        <a:srgbClr val="FFFFFF"/>
                      </a:gs>
                      <a:gs pos="100000">
                        <a:srgbClr val="FFFFFF"/>
                      </a:gs>
                    </a:gsLst>
                    <a:lin ang="5400000" scaled="0"/>
                  </a:gradFill>
                </a:endParaRPr>
              </a:p>
            </p:txBody>
          </p:sp>
        </p:grpSp>
      </p:grpSp>
      <p:grpSp>
        <p:nvGrpSpPr>
          <p:cNvPr id="88" name="Group 87"/>
          <p:cNvGrpSpPr/>
          <p:nvPr/>
        </p:nvGrpSpPr>
        <p:grpSpPr>
          <a:xfrm>
            <a:off x="3093887" y="1318947"/>
            <a:ext cx="7799632" cy="941796"/>
            <a:chOff x="3031844" y="1170370"/>
            <a:chExt cx="7645400" cy="923414"/>
          </a:xfrm>
        </p:grpSpPr>
        <p:grpSp>
          <p:nvGrpSpPr>
            <p:cNvPr id="20" name="Group 19"/>
            <p:cNvGrpSpPr/>
            <p:nvPr/>
          </p:nvGrpSpPr>
          <p:grpSpPr>
            <a:xfrm>
              <a:off x="3031844" y="1170370"/>
              <a:ext cx="7645400" cy="923414"/>
              <a:chOff x="2540230" y="5754872"/>
              <a:chExt cx="7645400" cy="923414"/>
            </a:xfrm>
          </p:grpSpPr>
          <p:sp>
            <p:nvSpPr>
              <p:cNvPr id="22" name="TextBox 21"/>
              <p:cNvSpPr txBox="1"/>
              <p:nvPr/>
            </p:nvSpPr>
            <p:spPr>
              <a:xfrm>
                <a:off x="9195029" y="5754872"/>
                <a:ext cx="990601" cy="923414"/>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8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grpSp>
      <p:grpSp>
        <p:nvGrpSpPr>
          <p:cNvPr id="67" name="Group 66"/>
          <p:cNvGrpSpPr/>
          <p:nvPr/>
        </p:nvGrpSpPr>
        <p:grpSpPr>
          <a:xfrm>
            <a:off x="881" y="5841804"/>
            <a:ext cx="12434712" cy="1067126"/>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36" name="Group 135"/>
          <p:cNvGrpSpPr/>
          <p:nvPr/>
        </p:nvGrpSpPr>
        <p:grpSpPr>
          <a:xfrm>
            <a:off x="6253451" y="2685570"/>
            <a:ext cx="2420103" cy="2987068"/>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sp>
          <p:nvSpPr>
            <p:cNvPr id="138" name="TextBox 137"/>
            <p:cNvSpPr txBox="1"/>
            <p:nvPr/>
          </p:nvSpPr>
          <p:spPr>
            <a:xfrm>
              <a:off x="5014374" y="2791511"/>
              <a:ext cx="411682" cy="221612"/>
            </a:xfrm>
            <a:prstGeom prst="rect">
              <a:avLst/>
            </a:prstGeom>
            <a:noFill/>
          </p:spPr>
          <p:txBody>
            <a:bodyPr wrap="none" lIns="0" tIns="0" rIns="0" bIns="0" rtlCol="0">
              <a:spAutoFit/>
            </a:bodyPr>
            <a:lstStyle/>
            <a:p>
              <a:pPr defTabSz="1243286">
                <a:lnSpc>
                  <a:spcPct val="90000"/>
                </a:lnSpc>
                <a:spcBef>
                  <a:spcPct val="20000"/>
                </a:spcBef>
                <a:buSzPct val="80000"/>
              </a:pPr>
              <a:r>
                <a:rPr lang="zh-CN" altLang="en-US" sz="1632" b="1" cap="all" dirty="0" smtClean="0">
                  <a:gradFill>
                    <a:gsLst>
                      <a:gs pos="0">
                        <a:srgbClr val="FFFFFF"/>
                      </a:gs>
                      <a:gs pos="100000">
                        <a:srgbClr val="FFFFFF"/>
                      </a:gs>
                    </a:gsLst>
                    <a:lin ang="5400000" scaled="0"/>
                  </a:gradFill>
                </a:rPr>
                <a:t>站点</a:t>
              </a:r>
              <a:endParaRPr lang="en-US" sz="1632" b="1" cap="all" dirty="0">
                <a:gradFill>
                  <a:gsLst>
                    <a:gs pos="0">
                      <a:srgbClr val="FFFFFF"/>
                    </a:gs>
                    <a:gs pos="100000">
                      <a:srgbClr val="FFFFFF"/>
                    </a:gs>
                  </a:gsLst>
                  <a:lin ang="5400000" scaled="0"/>
                </a:gradFill>
              </a:endParaRPr>
            </a:p>
          </p:txBody>
        </p:sp>
      </p:grpSp>
      <p:grpSp>
        <p:nvGrpSpPr>
          <p:cNvPr id="144" name="Group 143"/>
          <p:cNvGrpSpPr/>
          <p:nvPr/>
        </p:nvGrpSpPr>
        <p:grpSpPr>
          <a:xfrm>
            <a:off x="6361483" y="3356962"/>
            <a:ext cx="2204038" cy="1604272"/>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r>
                <a:rPr lang="en-US" sz="5576" dirty="0">
                  <a:gradFill>
                    <a:gsLst>
                      <a:gs pos="0">
                        <a:srgbClr val="FFFFFF"/>
                      </a:gs>
                      <a:gs pos="100000">
                        <a:srgbClr val="FFFFFF"/>
                      </a:gs>
                    </a:gsLst>
                    <a:lin ang="5400000" scaled="0"/>
                  </a:gradFill>
                  <a:sym typeface="Wingdings" pitchFamily="2" charset="2"/>
                </a:rPr>
                <a:t>:-)</a:t>
              </a:r>
              <a:endParaRPr lang="en-US" sz="4896" dirty="0">
                <a:gradFill>
                  <a:gsLst>
                    <a:gs pos="0">
                      <a:srgbClr val="FFFFFF"/>
                    </a:gs>
                    <a:gs pos="100000">
                      <a:srgbClr val="FFFFFF"/>
                    </a:gs>
                  </a:gsLst>
                  <a:lin ang="5400000" scaled="0"/>
                </a:gradFill>
              </a:endParaRPr>
            </a:p>
          </p:txBody>
        </p:sp>
      </p:grpSp>
      <p:sp>
        <p:nvSpPr>
          <p:cNvPr id="46" name="Title 1"/>
          <p:cNvSpPr txBox="1">
            <a:spLocks/>
          </p:cNvSpPr>
          <p:nvPr/>
        </p:nvSpPr>
        <p:spPr>
          <a:xfrm>
            <a:off x="1247612" y="1564119"/>
            <a:ext cx="1621596" cy="452111"/>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32590"/>
            <a:r>
              <a:rPr lang="zh-CN" altLang="en-US" sz="3264" dirty="0" smtClean="0">
                <a:gradFill>
                  <a:gsLst>
                    <a:gs pos="0">
                      <a:srgbClr val="5F5F5F"/>
                    </a:gs>
                    <a:gs pos="100000">
                      <a:srgbClr val="5F5F5F"/>
                    </a:gs>
                  </a:gsLst>
                  <a:lin ang="5400000" scaled="0"/>
                </a:gradFill>
              </a:rPr>
              <a:t>站点</a:t>
            </a:r>
            <a:endParaRPr sz="4352"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zh-CN" altLang="en-US" dirty="0"/>
              <a:t>基本和标准站点</a:t>
            </a:r>
            <a:endParaRPr lang="en-US" dirty="0"/>
          </a:p>
        </p:txBody>
      </p:sp>
    </p:spTree>
    <p:extLst>
      <p:ext uri="{BB962C8B-B14F-4D97-AF65-F5344CB8AC3E}">
        <p14:creationId xmlns:p14="http://schemas.microsoft.com/office/powerpoint/2010/main" val="282949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部署槽</a:t>
            </a:r>
            <a:endParaRPr lang="zh-CN" altLang="en-US" dirty="0"/>
          </a:p>
        </p:txBody>
      </p:sp>
      <p:pic>
        <p:nvPicPr>
          <p:cNvPr id="3" name="Picture 2" descr="speedometers-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8574" y="3205402"/>
            <a:ext cx="6207385" cy="3491654"/>
          </a:xfrm>
          <a:prstGeom prst="rect">
            <a:avLst/>
          </a:prstGeom>
        </p:spPr>
      </p:pic>
      <p:sp>
        <p:nvSpPr>
          <p:cNvPr id="4" name="TextBox 3"/>
          <p:cNvSpPr txBox="1"/>
          <p:nvPr/>
        </p:nvSpPr>
        <p:spPr>
          <a:xfrm>
            <a:off x="274639" y="1516062"/>
            <a:ext cx="6075381" cy="1800493"/>
          </a:xfrm>
          <a:prstGeom prst="rect">
            <a:avLst/>
          </a:prstGeom>
          <a:noFill/>
        </p:spPr>
        <p:txBody>
          <a:bodyPr wrap="none" lIns="182880" tIns="146304" rIns="182880" bIns="146304" rtlCol="0">
            <a:spAutoFit/>
          </a:bodyPr>
          <a:lstStyle/>
          <a:p>
            <a:pPr>
              <a:lnSpc>
                <a:spcPct val="90000"/>
              </a:lnSpc>
              <a:spcAft>
                <a:spcPts val="600"/>
              </a:spcAft>
            </a:pPr>
            <a:r>
              <a:rPr lang="zh-CN" altLang="en-US" sz="2400" dirty="0" smtClean="0">
                <a:solidFill>
                  <a:schemeClr val="bg1"/>
                </a:solidFill>
              </a:rPr>
              <a:t>充分利用资源</a:t>
            </a:r>
            <a:endParaRPr lang="en-US" altLang="zh-CN" sz="2400" dirty="0" smtClean="0">
              <a:solidFill>
                <a:schemeClr val="bg1"/>
              </a:solidFill>
            </a:endParaRPr>
          </a:p>
          <a:p>
            <a:pPr>
              <a:lnSpc>
                <a:spcPct val="90000"/>
              </a:lnSpc>
              <a:spcAft>
                <a:spcPts val="600"/>
              </a:spcAft>
            </a:pPr>
            <a:r>
              <a:rPr lang="zh-CN" altLang="en-US" sz="2400" dirty="0" smtClean="0">
                <a:solidFill>
                  <a:schemeClr val="bg1"/>
                </a:solidFill>
              </a:rPr>
              <a:t>独立站点部署和管理</a:t>
            </a:r>
            <a:endParaRPr lang="en-US" altLang="zh-CN" sz="2400" dirty="0" smtClean="0">
              <a:solidFill>
                <a:schemeClr val="bg1"/>
              </a:solidFill>
            </a:endParaRPr>
          </a:p>
          <a:p>
            <a:pPr>
              <a:lnSpc>
                <a:spcPct val="90000"/>
              </a:lnSpc>
              <a:spcAft>
                <a:spcPts val="600"/>
              </a:spcAft>
            </a:pPr>
            <a:endParaRPr lang="en-US" altLang="zh-CN" sz="2400" dirty="0">
              <a:solidFill>
                <a:schemeClr val="bg1"/>
              </a:solidFill>
            </a:endParaRPr>
          </a:p>
          <a:p>
            <a:pPr>
              <a:lnSpc>
                <a:spcPct val="90000"/>
              </a:lnSpc>
              <a:spcAft>
                <a:spcPts val="600"/>
              </a:spcAft>
            </a:pPr>
            <a:r>
              <a:rPr lang="en-US" altLang="zh-CN" sz="2000" dirty="0" smtClean="0">
                <a:solidFill>
                  <a:schemeClr val="bg1"/>
                </a:solidFill>
              </a:rPr>
              <a:t>http://&lt;sitename&gt;-&lt;slotname&gt;.azurewebsites.net</a:t>
            </a:r>
            <a:endParaRPr lang="zh-CN" altLang="en-US" sz="2000" dirty="0" err="1" smtClean="0">
              <a:solidFill>
                <a:schemeClr val="bg1"/>
              </a:solidFill>
            </a:endParaRPr>
          </a:p>
        </p:txBody>
      </p:sp>
    </p:spTree>
    <p:extLst>
      <p:ext uri="{BB962C8B-B14F-4D97-AF65-F5344CB8AC3E}">
        <p14:creationId xmlns:p14="http://schemas.microsoft.com/office/powerpoint/2010/main" val="29488336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93887" y="1318947"/>
            <a:ext cx="7799632" cy="941796"/>
            <a:chOff x="3031844" y="1170370"/>
            <a:chExt cx="7645400" cy="923414"/>
          </a:xfrm>
        </p:grpSpPr>
        <p:grpSp>
          <p:nvGrpSpPr>
            <p:cNvPr id="20" name="Group 19"/>
            <p:cNvGrpSpPr/>
            <p:nvPr/>
          </p:nvGrpSpPr>
          <p:grpSpPr>
            <a:xfrm>
              <a:off x="3031844" y="1170370"/>
              <a:ext cx="7645400" cy="923414"/>
              <a:chOff x="2540230" y="5754872"/>
              <a:chExt cx="7645400" cy="923414"/>
            </a:xfrm>
          </p:grpSpPr>
          <p:sp>
            <p:nvSpPr>
              <p:cNvPr id="22" name="TextBox 21"/>
              <p:cNvSpPr txBox="1"/>
              <p:nvPr/>
            </p:nvSpPr>
            <p:spPr>
              <a:xfrm>
                <a:off x="9195029" y="5754872"/>
                <a:ext cx="990601" cy="923414"/>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8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5F5F5F"/>
                    </a:gs>
                    <a:gs pos="100000">
                      <a:srgbClr val="5F5F5F"/>
                    </a:gs>
                  </a:gsLst>
                  <a:lin ang="5400000" scaled="0"/>
                </a:gradFill>
              </a:endParaRPr>
            </a:p>
          </p:txBody>
        </p:sp>
      </p:grpSp>
      <p:grpSp>
        <p:nvGrpSpPr>
          <p:cNvPr id="67" name="Group 66"/>
          <p:cNvGrpSpPr/>
          <p:nvPr/>
        </p:nvGrpSpPr>
        <p:grpSpPr>
          <a:xfrm>
            <a:off x="884" y="5841798"/>
            <a:ext cx="12434712" cy="1067125"/>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36" name="Group 135"/>
          <p:cNvGrpSpPr/>
          <p:nvPr/>
        </p:nvGrpSpPr>
        <p:grpSpPr>
          <a:xfrm>
            <a:off x="6253451" y="2685570"/>
            <a:ext cx="2420103" cy="2987068"/>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sp>
          <p:nvSpPr>
            <p:cNvPr id="138" name="TextBox 137"/>
            <p:cNvSpPr txBox="1"/>
            <p:nvPr/>
          </p:nvSpPr>
          <p:spPr>
            <a:xfrm>
              <a:off x="5014374" y="2791511"/>
              <a:ext cx="823364" cy="221612"/>
            </a:xfrm>
            <a:prstGeom prst="rect">
              <a:avLst/>
            </a:prstGeom>
            <a:noFill/>
          </p:spPr>
          <p:txBody>
            <a:bodyPr wrap="none" lIns="0" tIns="0" rIns="0" bIns="0" rtlCol="0">
              <a:spAutoFit/>
            </a:bodyPr>
            <a:lstStyle/>
            <a:p>
              <a:pPr defTabSz="1243286">
                <a:lnSpc>
                  <a:spcPct val="90000"/>
                </a:lnSpc>
                <a:spcBef>
                  <a:spcPct val="20000"/>
                </a:spcBef>
                <a:buSzPct val="80000"/>
              </a:pPr>
              <a:r>
                <a:rPr lang="zh-CN" altLang="en-US" sz="1632" b="1" cap="all" dirty="0" smtClean="0">
                  <a:gradFill>
                    <a:gsLst>
                      <a:gs pos="0">
                        <a:srgbClr val="FFFFFF"/>
                      </a:gs>
                      <a:gs pos="100000">
                        <a:srgbClr val="FFFFFF"/>
                      </a:gs>
                    </a:gsLst>
                    <a:lin ang="5400000" scaled="0"/>
                  </a:gradFill>
                </a:rPr>
                <a:t>标准站点</a:t>
              </a:r>
              <a:endParaRPr lang="en-US" sz="1632" b="1" cap="all" dirty="0">
                <a:gradFill>
                  <a:gsLst>
                    <a:gs pos="0">
                      <a:srgbClr val="FFFFFF"/>
                    </a:gs>
                    <a:gs pos="100000">
                      <a:srgbClr val="FFFFFF"/>
                    </a:gs>
                  </a:gsLst>
                  <a:lin ang="5400000" scaled="0"/>
                </a:gradFill>
              </a:endParaRPr>
            </a:p>
          </p:txBody>
        </p:sp>
      </p:grpSp>
      <p:grpSp>
        <p:nvGrpSpPr>
          <p:cNvPr id="144" name="Group 143"/>
          <p:cNvGrpSpPr/>
          <p:nvPr/>
        </p:nvGrpSpPr>
        <p:grpSpPr>
          <a:xfrm>
            <a:off x="6361483" y="3356966"/>
            <a:ext cx="2204040" cy="1604272"/>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r>
                <a:rPr lang="en-US" sz="5576" dirty="0">
                  <a:gradFill>
                    <a:gsLst>
                      <a:gs pos="0">
                        <a:srgbClr val="FFFFFF"/>
                      </a:gs>
                      <a:gs pos="100000">
                        <a:srgbClr val="FFFFFF"/>
                      </a:gs>
                    </a:gsLst>
                    <a:lin ang="5400000" scaled="0"/>
                  </a:gradFill>
                  <a:sym typeface="Wingdings" pitchFamily="2" charset="2"/>
                </a:rPr>
                <a:t>:-)</a:t>
              </a:r>
              <a:endParaRPr lang="en-US" sz="4896" dirty="0">
                <a:gradFill>
                  <a:gsLst>
                    <a:gs pos="0">
                      <a:srgbClr val="FFFFFF"/>
                    </a:gs>
                    <a:gs pos="100000">
                      <a:srgbClr val="FFFFFF"/>
                    </a:gs>
                  </a:gsLst>
                  <a:lin ang="5400000" scaled="0"/>
                </a:gradFill>
              </a:endParaRPr>
            </a:p>
          </p:txBody>
        </p:sp>
      </p:grpSp>
      <p:grpSp>
        <p:nvGrpSpPr>
          <p:cNvPr id="122" name="Group 121"/>
          <p:cNvGrpSpPr/>
          <p:nvPr/>
        </p:nvGrpSpPr>
        <p:grpSpPr>
          <a:xfrm>
            <a:off x="8791353" y="2685570"/>
            <a:ext cx="2420103" cy="2987068"/>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sp>
          <p:nvSpPr>
            <p:cNvPr id="149" name="TextBox 148"/>
            <p:cNvSpPr txBox="1"/>
            <p:nvPr/>
          </p:nvSpPr>
          <p:spPr>
            <a:xfrm>
              <a:off x="5014374" y="2791511"/>
              <a:ext cx="823364" cy="221612"/>
            </a:xfrm>
            <a:prstGeom prst="rect">
              <a:avLst/>
            </a:prstGeom>
            <a:noFill/>
          </p:spPr>
          <p:txBody>
            <a:bodyPr wrap="none" lIns="0" tIns="0" rIns="0" bIns="0" rtlCol="0">
              <a:spAutoFit/>
            </a:bodyPr>
            <a:lstStyle/>
            <a:p>
              <a:pPr defTabSz="1243286">
                <a:lnSpc>
                  <a:spcPct val="90000"/>
                </a:lnSpc>
                <a:spcBef>
                  <a:spcPct val="20000"/>
                </a:spcBef>
                <a:buSzPct val="80000"/>
              </a:pPr>
              <a:r>
                <a:rPr lang="zh-CN" altLang="en-US" sz="1632" b="1" cap="all" dirty="0" smtClean="0">
                  <a:gradFill>
                    <a:gsLst>
                      <a:gs pos="0">
                        <a:srgbClr val="FFFFFF"/>
                      </a:gs>
                      <a:gs pos="100000">
                        <a:srgbClr val="FFFFFF"/>
                      </a:gs>
                    </a:gsLst>
                    <a:lin ang="5400000" scaled="0"/>
                  </a:gradFill>
                </a:rPr>
                <a:t>标准站点</a:t>
              </a:r>
              <a:endParaRPr lang="en-US" sz="1632" b="1" cap="all" dirty="0">
                <a:gradFill>
                  <a:gsLst>
                    <a:gs pos="0">
                      <a:srgbClr val="FFFFFF"/>
                    </a:gs>
                    <a:gs pos="100000">
                      <a:srgbClr val="FFFFFF"/>
                    </a:gs>
                  </a:gsLst>
                  <a:lin ang="5400000" scaled="0"/>
                </a:gradFill>
              </a:endParaRPr>
            </a:p>
          </p:txBody>
        </p:sp>
      </p:grpSp>
      <p:grpSp>
        <p:nvGrpSpPr>
          <p:cNvPr id="123" name="Group 122"/>
          <p:cNvGrpSpPr/>
          <p:nvPr/>
        </p:nvGrpSpPr>
        <p:grpSpPr>
          <a:xfrm>
            <a:off x="8905884" y="3363689"/>
            <a:ext cx="2204038" cy="1604272"/>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r>
                <a:rPr lang="en-US" sz="5576" dirty="0">
                  <a:gradFill>
                    <a:gsLst>
                      <a:gs pos="0">
                        <a:srgbClr val="FFFFFF"/>
                      </a:gs>
                      <a:gs pos="100000">
                        <a:srgbClr val="FFFFFF"/>
                      </a:gs>
                    </a:gsLst>
                    <a:lin ang="5400000" scaled="0"/>
                  </a:gradFill>
                  <a:sym typeface="Wingdings" pitchFamily="2" charset="2"/>
                </a:rPr>
                <a:t>:-)</a:t>
              </a:r>
              <a:endParaRPr lang="en-US" sz="4896" dirty="0">
                <a:gradFill>
                  <a:gsLst>
                    <a:gs pos="0">
                      <a:srgbClr val="FFFFFF"/>
                    </a:gs>
                    <a:gs pos="100000">
                      <a:srgbClr val="FFFFFF"/>
                    </a:gs>
                  </a:gsLst>
                  <a:lin ang="5400000" scaled="0"/>
                </a:gradFill>
              </a:endParaRPr>
            </a:p>
          </p:txBody>
        </p:sp>
      </p:grpSp>
      <p:grpSp>
        <p:nvGrpSpPr>
          <p:cNvPr id="58" name="Group 57"/>
          <p:cNvGrpSpPr/>
          <p:nvPr/>
        </p:nvGrpSpPr>
        <p:grpSpPr>
          <a:xfrm>
            <a:off x="6356180" y="3167756"/>
            <a:ext cx="1557613" cy="1133754"/>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r>
                <a:rPr lang="en-US" sz="4896" dirty="0">
                  <a:gradFill>
                    <a:gsLst>
                      <a:gs pos="0">
                        <a:srgbClr val="FFFFFF"/>
                      </a:gs>
                      <a:gs pos="100000">
                        <a:srgbClr val="FFFFFF"/>
                      </a:gs>
                    </a:gsLst>
                    <a:lin ang="5400000" scaled="0"/>
                  </a:gradFill>
                  <a:sym typeface="Wingdings" pitchFamily="2" charset="2"/>
                </a:rPr>
                <a:t>:-)</a:t>
              </a:r>
              <a:endParaRPr lang="en-US" sz="4488" dirty="0">
                <a:gradFill>
                  <a:gsLst>
                    <a:gs pos="0">
                      <a:srgbClr val="FFFFFF"/>
                    </a:gs>
                    <a:gs pos="100000">
                      <a:srgbClr val="FFFFFF"/>
                    </a:gs>
                  </a:gsLst>
                  <a:lin ang="5400000" scaled="0"/>
                </a:gradFill>
              </a:endParaRPr>
            </a:p>
          </p:txBody>
        </p:sp>
      </p:grpSp>
      <p:grpSp>
        <p:nvGrpSpPr>
          <p:cNvPr id="63" name="Group 62"/>
          <p:cNvGrpSpPr/>
          <p:nvPr/>
        </p:nvGrpSpPr>
        <p:grpSpPr>
          <a:xfrm>
            <a:off x="6356185" y="4411231"/>
            <a:ext cx="974299" cy="709172"/>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1088"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r>
                <a:rPr lang="en-US" sz="2856" dirty="0">
                  <a:gradFill>
                    <a:gsLst>
                      <a:gs pos="0">
                        <a:srgbClr val="FFFFFF"/>
                      </a:gs>
                      <a:gs pos="100000">
                        <a:srgbClr val="FFFFFF"/>
                      </a:gs>
                    </a:gsLst>
                    <a:lin ang="5400000" scaled="0"/>
                  </a:gradFill>
                  <a:sym typeface="Wingdings" pitchFamily="2" charset="2"/>
                </a:rPr>
                <a:t>:-)</a:t>
              </a:r>
              <a:endParaRPr lang="en-US" sz="2448" dirty="0">
                <a:gradFill>
                  <a:gsLst>
                    <a:gs pos="0">
                      <a:srgbClr val="FFFFFF"/>
                    </a:gs>
                    <a:gs pos="100000">
                      <a:srgbClr val="FFFFFF"/>
                    </a:gs>
                  </a:gsLst>
                  <a:lin ang="5400000" scaled="0"/>
                </a:gradFill>
              </a:endParaRPr>
            </a:p>
          </p:txBody>
        </p:sp>
      </p:grpSp>
      <p:grpSp>
        <p:nvGrpSpPr>
          <p:cNvPr id="73" name="Group 72"/>
          <p:cNvGrpSpPr/>
          <p:nvPr/>
        </p:nvGrpSpPr>
        <p:grpSpPr>
          <a:xfrm>
            <a:off x="7421429" y="4411231"/>
            <a:ext cx="974299" cy="709172"/>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1088"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r>
                <a:rPr lang="en-US" sz="2856" dirty="0">
                  <a:gradFill>
                    <a:gsLst>
                      <a:gs pos="0">
                        <a:srgbClr val="FFFFFF"/>
                      </a:gs>
                      <a:gs pos="100000">
                        <a:srgbClr val="FFFFFF"/>
                      </a:gs>
                    </a:gsLst>
                    <a:lin ang="5400000" scaled="0"/>
                  </a:gradFill>
                  <a:sym typeface="Wingdings" pitchFamily="2" charset="2"/>
                </a:rPr>
                <a:t>:-)</a:t>
              </a:r>
              <a:endParaRPr lang="en-US" sz="2448" dirty="0">
                <a:gradFill>
                  <a:gsLst>
                    <a:gs pos="0">
                      <a:srgbClr val="FFFFFF"/>
                    </a:gs>
                    <a:gs pos="100000">
                      <a:srgbClr val="FFFFFF"/>
                    </a:gs>
                  </a:gsLst>
                  <a:lin ang="5400000" scaled="0"/>
                </a:gradFill>
              </a:endParaRPr>
            </a:p>
          </p:txBody>
        </p:sp>
      </p:grpSp>
      <p:grpSp>
        <p:nvGrpSpPr>
          <p:cNvPr id="78" name="Group 77"/>
          <p:cNvGrpSpPr/>
          <p:nvPr/>
        </p:nvGrpSpPr>
        <p:grpSpPr>
          <a:xfrm>
            <a:off x="8866011" y="3167756"/>
            <a:ext cx="1557613" cy="1133754"/>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2312"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r>
                <a:rPr lang="en-US" sz="4896" dirty="0">
                  <a:gradFill>
                    <a:gsLst>
                      <a:gs pos="0">
                        <a:srgbClr val="FFFFFF"/>
                      </a:gs>
                      <a:gs pos="100000">
                        <a:srgbClr val="FFFFFF"/>
                      </a:gs>
                    </a:gsLst>
                    <a:lin ang="5400000" scaled="0"/>
                  </a:gradFill>
                  <a:sym typeface="Wingdings" pitchFamily="2" charset="2"/>
                </a:rPr>
                <a:t>:-)</a:t>
              </a:r>
              <a:endParaRPr lang="en-US" sz="4488" dirty="0">
                <a:gradFill>
                  <a:gsLst>
                    <a:gs pos="0">
                      <a:srgbClr val="FFFFFF"/>
                    </a:gs>
                    <a:gs pos="100000">
                      <a:srgbClr val="FFFFFF"/>
                    </a:gs>
                  </a:gsLst>
                  <a:lin ang="5400000" scaled="0"/>
                </a:gradFill>
              </a:endParaRPr>
            </a:p>
          </p:txBody>
        </p:sp>
      </p:grpSp>
      <p:grpSp>
        <p:nvGrpSpPr>
          <p:cNvPr id="83" name="Group 82"/>
          <p:cNvGrpSpPr/>
          <p:nvPr/>
        </p:nvGrpSpPr>
        <p:grpSpPr>
          <a:xfrm>
            <a:off x="8866015" y="4411231"/>
            <a:ext cx="974299" cy="709172"/>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1088"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r>
                <a:rPr lang="en-US" sz="2856" dirty="0">
                  <a:gradFill>
                    <a:gsLst>
                      <a:gs pos="0">
                        <a:srgbClr val="FFFFFF"/>
                      </a:gs>
                      <a:gs pos="100000">
                        <a:srgbClr val="FFFFFF"/>
                      </a:gs>
                    </a:gsLst>
                    <a:lin ang="5400000" scaled="0"/>
                  </a:gradFill>
                  <a:sym typeface="Wingdings" pitchFamily="2" charset="2"/>
                </a:rPr>
                <a:t>:-)</a:t>
              </a:r>
              <a:endParaRPr lang="en-US" sz="2448" dirty="0">
                <a:gradFill>
                  <a:gsLst>
                    <a:gs pos="0">
                      <a:srgbClr val="FFFFFF"/>
                    </a:gs>
                    <a:gs pos="100000">
                      <a:srgbClr val="FFFFFF"/>
                    </a:gs>
                  </a:gsLst>
                  <a:lin ang="5400000" scaled="0"/>
                </a:gradFill>
              </a:endParaRPr>
            </a:p>
          </p:txBody>
        </p:sp>
      </p:grpSp>
      <p:grpSp>
        <p:nvGrpSpPr>
          <p:cNvPr id="90" name="Group 89"/>
          <p:cNvGrpSpPr/>
          <p:nvPr/>
        </p:nvGrpSpPr>
        <p:grpSpPr>
          <a:xfrm>
            <a:off x="9931259" y="4411231"/>
            <a:ext cx="974299" cy="709172"/>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endParaRPr lang="en-US" sz="1088"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932320" fontAlgn="base">
                <a:spcBef>
                  <a:spcPct val="0"/>
                </a:spcBef>
                <a:spcAft>
                  <a:spcPct val="0"/>
                </a:spcAft>
              </a:pPr>
              <a:r>
                <a:rPr lang="en-US" sz="2856" dirty="0">
                  <a:gradFill>
                    <a:gsLst>
                      <a:gs pos="0">
                        <a:srgbClr val="FFFFFF"/>
                      </a:gs>
                      <a:gs pos="100000">
                        <a:srgbClr val="FFFFFF"/>
                      </a:gs>
                    </a:gsLst>
                    <a:lin ang="5400000" scaled="0"/>
                  </a:gradFill>
                  <a:sym typeface="Wingdings" pitchFamily="2" charset="2"/>
                </a:rPr>
                <a:t>:-)</a:t>
              </a:r>
              <a:endParaRPr lang="en-US" sz="2448" dirty="0">
                <a:gradFill>
                  <a:gsLst>
                    <a:gs pos="0">
                      <a:srgbClr val="FFFFFF"/>
                    </a:gs>
                    <a:gs pos="100000">
                      <a:srgbClr val="FFFFFF"/>
                    </a:gs>
                  </a:gsLst>
                  <a:lin ang="5400000" scaled="0"/>
                </a:gradFill>
              </a:endParaRPr>
            </a:p>
          </p:txBody>
        </p:sp>
      </p:grpSp>
      <p:sp>
        <p:nvSpPr>
          <p:cNvPr id="99" name="Title 1"/>
          <p:cNvSpPr txBox="1">
            <a:spLocks/>
          </p:cNvSpPr>
          <p:nvPr/>
        </p:nvSpPr>
        <p:spPr>
          <a:xfrm>
            <a:off x="1247612" y="1564119"/>
            <a:ext cx="1621596" cy="452111"/>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32590"/>
            <a:r>
              <a:rPr lang="zh-CN" altLang="en-US" sz="3264" dirty="0" smtClean="0">
                <a:gradFill>
                  <a:gsLst>
                    <a:gs pos="0">
                      <a:srgbClr val="5F5F5F"/>
                    </a:gs>
                    <a:gs pos="100000">
                      <a:srgbClr val="5F5F5F"/>
                    </a:gs>
                  </a:gsLst>
                  <a:lin ang="5400000" scaled="0"/>
                </a:gradFill>
              </a:rPr>
              <a:t>标准站点</a:t>
            </a:r>
            <a:endParaRPr sz="4352"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zh-CN" altLang="en-US" dirty="0" smtClean="0"/>
              <a:t>标准站点</a:t>
            </a:r>
            <a:endParaRPr lang="en-US" dirty="0"/>
          </a:p>
        </p:txBody>
      </p:sp>
    </p:spTree>
    <p:extLst>
      <p:ext uri="{BB962C8B-B14F-4D97-AF65-F5344CB8AC3E}">
        <p14:creationId xmlns:p14="http://schemas.microsoft.com/office/powerpoint/2010/main" val="420286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丰富的网站模板</a:t>
            </a:r>
            <a:endParaRPr lang="en-US" dirty="0"/>
          </a:p>
        </p:txBody>
      </p:sp>
      <p:sp>
        <p:nvSpPr>
          <p:cNvPr id="5" name="TextBox 4"/>
          <p:cNvSpPr txBox="1"/>
          <p:nvPr/>
        </p:nvSpPr>
        <p:spPr>
          <a:xfrm>
            <a:off x="8223428" y="2856621"/>
            <a:ext cx="3680960" cy="1695272"/>
          </a:xfrm>
          <a:prstGeom prst="rect">
            <a:avLst/>
          </a:prstGeom>
          <a:noFill/>
        </p:spPr>
        <p:txBody>
          <a:bodyPr wrap="square" lIns="0" tIns="0" rIns="0" bIns="0" rtlCol="0">
            <a:spAutoFit/>
          </a:bodyPr>
          <a:lstStyle/>
          <a:p>
            <a:r>
              <a:rPr lang="zh-CN" altLang="en-US" sz="3672" spc="-72" dirty="0" smtClean="0">
                <a:gradFill>
                  <a:gsLst>
                    <a:gs pos="2917">
                      <a:schemeClr val="tx1"/>
                    </a:gs>
                    <a:gs pos="30000">
                      <a:schemeClr val="tx1"/>
                    </a:gs>
                  </a:gsLst>
                  <a:lin ang="5400000" scaled="0"/>
                </a:gradFill>
              </a:rPr>
              <a:t>快速部署及开源的网站模板和</a:t>
            </a:r>
            <a:r>
              <a:rPr lang="en-US" altLang="zh-CN" sz="3672" spc="-72" dirty="0" smtClean="0">
                <a:gradFill>
                  <a:gsLst>
                    <a:gs pos="2917">
                      <a:schemeClr val="tx1"/>
                    </a:gs>
                    <a:gs pos="30000">
                      <a:schemeClr val="tx1"/>
                    </a:gs>
                  </a:gsLst>
                  <a:lin ang="5400000" scaled="0"/>
                </a:gradFill>
              </a:rPr>
              <a:t>Web</a:t>
            </a:r>
            <a:r>
              <a:rPr lang="zh-CN" altLang="en-US" sz="3672" spc="-72" dirty="0" smtClean="0">
                <a:gradFill>
                  <a:gsLst>
                    <a:gs pos="2917">
                      <a:schemeClr val="tx1"/>
                    </a:gs>
                    <a:gs pos="30000">
                      <a:schemeClr val="tx1"/>
                    </a:gs>
                  </a:gsLst>
                  <a:lin ang="5400000" scaled="0"/>
                </a:gradFill>
              </a:rPr>
              <a:t>应用框架。</a:t>
            </a:r>
            <a:endParaRPr lang="en-US" sz="3672" spc="-72" dirty="0">
              <a:gradFill>
                <a:gsLst>
                  <a:gs pos="2917">
                    <a:schemeClr val="tx1"/>
                  </a:gs>
                  <a:gs pos="30000">
                    <a:schemeClr val="tx1"/>
                  </a:gs>
                </a:gsLst>
                <a:lin ang="5400000" scaled="0"/>
              </a:gradFill>
            </a:endParaRP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2682" y="1349894"/>
            <a:ext cx="1013648" cy="1013384"/>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466" y="1349892"/>
            <a:ext cx="1030018" cy="1029750"/>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83804" y="1366259"/>
            <a:ext cx="1013648" cy="1013384"/>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0466" y="2870704"/>
            <a:ext cx="1032901" cy="784216"/>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0857" y="2802911"/>
            <a:ext cx="1179541" cy="919801"/>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7791" y="2291349"/>
            <a:ext cx="1943429" cy="1942924"/>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4784" y="4145982"/>
            <a:ext cx="941381" cy="941137"/>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24992" y="4022192"/>
            <a:ext cx="1189027" cy="1188717"/>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90034" y="2291349"/>
            <a:ext cx="1943429" cy="1942924"/>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122845" y="4111582"/>
            <a:ext cx="1005222" cy="1009935"/>
          </a:xfrm>
          <a:prstGeom prst="rect">
            <a:avLst/>
          </a:prstGeom>
          <a:noFill/>
          <a:extLst>
            <a:ext uri="{909E8E84-426E-40dd-AFC4-6F175D3DCCD1}">
              <a14:hiddenFill xmlns="" xmlns:a14="http://schemas.microsoft.com/office/drawing/2010/main">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36893" y="3949332"/>
            <a:ext cx="1334783" cy="1334435"/>
          </a:xfrm>
          <a:prstGeom prst="rect">
            <a:avLst/>
          </a:prstGeom>
          <a:noFill/>
          <a:extLst>
            <a:ext uri="{909E8E84-426E-40dd-AFC4-6F175D3DCCD1}">
              <a14:hiddenFill xmlns="" xmlns:a14="http://schemas.microsoft.com/office/drawing/2010/main">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01169" y="1170018"/>
            <a:ext cx="1406231" cy="1405865"/>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15"/>
          <a:stretch>
            <a:fillRect/>
          </a:stretch>
        </p:blipFill>
        <p:spPr>
          <a:xfrm>
            <a:off x="316386" y="5301775"/>
            <a:ext cx="1458174" cy="1389284"/>
          </a:xfrm>
          <a:prstGeom prst="rect">
            <a:avLst/>
          </a:prstGeom>
        </p:spPr>
      </p:pic>
      <p:pic>
        <p:nvPicPr>
          <p:cNvPr id="4" name="Picture 3"/>
          <p:cNvPicPr>
            <a:picLocks noChangeAspect="1"/>
          </p:cNvPicPr>
          <p:nvPr/>
        </p:nvPicPr>
        <p:blipFill>
          <a:blip r:embed="rId16"/>
          <a:stretch>
            <a:fillRect/>
          </a:stretch>
        </p:blipFill>
        <p:spPr>
          <a:xfrm>
            <a:off x="1971200" y="5690400"/>
            <a:ext cx="1696608" cy="673463"/>
          </a:xfrm>
          <a:prstGeom prst="rect">
            <a:avLst/>
          </a:prstGeom>
        </p:spPr>
      </p:pic>
      <p:pic>
        <p:nvPicPr>
          <p:cNvPr id="6" name="Picture 5"/>
          <p:cNvPicPr>
            <a:picLocks noChangeAspect="1"/>
          </p:cNvPicPr>
          <p:nvPr/>
        </p:nvPicPr>
        <p:blipFill>
          <a:blip r:embed="rId17"/>
          <a:stretch>
            <a:fillRect/>
          </a:stretch>
        </p:blipFill>
        <p:spPr>
          <a:xfrm>
            <a:off x="3924568" y="5505968"/>
            <a:ext cx="1355830" cy="1345786"/>
          </a:xfrm>
          <a:prstGeom prst="rect">
            <a:avLst/>
          </a:prstGeom>
        </p:spPr>
      </p:pic>
      <p:pic>
        <p:nvPicPr>
          <p:cNvPr id="7" name="Picture 6"/>
          <p:cNvPicPr>
            <a:picLocks noChangeAspect="1"/>
          </p:cNvPicPr>
          <p:nvPr/>
        </p:nvPicPr>
        <p:blipFill>
          <a:blip r:embed="rId18"/>
          <a:stretch>
            <a:fillRect/>
          </a:stretch>
        </p:blipFill>
        <p:spPr>
          <a:xfrm>
            <a:off x="5801170" y="5505970"/>
            <a:ext cx="1335589" cy="1345784"/>
          </a:xfrm>
          <a:prstGeom prst="rect">
            <a:avLst/>
          </a:prstGeom>
        </p:spPr>
      </p:pic>
    </p:spTree>
    <p:extLst>
      <p:ext uri="{BB962C8B-B14F-4D97-AF65-F5344CB8AC3E}">
        <p14:creationId xmlns:p14="http://schemas.microsoft.com/office/powerpoint/2010/main" val="48897927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Kudu</a:t>
            </a:r>
            <a:endParaRPr lang="zh-CN" altLang="en-US" dirty="0"/>
          </a:p>
        </p:txBody>
      </p:sp>
      <p:sp>
        <p:nvSpPr>
          <p:cNvPr id="4" name="TextBox 3"/>
          <p:cNvSpPr txBox="1"/>
          <p:nvPr/>
        </p:nvSpPr>
        <p:spPr>
          <a:xfrm>
            <a:off x="274639" y="1516062"/>
            <a:ext cx="5958234" cy="2674578"/>
          </a:xfrm>
          <a:prstGeom prst="rect">
            <a:avLst/>
          </a:prstGeom>
          <a:noFill/>
        </p:spPr>
        <p:txBody>
          <a:bodyPr wrap="none" lIns="182880" tIns="146304" rIns="182880" bIns="146304" rtlCol="0">
            <a:spAutoFit/>
          </a:bodyPr>
          <a:lstStyle/>
          <a:p>
            <a:pPr>
              <a:lnSpc>
                <a:spcPct val="90000"/>
              </a:lnSpc>
              <a:spcAft>
                <a:spcPts val="600"/>
              </a:spcAft>
            </a:pPr>
            <a:r>
              <a:rPr lang="zh-CN" altLang="en-US" sz="2400" dirty="0">
                <a:solidFill>
                  <a:schemeClr val="bg1"/>
                </a:solidFill>
              </a:rPr>
              <a:t>开</a:t>
            </a:r>
            <a:r>
              <a:rPr lang="zh-CN" altLang="en-US" sz="2400" dirty="0" smtClean="0">
                <a:solidFill>
                  <a:schemeClr val="bg1"/>
                </a:solidFill>
              </a:rPr>
              <a:t>源工具</a:t>
            </a:r>
            <a:endParaRPr lang="en-US" altLang="zh-CN" sz="2400" dirty="0" smtClean="0">
              <a:solidFill>
                <a:schemeClr val="bg1"/>
              </a:solidFill>
            </a:endParaRPr>
          </a:p>
          <a:p>
            <a:pPr>
              <a:lnSpc>
                <a:spcPct val="90000"/>
              </a:lnSpc>
              <a:spcAft>
                <a:spcPts val="600"/>
              </a:spcAft>
            </a:pPr>
            <a:r>
              <a:rPr lang="zh-CN" altLang="en-US" sz="2400" dirty="0" smtClean="0">
                <a:solidFill>
                  <a:schemeClr val="bg1"/>
                </a:solidFill>
              </a:rPr>
              <a:t>站点管理及监控门户</a:t>
            </a:r>
            <a:endParaRPr lang="en-US" altLang="zh-CN" sz="2400" dirty="0" smtClean="0">
              <a:solidFill>
                <a:schemeClr val="bg1"/>
              </a:solidFill>
            </a:endParaRPr>
          </a:p>
          <a:p>
            <a:pPr>
              <a:lnSpc>
                <a:spcPct val="90000"/>
              </a:lnSpc>
              <a:spcAft>
                <a:spcPts val="600"/>
              </a:spcAft>
            </a:pPr>
            <a:r>
              <a:rPr lang="zh-CN" altLang="en-US" sz="2400" dirty="0" smtClean="0">
                <a:solidFill>
                  <a:schemeClr val="bg1"/>
                </a:solidFill>
              </a:rPr>
              <a:t>集成命令行工具</a:t>
            </a:r>
            <a:endParaRPr lang="en-US" altLang="zh-CN" sz="2400" dirty="0" smtClean="0">
              <a:solidFill>
                <a:schemeClr val="bg1"/>
              </a:solidFill>
            </a:endParaRPr>
          </a:p>
          <a:p>
            <a:pPr>
              <a:lnSpc>
                <a:spcPct val="90000"/>
              </a:lnSpc>
              <a:spcAft>
                <a:spcPts val="600"/>
              </a:spcAft>
            </a:pPr>
            <a:r>
              <a:rPr lang="zh-CN" altLang="en-US" sz="2400" dirty="0" smtClean="0">
                <a:solidFill>
                  <a:schemeClr val="bg1"/>
                </a:solidFill>
              </a:rPr>
              <a:t>集成多种第三方应用</a:t>
            </a:r>
            <a:endParaRPr lang="en-US" altLang="zh-CN" sz="2400" dirty="0" smtClean="0">
              <a:solidFill>
                <a:schemeClr val="bg1"/>
              </a:solidFill>
            </a:endParaRPr>
          </a:p>
          <a:p>
            <a:pPr>
              <a:lnSpc>
                <a:spcPct val="90000"/>
              </a:lnSpc>
              <a:spcAft>
                <a:spcPts val="600"/>
              </a:spcAft>
            </a:pPr>
            <a:endParaRPr lang="en-US" altLang="zh-CN" sz="2400" dirty="0">
              <a:solidFill>
                <a:schemeClr val="bg1"/>
              </a:solidFill>
            </a:endParaRPr>
          </a:p>
          <a:p>
            <a:pPr>
              <a:lnSpc>
                <a:spcPct val="90000"/>
              </a:lnSpc>
              <a:spcAft>
                <a:spcPts val="600"/>
              </a:spcAft>
            </a:pPr>
            <a:r>
              <a:rPr lang="en-US" altLang="zh-CN" sz="2400" dirty="0" smtClean="0">
                <a:solidFill>
                  <a:schemeClr val="bg1"/>
                </a:solidFill>
              </a:rPr>
              <a:t>http://&lt;sitename&gt;.scm.azurewebsites.net</a:t>
            </a:r>
            <a:endParaRPr lang="zh-CN" altLang="en-US" sz="2400" dirty="0" err="1" smtClean="0">
              <a:solidFill>
                <a:schemeClr val="bg1"/>
              </a:solidFill>
            </a:endParaRPr>
          </a:p>
        </p:txBody>
      </p:sp>
      <p:pic>
        <p:nvPicPr>
          <p:cNvPr id="5" name="Picture 4" descr="Hybri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5071" y="2480713"/>
            <a:ext cx="5841404" cy="4513812"/>
          </a:xfrm>
          <a:prstGeom prst="rect">
            <a:avLst/>
          </a:prstGeom>
        </p:spPr>
      </p:pic>
    </p:spTree>
    <p:extLst>
      <p:ext uri="{BB962C8B-B14F-4D97-AF65-F5344CB8AC3E}">
        <p14:creationId xmlns:p14="http://schemas.microsoft.com/office/powerpoint/2010/main" val="154963562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2201862"/>
            <a:ext cx="10285055" cy="214673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0" rIns="93256" bIns="93260" numCol="1" rtlCol="0" anchor="b" anchorCtr="0" compatLnSpc="1">
            <a:prstTxWarp prst="textNoShape">
              <a:avLst/>
            </a:prstTxWarp>
          </a:bodyPr>
          <a:lstStyle/>
          <a:p>
            <a:pPr defTabSz="932121" fontAlgn="base">
              <a:spcBef>
                <a:spcPct val="0"/>
              </a:spcBef>
              <a:spcAft>
                <a:spcPct val="0"/>
              </a:spcAft>
            </a:pPr>
            <a:endParaRPr lang="en-US" sz="2000" dirty="0">
              <a:solidFill>
                <a:schemeClr val="bg1"/>
              </a:solidFill>
            </a:endParaRPr>
          </a:p>
        </p:txBody>
      </p:sp>
      <p:sp>
        <p:nvSpPr>
          <p:cNvPr id="7" name="Rectangle 6"/>
          <p:cNvSpPr/>
          <p:nvPr/>
        </p:nvSpPr>
        <p:spPr bwMode="auto">
          <a:xfrm>
            <a:off x="9786967" y="2201862"/>
            <a:ext cx="2298670" cy="214673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0" rIns="93256" bIns="93260" numCol="1" rtlCol="0" anchor="b" anchorCtr="0" compatLnSpc="1">
            <a:prstTxWarp prst="textNoShape">
              <a:avLst/>
            </a:prstTxWarp>
          </a:bodyPr>
          <a:lstStyle/>
          <a:p>
            <a:pPr defTabSz="932121" fontAlgn="base">
              <a:spcBef>
                <a:spcPct val="0"/>
              </a:spcBef>
              <a:spcAft>
                <a:spcPct val="0"/>
              </a:spcAft>
            </a:pPr>
            <a:r>
              <a:rPr lang="en-US" sz="2000" dirty="0">
                <a:solidFill>
                  <a:schemeClr val="tx1"/>
                </a:solidFill>
              </a:rPr>
              <a:t>Demo</a:t>
            </a:r>
          </a:p>
        </p:txBody>
      </p:sp>
      <p:sp>
        <p:nvSpPr>
          <p:cNvPr id="8" name="Rounded Rectangle 29"/>
          <p:cNvSpPr/>
          <p:nvPr/>
        </p:nvSpPr>
        <p:spPr bwMode="black">
          <a:xfrm>
            <a:off x="10632748" y="2656915"/>
            <a:ext cx="607109" cy="1236632"/>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121" fontAlgn="base">
              <a:spcBef>
                <a:spcPct val="0"/>
              </a:spcBef>
              <a:spcAft>
                <a:spcPct val="0"/>
              </a:spcAft>
            </a:pPr>
            <a:endParaRPr lang="en-US" sz="1938"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itle 2"/>
          <p:cNvSpPr txBox="1">
            <a:spLocks/>
          </p:cNvSpPr>
          <p:nvPr/>
        </p:nvSpPr>
        <p:spPr>
          <a:xfrm>
            <a:off x="503237" y="3040264"/>
            <a:ext cx="10317162" cy="609398"/>
          </a:xfrm>
          <a:prstGeom prst="rect">
            <a:avLst/>
          </a:prstGeom>
        </p:spPr>
        <p:txBody>
          <a:bodyPr vert="horz" wrap="square" lIns="0" tIns="0" rIns="0" bIns="0" rtlCol="0" anchor="b" anchorCtr="0">
            <a:spAutoFit/>
          </a:bodyPr>
          <a:lstStyle>
            <a:lvl1pPr algn="l" defTabSz="932390" rtl="0" eaLnBrk="1" latinLnBrk="0" hangingPunct="1">
              <a:lnSpc>
                <a:spcPct val="90000"/>
              </a:lnSpc>
              <a:spcBef>
                <a:spcPct val="0"/>
              </a:spcBef>
              <a:buNone/>
              <a:defRPr lang="en-US" sz="7343" b="0" kern="1200" cap="none" spc="-154" baseline="0">
                <a:ln w="3175">
                  <a:noFill/>
                </a:ln>
                <a:gradFill>
                  <a:gsLst>
                    <a:gs pos="1250">
                      <a:schemeClr val="tx1"/>
                    </a:gs>
                    <a:gs pos="100000">
                      <a:schemeClr val="tx1"/>
                    </a:gs>
                  </a:gsLst>
                  <a:lin ang="5400000" scaled="0"/>
                </a:gradFill>
                <a:effectLst/>
                <a:latin typeface="+mj-lt"/>
                <a:ea typeface="+mn-ea"/>
                <a:cs typeface="Arial" charset="0"/>
              </a:defRPr>
            </a:lvl1pPr>
          </a:lstStyle>
          <a:p>
            <a:r>
              <a:rPr lang="en-US" sz="4400" dirty="0" smtClean="0">
                <a:solidFill>
                  <a:schemeClr val="tx1"/>
                </a:solidFill>
              </a:rPr>
              <a:t>W</a:t>
            </a:r>
            <a:r>
              <a:rPr lang="en-US" altLang="zh-CN" sz="4400" dirty="0" smtClean="0">
                <a:solidFill>
                  <a:schemeClr val="tx1"/>
                </a:solidFill>
              </a:rPr>
              <a:t>ebsite</a:t>
            </a:r>
            <a:endParaRPr lang="en-US" sz="4400" dirty="0">
              <a:solidFill>
                <a:schemeClr val="tx1"/>
              </a:solidFill>
            </a:endParaRPr>
          </a:p>
        </p:txBody>
      </p:sp>
    </p:spTree>
    <p:extLst>
      <p:ext uri="{BB962C8B-B14F-4D97-AF65-F5344CB8AC3E}">
        <p14:creationId xmlns:p14="http://schemas.microsoft.com/office/powerpoint/2010/main" val="357310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sz="6000" dirty="0" smtClean="0">
                <a:solidFill>
                  <a:srgbClr val="3F3F3F"/>
                </a:solidFill>
              </a:rPr>
              <a:t>云服务</a:t>
            </a:r>
            <a:r>
              <a:rPr lang="en-US" altLang="zh-CN" sz="6000" dirty="0" smtClean="0">
                <a:solidFill>
                  <a:srgbClr val="3F3F3F"/>
                </a:solidFill>
              </a:rPr>
              <a:t/>
            </a:r>
            <a:br>
              <a:rPr lang="en-US" altLang="zh-CN" sz="6000" dirty="0" smtClean="0">
                <a:solidFill>
                  <a:srgbClr val="3F3F3F"/>
                </a:solidFill>
              </a:rPr>
            </a:br>
            <a:r>
              <a:rPr lang="en-US" sz="4400" dirty="0" smtClean="0">
                <a:solidFill>
                  <a:srgbClr val="3F3F3F"/>
                </a:solidFill>
              </a:rPr>
              <a:t>C</a:t>
            </a:r>
            <a:r>
              <a:rPr lang="en-US" altLang="zh-CN" sz="4400" dirty="0" smtClean="0">
                <a:solidFill>
                  <a:srgbClr val="3F3F3F"/>
                </a:solidFill>
              </a:rPr>
              <a:t>loud Service</a:t>
            </a:r>
            <a:endParaRPr lang="en-US" sz="4400" dirty="0">
              <a:solidFill>
                <a:srgbClr val="3F3F3F"/>
              </a:solidFill>
            </a:endParaRPr>
          </a:p>
        </p:txBody>
      </p:sp>
      <p:pic>
        <p:nvPicPr>
          <p:cNvPr id="4" name="Picture 3" descr="Dat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637" y="0"/>
            <a:ext cx="9051738" cy="6994525"/>
          </a:xfrm>
          <a:prstGeom prst="rect">
            <a:avLst/>
          </a:prstGeom>
        </p:spPr>
      </p:pic>
    </p:spTree>
    <p:extLst>
      <p:ext uri="{BB962C8B-B14F-4D97-AF65-F5344CB8AC3E}">
        <p14:creationId xmlns:p14="http://schemas.microsoft.com/office/powerpoint/2010/main" val="277229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2691" y="1729203"/>
            <a:ext cx="11380676" cy="41384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3" rIns="93224" bIns="46613" numCol="1" spcCol="0" rtlCol="0" anchor="ctr" anchorCtr="0" compatLnSpc="1">
            <a:prstTxWarp prst="textNoShape">
              <a:avLst/>
            </a:prstTxWarp>
          </a:bodyPr>
          <a:lstStyle/>
          <a:p>
            <a:pPr algn="ctr" defTabSz="931972" fontAlgn="base">
              <a:spcBef>
                <a:spcPct val="0"/>
              </a:spcBef>
              <a:spcAft>
                <a:spcPct val="0"/>
              </a:spcAft>
            </a:pPr>
            <a:endParaRPr lang="en-US" sz="2244"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2501" y="0"/>
          <a:ext cx="161910" cy="161910"/>
        </p:xfrm>
        <a:graphic>
          <a:graphicData uri="http://schemas.openxmlformats.org/presentationml/2006/ole">
            <mc:AlternateContent xmlns:mc="http://schemas.openxmlformats.org/markup-compatibility/2006">
              <mc:Choice xmlns:v="urn:schemas-microsoft-com:vml" Requires="v">
                <p:oleObj spid="_x0000_s109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2501" y="0"/>
                        <a:ext cx="161910" cy="16191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zh-CN" altLang="en-US" dirty="0" smtClean="0"/>
              <a:t>云服务</a:t>
            </a:r>
            <a:endParaRPr lang="en-US" dirty="0"/>
          </a:p>
        </p:txBody>
      </p:sp>
      <p:sp>
        <p:nvSpPr>
          <p:cNvPr id="6" name="Rectangle 5"/>
          <p:cNvSpPr/>
          <p:nvPr/>
        </p:nvSpPr>
        <p:spPr bwMode="auto">
          <a:xfrm>
            <a:off x="2523333" y="3042425"/>
            <a:ext cx="3524733" cy="265057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0" name="Rectangle 9"/>
          <p:cNvSpPr/>
          <p:nvPr/>
        </p:nvSpPr>
        <p:spPr bwMode="auto">
          <a:xfrm>
            <a:off x="6220572" y="3042425"/>
            <a:ext cx="3543893" cy="265057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 name="Content Placeholder 2"/>
          <p:cNvSpPr txBox="1">
            <a:spLocks/>
          </p:cNvSpPr>
          <p:nvPr>
            <p:custDataLst>
              <p:tags r:id="rId4"/>
            </p:custDataLst>
          </p:nvPr>
        </p:nvSpPr>
        <p:spPr>
          <a:xfrm>
            <a:off x="564310" y="1880491"/>
            <a:ext cx="11377761" cy="64036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zh-CN" altLang="en-US" sz="4080" dirty="0" smtClean="0">
                <a:solidFill>
                  <a:schemeClr val="tx2">
                    <a:alpha val="99000"/>
                  </a:schemeClr>
                </a:solidFill>
                <a:latin typeface="Segoe UI Light" pitchFamily="34" charset="0"/>
              </a:rPr>
              <a:t>单个云服务的服务角色</a:t>
            </a:r>
            <a:endParaRPr lang="en-US" sz="3264" dirty="0">
              <a:solidFill>
                <a:schemeClr val="tx2">
                  <a:alpha val="99000"/>
                </a:schemeClr>
              </a:solidFill>
              <a:latin typeface="Segoe UI Light" pitchFamily="34" charset="0"/>
            </a:endParaRPr>
          </a:p>
        </p:txBody>
      </p:sp>
      <p:sp>
        <p:nvSpPr>
          <p:cNvPr id="13" name="TextBox 12"/>
          <p:cNvSpPr txBox="1"/>
          <p:nvPr/>
        </p:nvSpPr>
        <p:spPr>
          <a:xfrm>
            <a:off x="2504173" y="3210600"/>
            <a:ext cx="3543893" cy="576340"/>
          </a:xfrm>
          <a:prstGeom prst="rect">
            <a:avLst/>
          </a:prstGeom>
          <a:noFill/>
        </p:spPr>
        <p:txBody>
          <a:bodyPr wrap="square" lIns="0" tIns="0" rIns="0" bIns="0" rtlCol="0">
            <a:spAutoFit/>
          </a:bodyPr>
          <a:lstStyle/>
          <a:p>
            <a:pPr algn="ctr">
              <a:lnSpc>
                <a:spcPct val="90000"/>
              </a:lnSpc>
              <a:spcBef>
                <a:spcPct val="20000"/>
              </a:spcBef>
              <a:buSzPct val="80000"/>
            </a:pPr>
            <a:r>
              <a:rPr lang="en-US" sz="4080" dirty="0">
                <a:solidFill>
                  <a:schemeClr val="bg1">
                    <a:alpha val="99000"/>
                  </a:schemeClr>
                </a:solidFill>
                <a:latin typeface="Segoe UI Light" pitchFamily="34" charset="0"/>
              </a:rPr>
              <a:t>Web Role</a:t>
            </a:r>
          </a:p>
        </p:txBody>
      </p:sp>
      <p:sp>
        <p:nvSpPr>
          <p:cNvPr id="14" name="TextBox 13"/>
          <p:cNvSpPr txBox="1"/>
          <p:nvPr/>
        </p:nvSpPr>
        <p:spPr>
          <a:xfrm>
            <a:off x="6220572" y="3210600"/>
            <a:ext cx="3543893" cy="576340"/>
          </a:xfrm>
          <a:prstGeom prst="rect">
            <a:avLst/>
          </a:prstGeom>
          <a:noFill/>
        </p:spPr>
        <p:txBody>
          <a:bodyPr wrap="square" lIns="0" tIns="0" rIns="0" bIns="0" rtlCol="0">
            <a:spAutoFit/>
          </a:bodyPr>
          <a:lstStyle/>
          <a:p>
            <a:pPr algn="ctr">
              <a:lnSpc>
                <a:spcPct val="90000"/>
              </a:lnSpc>
              <a:spcBef>
                <a:spcPct val="20000"/>
              </a:spcBef>
              <a:buSzPct val="80000"/>
            </a:pPr>
            <a:r>
              <a:rPr lang="en-US" sz="4080" dirty="0">
                <a:solidFill>
                  <a:schemeClr val="bg1">
                    <a:alpha val="99000"/>
                  </a:schemeClr>
                </a:solidFill>
                <a:latin typeface="Segoe UI Light" pitchFamily="34" charset="0"/>
              </a:rPr>
              <a:t>Worker Role</a:t>
            </a:r>
          </a:p>
        </p:txBody>
      </p:sp>
      <p:sp>
        <p:nvSpPr>
          <p:cNvPr id="17" name="Freeform 62"/>
          <p:cNvSpPr>
            <a:spLocks noEditPoints="1"/>
          </p:cNvSpPr>
          <p:nvPr/>
        </p:nvSpPr>
        <p:spPr bwMode="black">
          <a:xfrm>
            <a:off x="3771533" y="3983074"/>
            <a:ext cx="944448" cy="94420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endParaRPr lang="en-US" sz="1632" dirty="0"/>
          </a:p>
        </p:txBody>
      </p:sp>
      <p:grpSp>
        <p:nvGrpSpPr>
          <p:cNvPr id="18" name="Group 17"/>
          <p:cNvGrpSpPr/>
          <p:nvPr/>
        </p:nvGrpSpPr>
        <p:grpSpPr bwMode="black">
          <a:xfrm>
            <a:off x="7429559" y="4041029"/>
            <a:ext cx="1125919" cy="915984"/>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p>
          </p:txBody>
        </p:sp>
      </p:grpSp>
    </p:spTree>
    <p:extLst>
      <p:ext uri="{BB962C8B-B14F-4D97-AF65-F5344CB8AC3E}">
        <p14:creationId xmlns:p14="http://schemas.microsoft.com/office/powerpoint/2010/main" val="195043052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2501" y="0"/>
          <a:ext cx="161910" cy="161910"/>
        </p:xfrm>
        <a:graphic>
          <a:graphicData uri="http://schemas.openxmlformats.org/presentationml/2006/ole">
            <mc:AlternateContent xmlns:mc="http://schemas.openxmlformats.org/markup-compatibility/2006">
              <mc:Choice xmlns:v="urn:schemas-microsoft-com:vml" Requires="v">
                <p:oleObj spid="_x0000_s2121"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2501" y="0"/>
                        <a:ext cx="161910" cy="16191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zh-CN" altLang="en-US" dirty="0" smtClean="0"/>
              <a:t>角色与实例</a:t>
            </a:r>
            <a:r>
              <a:rPr lang="en-US" dirty="0"/>
              <a:t/>
            </a:r>
            <a:br>
              <a:rPr lang="en-US" dirty="0"/>
            </a:br>
            <a:r>
              <a:rPr lang="zh-CN" altLang="en-US" sz="2652" dirty="0" smtClean="0">
                <a:solidFill>
                  <a:schemeClr val="accent4">
                    <a:lumMod val="75000"/>
                    <a:alpha val="99000"/>
                  </a:schemeClr>
                </a:solidFill>
                <a:latin typeface="微软雅黑" panose="020B0503020204020204" pitchFamily="34" charset="-122"/>
                <a:ea typeface="微软雅黑" panose="020B0503020204020204" pitchFamily="34" charset="-122"/>
              </a:rPr>
              <a:t>当服务由单个 </a:t>
            </a:r>
            <a:r>
              <a:rPr lang="en-US" altLang="zh-CN" sz="2652" dirty="0" smtClean="0">
                <a:solidFill>
                  <a:schemeClr val="accent4">
                    <a:lumMod val="75000"/>
                    <a:alpha val="99000"/>
                  </a:schemeClr>
                </a:solidFill>
                <a:latin typeface="微软雅黑" panose="020B0503020204020204" pitchFamily="34" charset="-122"/>
                <a:ea typeface="微软雅黑" panose="020B0503020204020204" pitchFamily="34" charset="-122"/>
              </a:rPr>
              <a:t>Web Role </a:t>
            </a:r>
            <a:r>
              <a:rPr lang="zh-CN" altLang="en-US" sz="2652" dirty="0" smtClean="0">
                <a:solidFill>
                  <a:schemeClr val="accent4">
                    <a:lumMod val="75000"/>
                    <a:alpha val="99000"/>
                  </a:schemeClr>
                </a:solidFill>
                <a:latin typeface="微软雅黑" panose="020B0503020204020204" pitchFamily="34" charset="-122"/>
                <a:ea typeface="微软雅黑" panose="020B0503020204020204" pitchFamily="34" charset="-122"/>
              </a:rPr>
              <a:t>和单个 </a:t>
            </a:r>
            <a:r>
              <a:rPr lang="en-US" altLang="zh-CN" sz="2652" dirty="0" smtClean="0">
                <a:solidFill>
                  <a:schemeClr val="accent4">
                    <a:lumMod val="75000"/>
                    <a:alpha val="99000"/>
                  </a:schemeClr>
                </a:solidFill>
                <a:latin typeface="微软雅黑" panose="020B0503020204020204" pitchFamily="34" charset="-122"/>
                <a:ea typeface="微软雅黑" panose="020B0503020204020204" pitchFamily="34" charset="-122"/>
              </a:rPr>
              <a:t>Worker Role </a:t>
            </a:r>
            <a:r>
              <a:rPr lang="zh-CN" altLang="en-US" sz="2652" dirty="0" smtClean="0">
                <a:solidFill>
                  <a:schemeClr val="accent4">
                    <a:lumMod val="75000"/>
                    <a:alpha val="99000"/>
                  </a:schemeClr>
                </a:solidFill>
                <a:latin typeface="微软雅黑" panose="020B0503020204020204" pitchFamily="34" charset="-122"/>
                <a:ea typeface="微软雅黑" panose="020B0503020204020204" pitchFamily="34" charset="-122"/>
              </a:rPr>
              <a:t>组成</a:t>
            </a:r>
            <a:endParaRPr lang="en-US" sz="2652" dirty="0">
              <a:solidFill>
                <a:schemeClr val="accent4">
                  <a:alpha val="99000"/>
                </a:schemeClr>
              </a:solidFill>
              <a:latin typeface="微软雅黑" panose="020B0503020204020204" pitchFamily="34" charset="-122"/>
              <a:ea typeface="微软雅黑" panose="020B0503020204020204" pitchFamily="34" charset="-122"/>
            </a:endParaRPr>
          </a:p>
        </p:txBody>
      </p:sp>
      <p:sp>
        <p:nvSpPr>
          <p:cNvPr id="4" name="Rectangle 3"/>
          <p:cNvSpPr/>
          <p:nvPr>
            <p:custDataLst>
              <p:tags r:id="rId4"/>
            </p:custDataLst>
          </p:nvPr>
        </p:nvSpPr>
        <p:spPr bwMode="auto">
          <a:xfrm>
            <a:off x="530328" y="1729202"/>
            <a:ext cx="11380676" cy="43382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t" anchorCtr="0" compatLnSpc="1">
            <a:prstTxWarp prst="textNoShape">
              <a:avLst/>
            </a:prstTxWarp>
          </a:bodyPr>
          <a:lstStyle/>
          <a:p>
            <a:pPr algn="ctr" defTabSz="932290" fontAlgn="base">
              <a:spcBef>
                <a:spcPct val="0"/>
              </a:spcBef>
              <a:spcAft>
                <a:spcPct val="0"/>
              </a:spcAft>
            </a:pPr>
            <a:r>
              <a:rPr lang="zh-CN" altLang="en-US" sz="3264" cap="all" dirty="0">
                <a:ln>
                  <a:solidFill>
                    <a:schemeClr val="bg1">
                      <a:alpha val="0"/>
                    </a:schemeClr>
                  </a:solidFill>
                </a:ln>
                <a:solidFill>
                  <a:srgbClr val="595959">
                    <a:alpha val="99000"/>
                  </a:srgbClr>
                </a:solidFill>
                <a:latin typeface="Segoe UI Light" pitchFamily="34" charset="0"/>
              </a:rPr>
              <a:t>云服务</a:t>
            </a:r>
            <a:endParaRPr lang="en-US" sz="3264" cap="all" dirty="0">
              <a:ln>
                <a:solidFill>
                  <a:schemeClr val="bg1">
                    <a:alpha val="0"/>
                  </a:schemeClr>
                </a:solidFill>
              </a:ln>
              <a:solidFill>
                <a:srgbClr val="595959">
                  <a:alpha val="99000"/>
                </a:srgbClr>
              </a:solidFill>
              <a:latin typeface="Segoe UI Light" pitchFamily="34" charset="0"/>
            </a:endParaRPr>
          </a:p>
        </p:txBody>
      </p:sp>
      <p:sp>
        <p:nvSpPr>
          <p:cNvPr id="5" name="Rectangle 4"/>
          <p:cNvSpPr/>
          <p:nvPr>
            <p:custDataLst>
              <p:tags r:id="rId5"/>
            </p:custDataLst>
          </p:nvPr>
        </p:nvSpPr>
        <p:spPr bwMode="auto">
          <a:xfrm>
            <a:off x="639132" y="2382024"/>
            <a:ext cx="5502360" cy="35594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t" anchorCtr="0" compatLnSpc="1">
            <a:prstTxWarp prst="textNoShape">
              <a:avLst/>
            </a:prstTxWarp>
          </a:bodyPr>
          <a:lstStyle/>
          <a:p>
            <a:pPr algn="ctr" defTabSz="932290" fontAlgn="base">
              <a:spcBef>
                <a:spcPct val="0"/>
              </a:spcBef>
              <a:spcAft>
                <a:spcPct val="0"/>
              </a:spcAft>
            </a:pPr>
            <a:r>
              <a:rPr lang="en-US" sz="2448" cap="all" dirty="0">
                <a:ln>
                  <a:solidFill>
                    <a:schemeClr val="bg1">
                      <a:alpha val="0"/>
                    </a:schemeClr>
                  </a:solidFill>
                </a:ln>
                <a:gradFill>
                  <a:gsLst>
                    <a:gs pos="0">
                      <a:srgbClr val="FFFFFF"/>
                    </a:gs>
                    <a:gs pos="100000">
                      <a:srgbClr val="FFFFFF"/>
                    </a:gs>
                  </a:gsLst>
                  <a:lin ang="5400000" scaled="0"/>
                </a:gradFill>
              </a:rPr>
              <a:t>Web Role</a:t>
            </a:r>
          </a:p>
        </p:txBody>
      </p:sp>
      <p:sp>
        <p:nvSpPr>
          <p:cNvPr id="6" name="Rectangle 5"/>
          <p:cNvSpPr/>
          <p:nvPr>
            <p:custDataLst>
              <p:tags r:id="rId6"/>
            </p:custDataLst>
          </p:nvPr>
        </p:nvSpPr>
        <p:spPr bwMode="auto">
          <a:xfrm>
            <a:off x="6282840" y="2382024"/>
            <a:ext cx="5502360" cy="35594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t" anchorCtr="0" compatLnSpc="1">
            <a:prstTxWarp prst="textNoShape">
              <a:avLst/>
            </a:prstTxWarp>
          </a:bodyPr>
          <a:lstStyle/>
          <a:p>
            <a:pPr algn="ctr" defTabSz="932290" fontAlgn="base">
              <a:spcBef>
                <a:spcPct val="0"/>
              </a:spcBef>
              <a:spcAft>
                <a:spcPct val="0"/>
              </a:spcAft>
            </a:pPr>
            <a:r>
              <a:rPr lang="en-US" sz="2448" cap="all" dirty="0">
                <a:ln>
                  <a:solidFill>
                    <a:schemeClr val="bg1">
                      <a:alpha val="0"/>
                    </a:schemeClr>
                  </a:solidFill>
                </a:ln>
                <a:gradFill>
                  <a:gsLst>
                    <a:gs pos="0">
                      <a:srgbClr val="FFFFFF"/>
                    </a:gs>
                    <a:gs pos="100000">
                      <a:srgbClr val="FFFFFF"/>
                    </a:gs>
                  </a:gsLst>
                  <a:lin ang="5400000" scaled="0"/>
                </a:gradFill>
              </a:rPr>
              <a:t>Worker Role</a:t>
            </a:r>
          </a:p>
        </p:txBody>
      </p:sp>
      <p:sp>
        <p:nvSpPr>
          <p:cNvPr id="7" name="Rectangle 6"/>
          <p:cNvSpPr/>
          <p:nvPr>
            <p:custDataLst>
              <p:tags r:id="rId7"/>
            </p:custDataLst>
          </p:nvPr>
        </p:nvSpPr>
        <p:spPr bwMode="auto">
          <a:xfrm>
            <a:off x="747936" y="2879412"/>
            <a:ext cx="1240362" cy="9139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089849" y="2879412"/>
            <a:ext cx="1240362" cy="9139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2</a:t>
            </a:r>
          </a:p>
        </p:txBody>
      </p:sp>
      <p:sp>
        <p:nvSpPr>
          <p:cNvPr id="9" name="Rectangle 8"/>
          <p:cNvSpPr/>
          <p:nvPr>
            <p:custDataLst>
              <p:tags r:id="rId9"/>
            </p:custDataLst>
          </p:nvPr>
        </p:nvSpPr>
        <p:spPr bwMode="auto">
          <a:xfrm>
            <a:off x="3431761" y="2879412"/>
            <a:ext cx="1240362" cy="9139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3</a:t>
            </a:r>
          </a:p>
        </p:txBody>
      </p:sp>
      <p:sp>
        <p:nvSpPr>
          <p:cNvPr id="10" name="Rectangle 9"/>
          <p:cNvSpPr/>
          <p:nvPr>
            <p:custDataLst>
              <p:tags r:id="rId10"/>
            </p:custDataLst>
          </p:nvPr>
        </p:nvSpPr>
        <p:spPr bwMode="auto">
          <a:xfrm>
            <a:off x="4773674" y="2879412"/>
            <a:ext cx="1240362" cy="9139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4</a:t>
            </a:r>
          </a:p>
        </p:txBody>
      </p:sp>
      <p:sp>
        <p:nvSpPr>
          <p:cNvPr id="11" name="Rectangle 10"/>
          <p:cNvSpPr/>
          <p:nvPr>
            <p:custDataLst>
              <p:tags r:id="rId11"/>
            </p:custDataLst>
          </p:nvPr>
        </p:nvSpPr>
        <p:spPr bwMode="auto">
          <a:xfrm>
            <a:off x="747936" y="3897504"/>
            <a:ext cx="1240362" cy="9139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5</a:t>
            </a:r>
          </a:p>
        </p:txBody>
      </p:sp>
      <p:sp>
        <p:nvSpPr>
          <p:cNvPr id="12" name="Rectangle 11"/>
          <p:cNvSpPr/>
          <p:nvPr>
            <p:custDataLst>
              <p:tags r:id="rId12"/>
            </p:custDataLst>
          </p:nvPr>
        </p:nvSpPr>
        <p:spPr bwMode="auto">
          <a:xfrm>
            <a:off x="2089849" y="3897504"/>
            <a:ext cx="1240362" cy="9139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6</a:t>
            </a:r>
          </a:p>
        </p:txBody>
      </p:sp>
      <p:sp>
        <p:nvSpPr>
          <p:cNvPr id="13" name="Rectangle 12"/>
          <p:cNvSpPr/>
          <p:nvPr>
            <p:custDataLst>
              <p:tags r:id="rId13"/>
            </p:custDataLst>
          </p:nvPr>
        </p:nvSpPr>
        <p:spPr bwMode="auto">
          <a:xfrm>
            <a:off x="3431761" y="3897504"/>
            <a:ext cx="1240362" cy="9139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7</a:t>
            </a:r>
          </a:p>
        </p:txBody>
      </p:sp>
      <p:sp>
        <p:nvSpPr>
          <p:cNvPr id="14" name="Rectangle 13"/>
          <p:cNvSpPr/>
          <p:nvPr>
            <p:custDataLst>
              <p:tags r:id="rId14"/>
            </p:custDataLst>
          </p:nvPr>
        </p:nvSpPr>
        <p:spPr bwMode="auto">
          <a:xfrm>
            <a:off x="4773674" y="3897504"/>
            <a:ext cx="1240362" cy="9139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8</a:t>
            </a:r>
          </a:p>
        </p:txBody>
      </p:sp>
      <p:sp>
        <p:nvSpPr>
          <p:cNvPr id="15" name="Rectangle 14"/>
          <p:cNvSpPr/>
          <p:nvPr>
            <p:custDataLst>
              <p:tags r:id="rId15"/>
            </p:custDataLst>
          </p:nvPr>
        </p:nvSpPr>
        <p:spPr bwMode="auto">
          <a:xfrm>
            <a:off x="747936" y="4915596"/>
            <a:ext cx="1240362" cy="9139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9</a:t>
            </a:r>
          </a:p>
        </p:txBody>
      </p:sp>
      <p:sp>
        <p:nvSpPr>
          <p:cNvPr id="16" name="Rectangle 15"/>
          <p:cNvSpPr/>
          <p:nvPr>
            <p:custDataLst>
              <p:tags r:id="rId16"/>
            </p:custDataLst>
          </p:nvPr>
        </p:nvSpPr>
        <p:spPr bwMode="auto">
          <a:xfrm>
            <a:off x="3431761" y="4915596"/>
            <a:ext cx="1240362" cy="9139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n</a:t>
            </a:r>
          </a:p>
        </p:txBody>
      </p:sp>
      <p:sp>
        <p:nvSpPr>
          <p:cNvPr id="18" name="Rectangle 17"/>
          <p:cNvSpPr/>
          <p:nvPr>
            <p:custDataLst>
              <p:tags r:id="rId17"/>
            </p:custDataLst>
          </p:nvPr>
        </p:nvSpPr>
        <p:spPr bwMode="auto">
          <a:xfrm>
            <a:off x="6391644" y="2880222"/>
            <a:ext cx="1240362" cy="9139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1</a:t>
            </a:r>
          </a:p>
        </p:txBody>
      </p:sp>
      <p:sp>
        <p:nvSpPr>
          <p:cNvPr id="19" name="Rectangle 18"/>
          <p:cNvSpPr/>
          <p:nvPr>
            <p:custDataLst>
              <p:tags r:id="rId18"/>
            </p:custDataLst>
          </p:nvPr>
        </p:nvSpPr>
        <p:spPr bwMode="auto">
          <a:xfrm>
            <a:off x="7733556" y="2880222"/>
            <a:ext cx="1240362" cy="9139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2</a:t>
            </a:r>
          </a:p>
        </p:txBody>
      </p:sp>
      <p:sp>
        <p:nvSpPr>
          <p:cNvPr id="20" name="Rectangle 19"/>
          <p:cNvSpPr/>
          <p:nvPr>
            <p:custDataLst>
              <p:tags r:id="rId19"/>
            </p:custDataLst>
          </p:nvPr>
        </p:nvSpPr>
        <p:spPr bwMode="auto">
          <a:xfrm>
            <a:off x="9075469" y="2880222"/>
            <a:ext cx="1240362" cy="9139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3</a:t>
            </a:r>
          </a:p>
        </p:txBody>
      </p:sp>
      <p:sp>
        <p:nvSpPr>
          <p:cNvPr id="21" name="Rectangle 20"/>
          <p:cNvSpPr/>
          <p:nvPr>
            <p:custDataLst>
              <p:tags r:id="rId20"/>
            </p:custDataLst>
          </p:nvPr>
        </p:nvSpPr>
        <p:spPr bwMode="auto">
          <a:xfrm>
            <a:off x="10417382" y="2880222"/>
            <a:ext cx="1240362" cy="9139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4</a:t>
            </a:r>
          </a:p>
        </p:txBody>
      </p:sp>
      <p:sp>
        <p:nvSpPr>
          <p:cNvPr id="22" name="Rectangle 21"/>
          <p:cNvSpPr/>
          <p:nvPr>
            <p:custDataLst>
              <p:tags r:id="rId21"/>
            </p:custDataLst>
          </p:nvPr>
        </p:nvSpPr>
        <p:spPr bwMode="auto">
          <a:xfrm>
            <a:off x="6391644" y="3898314"/>
            <a:ext cx="1240362" cy="9139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5</a:t>
            </a:r>
          </a:p>
        </p:txBody>
      </p:sp>
      <p:sp>
        <p:nvSpPr>
          <p:cNvPr id="23" name="Rectangle 22"/>
          <p:cNvSpPr/>
          <p:nvPr>
            <p:custDataLst>
              <p:tags r:id="rId22"/>
            </p:custDataLst>
          </p:nvPr>
        </p:nvSpPr>
        <p:spPr bwMode="auto">
          <a:xfrm>
            <a:off x="9075469" y="3898314"/>
            <a:ext cx="1240362" cy="9139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n</a:t>
            </a:r>
          </a:p>
        </p:txBody>
      </p:sp>
      <p:sp>
        <p:nvSpPr>
          <p:cNvPr id="26" name="Rectangle 25"/>
          <p:cNvSpPr/>
          <p:nvPr>
            <p:custDataLst>
              <p:tags r:id="rId23"/>
            </p:custDataLst>
          </p:nvPr>
        </p:nvSpPr>
        <p:spPr>
          <a:xfrm>
            <a:off x="2513560" y="5168535"/>
            <a:ext cx="392941" cy="414353"/>
          </a:xfrm>
          <a:prstGeom prst="rect">
            <a:avLst/>
          </a:prstGeom>
        </p:spPr>
        <p:txBody>
          <a:bodyPr wrap="square">
            <a:spAutoFit/>
          </a:bodyPr>
          <a:lstStyle/>
          <a:p>
            <a:pPr defTabSz="932559">
              <a:spcBef>
                <a:spcPts val="1224"/>
              </a:spcBef>
              <a:buSzPct val="80000"/>
            </a:pPr>
            <a:r>
              <a:rPr lang="en-US" sz="2040" dirty="0">
                <a:ln>
                  <a:solidFill>
                    <a:schemeClr val="bg1">
                      <a:alpha val="0"/>
                    </a:schemeClr>
                  </a:solidFill>
                </a:ln>
                <a:solidFill>
                  <a:schemeClr val="bg1"/>
                </a:solidFill>
              </a:rPr>
              <a:t>…</a:t>
            </a:r>
          </a:p>
        </p:txBody>
      </p:sp>
      <p:sp>
        <p:nvSpPr>
          <p:cNvPr id="27" name="Rectangle 26"/>
          <p:cNvSpPr/>
          <p:nvPr>
            <p:custDataLst>
              <p:tags r:id="rId24"/>
            </p:custDataLst>
          </p:nvPr>
        </p:nvSpPr>
        <p:spPr>
          <a:xfrm>
            <a:off x="8157267" y="4150443"/>
            <a:ext cx="392941" cy="414353"/>
          </a:xfrm>
          <a:prstGeom prst="rect">
            <a:avLst/>
          </a:prstGeom>
        </p:spPr>
        <p:txBody>
          <a:bodyPr wrap="square">
            <a:spAutoFit/>
          </a:bodyPr>
          <a:lstStyle/>
          <a:p>
            <a:pPr defTabSz="932559">
              <a:spcBef>
                <a:spcPts val="1224"/>
              </a:spcBef>
              <a:buSzPct val="80000"/>
            </a:pPr>
            <a:r>
              <a:rPr lang="en-US" sz="2040" dirty="0">
                <a:ln>
                  <a:solidFill>
                    <a:schemeClr val="bg1">
                      <a:alpha val="0"/>
                    </a:schemeClr>
                  </a:solidFill>
                </a:ln>
                <a:solidFill>
                  <a:schemeClr val="bg1"/>
                </a:solidFill>
              </a:rPr>
              <a:t>…</a:t>
            </a:r>
          </a:p>
        </p:txBody>
      </p:sp>
    </p:spTree>
    <p:extLst>
      <p:ext uri="{BB962C8B-B14F-4D97-AF65-F5344CB8AC3E}">
        <p14:creationId xmlns:p14="http://schemas.microsoft.com/office/powerpoint/2010/main" val="323802341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2501" y="0"/>
          <a:ext cx="161910" cy="161910"/>
        </p:xfrm>
        <a:graphic>
          <a:graphicData uri="http://schemas.openxmlformats.org/presentationml/2006/ole">
            <mc:AlternateContent xmlns:mc="http://schemas.openxmlformats.org/markup-compatibility/2006">
              <mc:Choice xmlns:v="urn:schemas-microsoft-com:vml" Requires="v">
                <p:oleObj spid="_x0000_s314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2501" y="0"/>
                        <a:ext cx="161910" cy="16191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zh-CN" altLang="en-US" dirty="0" smtClean="0"/>
              <a:t>故障域</a:t>
            </a:r>
            <a:endParaRPr lang="en-US" dirty="0"/>
          </a:p>
        </p:txBody>
      </p:sp>
      <p:sp>
        <p:nvSpPr>
          <p:cNvPr id="3" name="Content Placeholder 2"/>
          <p:cNvSpPr>
            <a:spLocks noGrp="1"/>
          </p:cNvSpPr>
          <p:nvPr>
            <p:ph sz="quarter" idx="4294967295"/>
            <p:custDataLst>
              <p:tags r:id="rId4"/>
            </p:custDataLst>
          </p:nvPr>
        </p:nvSpPr>
        <p:spPr>
          <a:xfrm>
            <a:off x="274639" y="1492250"/>
            <a:ext cx="12161836" cy="3727559"/>
          </a:xfrm>
        </p:spPr>
        <p:txBody>
          <a:bodyPr/>
          <a:lstStyle/>
          <a:p>
            <a:pPr marL="0" indent="0">
              <a:buNone/>
            </a:pPr>
            <a:r>
              <a:rPr lang="en-US" sz="4080" dirty="0">
                <a:solidFill>
                  <a:schemeClr val="accent2">
                    <a:alpha val="99000"/>
                  </a:schemeClr>
                </a:solidFill>
                <a:latin typeface="微软雅黑" panose="020B0503020204020204" pitchFamily="34" charset="-122"/>
                <a:ea typeface="微软雅黑" panose="020B0503020204020204" pitchFamily="34" charset="-122"/>
              </a:rPr>
              <a:t>99.95% </a:t>
            </a:r>
            <a:r>
              <a:rPr lang="zh-CN" altLang="en-US" sz="4080" dirty="0" smtClean="0">
                <a:solidFill>
                  <a:schemeClr val="accent2">
                    <a:alpha val="99000"/>
                  </a:schemeClr>
                </a:solidFill>
                <a:latin typeface="微软雅黑" panose="020B0503020204020204" pitchFamily="34" charset="-122"/>
                <a:ea typeface="微软雅黑" panose="020B0503020204020204" pitchFamily="34" charset="-122"/>
              </a:rPr>
              <a:t>高可用性保证</a:t>
            </a:r>
            <a:endParaRPr lang="en-US" sz="4080" dirty="0" smtClean="0">
              <a:solidFill>
                <a:schemeClr val="accent2">
                  <a:alpha val="99000"/>
                </a:schemeClr>
              </a:solidFill>
              <a:latin typeface="微软雅黑" panose="020B0503020204020204" pitchFamily="34" charset="-122"/>
              <a:ea typeface="微软雅黑" panose="020B0503020204020204" pitchFamily="34" charset="-122"/>
            </a:endParaRPr>
          </a:p>
          <a:p>
            <a:pPr marL="0" lvl="1"/>
            <a:r>
              <a:rPr lang="zh-CN" altLang="en-US" sz="2040" dirty="0" smtClean="0"/>
              <a:t>每个角色需要至少 </a:t>
            </a:r>
            <a:r>
              <a:rPr lang="en-US" altLang="zh-CN" sz="2040" dirty="0" smtClean="0"/>
              <a:t>2 </a:t>
            </a:r>
            <a:r>
              <a:rPr lang="zh-CN" altLang="en-US" sz="2040" dirty="0" smtClean="0"/>
              <a:t>个实例</a:t>
            </a:r>
            <a:endParaRPr lang="en-US" sz="2040" dirty="0" smtClean="0"/>
          </a:p>
          <a:p>
            <a:pPr marL="0" lvl="1"/>
            <a:endParaRPr lang="en-US" sz="2040" dirty="0"/>
          </a:p>
          <a:p>
            <a:pPr marL="0" indent="0">
              <a:lnSpc>
                <a:spcPts val="3876"/>
              </a:lnSpc>
              <a:buNone/>
            </a:pPr>
            <a:endParaRPr lang="en-US" altLang="zh-CN" sz="4080" dirty="0" smtClean="0">
              <a:solidFill>
                <a:schemeClr val="accent2">
                  <a:alpha val="99000"/>
                </a:schemeClr>
              </a:solidFill>
              <a:latin typeface="Segoe UI Light" pitchFamily="34" charset="0"/>
            </a:endParaRPr>
          </a:p>
          <a:p>
            <a:pPr marL="0" indent="0">
              <a:lnSpc>
                <a:spcPts val="3876"/>
              </a:lnSpc>
              <a:buNone/>
            </a:pPr>
            <a:r>
              <a:rPr lang="zh-CN" altLang="en-US" sz="4080" dirty="0" smtClean="0">
                <a:solidFill>
                  <a:schemeClr val="accent2">
                    <a:alpha val="99000"/>
                  </a:schemeClr>
                </a:solidFill>
                <a:latin typeface="Segoe UI Light" pitchFamily="34" charset="0"/>
              </a:rPr>
              <a:t>角色实例被分布在不同故障域中</a:t>
            </a:r>
            <a:endParaRPr lang="en-US" sz="4080" dirty="0">
              <a:solidFill>
                <a:schemeClr val="accent2">
                  <a:alpha val="99000"/>
                </a:schemeClr>
              </a:solidFill>
              <a:latin typeface="Segoe UI Light" pitchFamily="34" charset="0"/>
            </a:endParaRPr>
          </a:p>
          <a:p>
            <a:pPr marL="0" lvl="1"/>
            <a:r>
              <a:rPr lang="zh-CN" altLang="en-US" sz="2040" dirty="0" smtClean="0"/>
              <a:t>故障域隔离实例服务器</a:t>
            </a:r>
            <a:endParaRPr lang="en-US" sz="2040" dirty="0"/>
          </a:p>
          <a:p>
            <a:pPr marL="0" lvl="1"/>
            <a:r>
              <a:rPr lang="zh-CN" altLang="en-US" sz="2040" dirty="0"/>
              <a:t>故障</a:t>
            </a:r>
            <a:r>
              <a:rPr lang="zh-CN" altLang="en-US" sz="2040" dirty="0" smtClean="0"/>
              <a:t>域提供冗余</a:t>
            </a:r>
            <a:endParaRPr lang="en-US" sz="2040" dirty="0" smtClean="0"/>
          </a:p>
          <a:p>
            <a:pPr marL="0" lvl="1"/>
            <a:r>
              <a:rPr lang="zh-CN" altLang="en-US" sz="2040" dirty="0" smtClean="0"/>
              <a:t>每个服务角色默认有两个故障域</a:t>
            </a:r>
            <a:endParaRPr lang="en-US" sz="2040" dirty="0"/>
          </a:p>
        </p:txBody>
      </p:sp>
      <p:sp>
        <p:nvSpPr>
          <p:cNvPr id="5" name="Freeform 11"/>
          <p:cNvSpPr>
            <a:spLocks noEditPoints="1"/>
          </p:cNvSpPr>
          <p:nvPr/>
        </p:nvSpPr>
        <p:spPr bwMode="black">
          <a:xfrm>
            <a:off x="8126763" y="1729202"/>
            <a:ext cx="2849769" cy="2849033"/>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tx2"/>
          </a:solidFill>
          <a:ln>
            <a:noFill/>
          </a:ln>
        </p:spPr>
        <p:txBody>
          <a:bodyPr vert="horz" wrap="square" lIns="83943" tIns="41972" rIns="83943" bIns="41972" numCol="1" anchor="t" anchorCtr="0" compatLnSpc="1">
            <a:prstTxWarp prst="textNoShape">
              <a:avLst/>
            </a:prstTxWarp>
          </a:bodyPr>
          <a:lstStyle/>
          <a:p>
            <a:endParaRPr lang="en-US" sz="1632" dirty="0"/>
          </a:p>
        </p:txBody>
      </p:sp>
    </p:spTree>
    <p:extLst>
      <p:ext uri="{BB962C8B-B14F-4D97-AF65-F5344CB8AC3E}">
        <p14:creationId xmlns:p14="http://schemas.microsoft.com/office/powerpoint/2010/main" val="1809111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云计算的特点与优势</a:t>
            </a:r>
            <a:endParaRPr lang="en-US" dirty="0"/>
          </a:p>
        </p:txBody>
      </p:sp>
      <p:grpSp>
        <p:nvGrpSpPr>
          <p:cNvPr id="7" name="Group 6"/>
          <p:cNvGrpSpPr/>
          <p:nvPr/>
        </p:nvGrpSpPr>
        <p:grpSpPr>
          <a:xfrm>
            <a:off x="9887131" y="1610667"/>
            <a:ext cx="2159694" cy="2159694"/>
            <a:chOff x="8987331" y="1422949"/>
            <a:chExt cx="2671496" cy="2671496"/>
          </a:xfrm>
          <a:solidFill>
            <a:schemeClr val="bg2"/>
          </a:solidFill>
        </p:grpSpPr>
        <p:sp>
          <p:nvSpPr>
            <p:cNvPr id="15" name="Rectangle 14"/>
            <p:cNvSpPr/>
            <p:nvPr/>
          </p:nvSpPr>
          <p:spPr bwMode="auto">
            <a:xfrm>
              <a:off x="8987331" y="1422949"/>
              <a:ext cx="2671496" cy="2671496"/>
            </a:xfrm>
            <a:prstGeom prst="rect">
              <a:avLst/>
            </a:prstGeom>
            <a:solidFill>
              <a:schemeClr val="accent1"/>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24324" tIns="62163" rIns="124324" bIns="62163" numCol="1" rtlCol="0" anchor="b" anchorCtr="0" compatLnSpc="1">
              <a:prstTxWarp prst="textNoShape">
                <a:avLst/>
              </a:prstTxWarp>
            </a:bodyPr>
            <a:lstStyle/>
            <a:p>
              <a:pPr defTabSz="931592" fontAlgn="base">
                <a:spcBef>
                  <a:spcPct val="0"/>
                </a:spcBef>
                <a:spcAft>
                  <a:spcPct val="0"/>
                </a:spcAft>
              </a:pPr>
              <a:r>
                <a:rPr lang="zh-CN" altLang="en-US" sz="2448" dirty="0">
                  <a:gradFill>
                    <a:gsLst>
                      <a:gs pos="0">
                        <a:srgbClr val="FFFFFF"/>
                      </a:gs>
                      <a:gs pos="100000">
                        <a:srgbClr val="FFFFFF"/>
                      </a:gs>
                    </a:gsLst>
                    <a:lin ang="5400000" scaled="0"/>
                  </a:gradFill>
                  <a:latin typeface="Segoe UI" pitchFamily="34" charset="0"/>
                  <a:ea typeface="Segoe UI" pitchFamily="34" charset="0"/>
                  <a:cs typeface="Segoe UI" pitchFamily="34" charset="0"/>
                </a:rPr>
                <a:t>基于用量</a:t>
              </a:r>
              <a:endParaRPr lang="en-US" sz="2448"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47" name="Picture 4" descr="\\MAGNUM\Projects\Microsoft\Cloud Power FY12\Design\Icons\PNGs\Scalable_Elastic_4.png"/>
            <p:cNvPicPr>
              <a:picLocks noChangeAspect="1" noChangeArrowheads="1"/>
            </p:cNvPicPr>
            <p:nvPr/>
          </p:nvPicPr>
          <p:blipFill>
            <a:blip r:embed="rId6" cstate="print">
              <a:biLevel thresh="50000"/>
            </a:blip>
            <a:stretch>
              <a:fillRect/>
            </a:stretch>
          </p:blipFill>
          <p:spPr bwMode="auto">
            <a:xfrm>
              <a:off x="9503874" y="1891814"/>
              <a:ext cx="1638410" cy="1493123"/>
            </a:xfrm>
            <a:prstGeom prst="rect">
              <a:avLst/>
            </a:prstGeom>
            <a:noFill/>
          </p:spPr>
        </p:pic>
      </p:grpSp>
      <p:grpSp>
        <p:nvGrpSpPr>
          <p:cNvPr id="6" name="Group 5"/>
          <p:cNvGrpSpPr/>
          <p:nvPr/>
        </p:nvGrpSpPr>
        <p:grpSpPr>
          <a:xfrm>
            <a:off x="7518646" y="1610667"/>
            <a:ext cx="2159694" cy="2159694"/>
            <a:chOff x="6166103" y="1422949"/>
            <a:chExt cx="2671496" cy="2671496"/>
          </a:xfrm>
          <a:solidFill>
            <a:schemeClr val="bg2"/>
          </a:solidFill>
        </p:grpSpPr>
        <p:sp>
          <p:nvSpPr>
            <p:cNvPr id="14" name="Rectangle 13"/>
            <p:cNvSpPr/>
            <p:nvPr/>
          </p:nvSpPr>
          <p:spPr bwMode="auto">
            <a:xfrm>
              <a:off x="6166103" y="1422949"/>
              <a:ext cx="2671496" cy="2671496"/>
            </a:xfrm>
            <a:prstGeom prst="rect">
              <a:avLst/>
            </a:prstGeom>
            <a:solidFill>
              <a:schemeClr val="accent1"/>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24324" tIns="62163" rIns="124324" bIns="62163" numCol="1" rtlCol="0" anchor="b" anchorCtr="0" compatLnSpc="1">
              <a:prstTxWarp prst="textNoShape">
                <a:avLst/>
              </a:prstTxWarp>
            </a:bodyPr>
            <a:lstStyle/>
            <a:p>
              <a:pPr defTabSz="931592" fontAlgn="base">
                <a:spcBef>
                  <a:spcPct val="0"/>
                </a:spcBef>
                <a:spcAft>
                  <a:spcPct val="0"/>
                </a:spcAft>
              </a:pPr>
              <a:r>
                <a:rPr lang="zh-CN" altLang="en-US" sz="2448" dirty="0">
                  <a:gradFill>
                    <a:gsLst>
                      <a:gs pos="0">
                        <a:srgbClr val="FFFFFF"/>
                      </a:gs>
                      <a:gs pos="100000">
                        <a:srgbClr val="FFFFFF"/>
                      </a:gs>
                    </a:gsLst>
                    <a:lin ang="5400000" scaled="0"/>
                  </a:gradFill>
                  <a:latin typeface="Segoe UI" pitchFamily="34" charset="0"/>
                  <a:ea typeface="Segoe UI" pitchFamily="34" charset="0"/>
                  <a:cs typeface="Segoe UI" pitchFamily="34" charset="0"/>
                </a:rPr>
                <a:t>灵活弹性</a:t>
              </a:r>
              <a:endParaRPr lang="en-US" sz="2448"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8" name="Left-Right Arrow 47"/>
            <p:cNvSpPr/>
            <p:nvPr/>
          </p:nvSpPr>
          <p:spPr>
            <a:xfrm>
              <a:off x="6848477" y="2421844"/>
              <a:ext cx="1306748" cy="393026"/>
            </a:xfrm>
            <a:prstGeom prst="lef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904" dirty="0">
                <a:solidFill>
                  <a:srgbClr val="FFFFFF"/>
                </a:solidFill>
                <a:latin typeface="Segoe UI" pitchFamily="34" charset="0"/>
                <a:ea typeface="Segoe UI" pitchFamily="34" charset="0"/>
                <a:cs typeface="Segoe UI" pitchFamily="34" charset="0"/>
              </a:endParaRPr>
            </a:p>
          </p:txBody>
        </p:sp>
      </p:grpSp>
      <p:grpSp>
        <p:nvGrpSpPr>
          <p:cNvPr id="5" name="Group 4"/>
          <p:cNvGrpSpPr/>
          <p:nvPr/>
        </p:nvGrpSpPr>
        <p:grpSpPr>
          <a:xfrm>
            <a:off x="5150161" y="1610667"/>
            <a:ext cx="2159694" cy="2159694"/>
            <a:chOff x="3344876" y="1416799"/>
            <a:chExt cx="2671496" cy="2671496"/>
          </a:xfrm>
          <a:solidFill>
            <a:schemeClr val="bg2"/>
          </a:solidFill>
        </p:grpSpPr>
        <p:sp>
          <p:nvSpPr>
            <p:cNvPr id="13" name="Rectangle 12"/>
            <p:cNvSpPr/>
            <p:nvPr/>
          </p:nvSpPr>
          <p:spPr bwMode="auto">
            <a:xfrm>
              <a:off x="3344876" y="1416799"/>
              <a:ext cx="2671496" cy="2671496"/>
            </a:xfrm>
            <a:prstGeom prst="rect">
              <a:avLst/>
            </a:prstGeom>
            <a:solidFill>
              <a:schemeClr val="accent1"/>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24324" tIns="62163" rIns="124324" bIns="62163" numCol="1" rtlCol="0" anchor="b" anchorCtr="0" compatLnSpc="1">
              <a:prstTxWarp prst="textNoShape">
                <a:avLst/>
              </a:prstTxWarp>
            </a:bodyPr>
            <a:lstStyle/>
            <a:p>
              <a:pPr defTabSz="931592" fontAlgn="base">
                <a:spcBef>
                  <a:spcPct val="0"/>
                </a:spcBef>
                <a:spcAft>
                  <a:spcPct val="0"/>
                </a:spcAft>
              </a:pPr>
              <a:r>
                <a:rPr lang="zh-CN" altLang="en-US" sz="2448" dirty="0">
                  <a:gradFill>
                    <a:gsLst>
                      <a:gs pos="0">
                        <a:srgbClr val="FFFFFF"/>
                      </a:gs>
                      <a:gs pos="100000">
                        <a:srgbClr val="FFFFFF"/>
                      </a:gs>
                    </a:gsLst>
                    <a:lin ang="5400000" scaled="0"/>
                  </a:gradFill>
                  <a:latin typeface="Segoe UI" pitchFamily="34" charset="0"/>
                  <a:ea typeface="Segoe UI" pitchFamily="34" charset="0"/>
                  <a:cs typeface="Segoe UI" pitchFamily="34" charset="0"/>
                </a:rPr>
                <a:t>自助服务</a:t>
              </a:r>
              <a:endParaRPr lang="en-US" sz="2448"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49" name="Picture 5" descr="\\MAGNUM\Projects\Microsoft\Cloud Power FY12\Design\Icons\PNGs\Self_Service.png"/>
            <p:cNvPicPr>
              <a:picLocks noChangeAspect="1" noChangeArrowheads="1"/>
            </p:cNvPicPr>
            <p:nvPr/>
          </p:nvPicPr>
          <p:blipFill>
            <a:blip r:embed="rId7" cstate="print">
              <a:biLevel thresh="50000"/>
            </a:blip>
            <a:srcRect/>
            <a:stretch>
              <a:fillRect/>
            </a:stretch>
          </p:blipFill>
          <p:spPr bwMode="auto">
            <a:xfrm>
              <a:off x="3833712" y="1866563"/>
              <a:ext cx="1693824" cy="1543625"/>
            </a:xfrm>
            <a:prstGeom prst="rect">
              <a:avLst/>
            </a:prstGeom>
            <a:noFill/>
          </p:spPr>
        </p:pic>
      </p:grpSp>
      <p:grpSp>
        <p:nvGrpSpPr>
          <p:cNvPr id="3" name="Group 2"/>
          <p:cNvGrpSpPr/>
          <p:nvPr/>
        </p:nvGrpSpPr>
        <p:grpSpPr>
          <a:xfrm>
            <a:off x="2834006" y="1610667"/>
            <a:ext cx="2159694" cy="2159694"/>
            <a:chOff x="523649" y="1416799"/>
            <a:chExt cx="2671496" cy="2671496"/>
          </a:xfrm>
          <a:solidFill>
            <a:schemeClr val="bg2"/>
          </a:solidFill>
        </p:grpSpPr>
        <p:sp>
          <p:nvSpPr>
            <p:cNvPr id="12" name="Rectangle 11"/>
            <p:cNvSpPr/>
            <p:nvPr>
              <p:custDataLst>
                <p:tags r:id="rId3"/>
              </p:custDataLst>
            </p:nvPr>
          </p:nvSpPr>
          <p:spPr bwMode="auto">
            <a:xfrm>
              <a:off x="523649" y="1416799"/>
              <a:ext cx="2671496" cy="2671496"/>
            </a:xfrm>
            <a:prstGeom prst="rect">
              <a:avLst/>
            </a:prstGeom>
            <a:solidFill>
              <a:schemeClr val="accent1"/>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24324" tIns="62163" rIns="124324" bIns="62163" numCol="1" rtlCol="0" anchor="b" anchorCtr="0" compatLnSpc="1">
              <a:prstTxWarp prst="textNoShape">
                <a:avLst/>
              </a:prstTxWarp>
            </a:bodyPr>
            <a:lstStyle/>
            <a:p>
              <a:pPr defTabSz="931592" fontAlgn="base">
                <a:spcBef>
                  <a:spcPct val="0"/>
                </a:spcBef>
                <a:spcAft>
                  <a:spcPct val="0"/>
                </a:spcAft>
              </a:pPr>
              <a:r>
                <a:rPr lang="zh-CN" altLang="en-US" sz="2448" dirty="0">
                  <a:gradFill flip="none" rotWithShape="1">
                    <a:gsLst>
                      <a:gs pos="0">
                        <a:srgbClr val="FFFFFF"/>
                      </a:gs>
                      <a:gs pos="100000">
                        <a:srgbClr val="FFFFFF"/>
                      </a:gs>
                    </a:gsLst>
                    <a:lin ang="5400000" scaled="0"/>
                    <a:tileRect/>
                  </a:gradFill>
                  <a:latin typeface="Segoe UI" pitchFamily="34" charset="0"/>
                  <a:ea typeface="Segoe UI" pitchFamily="34" charset="0"/>
                  <a:cs typeface="Segoe UI" pitchFamily="34" charset="0"/>
                </a:rPr>
                <a:t>池化的资源</a:t>
              </a:r>
              <a:endParaRPr lang="en-US" sz="2448" dirty="0">
                <a:gradFill flip="none" rotWithShape="1">
                  <a:gsLst>
                    <a:gs pos="0">
                      <a:srgbClr val="FFFFFF"/>
                    </a:gs>
                    <a:gs pos="100000">
                      <a:srgbClr val="FFFFFF"/>
                    </a:gs>
                  </a:gsLst>
                  <a:lin ang="5400000" scaled="0"/>
                  <a:tileRect/>
                </a:gradFill>
                <a:latin typeface="Segoe UI" pitchFamily="34" charset="0"/>
                <a:ea typeface="Segoe UI" pitchFamily="34" charset="0"/>
                <a:cs typeface="Segoe UI" pitchFamily="34" charset="0"/>
              </a:endParaRPr>
            </a:p>
          </p:txBody>
        </p:sp>
        <p:pic>
          <p:nvPicPr>
            <p:cNvPr id="51" name="Picture 7" descr="\\MAGNUM\Projects\Microsoft\Cloud Power FY12\Design\Icons\PNGs\Metering.png"/>
            <p:cNvPicPr>
              <a:picLocks noChangeAspect="1" noChangeArrowheads="1"/>
            </p:cNvPicPr>
            <p:nvPr/>
          </p:nvPicPr>
          <p:blipFill>
            <a:blip r:embed="rId8" cstate="print">
              <a:biLevel thresh="50000"/>
            </a:blip>
            <a:stretch>
              <a:fillRect/>
            </a:stretch>
          </p:blipFill>
          <p:spPr bwMode="auto">
            <a:xfrm>
              <a:off x="952460" y="1811860"/>
              <a:ext cx="1813875" cy="1653031"/>
            </a:xfrm>
            <a:prstGeom prst="rect">
              <a:avLst/>
            </a:prstGeom>
            <a:noFill/>
          </p:spPr>
        </p:pic>
      </p:grpSp>
      <p:grpSp>
        <p:nvGrpSpPr>
          <p:cNvPr id="4" name="组合 3"/>
          <p:cNvGrpSpPr/>
          <p:nvPr/>
        </p:nvGrpSpPr>
        <p:grpSpPr>
          <a:xfrm>
            <a:off x="9887130" y="3913252"/>
            <a:ext cx="2159694" cy="2159694"/>
            <a:chOff x="9248224" y="3964780"/>
            <a:chExt cx="2160000" cy="2160000"/>
          </a:xfrm>
        </p:grpSpPr>
        <p:sp>
          <p:nvSpPr>
            <p:cNvPr id="33" name="Presentation Title Rectangle"/>
            <p:cNvSpPr txBox="1">
              <a:spLocks/>
            </p:cNvSpPr>
            <p:nvPr/>
          </p:nvSpPr>
          <p:spPr>
            <a:xfrm>
              <a:off x="9248224" y="3964780"/>
              <a:ext cx="2160000" cy="2160000"/>
            </a:xfrm>
            <a:prstGeom prst="rect">
              <a:avLst/>
            </a:prstGeom>
            <a:solidFill>
              <a:srgbClr val="0090F2"/>
            </a:solidFill>
            <a:effectLst/>
          </p:spPr>
          <p:txBody>
            <a:bodyPr lIns="182854" rIns="137140" bIns="182854" anchor="b" anchorCtr="0">
              <a:noAutofit/>
            </a:bodyPr>
            <a:lstStyle>
              <a:defPPr>
                <a:defRPr lang="en-US"/>
              </a:defPPr>
              <a:lvl1pPr defTabSz="914400">
                <a:lnSpc>
                  <a:spcPct val="90000"/>
                </a:lnSpc>
                <a:spcBef>
                  <a:spcPct val="0"/>
                </a:spcBef>
                <a:buNone/>
                <a:defRPr sz="3200" b="0" i="0" kern="0" cap="none" spc="0" baseline="0">
                  <a:ln w="3175">
                    <a:noFill/>
                  </a:ln>
                  <a:gradFill flip="none" rotWithShape="1">
                    <a:gsLst>
                      <a:gs pos="4583">
                        <a:srgbClr val="FFFFFF"/>
                      </a:gs>
                      <a:gs pos="100000">
                        <a:srgbClr val="FFFFFF"/>
                      </a:gs>
                    </a:gsLst>
                    <a:lin ang="5400000" scaled="0"/>
                    <a:tileRect/>
                  </a:gradFill>
                  <a:effectLst/>
                  <a:latin typeface="Segoe UI" pitchFamily="34" charset="0"/>
                  <a:ea typeface="Segoe UI" pitchFamily="34" charset="0"/>
                  <a:cs typeface="Segoe UI" pitchFamily="34" charset="0"/>
                </a:defRPr>
              </a:lvl1pPr>
            </a:lstStyle>
            <a:p>
              <a:r>
                <a:rPr lang="zh-CN" altLang="en-US" sz="2449" dirty="0"/>
                <a:t>专注</a:t>
              </a:r>
              <a:endParaRPr sz="2449" dirty="0"/>
            </a:p>
          </p:txBody>
        </p:sp>
        <p:grpSp>
          <p:nvGrpSpPr>
            <p:cNvPr id="34" name="Group 6"/>
            <p:cNvGrpSpPr/>
            <p:nvPr/>
          </p:nvGrpSpPr>
          <p:grpSpPr>
            <a:xfrm>
              <a:off x="9788224" y="4331226"/>
              <a:ext cx="1080000" cy="1008000"/>
              <a:chOff x="2428833" y="2459448"/>
              <a:chExt cx="1435493" cy="1435493"/>
            </a:xfrm>
          </p:grpSpPr>
          <p:sp>
            <p:nvSpPr>
              <p:cNvPr id="35" name="Oval 2"/>
              <p:cNvSpPr/>
              <p:nvPr/>
            </p:nvSpPr>
            <p:spPr bwMode="auto">
              <a:xfrm>
                <a:off x="3021813" y="3052428"/>
                <a:ext cx="249532" cy="249532"/>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898" fontAlgn="base">
                  <a:spcBef>
                    <a:spcPct val="0"/>
                  </a:spcBef>
                  <a:spcAft>
                    <a:spcPct val="0"/>
                  </a:spcAft>
                </a:pPr>
                <a:endParaRPr lang="en-US" sz="23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6" name="Down Arrow 3"/>
              <p:cNvSpPr/>
              <p:nvPr/>
            </p:nvSpPr>
            <p:spPr bwMode="auto">
              <a:xfrm>
                <a:off x="2965276" y="2459448"/>
                <a:ext cx="362607" cy="394108"/>
              </a:xfrm>
              <a:prstGeom prst="downArrow">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898" fontAlgn="base">
                  <a:spcBef>
                    <a:spcPct val="0"/>
                  </a:spcBef>
                  <a:spcAft>
                    <a:spcPct val="0"/>
                  </a:spcAft>
                </a:pPr>
                <a:endParaRPr lang="en-US" sz="23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7" name="Down Arrow 24"/>
              <p:cNvSpPr/>
              <p:nvPr/>
            </p:nvSpPr>
            <p:spPr bwMode="auto">
              <a:xfrm flipV="1">
                <a:off x="2965276" y="3500833"/>
                <a:ext cx="362607" cy="394108"/>
              </a:xfrm>
              <a:prstGeom prst="downArrow">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898" fontAlgn="base">
                  <a:spcBef>
                    <a:spcPct val="0"/>
                  </a:spcBef>
                  <a:spcAft>
                    <a:spcPct val="0"/>
                  </a:spcAft>
                </a:pPr>
                <a:endParaRPr lang="en-US" sz="23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38" name="Group 4"/>
              <p:cNvGrpSpPr/>
              <p:nvPr/>
            </p:nvGrpSpPr>
            <p:grpSpPr>
              <a:xfrm rot="36000000">
                <a:off x="2965276" y="2459448"/>
                <a:ext cx="362607" cy="1435493"/>
                <a:chOff x="3117676" y="2611848"/>
                <a:chExt cx="362607" cy="1435493"/>
              </a:xfrm>
            </p:grpSpPr>
            <p:sp>
              <p:nvSpPr>
                <p:cNvPr id="42" name="Down Arrow 29"/>
                <p:cNvSpPr/>
                <p:nvPr/>
              </p:nvSpPr>
              <p:spPr bwMode="auto">
                <a:xfrm>
                  <a:off x="3117676" y="2611848"/>
                  <a:ext cx="362607" cy="394108"/>
                </a:xfrm>
                <a:prstGeom prst="downArrow">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898" fontAlgn="base">
                    <a:spcBef>
                      <a:spcPct val="0"/>
                    </a:spcBef>
                    <a:spcAft>
                      <a:spcPct val="0"/>
                    </a:spcAft>
                  </a:pPr>
                  <a:endParaRPr lang="en-US" sz="23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3" name="Down Arrow 39"/>
                <p:cNvSpPr/>
                <p:nvPr/>
              </p:nvSpPr>
              <p:spPr bwMode="auto">
                <a:xfrm flipV="1">
                  <a:off x="3117676" y="3653233"/>
                  <a:ext cx="362607" cy="394108"/>
                </a:xfrm>
                <a:prstGeom prst="downArrow">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898" fontAlgn="base">
                    <a:spcBef>
                      <a:spcPct val="0"/>
                    </a:spcBef>
                    <a:spcAft>
                      <a:spcPct val="0"/>
                    </a:spcAft>
                  </a:pPr>
                  <a:endParaRPr lang="en-US" sz="23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39" name="Group 40"/>
              <p:cNvGrpSpPr/>
              <p:nvPr/>
            </p:nvGrpSpPr>
            <p:grpSpPr>
              <a:xfrm rot="7200000">
                <a:off x="2965276" y="2459448"/>
                <a:ext cx="362607" cy="1435493"/>
                <a:chOff x="3117676" y="2611848"/>
                <a:chExt cx="362607" cy="1435493"/>
              </a:xfrm>
            </p:grpSpPr>
            <p:sp>
              <p:nvSpPr>
                <p:cNvPr id="40" name="Down Arrow 41"/>
                <p:cNvSpPr/>
                <p:nvPr/>
              </p:nvSpPr>
              <p:spPr bwMode="auto">
                <a:xfrm>
                  <a:off x="3117676" y="2611848"/>
                  <a:ext cx="362607" cy="394108"/>
                </a:xfrm>
                <a:prstGeom prst="downArrow">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898" fontAlgn="base">
                    <a:spcBef>
                      <a:spcPct val="0"/>
                    </a:spcBef>
                    <a:spcAft>
                      <a:spcPct val="0"/>
                    </a:spcAft>
                  </a:pPr>
                  <a:endParaRPr lang="en-US" sz="23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1" name="Down Arrow 42"/>
                <p:cNvSpPr/>
                <p:nvPr/>
              </p:nvSpPr>
              <p:spPr bwMode="auto">
                <a:xfrm flipV="1">
                  <a:off x="3117676" y="3653233"/>
                  <a:ext cx="362607" cy="394108"/>
                </a:xfrm>
                <a:prstGeom prst="downArrow">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898" fontAlgn="base">
                    <a:spcBef>
                      <a:spcPct val="0"/>
                    </a:spcBef>
                    <a:spcAft>
                      <a:spcPct val="0"/>
                    </a:spcAft>
                  </a:pPr>
                  <a:endParaRPr lang="en-US" sz="23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grpSp>
      <p:grpSp>
        <p:nvGrpSpPr>
          <p:cNvPr id="8" name="组合 7"/>
          <p:cNvGrpSpPr/>
          <p:nvPr/>
        </p:nvGrpSpPr>
        <p:grpSpPr>
          <a:xfrm>
            <a:off x="7518646" y="3930953"/>
            <a:ext cx="2159694" cy="2159694"/>
            <a:chOff x="6780746" y="3982484"/>
            <a:chExt cx="2160000" cy="2160000"/>
          </a:xfrm>
        </p:grpSpPr>
        <p:sp>
          <p:nvSpPr>
            <p:cNvPr id="45" name="Presentation Title Rectangle"/>
            <p:cNvSpPr txBox="1">
              <a:spLocks/>
            </p:cNvSpPr>
            <p:nvPr/>
          </p:nvSpPr>
          <p:spPr>
            <a:xfrm>
              <a:off x="6780746" y="3982484"/>
              <a:ext cx="2160000" cy="2160000"/>
            </a:xfrm>
            <a:prstGeom prst="rect">
              <a:avLst/>
            </a:prstGeom>
            <a:solidFill>
              <a:srgbClr val="0090F2"/>
            </a:solidFill>
            <a:effectLst/>
          </p:spPr>
          <p:txBody>
            <a:bodyPr lIns="182854" rIns="137140" bIns="182854" anchor="b" anchorCtr="0">
              <a:noAutofit/>
            </a:bodyPr>
            <a:lstStyle>
              <a:defPPr>
                <a:defRPr lang="en-US"/>
              </a:defPPr>
              <a:lvl1pPr>
                <a:lnSpc>
                  <a:spcPct val="90000"/>
                </a:lnSpc>
                <a:spcBef>
                  <a:spcPct val="0"/>
                </a:spcBef>
                <a:buNone/>
                <a:defRPr sz="1700" b="1" i="0" cap="none" spc="0" baseline="0">
                  <a:ln w="3175">
                    <a:noFill/>
                  </a:ln>
                  <a:gradFill flip="none" rotWithShape="1">
                    <a:gsLst>
                      <a:gs pos="4583">
                        <a:srgbClr val="FFFFFF"/>
                      </a:gs>
                      <a:gs pos="100000">
                        <a:srgbClr val="FFFFFF"/>
                      </a:gs>
                    </a:gsLst>
                    <a:lin ang="5400000" scaled="0"/>
                    <a:tileRect/>
                  </a:gradFill>
                  <a:effectLst/>
                  <a:latin typeface="+mj-lt"/>
                  <a:cs typeface="Arial" charset="0"/>
                </a:defRPr>
              </a:lvl1pPr>
            </a:lstStyle>
            <a:p>
              <a:pPr defTabSz="914198">
                <a:defRPr/>
              </a:pPr>
              <a:r>
                <a:rPr lang="zh-CN" altLang="en-US" sz="2449" b="0" kern="0" dirty="0">
                  <a:latin typeface="Segoe UI" pitchFamily="34" charset="0"/>
                  <a:ea typeface="Segoe UI" pitchFamily="34" charset="0"/>
                  <a:cs typeface="Segoe UI" pitchFamily="34" charset="0"/>
                </a:rPr>
                <a:t>敏捷</a:t>
              </a:r>
              <a:endParaRPr lang="en-US" sz="2449" b="0" kern="0" dirty="0">
                <a:latin typeface="Segoe UI" pitchFamily="34" charset="0"/>
                <a:ea typeface="Segoe UI" pitchFamily="34" charset="0"/>
                <a:cs typeface="Segoe UI" pitchFamily="34" charset="0"/>
              </a:endParaRPr>
            </a:p>
          </p:txBody>
        </p:sp>
        <p:grpSp>
          <p:nvGrpSpPr>
            <p:cNvPr id="46" name="Group 99"/>
            <p:cNvGrpSpPr/>
            <p:nvPr/>
          </p:nvGrpSpPr>
          <p:grpSpPr bwMode="black">
            <a:xfrm>
              <a:off x="7284746" y="4315650"/>
              <a:ext cx="1152000" cy="1044000"/>
              <a:chOff x="1435100" y="3879850"/>
              <a:chExt cx="739775" cy="795338"/>
            </a:xfrm>
            <a:solidFill>
              <a:schemeClr val="tx1"/>
            </a:solidFill>
          </p:grpSpPr>
          <p:sp>
            <p:nvSpPr>
              <p:cNvPr id="50"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600" dirty="0">
                  <a:latin typeface="Segoe UI" pitchFamily="34" charset="0"/>
                  <a:ea typeface="Segoe UI" pitchFamily="34" charset="0"/>
                  <a:cs typeface="Segoe UI" pitchFamily="34" charset="0"/>
                </a:endParaRPr>
              </a:p>
            </p:txBody>
          </p:sp>
          <p:sp>
            <p:nvSpPr>
              <p:cNvPr id="52"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600" dirty="0">
                  <a:latin typeface="Segoe UI" pitchFamily="34" charset="0"/>
                  <a:ea typeface="Segoe UI" pitchFamily="34" charset="0"/>
                  <a:cs typeface="Segoe UI" pitchFamily="34" charset="0"/>
                </a:endParaRPr>
              </a:p>
            </p:txBody>
          </p:sp>
          <p:sp>
            <p:nvSpPr>
              <p:cNvPr id="53"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600" dirty="0">
                  <a:latin typeface="Segoe UI" pitchFamily="34" charset="0"/>
                  <a:ea typeface="Segoe UI" pitchFamily="34" charset="0"/>
                  <a:cs typeface="Segoe UI" pitchFamily="34" charset="0"/>
                </a:endParaRPr>
              </a:p>
            </p:txBody>
          </p:sp>
          <p:sp>
            <p:nvSpPr>
              <p:cNvPr id="54"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600" dirty="0">
                  <a:latin typeface="Segoe UI" pitchFamily="34" charset="0"/>
                  <a:ea typeface="Segoe UI" pitchFamily="34" charset="0"/>
                  <a:cs typeface="Segoe UI" pitchFamily="34" charset="0"/>
                </a:endParaRPr>
              </a:p>
            </p:txBody>
          </p:sp>
          <p:sp>
            <p:nvSpPr>
              <p:cNvPr id="55"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600" dirty="0">
                  <a:latin typeface="Segoe UI" pitchFamily="34" charset="0"/>
                  <a:ea typeface="Segoe UI" pitchFamily="34" charset="0"/>
                  <a:cs typeface="Segoe UI" pitchFamily="34" charset="0"/>
                </a:endParaRPr>
              </a:p>
            </p:txBody>
          </p:sp>
          <p:sp>
            <p:nvSpPr>
              <p:cNvPr id="56"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600" dirty="0">
                  <a:latin typeface="Segoe UI" pitchFamily="34" charset="0"/>
                  <a:ea typeface="Segoe UI" pitchFamily="34" charset="0"/>
                  <a:cs typeface="Segoe UI" pitchFamily="34" charset="0"/>
                </a:endParaRPr>
              </a:p>
            </p:txBody>
          </p:sp>
          <p:sp>
            <p:nvSpPr>
              <p:cNvPr id="57"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600" dirty="0">
                  <a:latin typeface="Segoe UI" pitchFamily="34" charset="0"/>
                  <a:ea typeface="Segoe UI" pitchFamily="34" charset="0"/>
                  <a:cs typeface="Segoe UI" pitchFamily="34" charset="0"/>
                </a:endParaRPr>
              </a:p>
            </p:txBody>
          </p:sp>
          <p:sp>
            <p:nvSpPr>
              <p:cNvPr id="58"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600" dirty="0">
                  <a:latin typeface="Segoe UI" pitchFamily="34" charset="0"/>
                  <a:ea typeface="Segoe UI" pitchFamily="34" charset="0"/>
                  <a:cs typeface="Segoe UI" pitchFamily="34" charset="0"/>
                </a:endParaRPr>
              </a:p>
            </p:txBody>
          </p:sp>
          <p:sp>
            <p:nvSpPr>
              <p:cNvPr id="59"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600" dirty="0">
                  <a:latin typeface="Segoe UI" pitchFamily="34" charset="0"/>
                  <a:ea typeface="Segoe UI" pitchFamily="34" charset="0"/>
                  <a:cs typeface="Segoe UI" pitchFamily="34" charset="0"/>
                </a:endParaRPr>
              </a:p>
            </p:txBody>
          </p:sp>
        </p:grpSp>
      </p:grpSp>
      <p:grpSp>
        <p:nvGrpSpPr>
          <p:cNvPr id="61" name="组合 60"/>
          <p:cNvGrpSpPr/>
          <p:nvPr/>
        </p:nvGrpSpPr>
        <p:grpSpPr>
          <a:xfrm>
            <a:off x="5145684" y="3930953"/>
            <a:ext cx="2159694" cy="2159694"/>
            <a:chOff x="5145532" y="3931015"/>
            <a:chExt cx="2160000" cy="2160000"/>
          </a:xfrm>
        </p:grpSpPr>
        <p:sp>
          <p:nvSpPr>
            <p:cNvPr id="20" name="Presentation Title Rectangle"/>
            <p:cNvSpPr txBox="1">
              <a:spLocks/>
            </p:cNvSpPr>
            <p:nvPr/>
          </p:nvSpPr>
          <p:spPr>
            <a:xfrm>
              <a:off x="5145532" y="3931015"/>
              <a:ext cx="2160000" cy="2160000"/>
            </a:xfrm>
            <a:prstGeom prst="rect">
              <a:avLst/>
            </a:prstGeom>
            <a:solidFill>
              <a:srgbClr val="0090F2"/>
            </a:solidFill>
            <a:effectLst/>
          </p:spPr>
          <p:txBody>
            <a:bodyPr lIns="182854" rIns="137140" bIns="182854" anchor="b" anchorCtr="0">
              <a:noAutofit/>
            </a:bodyPr>
            <a:lstStyle>
              <a:defPPr>
                <a:defRPr lang="en-US"/>
              </a:defPPr>
              <a:lvl1pPr defTabSz="914400">
                <a:lnSpc>
                  <a:spcPct val="90000"/>
                </a:lnSpc>
                <a:spcBef>
                  <a:spcPct val="0"/>
                </a:spcBef>
                <a:buNone/>
                <a:defRPr sz="3200" b="0" i="0" kern="0" cap="none" spc="0" baseline="0">
                  <a:ln w="3175">
                    <a:noFill/>
                  </a:ln>
                  <a:gradFill flip="none" rotWithShape="1">
                    <a:gsLst>
                      <a:gs pos="4583">
                        <a:srgbClr val="FFFFFF"/>
                      </a:gs>
                      <a:gs pos="100000">
                        <a:srgbClr val="FFFFFF"/>
                      </a:gs>
                    </a:gsLst>
                    <a:lin ang="5400000" scaled="0"/>
                    <a:tileRect/>
                  </a:gradFill>
                  <a:effectLst/>
                  <a:latin typeface="Segoe UI" pitchFamily="34" charset="0"/>
                  <a:ea typeface="Segoe UI" pitchFamily="34" charset="0"/>
                  <a:cs typeface="Segoe UI" pitchFamily="34" charset="0"/>
                </a:defRPr>
              </a:lvl1pPr>
            </a:lstStyle>
            <a:p>
              <a:r>
                <a:rPr lang="zh-CN" altLang="en-US" sz="2449" dirty="0"/>
                <a:t>经济</a:t>
              </a:r>
              <a:endParaRPr sz="2449" dirty="0"/>
            </a:p>
          </p:txBody>
        </p:sp>
        <p:pic>
          <p:nvPicPr>
            <p:cNvPr id="60" name="图片 5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05735" y="4052456"/>
              <a:ext cx="1404000" cy="1404000"/>
            </a:xfrm>
            <a:prstGeom prst="rect">
              <a:avLst/>
            </a:prstGeom>
          </p:spPr>
        </p:pic>
      </p:grpSp>
      <p:sp>
        <p:nvSpPr>
          <p:cNvPr id="18" name="Rectangle 11"/>
          <p:cNvSpPr/>
          <p:nvPr>
            <p:custDataLst>
              <p:tags r:id="rId1"/>
            </p:custDataLst>
          </p:nvPr>
        </p:nvSpPr>
        <p:spPr bwMode="auto">
          <a:xfrm>
            <a:off x="517852" y="3930953"/>
            <a:ext cx="4475848" cy="2159694"/>
          </a:xfrm>
          <a:prstGeom prst="rect">
            <a:avLst/>
          </a:prstGeom>
          <a:solidFill>
            <a:schemeClr val="accent6">
              <a:lumMod val="7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24324" tIns="62163" rIns="124324" bIns="62163" numCol="1" rtlCol="0" anchor="b" anchorCtr="0" compatLnSpc="1">
            <a:prstTxWarp prst="textNoShape">
              <a:avLst/>
            </a:prstTxWarp>
          </a:bodyPr>
          <a:lstStyle/>
          <a:p>
            <a:pPr defTabSz="931592" fontAlgn="base">
              <a:spcBef>
                <a:spcPct val="0"/>
              </a:spcBef>
              <a:spcAft>
                <a:spcPct val="0"/>
              </a:spcAft>
            </a:pPr>
            <a:r>
              <a:rPr lang="zh-CN" altLang="en-US" sz="2448" dirty="0">
                <a:gradFill flip="none" rotWithShape="1">
                  <a:gsLst>
                    <a:gs pos="0">
                      <a:srgbClr val="FFFFFF"/>
                    </a:gs>
                    <a:gs pos="100000">
                      <a:srgbClr val="FFFFFF"/>
                    </a:gs>
                  </a:gsLst>
                  <a:lin ang="5400000" scaled="0"/>
                  <a:tileRect/>
                </a:gradFill>
                <a:latin typeface="Segoe UI" pitchFamily="34" charset="0"/>
                <a:ea typeface="Segoe UI" pitchFamily="34" charset="0"/>
                <a:cs typeface="Segoe UI" pitchFamily="34" charset="0"/>
              </a:rPr>
              <a:t>企业优势</a:t>
            </a:r>
            <a:endParaRPr lang="en-US" sz="2448" dirty="0">
              <a:gradFill flip="none" rotWithShape="1">
                <a:gsLst>
                  <a:gs pos="0">
                    <a:srgbClr val="FFFFFF"/>
                  </a:gs>
                  <a:gs pos="100000">
                    <a:srgbClr val="FFFFFF"/>
                  </a:gs>
                </a:gsLst>
                <a:lin ang="5400000" scaled="0"/>
                <a:tileRect/>
              </a:gradFill>
              <a:latin typeface="Segoe UI" pitchFamily="34" charset="0"/>
              <a:ea typeface="Segoe UI" pitchFamily="34" charset="0"/>
              <a:cs typeface="Segoe UI" pitchFamily="34" charset="0"/>
            </a:endParaRPr>
          </a:p>
        </p:txBody>
      </p:sp>
      <p:sp>
        <p:nvSpPr>
          <p:cNvPr id="17" name="Rectangle 11"/>
          <p:cNvSpPr/>
          <p:nvPr>
            <p:custDataLst>
              <p:tags r:id="rId2"/>
            </p:custDataLst>
          </p:nvPr>
        </p:nvSpPr>
        <p:spPr bwMode="auto">
          <a:xfrm>
            <a:off x="517852" y="1610667"/>
            <a:ext cx="2159694" cy="2159694"/>
          </a:xfrm>
          <a:prstGeom prst="rect">
            <a:avLst/>
          </a:prstGeom>
          <a:solidFill>
            <a:srgbClr val="FFC00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24324" tIns="62163" rIns="124324" bIns="62163" numCol="1" rtlCol="0" anchor="b" anchorCtr="0" compatLnSpc="1">
            <a:prstTxWarp prst="textNoShape">
              <a:avLst/>
            </a:prstTxWarp>
          </a:bodyPr>
          <a:lstStyle/>
          <a:p>
            <a:pPr defTabSz="931592" fontAlgn="base">
              <a:spcBef>
                <a:spcPct val="0"/>
              </a:spcBef>
              <a:spcAft>
                <a:spcPct val="0"/>
              </a:spcAft>
            </a:pPr>
            <a:r>
              <a:rPr lang="zh-CN" altLang="en-US" sz="2448" dirty="0">
                <a:gradFill flip="none" rotWithShape="1">
                  <a:gsLst>
                    <a:gs pos="0">
                      <a:srgbClr val="FFFFFF"/>
                    </a:gs>
                    <a:gs pos="100000">
                      <a:srgbClr val="FFFFFF"/>
                    </a:gs>
                  </a:gsLst>
                  <a:lin ang="5400000" scaled="0"/>
                  <a:tileRect/>
                </a:gradFill>
                <a:latin typeface="Segoe UI" pitchFamily="34" charset="0"/>
                <a:ea typeface="Segoe UI" pitchFamily="34" charset="0"/>
                <a:cs typeface="Segoe UI" pitchFamily="34" charset="0"/>
              </a:rPr>
              <a:t>技术特性</a:t>
            </a:r>
            <a:endParaRPr lang="en-US" sz="2448" dirty="0">
              <a:gradFill flip="none" rotWithShape="1">
                <a:gsLst>
                  <a:gs pos="0">
                    <a:srgbClr val="FFFFFF"/>
                  </a:gs>
                  <a:gs pos="100000">
                    <a:srgbClr val="FFFFFF"/>
                  </a:gs>
                </a:gsLst>
                <a:lin ang="5400000" scaled="0"/>
                <a:tileRect/>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111898"/>
      </p:ext>
    </p:extLst>
  </p:cSld>
  <p:clrMapOvr>
    <a:masterClrMapping/>
  </p:clrMapOvr>
  <mc:AlternateContent xmlns:mc="http://schemas.openxmlformats.org/markup-compatibility/2006" xmlns:p14="http://schemas.microsoft.com/office/powerpoint/2010/main">
    <mc:Choice Requires="p14">
      <p:transition p14:dur="450">
        <p:wipe dir="r"/>
      </p:transition>
    </mc:Choice>
    <mc:Fallback xmlns="">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anim calcmode="lin" valueType="num">
                                      <p:cBhvr>
                                        <p:cTn id="32" dur="500" fill="hold"/>
                                        <p:tgtEl>
                                          <p:spTgt spid="18"/>
                                        </p:tgtEl>
                                        <p:attrNameLst>
                                          <p:attrName>ppt_x</p:attrName>
                                        </p:attrNameLst>
                                      </p:cBhvr>
                                      <p:tavLst>
                                        <p:tav tm="0">
                                          <p:val>
                                            <p:strVal val="#ppt_x"/>
                                          </p:val>
                                        </p:tav>
                                        <p:tav tm="100000">
                                          <p:val>
                                            <p:strVal val="#ppt_x"/>
                                          </p:val>
                                        </p:tav>
                                      </p:tavLst>
                                    </p:anim>
                                    <p:anim calcmode="lin" valueType="num">
                                      <p:cBhvr>
                                        <p:cTn id="33" dur="500" fill="hold"/>
                                        <p:tgtEl>
                                          <p:spTgt spid="18"/>
                                        </p:tgtEl>
                                        <p:attrNameLst>
                                          <p:attrName>ppt_y</p:attrName>
                                        </p:attrNameLst>
                                      </p:cBhvr>
                                      <p:tavLst>
                                        <p:tav tm="0">
                                          <p:val>
                                            <p:strVal val="#ppt_y+.1"/>
                                          </p:val>
                                        </p:tav>
                                        <p:tav tm="100000">
                                          <p:val>
                                            <p:strVal val="#ppt_y"/>
                                          </p:val>
                                        </p:tav>
                                      </p:tavLst>
                                    </p:anim>
                                  </p:childTnLst>
                                </p:cTn>
                              </p:par>
                            </p:childTnLst>
                          </p:cTn>
                        </p:par>
                        <p:par>
                          <p:cTn id="34" fill="hold">
                            <p:stCondLst>
                              <p:cond delay="500"/>
                            </p:stCondLst>
                            <p:childTnLst>
                              <p:par>
                                <p:cTn id="35" presetID="2" presetClass="entr" presetSubtype="8" fill="hold" nodeType="after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additive="base">
                                        <p:cTn id="37" dur="500" fill="hold"/>
                                        <p:tgtEl>
                                          <p:spTgt spid="61"/>
                                        </p:tgtEl>
                                        <p:attrNameLst>
                                          <p:attrName>ppt_x</p:attrName>
                                        </p:attrNameLst>
                                      </p:cBhvr>
                                      <p:tavLst>
                                        <p:tav tm="0">
                                          <p:val>
                                            <p:strVal val="0-#ppt_w/2"/>
                                          </p:val>
                                        </p:tav>
                                        <p:tav tm="100000">
                                          <p:val>
                                            <p:strVal val="#ppt_x"/>
                                          </p:val>
                                        </p:tav>
                                      </p:tavLst>
                                    </p:anim>
                                    <p:anim calcmode="lin" valueType="num">
                                      <p:cBhvr additive="base">
                                        <p:cTn id="38" dur="500" fill="hold"/>
                                        <p:tgtEl>
                                          <p:spTgt spid="61"/>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0-#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0-#ppt_w/2"/>
                                          </p:val>
                                        </p:tav>
                                        <p:tav tm="100000">
                                          <p:val>
                                            <p:strVal val="#ppt_x"/>
                                          </p:val>
                                        </p:tav>
                                      </p:tavLst>
                                    </p:anim>
                                    <p:anim calcmode="lin" valueType="num">
                                      <p:cBhvr additive="base">
                                        <p:cTn id="4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p:custDataLst>
              <p:tags r:id="rId2"/>
            </p:custDataLst>
            <p:extLst/>
          </p:nvPr>
        </p:nvGraphicFramePr>
        <p:xfrm>
          <a:off x="2501" y="0"/>
          <a:ext cx="161910" cy="161910"/>
        </p:xfrm>
        <a:graphic>
          <a:graphicData uri="http://schemas.openxmlformats.org/presentationml/2006/ole">
            <mc:AlternateContent xmlns:mc="http://schemas.openxmlformats.org/markup-compatibility/2006">
              <mc:Choice xmlns:v="urn:schemas-microsoft-com:vml" Requires="v">
                <p:oleObj spid="_x0000_s5192"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2501" y="0"/>
                        <a:ext cx="161910" cy="16191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zh-CN" altLang="en-US" dirty="0"/>
              <a:t>角色与</a:t>
            </a:r>
            <a:r>
              <a:rPr lang="zh-CN" altLang="en-US" dirty="0" smtClean="0"/>
              <a:t>实例</a:t>
            </a:r>
            <a:r>
              <a:rPr lang="en-US" dirty="0" smtClean="0"/>
              <a:t/>
            </a:r>
            <a:br>
              <a:rPr lang="en-US" dirty="0" smtClean="0"/>
            </a:br>
            <a:r>
              <a:rPr lang="zh-CN" altLang="en-US" sz="2652" dirty="0" smtClean="0">
                <a:solidFill>
                  <a:schemeClr val="accent4">
                    <a:alpha val="99000"/>
                  </a:schemeClr>
                </a:solidFill>
              </a:rPr>
              <a:t>当服务角色实例分布在三个故障域中</a:t>
            </a:r>
            <a:endParaRPr lang="en-US" sz="2652" dirty="0">
              <a:solidFill>
                <a:schemeClr val="accent4">
                  <a:alpha val="99000"/>
                </a:schemeClr>
              </a:solidFill>
            </a:endParaRPr>
          </a:p>
        </p:txBody>
      </p:sp>
      <p:sp>
        <p:nvSpPr>
          <p:cNvPr id="4" name="Rectangle 3"/>
          <p:cNvSpPr/>
          <p:nvPr>
            <p:custDataLst>
              <p:tags r:id="rId4"/>
            </p:custDataLst>
          </p:nvPr>
        </p:nvSpPr>
        <p:spPr bwMode="auto">
          <a:xfrm>
            <a:off x="2489443" y="1729202"/>
            <a:ext cx="7459187" cy="5576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zh-CN" altLang="en-US" sz="1836" cap="all" dirty="0" smtClean="0">
                <a:ln>
                  <a:solidFill>
                    <a:schemeClr val="bg1">
                      <a:alpha val="0"/>
                    </a:schemeClr>
                  </a:solidFill>
                </a:ln>
                <a:gradFill>
                  <a:gsLst>
                    <a:gs pos="0">
                      <a:srgbClr val="FFFFFF"/>
                    </a:gs>
                    <a:gs pos="100000">
                      <a:srgbClr val="FFFFFF"/>
                    </a:gs>
                  </a:gsLst>
                  <a:lin ang="5400000" scaled="0"/>
                </a:gradFill>
              </a:rPr>
              <a:t>网络负载均衡</a:t>
            </a:r>
            <a:endParaRPr lang="en-US" sz="1836" cap="all" dirty="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custDataLst>
              <p:tags r:id="rId5"/>
            </p:custDataLst>
          </p:nvPr>
        </p:nvSpPr>
        <p:spPr bwMode="auto">
          <a:xfrm>
            <a:off x="530328" y="2667854"/>
            <a:ext cx="11380676" cy="34661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46628" rIns="93256" bIns="46628" numCol="1" rtlCol="0" anchor="t" anchorCtr="0" compatLnSpc="1">
            <a:prstTxWarp prst="textNoShape">
              <a:avLst/>
            </a:prstTxWarp>
          </a:bodyPr>
          <a:lstStyle/>
          <a:p>
            <a:pPr defTabSz="932290" fontAlgn="base">
              <a:spcBef>
                <a:spcPct val="0"/>
              </a:spcBef>
              <a:spcAft>
                <a:spcPct val="0"/>
              </a:spcAft>
            </a:pPr>
            <a:r>
              <a:rPr lang="zh-CN" altLang="en-US" sz="2448" cap="all" dirty="0">
                <a:ln>
                  <a:solidFill>
                    <a:schemeClr val="bg1">
                      <a:alpha val="0"/>
                    </a:schemeClr>
                  </a:solidFill>
                </a:ln>
                <a:solidFill>
                  <a:srgbClr val="595959">
                    <a:alpha val="99000"/>
                  </a:srgbClr>
                </a:solidFill>
              </a:rPr>
              <a:t>角色</a:t>
            </a:r>
            <a:endParaRPr lang="en-US" sz="2448" cap="all" dirty="0">
              <a:ln>
                <a:solidFill>
                  <a:schemeClr val="bg1">
                    <a:alpha val="0"/>
                  </a:schemeClr>
                </a:solidFill>
              </a:ln>
              <a:solidFill>
                <a:srgbClr val="595959">
                  <a:alpha val="99000"/>
                </a:srgbClr>
              </a:solidFill>
            </a:endParaRPr>
          </a:p>
        </p:txBody>
      </p:sp>
      <p:sp>
        <p:nvSpPr>
          <p:cNvPr id="25" name="Rectangle 24"/>
          <p:cNvSpPr/>
          <p:nvPr>
            <p:custDataLst>
              <p:tags r:id="rId6"/>
            </p:custDataLst>
          </p:nvPr>
        </p:nvSpPr>
        <p:spPr bwMode="auto">
          <a:xfrm>
            <a:off x="717497" y="3180786"/>
            <a:ext cx="3543893" cy="28133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t" anchorCtr="0" compatLnSpc="1">
            <a:prstTxWarp prst="textNoShape">
              <a:avLst/>
            </a:prstTxWarp>
          </a:bodyPr>
          <a:lstStyle/>
          <a:p>
            <a:pPr algn="ctr" defTabSz="932290" fontAlgn="base">
              <a:spcBef>
                <a:spcPct val="0"/>
              </a:spcBef>
              <a:spcAft>
                <a:spcPct val="0"/>
              </a:spcAft>
            </a:pPr>
            <a:r>
              <a:rPr lang="zh-CN" altLang="en-US" sz="2448" dirty="0" smtClean="0">
                <a:ln>
                  <a:solidFill>
                    <a:schemeClr val="bg1">
                      <a:alpha val="0"/>
                    </a:schemeClr>
                  </a:solidFill>
                </a:ln>
                <a:solidFill>
                  <a:schemeClr val="bg1">
                    <a:alpha val="99000"/>
                  </a:schemeClr>
                </a:solidFill>
              </a:rPr>
              <a:t>故障域</a:t>
            </a:r>
            <a:r>
              <a:rPr lang="en-US" sz="2448" dirty="0" smtClean="0">
                <a:ln>
                  <a:solidFill>
                    <a:schemeClr val="bg1">
                      <a:alpha val="0"/>
                    </a:schemeClr>
                  </a:solidFill>
                </a:ln>
                <a:solidFill>
                  <a:schemeClr val="bg1">
                    <a:alpha val="99000"/>
                  </a:schemeClr>
                </a:solidFill>
              </a:rPr>
              <a:t> </a:t>
            </a:r>
            <a:r>
              <a:rPr lang="en-US" sz="2448" dirty="0">
                <a:ln>
                  <a:solidFill>
                    <a:schemeClr val="bg1">
                      <a:alpha val="0"/>
                    </a:schemeClr>
                  </a:solidFill>
                </a:ln>
                <a:solidFill>
                  <a:schemeClr val="bg1">
                    <a:alpha val="99000"/>
                  </a:schemeClr>
                </a:solidFill>
              </a:rPr>
              <a:t>1</a:t>
            </a:r>
          </a:p>
        </p:txBody>
      </p:sp>
      <p:sp>
        <p:nvSpPr>
          <p:cNvPr id="7" name="Rectangle 6"/>
          <p:cNvSpPr/>
          <p:nvPr>
            <p:custDataLst>
              <p:tags r:id="rId7"/>
            </p:custDataLst>
          </p:nvPr>
        </p:nvSpPr>
        <p:spPr bwMode="auto">
          <a:xfrm>
            <a:off x="841195" y="3919097"/>
            <a:ext cx="1566774" cy="913951"/>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556149" y="3919097"/>
            <a:ext cx="1566774" cy="913951"/>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3</a:t>
            </a:r>
          </a:p>
        </p:txBody>
      </p:sp>
      <p:sp>
        <p:nvSpPr>
          <p:cNvPr id="11" name="Rectangle 10"/>
          <p:cNvSpPr/>
          <p:nvPr>
            <p:custDataLst>
              <p:tags r:id="rId9"/>
            </p:custDataLst>
          </p:nvPr>
        </p:nvSpPr>
        <p:spPr bwMode="auto">
          <a:xfrm>
            <a:off x="841195" y="4937189"/>
            <a:ext cx="1566774" cy="913951"/>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5</a:t>
            </a:r>
          </a:p>
        </p:txBody>
      </p:sp>
      <p:sp>
        <p:nvSpPr>
          <p:cNvPr id="12" name="Rectangle 11"/>
          <p:cNvSpPr/>
          <p:nvPr>
            <p:custDataLst>
              <p:tags r:id="rId10"/>
            </p:custDataLst>
          </p:nvPr>
        </p:nvSpPr>
        <p:spPr bwMode="auto">
          <a:xfrm>
            <a:off x="2556149" y="4937189"/>
            <a:ext cx="1566774" cy="913951"/>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8</a:t>
            </a:r>
          </a:p>
        </p:txBody>
      </p:sp>
      <p:sp>
        <p:nvSpPr>
          <p:cNvPr id="31" name="Rectangle 30"/>
          <p:cNvSpPr/>
          <p:nvPr>
            <p:custDataLst>
              <p:tags r:id="rId11"/>
            </p:custDataLst>
          </p:nvPr>
        </p:nvSpPr>
        <p:spPr bwMode="auto">
          <a:xfrm>
            <a:off x="4446270" y="3180786"/>
            <a:ext cx="3543893" cy="28133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t" anchorCtr="0" compatLnSpc="1">
            <a:prstTxWarp prst="textNoShape">
              <a:avLst/>
            </a:prstTxWarp>
          </a:bodyPr>
          <a:lstStyle/>
          <a:p>
            <a:pPr algn="ctr" defTabSz="932290" fontAlgn="base">
              <a:spcBef>
                <a:spcPct val="0"/>
              </a:spcBef>
              <a:spcAft>
                <a:spcPct val="0"/>
              </a:spcAft>
            </a:pPr>
            <a:r>
              <a:rPr lang="zh-CN" altLang="en-US" sz="2448" dirty="0">
                <a:ln>
                  <a:solidFill>
                    <a:schemeClr val="bg1">
                      <a:alpha val="0"/>
                    </a:schemeClr>
                  </a:solidFill>
                </a:ln>
                <a:solidFill>
                  <a:schemeClr val="bg1">
                    <a:alpha val="99000"/>
                  </a:schemeClr>
                </a:solidFill>
              </a:rPr>
              <a:t>故障</a:t>
            </a:r>
            <a:r>
              <a:rPr lang="zh-CN" altLang="en-US" sz="2448" dirty="0" smtClean="0">
                <a:ln>
                  <a:solidFill>
                    <a:schemeClr val="bg1">
                      <a:alpha val="0"/>
                    </a:schemeClr>
                  </a:solidFill>
                </a:ln>
                <a:solidFill>
                  <a:schemeClr val="bg1">
                    <a:alpha val="99000"/>
                  </a:schemeClr>
                </a:solidFill>
              </a:rPr>
              <a:t>域 </a:t>
            </a:r>
            <a:r>
              <a:rPr lang="en-US" sz="2448" dirty="0" smtClean="0">
                <a:ln>
                  <a:solidFill>
                    <a:schemeClr val="bg1">
                      <a:alpha val="0"/>
                    </a:schemeClr>
                  </a:solidFill>
                </a:ln>
                <a:solidFill>
                  <a:schemeClr val="bg1">
                    <a:alpha val="99000"/>
                  </a:schemeClr>
                </a:solidFill>
              </a:rPr>
              <a:t>2</a:t>
            </a:r>
            <a:endParaRPr lang="en-US" sz="2448" dirty="0">
              <a:ln>
                <a:solidFill>
                  <a:schemeClr val="bg1">
                    <a:alpha val="0"/>
                  </a:schemeClr>
                </a:solidFill>
              </a:ln>
              <a:solidFill>
                <a:schemeClr val="bg1">
                  <a:alpha val="99000"/>
                </a:schemeClr>
              </a:solidFill>
            </a:endParaRPr>
          </a:p>
        </p:txBody>
      </p:sp>
      <p:sp>
        <p:nvSpPr>
          <p:cNvPr id="32" name="Rectangle 31"/>
          <p:cNvSpPr/>
          <p:nvPr>
            <p:custDataLst>
              <p:tags r:id="rId12"/>
            </p:custDataLst>
          </p:nvPr>
        </p:nvSpPr>
        <p:spPr bwMode="auto">
          <a:xfrm>
            <a:off x="4569969" y="3919097"/>
            <a:ext cx="1566774" cy="913951"/>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2</a:t>
            </a:r>
          </a:p>
        </p:txBody>
      </p:sp>
      <p:sp>
        <p:nvSpPr>
          <p:cNvPr id="33" name="Rectangle 32"/>
          <p:cNvSpPr/>
          <p:nvPr>
            <p:custDataLst>
              <p:tags r:id="rId13"/>
            </p:custDataLst>
          </p:nvPr>
        </p:nvSpPr>
        <p:spPr bwMode="auto">
          <a:xfrm>
            <a:off x="6284922" y="3919097"/>
            <a:ext cx="1566774" cy="913951"/>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4</a:t>
            </a:r>
          </a:p>
        </p:txBody>
      </p:sp>
      <p:sp>
        <p:nvSpPr>
          <p:cNvPr id="34" name="Rectangle 33"/>
          <p:cNvSpPr/>
          <p:nvPr>
            <p:custDataLst>
              <p:tags r:id="rId14"/>
            </p:custDataLst>
          </p:nvPr>
        </p:nvSpPr>
        <p:spPr bwMode="auto">
          <a:xfrm>
            <a:off x="4569969" y="4937189"/>
            <a:ext cx="1566774" cy="913951"/>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6</a:t>
            </a:r>
          </a:p>
        </p:txBody>
      </p:sp>
      <p:sp>
        <p:nvSpPr>
          <p:cNvPr id="35" name="Rectangle 34"/>
          <p:cNvSpPr/>
          <p:nvPr>
            <p:custDataLst>
              <p:tags r:id="rId15"/>
            </p:custDataLst>
          </p:nvPr>
        </p:nvSpPr>
        <p:spPr bwMode="auto">
          <a:xfrm>
            <a:off x="6284922" y="4937189"/>
            <a:ext cx="1566774" cy="913951"/>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9</a:t>
            </a:r>
          </a:p>
        </p:txBody>
      </p:sp>
      <p:cxnSp>
        <p:nvCxnSpPr>
          <p:cNvPr id="44" name="Elbow Connector 43"/>
          <p:cNvCxnSpPr/>
          <p:nvPr>
            <p:custDataLst>
              <p:tags r:id="rId16"/>
            </p:custDataLst>
          </p:nvPr>
        </p:nvCxnSpPr>
        <p:spPr>
          <a:xfrm rot="5400000">
            <a:off x="3907249" y="891742"/>
            <a:ext cx="893981" cy="3729593"/>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custDataLst>
              <p:tags r:id="rId17"/>
            </p:custDataLst>
          </p:nvPr>
        </p:nvSpPr>
        <p:spPr bwMode="auto">
          <a:xfrm>
            <a:off x="8176683" y="3180786"/>
            <a:ext cx="3543893" cy="28133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t" anchorCtr="0" compatLnSpc="1">
            <a:prstTxWarp prst="textNoShape">
              <a:avLst/>
            </a:prstTxWarp>
          </a:bodyPr>
          <a:lstStyle/>
          <a:p>
            <a:pPr algn="ctr" defTabSz="932290" fontAlgn="base">
              <a:spcBef>
                <a:spcPct val="0"/>
              </a:spcBef>
              <a:spcAft>
                <a:spcPct val="0"/>
              </a:spcAft>
            </a:pPr>
            <a:r>
              <a:rPr lang="zh-CN" altLang="en-US" sz="2448" dirty="0">
                <a:ln>
                  <a:solidFill>
                    <a:schemeClr val="bg1">
                      <a:alpha val="0"/>
                    </a:schemeClr>
                  </a:solidFill>
                </a:ln>
                <a:solidFill>
                  <a:schemeClr val="bg1">
                    <a:alpha val="99000"/>
                  </a:schemeClr>
                </a:solidFill>
              </a:rPr>
              <a:t>故障</a:t>
            </a:r>
            <a:r>
              <a:rPr lang="zh-CN" altLang="en-US" sz="2448" dirty="0" smtClean="0">
                <a:ln>
                  <a:solidFill>
                    <a:schemeClr val="bg1">
                      <a:alpha val="0"/>
                    </a:schemeClr>
                  </a:solidFill>
                </a:ln>
                <a:solidFill>
                  <a:schemeClr val="bg1">
                    <a:alpha val="99000"/>
                  </a:schemeClr>
                </a:solidFill>
              </a:rPr>
              <a:t>域 </a:t>
            </a:r>
            <a:r>
              <a:rPr lang="en-US" sz="2448" dirty="0" smtClean="0">
                <a:ln>
                  <a:solidFill>
                    <a:schemeClr val="bg1">
                      <a:alpha val="0"/>
                    </a:schemeClr>
                  </a:solidFill>
                </a:ln>
                <a:solidFill>
                  <a:schemeClr val="bg1"/>
                </a:solidFill>
              </a:rPr>
              <a:t>3</a:t>
            </a:r>
            <a:endParaRPr lang="en-US" sz="2448" dirty="0">
              <a:ln>
                <a:solidFill>
                  <a:schemeClr val="bg1">
                    <a:alpha val="0"/>
                  </a:schemeClr>
                </a:solidFill>
              </a:ln>
              <a:solidFill>
                <a:schemeClr val="bg1"/>
              </a:solidFill>
            </a:endParaRPr>
          </a:p>
        </p:txBody>
      </p:sp>
      <p:sp>
        <p:nvSpPr>
          <p:cNvPr id="41" name="Rectangle 40"/>
          <p:cNvSpPr/>
          <p:nvPr>
            <p:custDataLst>
              <p:tags r:id="rId18"/>
            </p:custDataLst>
          </p:nvPr>
        </p:nvSpPr>
        <p:spPr bwMode="auto">
          <a:xfrm>
            <a:off x="8300382" y="3919097"/>
            <a:ext cx="1566774" cy="913951"/>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6</a:t>
            </a:r>
          </a:p>
        </p:txBody>
      </p:sp>
      <p:sp>
        <p:nvSpPr>
          <p:cNvPr id="43" name="Rectangle 42"/>
          <p:cNvSpPr/>
          <p:nvPr>
            <p:custDataLst>
              <p:tags r:id="rId19"/>
            </p:custDataLst>
          </p:nvPr>
        </p:nvSpPr>
        <p:spPr bwMode="auto">
          <a:xfrm>
            <a:off x="10015336" y="3919097"/>
            <a:ext cx="1566774" cy="913951"/>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ln>
                  <a:solidFill>
                    <a:schemeClr val="bg1">
                      <a:alpha val="0"/>
                    </a:schemeClr>
                  </a:solidFill>
                </a:ln>
                <a:solidFill>
                  <a:srgbClr val="595959">
                    <a:alpha val="99000"/>
                  </a:srgbClr>
                </a:solidFill>
              </a:rPr>
              <a:t>VM</a:t>
            </a:r>
            <a:r>
              <a:rPr lang="en-US" sz="2244" baseline="-25000" dirty="0">
                <a:ln>
                  <a:solidFill>
                    <a:schemeClr val="bg1">
                      <a:alpha val="0"/>
                    </a:schemeClr>
                  </a:solidFill>
                </a:ln>
                <a:solidFill>
                  <a:srgbClr val="595959">
                    <a:alpha val="99000"/>
                  </a:srgbClr>
                </a:solidFill>
              </a:rPr>
              <a:t>9</a:t>
            </a:r>
          </a:p>
        </p:txBody>
      </p:sp>
      <p:cxnSp>
        <p:nvCxnSpPr>
          <p:cNvPr id="29" name="Elbow Connector 28"/>
          <p:cNvCxnSpPr/>
          <p:nvPr>
            <p:custDataLst>
              <p:tags r:id="rId20"/>
            </p:custDataLst>
          </p:nvPr>
        </p:nvCxnSpPr>
        <p:spPr>
          <a:xfrm rot="16200000" flipH="1">
            <a:off x="7642645" y="891742"/>
            <a:ext cx="893981" cy="3729593"/>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quot;No&quot; Symbol 29"/>
          <p:cNvSpPr/>
          <p:nvPr>
            <p:custDataLst>
              <p:tags r:id="rId21"/>
            </p:custDataLst>
          </p:nvPr>
        </p:nvSpPr>
        <p:spPr bwMode="auto">
          <a:xfrm>
            <a:off x="8541953" y="3180786"/>
            <a:ext cx="2813353" cy="2813353"/>
          </a:xfrm>
          <a:prstGeom prst="noSmoking">
            <a:avLst>
              <a:gd name="adj" fmla="val 9516"/>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ln>
                <a:solidFill>
                  <a:schemeClr val="bg1">
                    <a:alpha val="0"/>
                  </a:schemeClr>
                </a:solidFill>
              </a:ln>
              <a:gradFill>
                <a:gsLst>
                  <a:gs pos="0">
                    <a:srgbClr val="FFFFFF"/>
                  </a:gs>
                  <a:gs pos="100000">
                    <a:srgbClr val="FFFFFF"/>
                  </a:gs>
                </a:gsLst>
                <a:lin ang="5400000" scaled="0"/>
              </a:gradFill>
            </a:endParaRPr>
          </a:p>
        </p:txBody>
      </p:sp>
      <p:cxnSp>
        <p:nvCxnSpPr>
          <p:cNvPr id="13" name="Straight Arrow Connector 12"/>
          <p:cNvCxnSpPr/>
          <p:nvPr/>
        </p:nvCxnSpPr>
        <p:spPr>
          <a:xfrm>
            <a:off x="6218237" y="2756817"/>
            <a:ext cx="0" cy="409935"/>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571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0329" y="1729203"/>
            <a:ext cx="11380676" cy="41384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3" rIns="93224" bIns="46613" numCol="1" spcCol="0" rtlCol="0" anchor="ctr" anchorCtr="0" compatLnSpc="1">
            <a:prstTxWarp prst="textNoShape">
              <a:avLst/>
            </a:prstTxWarp>
          </a:bodyPr>
          <a:lstStyle/>
          <a:p>
            <a:pPr algn="ctr" defTabSz="93197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6" name="Rectangle 5"/>
          <p:cNvSpPr/>
          <p:nvPr/>
        </p:nvSpPr>
        <p:spPr bwMode="auto">
          <a:xfrm>
            <a:off x="751642" y="1932865"/>
            <a:ext cx="10885469" cy="11554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9781" tIns="46628" rIns="279781" bIns="46628" numCol="1" rtlCol="0" anchor="ctr" anchorCtr="0" compatLnSpc="1">
            <a:prstTxWarp prst="textNoShape">
              <a:avLst/>
            </a:prstTxWarp>
          </a:bodyPr>
          <a:lstStyle/>
          <a:p>
            <a:pPr algn="ctr">
              <a:spcBef>
                <a:spcPts val="1224"/>
              </a:spcBef>
              <a:buSzPct val="80000"/>
            </a:pPr>
            <a:r>
              <a:rPr lang="zh-CN" altLang="en-US" sz="3264" dirty="0" smtClean="0">
                <a:ln>
                  <a:solidFill>
                    <a:srgbClr val="FFFFFF">
                      <a:alpha val="0"/>
                    </a:srgbClr>
                  </a:solidFill>
                </a:ln>
                <a:solidFill>
                  <a:schemeClr val="bg1">
                    <a:alpha val="99000"/>
                  </a:schemeClr>
                </a:solidFill>
                <a:latin typeface="微软雅黑" panose="020B0503020204020204" pitchFamily="34" charset="-122"/>
                <a:ea typeface="微软雅黑" panose="020B0503020204020204" pitchFamily="34" charset="-122"/>
              </a:rPr>
              <a:t>服务升级过程的逻辑单元</a:t>
            </a:r>
            <a:endParaRPr lang="en-US" sz="3264" dirty="0">
              <a:ln>
                <a:solidFill>
                  <a:srgbClr val="FFFFFF">
                    <a:alpha val="0"/>
                  </a:srgbClr>
                </a:solidFill>
              </a:ln>
              <a:solidFill>
                <a:schemeClr val="bg1">
                  <a:alpha val="99000"/>
                </a:schemeClr>
              </a:solidFill>
              <a:latin typeface="微软雅黑" panose="020B0503020204020204" pitchFamily="34" charset="-122"/>
              <a:ea typeface="微软雅黑" panose="020B0503020204020204" pitchFamily="34" charset="-122"/>
            </a:endParaRPr>
          </a:p>
        </p:txBody>
      </p:sp>
      <p:sp>
        <p:nvSpPr>
          <p:cNvPr id="7" name="Rectangle 6"/>
          <p:cNvSpPr/>
          <p:nvPr/>
        </p:nvSpPr>
        <p:spPr bwMode="auto">
          <a:xfrm>
            <a:off x="751642" y="3230802"/>
            <a:ext cx="10885469" cy="11554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9781" tIns="46628" rIns="279781" bIns="46628" numCol="1" spcCol="0" rtlCol="0" fromWordArt="0" anchor="ctr" anchorCtr="0" forceAA="0" compatLnSpc="1">
            <a:prstTxWarp prst="textNoShape">
              <a:avLst/>
            </a:prstTxWarp>
            <a:noAutofit/>
          </a:bodyPr>
          <a:lstStyle/>
          <a:p>
            <a:pPr algn="ctr">
              <a:spcBef>
                <a:spcPts val="1224"/>
              </a:spcBef>
              <a:buSzPct val="80000"/>
            </a:pPr>
            <a:r>
              <a:rPr lang="zh-CN" altLang="en-US" sz="3264" dirty="0" smtClean="0">
                <a:ln>
                  <a:solidFill>
                    <a:srgbClr val="FFFFFF">
                      <a:alpha val="0"/>
                    </a:srgbClr>
                  </a:solidFill>
                </a:ln>
                <a:solidFill>
                  <a:schemeClr val="bg1">
                    <a:alpha val="99000"/>
                  </a:schemeClr>
                </a:solidFill>
                <a:latin typeface="微软雅黑" panose="020B0503020204020204" pitchFamily="34" charset="-122"/>
                <a:ea typeface="微软雅黑" panose="020B0503020204020204" pitchFamily="34" charset="-122"/>
              </a:rPr>
              <a:t>默认每个角色有</a:t>
            </a:r>
            <a:r>
              <a:rPr lang="en-US" altLang="zh-CN" sz="3264" dirty="0" smtClean="0">
                <a:ln>
                  <a:solidFill>
                    <a:srgbClr val="FFFFFF">
                      <a:alpha val="0"/>
                    </a:srgbClr>
                  </a:solidFill>
                </a:ln>
                <a:solidFill>
                  <a:schemeClr val="bg1">
                    <a:alpha val="99000"/>
                  </a:schemeClr>
                </a:solidFill>
                <a:latin typeface="微软雅黑" panose="020B0503020204020204" pitchFamily="34" charset="-122"/>
                <a:ea typeface="微软雅黑" panose="020B0503020204020204" pitchFamily="34" charset="-122"/>
              </a:rPr>
              <a:t> 5 </a:t>
            </a:r>
            <a:r>
              <a:rPr lang="zh-CN" altLang="en-US" sz="3264" dirty="0" smtClean="0">
                <a:ln>
                  <a:solidFill>
                    <a:srgbClr val="FFFFFF">
                      <a:alpha val="0"/>
                    </a:srgbClr>
                  </a:solidFill>
                </a:ln>
                <a:solidFill>
                  <a:schemeClr val="bg1">
                    <a:alpha val="99000"/>
                  </a:schemeClr>
                </a:solidFill>
                <a:latin typeface="微软雅黑" panose="020B0503020204020204" pitchFamily="34" charset="-122"/>
                <a:ea typeface="微软雅黑" panose="020B0503020204020204" pitchFamily="34" charset="-122"/>
              </a:rPr>
              <a:t>个更新域</a:t>
            </a:r>
            <a:endParaRPr lang="en-US" sz="3264" dirty="0">
              <a:ln>
                <a:solidFill>
                  <a:srgbClr val="FFFFFF">
                    <a:alpha val="0"/>
                  </a:srgbClr>
                </a:solidFill>
              </a:ln>
              <a:solidFill>
                <a:schemeClr val="bg1">
                  <a:alpha val="99000"/>
                </a:schemeClr>
              </a:solidFill>
              <a:latin typeface="微软雅黑" panose="020B0503020204020204" pitchFamily="34" charset="-122"/>
              <a:ea typeface="微软雅黑" panose="020B0503020204020204" pitchFamily="34" charset="-122"/>
            </a:endParaRPr>
          </a:p>
        </p:txBody>
      </p:sp>
      <p:sp>
        <p:nvSpPr>
          <p:cNvPr id="8" name="Rectangle 7"/>
          <p:cNvSpPr/>
          <p:nvPr/>
        </p:nvSpPr>
        <p:spPr bwMode="auto">
          <a:xfrm>
            <a:off x="777933" y="4528740"/>
            <a:ext cx="10885469" cy="11554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9781" tIns="46628" rIns="279781" bIns="46628" numCol="1" spcCol="0" rtlCol="0" fromWordArt="0" anchor="ctr" anchorCtr="0" forceAA="0" compatLnSpc="1">
            <a:prstTxWarp prst="textNoShape">
              <a:avLst/>
            </a:prstTxWarp>
            <a:noAutofit/>
          </a:bodyPr>
          <a:lstStyle/>
          <a:p>
            <a:pPr algn="ctr">
              <a:spcBef>
                <a:spcPts val="1224"/>
              </a:spcBef>
              <a:buSzPct val="80000"/>
            </a:pPr>
            <a:r>
              <a:rPr lang="zh-CN" altLang="en-US" sz="3264" dirty="0" smtClean="0">
                <a:ln>
                  <a:solidFill>
                    <a:srgbClr val="FFFFFF">
                      <a:alpha val="0"/>
                    </a:srgbClr>
                  </a:solidFill>
                </a:ln>
                <a:solidFill>
                  <a:schemeClr val="bg1">
                    <a:alpha val="99000"/>
                  </a:schemeClr>
                </a:solidFill>
                <a:latin typeface="Segoe UI Light" pitchFamily="34" charset="0"/>
              </a:rPr>
              <a:t>可以手动调整角色更新域的个数</a:t>
            </a:r>
            <a:endParaRPr lang="en-US" sz="3264" dirty="0">
              <a:ln>
                <a:solidFill>
                  <a:srgbClr val="FFFFFF">
                    <a:alpha val="0"/>
                  </a:srgbClr>
                </a:solidFill>
              </a:ln>
              <a:solidFill>
                <a:schemeClr val="bg1">
                  <a:alpha val="99000"/>
                </a:schemeClr>
              </a:solidFill>
              <a:latin typeface="Segoe UI Light" pitchFamily="34" charset="0"/>
            </a:endParaRPr>
          </a:p>
        </p:txBody>
      </p:sp>
      <p:graphicFrame>
        <p:nvGraphicFramePr>
          <p:cNvPr id="4" name="Object 3" hidden="1"/>
          <p:cNvGraphicFramePr>
            <a:graphicFrameLocks noChangeAspect="1"/>
          </p:cNvGraphicFramePr>
          <p:nvPr>
            <p:custDataLst>
              <p:tags r:id="rId2"/>
            </p:custDataLst>
            <p:extLst/>
          </p:nvPr>
        </p:nvGraphicFramePr>
        <p:xfrm>
          <a:off x="2501" y="0"/>
          <a:ext cx="161910" cy="161910"/>
        </p:xfrm>
        <a:graphic>
          <a:graphicData uri="http://schemas.openxmlformats.org/presentationml/2006/ole">
            <mc:AlternateContent xmlns:mc="http://schemas.openxmlformats.org/markup-compatibility/2006">
              <mc:Choice xmlns:v="urn:schemas-microsoft-com:vml" Requires="v">
                <p:oleObj spid="_x0000_s416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2501" y="0"/>
                        <a:ext cx="161910" cy="16191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zh-CN" altLang="en-US" dirty="0" smtClean="0"/>
              <a:t>更新域</a:t>
            </a:r>
            <a:endParaRPr lang="en-US" dirty="0"/>
          </a:p>
        </p:txBody>
      </p:sp>
    </p:spTree>
    <p:extLst>
      <p:ext uri="{BB962C8B-B14F-4D97-AF65-F5344CB8AC3E}">
        <p14:creationId xmlns:p14="http://schemas.microsoft.com/office/powerpoint/2010/main" val="271752244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rotWithShape="1">
          <a:blip r:embed="rId3" cstate="print">
            <a:alphaModFix amt="40000"/>
            <a:extLst>
              <a:ext uri="{28A0092B-C50C-407E-A947-70E740481C1C}">
                <a14:useLocalDpi xmlns:a14="http://schemas.microsoft.com/office/drawing/2010/main" val="0"/>
              </a:ext>
            </a:extLst>
          </a:blip>
          <a:srcRect/>
          <a:stretch/>
        </p:blipFill>
        <p:spPr>
          <a:xfrm>
            <a:off x="-27910" y="210014"/>
            <a:ext cx="12492624" cy="6784512"/>
          </a:xfrm>
          <a:prstGeom prst="rect">
            <a:avLst/>
          </a:prstGeom>
          <a:blipFill dpi="0" rotWithShape="1">
            <a:blip r:embed="rId4" cstate="print">
              <a:alphaModFix amt="40000"/>
            </a:blip>
            <a:srcRect/>
            <a:stretch>
              <a:fillRect/>
            </a:stretch>
          </a:blipFill>
          <a:ln w="55000" cap="flat" cmpd="thickThin" algn="ctr">
            <a:noFill/>
            <a:prstDash val="solid"/>
            <a:headEnd type="none" w="med" len="med"/>
            <a:tailEnd type="none" w="med" len="med"/>
          </a:ln>
          <a:effectLst/>
        </p:spPr>
      </p:pic>
      <p:pic>
        <p:nvPicPr>
          <p:cNvPr id="12" name="Picture 11"/>
          <p:cNvPicPr>
            <a:picLocks noChangeAspect="1"/>
          </p:cNvPicPr>
          <p:nvPr/>
        </p:nvPicPr>
        <p:blipFill>
          <a:blip r:embed="rId5">
            <a:biLevel thresh="25000"/>
            <a:extLst>
              <a:ext uri="{BEBA8EAE-BF5A-486C-A8C5-ECC9F3942E4B}">
                <a14:imgProps xmlns:a14="http://schemas.microsoft.com/office/drawing/2010/main">
                  <a14:imgLayer r:embed="rId6">
                    <a14:imgEffect>
                      <a14:colorTemperature colorTemp="11500"/>
                    </a14:imgEffect>
                    <a14:imgEffect>
                      <a14:saturation sat="33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640149" y="-214965"/>
            <a:ext cx="3186494" cy="3186494"/>
          </a:xfrm>
          <a:prstGeom prst="rect">
            <a:avLst/>
          </a:prstGeom>
        </p:spPr>
      </p:pic>
      <p:grpSp>
        <p:nvGrpSpPr>
          <p:cNvPr id="16" name="Group 15"/>
          <p:cNvGrpSpPr/>
          <p:nvPr/>
        </p:nvGrpSpPr>
        <p:grpSpPr>
          <a:xfrm>
            <a:off x="5412194" y="5182640"/>
            <a:ext cx="1598748" cy="999218"/>
            <a:chOff x="2075433" y="3557736"/>
            <a:chExt cx="1567543" cy="979715"/>
          </a:xfrm>
        </p:grpSpPr>
        <p:sp>
          <p:nvSpPr>
            <p:cNvPr id="14" name="Rounded Rectangle 13"/>
            <p:cNvSpPr/>
            <p:nvPr/>
          </p:nvSpPr>
          <p:spPr bwMode="auto">
            <a:xfrm>
              <a:off x="2075433" y="3557736"/>
              <a:ext cx="1567543" cy="979715"/>
            </a:xfrm>
            <a:prstGeom prst="roundRect">
              <a:avLst>
                <a:gd name="adj" fmla="val 2011"/>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7"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2180502" y="3787445"/>
              <a:ext cx="526347" cy="526347"/>
            </a:xfrm>
            <a:prstGeom prst="rect">
              <a:avLst/>
            </a:prstGeom>
          </p:spPr>
        </p:pic>
        <p:sp>
          <p:nvSpPr>
            <p:cNvPr id="15" name="TextBox 14"/>
            <p:cNvSpPr txBox="1"/>
            <p:nvPr/>
          </p:nvSpPr>
          <p:spPr>
            <a:xfrm>
              <a:off x="2762201" y="3846372"/>
              <a:ext cx="739964" cy="394061"/>
            </a:xfrm>
            <a:prstGeom prst="rect">
              <a:avLst/>
            </a:prstGeom>
            <a:noFill/>
          </p:spPr>
          <p:txBody>
            <a:bodyPr wrap="none" lIns="0" tIns="0" rIns="0" bIns="0" rtlCol="0">
              <a:spAutoFit/>
            </a:bodyPr>
            <a:lstStyle/>
            <a:p>
              <a:pPr defTabSz="1243275">
                <a:lnSpc>
                  <a:spcPct val="80000"/>
                </a:lnSpc>
                <a:buSzPct val="80000"/>
              </a:pPr>
              <a:r>
                <a:rPr lang="en-US" sz="1632" dirty="0">
                  <a:solidFill>
                    <a:srgbClr val="FFFFFF">
                      <a:alpha val="99000"/>
                    </a:srgbClr>
                  </a:solidFill>
                </a:rPr>
                <a:t>Service</a:t>
              </a:r>
              <a:br>
                <a:rPr lang="en-US" sz="1632" dirty="0">
                  <a:solidFill>
                    <a:srgbClr val="FFFFFF">
                      <a:alpha val="99000"/>
                    </a:srgbClr>
                  </a:solidFill>
                </a:rPr>
              </a:br>
              <a:r>
                <a:rPr lang="en-US" sz="1632" dirty="0">
                  <a:solidFill>
                    <a:srgbClr val="FFFFFF">
                      <a:alpha val="99000"/>
                    </a:srgbClr>
                  </a:solidFill>
                </a:rPr>
                <a:t>Package</a:t>
              </a:r>
            </a:p>
          </p:txBody>
        </p:sp>
      </p:grpSp>
      <p:sp>
        <p:nvSpPr>
          <p:cNvPr id="10" name="Up Arrow 9"/>
          <p:cNvSpPr/>
          <p:nvPr/>
        </p:nvSpPr>
        <p:spPr bwMode="auto">
          <a:xfrm>
            <a:off x="5540836" y="2790537"/>
            <a:ext cx="1321188" cy="2266256"/>
          </a:xfrm>
          <a:prstGeom prst="upArrow">
            <a:avLst/>
          </a:prstGeom>
          <a:solidFill>
            <a:srgbClr val="7ECCFF">
              <a:alpha val="2392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grpSp>
        <p:nvGrpSpPr>
          <p:cNvPr id="26" name="Group 25"/>
          <p:cNvGrpSpPr/>
          <p:nvPr/>
        </p:nvGrpSpPr>
        <p:grpSpPr>
          <a:xfrm>
            <a:off x="5412194" y="1121056"/>
            <a:ext cx="1598748" cy="999218"/>
            <a:chOff x="2075433" y="3557736"/>
            <a:chExt cx="1567543" cy="979715"/>
          </a:xfrm>
        </p:grpSpPr>
        <p:sp>
          <p:nvSpPr>
            <p:cNvPr id="27" name="Rounded Rectangle 26"/>
            <p:cNvSpPr/>
            <p:nvPr/>
          </p:nvSpPr>
          <p:spPr bwMode="auto">
            <a:xfrm>
              <a:off x="2075433" y="3557736"/>
              <a:ext cx="1567543" cy="979715"/>
            </a:xfrm>
            <a:prstGeom prst="roundRect">
              <a:avLst>
                <a:gd name="adj" fmla="val 2011"/>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7"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2180502" y="3787445"/>
              <a:ext cx="526347" cy="526347"/>
            </a:xfrm>
            <a:prstGeom prst="rect">
              <a:avLst/>
            </a:prstGeom>
          </p:spPr>
        </p:pic>
        <p:sp>
          <p:nvSpPr>
            <p:cNvPr id="29" name="TextBox 28"/>
            <p:cNvSpPr txBox="1"/>
            <p:nvPr/>
          </p:nvSpPr>
          <p:spPr>
            <a:xfrm>
              <a:off x="2762201" y="3846372"/>
              <a:ext cx="739964" cy="394061"/>
            </a:xfrm>
            <a:prstGeom prst="rect">
              <a:avLst/>
            </a:prstGeom>
            <a:noFill/>
          </p:spPr>
          <p:txBody>
            <a:bodyPr wrap="none" lIns="0" tIns="0" rIns="0" bIns="0" rtlCol="0">
              <a:spAutoFit/>
            </a:bodyPr>
            <a:lstStyle/>
            <a:p>
              <a:pPr defTabSz="1243275">
                <a:lnSpc>
                  <a:spcPct val="80000"/>
                </a:lnSpc>
                <a:buSzPct val="80000"/>
              </a:pPr>
              <a:r>
                <a:rPr lang="en-US" sz="1632" dirty="0">
                  <a:solidFill>
                    <a:srgbClr val="FFFFFF">
                      <a:alpha val="99000"/>
                    </a:srgbClr>
                  </a:solidFill>
                </a:rPr>
                <a:t>Service</a:t>
              </a:r>
              <a:br>
                <a:rPr lang="en-US" sz="1632" dirty="0">
                  <a:solidFill>
                    <a:srgbClr val="FFFFFF">
                      <a:alpha val="99000"/>
                    </a:srgbClr>
                  </a:solidFill>
                </a:rPr>
              </a:br>
              <a:r>
                <a:rPr lang="en-US" sz="1632" dirty="0">
                  <a:solidFill>
                    <a:srgbClr val="FFFFFF">
                      <a:alpha val="99000"/>
                    </a:srgbClr>
                  </a:solidFill>
                </a:rPr>
                <a:t>Package</a:t>
              </a:r>
            </a:p>
          </p:txBody>
        </p:sp>
      </p:grpSp>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34734" y="1036316"/>
            <a:ext cx="1691859" cy="196656"/>
          </a:xfrm>
          <a:prstGeom prst="rect">
            <a:avLst/>
          </a:prstGeom>
        </p:spPr>
      </p:pic>
      <p:sp>
        <p:nvSpPr>
          <p:cNvPr id="17" name="Freeform 27"/>
          <p:cNvSpPr>
            <a:spLocks noChangeAspect="1" noEditPoints="1"/>
          </p:cNvSpPr>
          <p:nvPr/>
        </p:nvSpPr>
        <p:spPr bwMode="black">
          <a:xfrm>
            <a:off x="5069988" y="5038067"/>
            <a:ext cx="2283125" cy="147073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3260" tIns="46630" rIns="93260" bIns="46630" numCol="1" anchor="t" anchorCtr="0" compatLnSpc="1">
            <a:prstTxWarp prst="textNoShape">
              <a:avLst/>
            </a:prstTxWarp>
          </a:bodyPr>
          <a:lstStyle/>
          <a:p>
            <a:endParaRPr lang="en-US" sz="1428" dirty="0"/>
          </a:p>
        </p:txBody>
      </p:sp>
      <p:sp>
        <p:nvSpPr>
          <p:cNvPr id="2" name="Title 1"/>
          <p:cNvSpPr>
            <a:spLocks noGrp="1"/>
          </p:cNvSpPr>
          <p:nvPr>
            <p:ph type="title"/>
          </p:nvPr>
        </p:nvSpPr>
        <p:spPr/>
        <p:txBody>
          <a:bodyPr/>
          <a:lstStyle/>
          <a:p>
            <a:r>
              <a:rPr lang="zh-CN" altLang="en-US" dirty="0" smtClean="0"/>
              <a:t>部署</a:t>
            </a:r>
            <a:endParaRPr lang="zh-CN" altLang="en-US" dirty="0"/>
          </a:p>
        </p:txBody>
      </p:sp>
    </p:spTree>
    <p:extLst>
      <p:ext uri="{BB962C8B-B14F-4D97-AF65-F5344CB8AC3E}">
        <p14:creationId xmlns:p14="http://schemas.microsoft.com/office/powerpoint/2010/main" val="36851515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250"/>
                                        <p:tgtEl>
                                          <p:spTgt spid="33"/>
                                        </p:tgtEl>
                                      </p:cBhvr>
                                    </p:animEffect>
                                  </p:childTnLst>
                                </p:cTn>
                              </p:par>
                              <p:par>
                                <p:cTn id="12" presetID="10"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par>
                          <p:cTn id="15" fill="hold">
                            <p:stCondLst>
                              <p:cond delay="75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1750"/>
                            </p:stCondLst>
                            <p:childTnLst>
                              <p:par>
                                <p:cTn id="22" presetID="64" presetClass="path" presetSubtype="0" accel="50000" decel="50000" fill="hold" nodeType="afterEffect">
                                  <p:stCondLst>
                                    <p:cond delay="0"/>
                                  </p:stCondLst>
                                  <p:childTnLst>
                                    <p:animMotion origin="layout" path="M -3.16311E-6 1.48148E-6 L -3.16311E-6 -0.58033 " pathEditMode="relative" rAng="0" ptsTypes="AA">
                                      <p:cBhvr>
                                        <p:cTn id="23" dur="3000" fill="hold"/>
                                        <p:tgtEl>
                                          <p:spTgt spid="16"/>
                                        </p:tgtEl>
                                        <p:attrNameLst>
                                          <p:attrName>ppt_x</p:attrName>
                                          <p:attrName>ppt_y</p:attrName>
                                        </p:attrNameLst>
                                      </p:cBhvr>
                                      <p:rCtr x="0" y="-29028"/>
                                    </p:animMotion>
                                  </p:childTnLst>
                                </p:cTn>
                              </p:par>
                              <p:par>
                                <p:cTn id="24" presetID="10" presetClass="exit" presetSubtype="0" fill="hold" grpId="1" nodeType="withEffect">
                                  <p:stCondLst>
                                    <p:cond delay="500"/>
                                  </p:stCondLst>
                                  <p:childTnLst>
                                    <p:animEffect transition="out" filter="fade">
                                      <p:cBhvr>
                                        <p:cTn id="25" dur="3500"/>
                                        <p:tgtEl>
                                          <p:spTgt spid="10"/>
                                        </p:tgtEl>
                                      </p:cBhvr>
                                    </p:animEffect>
                                    <p:set>
                                      <p:cBhvr>
                                        <p:cTn id="26" dur="1" fill="hold">
                                          <p:stCondLst>
                                            <p:cond delay="3499"/>
                                          </p:stCondLst>
                                        </p:cTn>
                                        <p:tgtEl>
                                          <p:spTgt spid="10"/>
                                        </p:tgtEl>
                                        <p:attrNameLst>
                                          <p:attrName>style.visibility</p:attrName>
                                        </p:attrNameLst>
                                      </p:cBhvr>
                                      <p:to>
                                        <p:strVal val="hidden"/>
                                      </p:to>
                                    </p:set>
                                  </p:childTnLst>
                                </p:cTn>
                              </p:par>
                            </p:childTnLst>
                          </p:cTn>
                        </p:par>
                        <p:par>
                          <p:cTn id="27" fill="hold">
                            <p:stCondLst>
                              <p:cond delay="5750"/>
                            </p:stCondLst>
                            <p:childTnLst>
                              <p:par>
                                <p:cTn id="28" presetID="42" presetClass="exit" presetSubtype="0" fill="hold" nodeType="afterEffect">
                                  <p:stCondLst>
                                    <p:cond delay="1000"/>
                                  </p:stCondLst>
                                  <p:childTnLst>
                                    <p:animEffect transition="out" filter="fade">
                                      <p:cBhvr>
                                        <p:cTn id="29" dur="1500"/>
                                        <p:tgtEl>
                                          <p:spTgt spid="12"/>
                                        </p:tgtEl>
                                      </p:cBhvr>
                                    </p:animEffect>
                                    <p:anim calcmode="lin" valueType="num">
                                      <p:cBhvr>
                                        <p:cTn id="30" dur="1500"/>
                                        <p:tgtEl>
                                          <p:spTgt spid="12"/>
                                        </p:tgtEl>
                                        <p:attrNameLst>
                                          <p:attrName>ppt_x</p:attrName>
                                        </p:attrNameLst>
                                      </p:cBhvr>
                                      <p:tavLst>
                                        <p:tav tm="0">
                                          <p:val>
                                            <p:strVal val="ppt_x"/>
                                          </p:val>
                                        </p:tav>
                                        <p:tav tm="100000">
                                          <p:val>
                                            <p:strVal val="ppt_x"/>
                                          </p:val>
                                        </p:tav>
                                      </p:tavLst>
                                    </p:anim>
                                    <p:anim calcmode="lin" valueType="num">
                                      <p:cBhvr>
                                        <p:cTn id="31" dur="1500"/>
                                        <p:tgtEl>
                                          <p:spTgt spid="12"/>
                                        </p:tgtEl>
                                        <p:attrNameLst>
                                          <p:attrName>ppt_y</p:attrName>
                                        </p:attrNameLst>
                                      </p:cBhvr>
                                      <p:tavLst>
                                        <p:tav tm="0">
                                          <p:val>
                                            <p:strVal val="ppt_y"/>
                                          </p:val>
                                        </p:tav>
                                        <p:tav tm="100000">
                                          <p:val>
                                            <p:strVal val="ppt_y+.1"/>
                                          </p:val>
                                        </p:tav>
                                      </p:tavLst>
                                    </p:anim>
                                    <p:set>
                                      <p:cBhvr>
                                        <p:cTn id="32" dur="1" fill="hold">
                                          <p:stCondLst>
                                            <p:cond delay="1499"/>
                                          </p:stCondLst>
                                        </p:cTn>
                                        <p:tgtEl>
                                          <p:spTgt spid="12"/>
                                        </p:tgtEl>
                                        <p:attrNameLst>
                                          <p:attrName>style.visibility</p:attrName>
                                        </p:attrNameLst>
                                      </p:cBhvr>
                                      <p:to>
                                        <p:strVal val="hidden"/>
                                      </p:to>
                                    </p:set>
                                  </p:childTnLst>
                                </p:cTn>
                              </p:par>
                              <p:par>
                                <p:cTn id="33" presetID="42"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anim calcmode="lin" valueType="num">
                                      <p:cBhvr>
                                        <p:cTn id="36" dur="1000" fill="hold"/>
                                        <p:tgtEl>
                                          <p:spTgt spid="25"/>
                                        </p:tgtEl>
                                        <p:attrNameLst>
                                          <p:attrName>ppt_x</p:attrName>
                                        </p:attrNameLst>
                                      </p:cBhvr>
                                      <p:tavLst>
                                        <p:tav tm="0">
                                          <p:val>
                                            <p:strVal val="#ppt_x"/>
                                          </p:val>
                                        </p:tav>
                                        <p:tav tm="100000">
                                          <p:val>
                                            <p:strVal val="#ppt_x"/>
                                          </p:val>
                                        </p:tav>
                                      </p:tavLst>
                                    </p:anim>
                                    <p:anim calcmode="lin" valueType="num">
                                      <p:cBhvr>
                                        <p:cTn id="37" dur="1000" fill="hold"/>
                                        <p:tgtEl>
                                          <p:spTgt spid="25"/>
                                        </p:tgtEl>
                                        <p:attrNameLst>
                                          <p:attrName>ppt_y</p:attrName>
                                        </p:attrNameLst>
                                      </p:cBhvr>
                                      <p:tavLst>
                                        <p:tav tm="0">
                                          <p:val>
                                            <p:strVal val="#ppt_y+.1"/>
                                          </p:val>
                                        </p:tav>
                                        <p:tav tm="100000">
                                          <p:val>
                                            <p:strVal val="#ppt_y"/>
                                          </p:val>
                                        </p:tav>
                                      </p:tavLst>
                                    </p:anim>
                                  </p:childTnLst>
                                </p:cTn>
                              </p:par>
                              <p:par>
                                <p:cTn id="38" presetID="42" presetClass="exit" presetSubtype="0" fill="hold" grpId="0" nodeType="withEffect">
                                  <p:stCondLst>
                                    <p:cond delay="0"/>
                                  </p:stCondLst>
                                  <p:childTnLst>
                                    <p:animEffect transition="out" filter="fade">
                                      <p:cBhvr>
                                        <p:cTn id="39" dur="500"/>
                                        <p:tgtEl>
                                          <p:spTgt spid="17"/>
                                        </p:tgtEl>
                                      </p:cBhvr>
                                    </p:animEffect>
                                    <p:anim calcmode="lin" valueType="num">
                                      <p:cBhvr>
                                        <p:cTn id="40" dur="500"/>
                                        <p:tgtEl>
                                          <p:spTgt spid="17"/>
                                        </p:tgtEl>
                                        <p:attrNameLst>
                                          <p:attrName>ppt_x</p:attrName>
                                        </p:attrNameLst>
                                      </p:cBhvr>
                                      <p:tavLst>
                                        <p:tav tm="0">
                                          <p:val>
                                            <p:strVal val="ppt_x"/>
                                          </p:val>
                                        </p:tav>
                                        <p:tav tm="100000">
                                          <p:val>
                                            <p:strVal val="ppt_x"/>
                                          </p:val>
                                        </p:tav>
                                      </p:tavLst>
                                    </p:anim>
                                    <p:anim calcmode="lin" valueType="num">
                                      <p:cBhvr>
                                        <p:cTn id="41" dur="500"/>
                                        <p:tgtEl>
                                          <p:spTgt spid="17"/>
                                        </p:tgtEl>
                                        <p:attrNameLst>
                                          <p:attrName>ppt_y</p:attrName>
                                        </p:attrNameLst>
                                      </p:cBhvr>
                                      <p:tavLst>
                                        <p:tav tm="0">
                                          <p:val>
                                            <p:strVal val="ppt_y"/>
                                          </p:val>
                                        </p:tav>
                                        <p:tav tm="100000">
                                          <p:val>
                                            <p:strVal val="ppt_y+.1"/>
                                          </p:val>
                                        </p:tav>
                                      </p:tavLst>
                                    </p:anim>
                                    <p:set>
                                      <p:cBhvr>
                                        <p:cTn id="42" dur="1" fill="hold">
                                          <p:stCondLst>
                                            <p:cond delay="499"/>
                                          </p:stCondLst>
                                        </p:cTn>
                                        <p:tgtEl>
                                          <p:spTgt spid="17"/>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xit" presetSubtype="0" fill="hold" nodeType="withEffect">
                                  <p:stCondLst>
                                    <p:cond delay="0"/>
                                  </p:stCondLst>
                                  <p:childTnLst>
                                    <p:animEffect transition="out" filter="fade">
                                      <p:cBhvr>
                                        <p:cTn id="47" dur="500"/>
                                        <p:tgtEl>
                                          <p:spTgt spid="33"/>
                                        </p:tgtEl>
                                      </p:cBhvr>
                                    </p:animEffect>
                                    <p:set>
                                      <p:cBhvr>
                                        <p:cTn id="48"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164008" y="4825940"/>
            <a:ext cx="1513635" cy="1391415"/>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7335" y="4825940"/>
            <a:ext cx="1513635" cy="1391415"/>
          </a:xfrm>
          <a:prstGeom prst="rect">
            <a:avLst/>
          </a:prstGeom>
        </p:spPr>
      </p:pic>
      <p:grpSp>
        <p:nvGrpSpPr>
          <p:cNvPr id="17" name="Group 16"/>
          <p:cNvGrpSpPr/>
          <p:nvPr/>
        </p:nvGrpSpPr>
        <p:grpSpPr>
          <a:xfrm>
            <a:off x="5412194" y="1121056"/>
            <a:ext cx="1598748" cy="999218"/>
            <a:chOff x="2075433" y="3557736"/>
            <a:chExt cx="1567543" cy="979715"/>
          </a:xfrm>
        </p:grpSpPr>
        <p:sp>
          <p:nvSpPr>
            <p:cNvPr id="18" name="Rounded Rectangle 17"/>
            <p:cNvSpPr/>
            <p:nvPr/>
          </p:nvSpPr>
          <p:spPr bwMode="auto">
            <a:xfrm>
              <a:off x="2075433" y="3557736"/>
              <a:ext cx="1567543" cy="979715"/>
            </a:xfrm>
            <a:prstGeom prst="roundRect">
              <a:avLst>
                <a:gd name="adj" fmla="val 2011"/>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19" name="Picture 18"/>
            <p:cNvPicPr>
              <a:picLocks noChangeAspect="1"/>
            </p:cNvPicPr>
            <p:nvPr/>
          </p:nvPicPr>
          <p:blipFill>
            <a:blip r:embed="rId4"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2180502" y="3787445"/>
              <a:ext cx="526347" cy="526347"/>
            </a:xfrm>
            <a:prstGeom prst="rect">
              <a:avLst/>
            </a:prstGeom>
          </p:spPr>
        </p:pic>
        <p:sp>
          <p:nvSpPr>
            <p:cNvPr id="20" name="TextBox 19"/>
            <p:cNvSpPr txBox="1"/>
            <p:nvPr/>
          </p:nvSpPr>
          <p:spPr>
            <a:xfrm>
              <a:off x="2762201" y="3846372"/>
              <a:ext cx="739964" cy="394061"/>
            </a:xfrm>
            <a:prstGeom prst="rect">
              <a:avLst/>
            </a:prstGeom>
            <a:noFill/>
          </p:spPr>
          <p:txBody>
            <a:bodyPr wrap="none" lIns="0" tIns="0" rIns="0" bIns="0" rtlCol="0">
              <a:spAutoFit/>
            </a:bodyPr>
            <a:lstStyle/>
            <a:p>
              <a:pPr defTabSz="1243275">
                <a:lnSpc>
                  <a:spcPct val="80000"/>
                </a:lnSpc>
                <a:buSzPct val="80000"/>
              </a:pPr>
              <a:r>
                <a:rPr lang="en-US" sz="1632" dirty="0">
                  <a:solidFill>
                    <a:srgbClr val="FFFFFF">
                      <a:alpha val="99000"/>
                    </a:srgbClr>
                  </a:solidFill>
                </a:rPr>
                <a:t>Service</a:t>
              </a:r>
              <a:br>
                <a:rPr lang="en-US" sz="1632" dirty="0">
                  <a:solidFill>
                    <a:srgbClr val="FFFFFF">
                      <a:alpha val="99000"/>
                    </a:srgbClr>
                  </a:solidFill>
                </a:rPr>
              </a:br>
              <a:r>
                <a:rPr lang="en-US" sz="1632" dirty="0">
                  <a:solidFill>
                    <a:srgbClr val="FFFFFF">
                      <a:alpha val="99000"/>
                    </a:srgbClr>
                  </a:solidFill>
                </a:rPr>
                <a:t>Package</a:t>
              </a:r>
            </a:p>
          </p:txBody>
        </p:sp>
      </p:grpSp>
      <p:grpSp>
        <p:nvGrpSpPr>
          <p:cNvPr id="39" name="Group 38"/>
          <p:cNvGrpSpPr/>
          <p:nvPr/>
        </p:nvGrpSpPr>
        <p:grpSpPr>
          <a:xfrm>
            <a:off x="4477228" y="2832353"/>
            <a:ext cx="1795199" cy="3611026"/>
            <a:chOff x="4327712" y="2777068"/>
            <a:chExt cx="1760159" cy="3540544"/>
          </a:xfrm>
        </p:grpSpPr>
        <p:sp>
          <p:nvSpPr>
            <p:cNvPr id="26" name="TextBox 25"/>
            <p:cNvSpPr txBox="1"/>
            <p:nvPr/>
          </p:nvSpPr>
          <p:spPr>
            <a:xfrm>
              <a:off x="4327712" y="6096000"/>
              <a:ext cx="1760159" cy="221612"/>
            </a:xfrm>
            <a:prstGeom prst="rect">
              <a:avLst/>
            </a:prstGeom>
            <a:noFill/>
          </p:spPr>
          <p:txBody>
            <a:bodyPr wrap="square" lIns="0" tIns="0" rIns="0" bIns="0" rtlCol="0">
              <a:spAutoFit/>
            </a:bodyPr>
            <a:lstStyle/>
            <a:p>
              <a:pPr algn="ctr" defTabSz="1243275">
                <a:lnSpc>
                  <a:spcPct val="90000"/>
                </a:lnSpc>
                <a:spcBef>
                  <a:spcPct val="20000"/>
                </a:spcBef>
                <a:buSzPct val="80000"/>
              </a:pPr>
              <a:r>
                <a:rPr lang="en-US" sz="1632" dirty="0">
                  <a:solidFill>
                    <a:srgbClr val="FFFFFF"/>
                  </a:solidFill>
                </a:rPr>
                <a:t>Server Rack 1</a:t>
              </a:r>
            </a:p>
          </p:txBody>
        </p:sp>
        <p:grpSp>
          <p:nvGrpSpPr>
            <p:cNvPr id="37" name="Group 36"/>
            <p:cNvGrpSpPr/>
            <p:nvPr/>
          </p:nvGrpSpPr>
          <p:grpSpPr>
            <a:xfrm>
              <a:off x="4327712" y="2777068"/>
              <a:ext cx="1721223" cy="3229828"/>
              <a:chOff x="4327712" y="2777068"/>
              <a:chExt cx="1721223" cy="3229828"/>
            </a:xfrm>
          </p:grpSpPr>
          <p:sp>
            <p:nvSpPr>
              <p:cNvPr id="36" name="Round Same Side Corner Rectangle 35"/>
              <p:cNvSpPr/>
              <p:nvPr/>
            </p:nvSpPr>
            <p:spPr bwMode="auto">
              <a:xfrm rot="10800000">
                <a:off x="4511220" y="5913084"/>
                <a:ext cx="224367" cy="93812"/>
              </a:xfrm>
              <a:prstGeom prst="round2Same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38" name="Round Same Side Corner Rectangle 37"/>
              <p:cNvSpPr/>
              <p:nvPr/>
            </p:nvSpPr>
            <p:spPr bwMode="auto">
              <a:xfrm rot="10800000">
                <a:off x="5637212" y="5913084"/>
                <a:ext cx="224367" cy="93812"/>
              </a:xfrm>
              <a:prstGeom prst="round2Same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5" name="Rounded Rectangle 14"/>
              <p:cNvSpPr/>
              <p:nvPr/>
            </p:nvSpPr>
            <p:spPr bwMode="auto">
              <a:xfrm>
                <a:off x="4327712" y="2777068"/>
                <a:ext cx="1721223" cy="3152950"/>
              </a:xfrm>
              <a:prstGeom prst="roundRect">
                <a:avLst>
                  <a:gd name="adj" fmla="val 5729"/>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grpSp>
        <p:grpSp>
          <p:nvGrpSpPr>
            <p:cNvPr id="30" name="Group 29"/>
            <p:cNvGrpSpPr/>
            <p:nvPr/>
          </p:nvGrpSpPr>
          <p:grpSpPr>
            <a:xfrm>
              <a:off x="4375954" y="2829700"/>
              <a:ext cx="1607803" cy="2946577"/>
              <a:chOff x="4375954" y="2829700"/>
              <a:chExt cx="1607803" cy="2946577"/>
            </a:xfrm>
          </p:grpSpPr>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5954" y="2829700"/>
                <a:ext cx="1607803" cy="694552"/>
              </a:xfrm>
              <a:prstGeom prst="roundRect">
                <a:avLst/>
              </a:prstGeom>
              <a:ln>
                <a:solidFill>
                  <a:schemeClr val="bg2">
                    <a:lumMod val="75000"/>
                  </a:schemeClr>
                </a:solidFill>
              </a:ln>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5954" y="3580375"/>
                <a:ext cx="1607803" cy="694552"/>
              </a:xfrm>
              <a:prstGeom prst="roundRect">
                <a:avLst/>
              </a:prstGeom>
              <a:ln>
                <a:solidFill>
                  <a:schemeClr val="bg2">
                    <a:lumMod val="75000"/>
                  </a:schemeClr>
                </a:solidFill>
              </a:ln>
            </p:spPr>
          </p:pic>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5954" y="4331050"/>
                <a:ext cx="1607803" cy="694552"/>
              </a:xfrm>
              <a:prstGeom prst="roundRect">
                <a:avLst/>
              </a:prstGeom>
              <a:ln>
                <a:solidFill>
                  <a:schemeClr val="bg2">
                    <a:lumMod val="75000"/>
                  </a:schemeClr>
                </a:solidFill>
              </a:ln>
            </p:spPr>
          </p:pic>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5954" y="5081725"/>
                <a:ext cx="1607803" cy="694552"/>
              </a:xfrm>
              <a:prstGeom prst="roundRect">
                <a:avLst/>
              </a:prstGeom>
              <a:ln>
                <a:solidFill>
                  <a:schemeClr val="bg2">
                    <a:lumMod val="75000"/>
                  </a:schemeClr>
                </a:solidFill>
              </a:ln>
            </p:spPr>
          </p:pic>
        </p:grpSp>
      </p:grpSp>
      <p:grpSp>
        <p:nvGrpSpPr>
          <p:cNvPr id="41" name="Group 40"/>
          <p:cNvGrpSpPr/>
          <p:nvPr/>
        </p:nvGrpSpPr>
        <p:grpSpPr>
          <a:xfrm>
            <a:off x="6211521" y="2832353"/>
            <a:ext cx="1795199" cy="3611026"/>
            <a:chOff x="4327712" y="2777068"/>
            <a:chExt cx="1760159" cy="3540544"/>
          </a:xfrm>
        </p:grpSpPr>
        <p:sp>
          <p:nvSpPr>
            <p:cNvPr id="42" name="TextBox 41"/>
            <p:cNvSpPr txBox="1"/>
            <p:nvPr/>
          </p:nvSpPr>
          <p:spPr>
            <a:xfrm>
              <a:off x="4327712" y="6096000"/>
              <a:ext cx="1760159" cy="221612"/>
            </a:xfrm>
            <a:prstGeom prst="rect">
              <a:avLst/>
            </a:prstGeom>
            <a:noFill/>
          </p:spPr>
          <p:txBody>
            <a:bodyPr wrap="square" lIns="0" tIns="0" rIns="0" bIns="0" rtlCol="0">
              <a:spAutoFit/>
            </a:bodyPr>
            <a:lstStyle/>
            <a:p>
              <a:pPr algn="ctr" defTabSz="1243275">
                <a:lnSpc>
                  <a:spcPct val="90000"/>
                </a:lnSpc>
                <a:spcBef>
                  <a:spcPct val="20000"/>
                </a:spcBef>
                <a:buSzPct val="80000"/>
              </a:pPr>
              <a:r>
                <a:rPr lang="en-US" sz="1632" dirty="0">
                  <a:solidFill>
                    <a:srgbClr val="FFFFFF"/>
                  </a:solidFill>
                </a:rPr>
                <a:t>Server Rack 2</a:t>
              </a:r>
            </a:p>
          </p:txBody>
        </p:sp>
        <p:grpSp>
          <p:nvGrpSpPr>
            <p:cNvPr id="43" name="Group 42"/>
            <p:cNvGrpSpPr/>
            <p:nvPr/>
          </p:nvGrpSpPr>
          <p:grpSpPr>
            <a:xfrm>
              <a:off x="4327712" y="2777068"/>
              <a:ext cx="1721223" cy="3229828"/>
              <a:chOff x="4327712" y="2777068"/>
              <a:chExt cx="1721223" cy="3229828"/>
            </a:xfrm>
          </p:grpSpPr>
          <p:sp>
            <p:nvSpPr>
              <p:cNvPr id="49" name="Round Same Side Corner Rectangle 48"/>
              <p:cNvSpPr/>
              <p:nvPr/>
            </p:nvSpPr>
            <p:spPr bwMode="auto">
              <a:xfrm rot="10800000">
                <a:off x="4511220" y="5913084"/>
                <a:ext cx="224367" cy="93812"/>
              </a:xfrm>
              <a:prstGeom prst="round2Same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50" name="Round Same Side Corner Rectangle 49"/>
              <p:cNvSpPr/>
              <p:nvPr/>
            </p:nvSpPr>
            <p:spPr bwMode="auto">
              <a:xfrm rot="10800000">
                <a:off x="5637212" y="5913084"/>
                <a:ext cx="224367" cy="93812"/>
              </a:xfrm>
              <a:prstGeom prst="round2Same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51" name="Rounded Rectangle 50"/>
              <p:cNvSpPr/>
              <p:nvPr/>
            </p:nvSpPr>
            <p:spPr bwMode="auto">
              <a:xfrm>
                <a:off x="4327712" y="2777068"/>
                <a:ext cx="1721223" cy="3152950"/>
              </a:xfrm>
              <a:prstGeom prst="roundRect">
                <a:avLst>
                  <a:gd name="adj" fmla="val 5729"/>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grpSp>
        <p:grpSp>
          <p:nvGrpSpPr>
            <p:cNvPr id="44" name="Group 43"/>
            <p:cNvGrpSpPr/>
            <p:nvPr/>
          </p:nvGrpSpPr>
          <p:grpSpPr>
            <a:xfrm>
              <a:off x="4375954" y="2829700"/>
              <a:ext cx="1607803" cy="2946577"/>
              <a:chOff x="4375954" y="2829700"/>
              <a:chExt cx="1607803" cy="2946577"/>
            </a:xfrm>
          </p:grpSpPr>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5954" y="2829700"/>
                <a:ext cx="1607803" cy="694552"/>
              </a:xfrm>
              <a:prstGeom prst="roundRect">
                <a:avLst/>
              </a:prstGeom>
              <a:ln>
                <a:solidFill>
                  <a:schemeClr val="bg2">
                    <a:lumMod val="75000"/>
                  </a:schemeClr>
                </a:solidFill>
              </a:ln>
            </p:spPr>
          </p:pic>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5954" y="3580375"/>
                <a:ext cx="1607803" cy="694552"/>
              </a:xfrm>
              <a:prstGeom prst="roundRect">
                <a:avLst/>
              </a:prstGeom>
              <a:ln>
                <a:solidFill>
                  <a:schemeClr val="bg2">
                    <a:lumMod val="75000"/>
                  </a:schemeClr>
                </a:solidFill>
              </a:ln>
            </p:spPr>
          </p:pic>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5954" y="4331050"/>
                <a:ext cx="1607803" cy="694552"/>
              </a:xfrm>
              <a:prstGeom prst="roundRect">
                <a:avLst/>
              </a:prstGeom>
              <a:ln>
                <a:solidFill>
                  <a:schemeClr val="bg2">
                    <a:lumMod val="75000"/>
                  </a:schemeClr>
                </a:solidFill>
              </a:ln>
            </p:spPr>
          </p:pic>
          <p:pic>
            <p:nvPicPr>
              <p:cNvPr id="48" name="Picture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5954" y="5081725"/>
                <a:ext cx="1607803" cy="694552"/>
              </a:xfrm>
              <a:prstGeom prst="roundRect">
                <a:avLst/>
              </a:prstGeom>
              <a:ln>
                <a:solidFill>
                  <a:schemeClr val="bg2">
                    <a:lumMod val="75000"/>
                  </a:schemeClr>
                </a:solidFill>
              </a:ln>
            </p:spPr>
          </p:pic>
        </p:grpSp>
      </p:grpSp>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37335" y="4825940"/>
            <a:ext cx="1513635" cy="1391415"/>
          </a:xfrm>
          <a:prstGeom prst="rect">
            <a:avLst/>
          </a:prstGeom>
        </p:spPr>
      </p:pic>
      <p:pic>
        <p:nvPicPr>
          <p:cNvPr id="54" name="Picture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8164008" y="4825940"/>
            <a:ext cx="1513635" cy="1391415"/>
          </a:xfrm>
          <a:prstGeom prst="rect">
            <a:avLst/>
          </a:prstGeom>
        </p:spPr>
      </p:pic>
      <p:grpSp>
        <p:nvGrpSpPr>
          <p:cNvPr id="57" name="Group 56"/>
          <p:cNvGrpSpPr/>
          <p:nvPr/>
        </p:nvGrpSpPr>
        <p:grpSpPr>
          <a:xfrm>
            <a:off x="2828291" y="5262747"/>
            <a:ext cx="6407224" cy="919555"/>
            <a:chOff x="2624469" y="4355929"/>
            <a:chExt cx="6282163" cy="901606"/>
          </a:xfrm>
        </p:grpSpPr>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81408" y="4355929"/>
              <a:ext cx="466583" cy="422054"/>
            </a:xfrm>
            <a:prstGeom prst="rect">
              <a:avLst/>
            </a:prstGeom>
          </p:spPr>
        </p:pic>
        <p:sp>
          <p:nvSpPr>
            <p:cNvPr id="53" name="TextBox 52"/>
            <p:cNvSpPr txBox="1"/>
            <p:nvPr/>
          </p:nvSpPr>
          <p:spPr>
            <a:xfrm>
              <a:off x="2624469" y="4925086"/>
              <a:ext cx="572104" cy="332449"/>
            </a:xfrm>
            <a:prstGeom prst="rect">
              <a:avLst/>
            </a:prstGeom>
            <a:noFill/>
          </p:spPr>
          <p:txBody>
            <a:bodyPr wrap="none" lIns="0" tIns="0" rIns="0" bIns="0" rtlCol="0">
              <a:spAutoFit/>
            </a:bodyPr>
            <a:lstStyle/>
            <a:p>
              <a:pPr defTabSz="1243275">
                <a:lnSpc>
                  <a:spcPct val="90000"/>
                </a:lnSpc>
                <a:spcBef>
                  <a:spcPct val="20000"/>
                </a:spcBef>
                <a:buSzPct val="80000"/>
              </a:pPr>
              <a:r>
                <a:rPr lang="en-US" sz="1224" dirty="0">
                  <a:solidFill>
                    <a:srgbClr val="FFFFFF">
                      <a:alpha val="99000"/>
                    </a:srgbClr>
                  </a:solidFill>
                </a:rPr>
                <a:t>Virtual </a:t>
              </a:r>
              <a:br>
                <a:rPr lang="en-US" sz="1224" dirty="0">
                  <a:solidFill>
                    <a:srgbClr val="FFFFFF">
                      <a:alpha val="99000"/>
                    </a:srgbClr>
                  </a:solidFill>
                </a:rPr>
              </a:br>
              <a:r>
                <a:rPr lang="en-US" sz="1224" dirty="0">
                  <a:solidFill>
                    <a:srgbClr val="FFFFFF">
                      <a:alpha val="99000"/>
                    </a:srgbClr>
                  </a:solidFill>
                </a:rPr>
                <a:t>machine</a:t>
              </a:r>
            </a:p>
          </p:txBody>
        </p:sp>
        <p:sp>
          <p:nvSpPr>
            <p:cNvPr id="58" name="TextBox 57"/>
            <p:cNvSpPr txBox="1"/>
            <p:nvPr/>
          </p:nvSpPr>
          <p:spPr>
            <a:xfrm>
              <a:off x="8091821" y="4925086"/>
              <a:ext cx="572104" cy="332449"/>
            </a:xfrm>
            <a:prstGeom prst="rect">
              <a:avLst/>
            </a:prstGeom>
            <a:noFill/>
          </p:spPr>
          <p:txBody>
            <a:bodyPr wrap="none" lIns="0" tIns="0" rIns="0" bIns="0" rtlCol="0">
              <a:spAutoFit/>
            </a:bodyPr>
            <a:lstStyle/>
            <a:p>
              <a:pPr defTabSz="1243275">
                <a:lnSpc>
                  <a:spcPct val="90000"/>
                </a:lnSpc>
                <a:spcBef>
                  <a:spcPct val="20000"/>
                </a:spcBef>
                <a:buSzPct val="80000"/>
              </a:pPr>
              <a:r>
                <a:rPr lang="en-US" sz="1224" dirty="0">
                  <a:solidFill>
                    <a:srgbClr val="FFFFFF">
                      <a:alpha val="99000"/>
                    </a:srgbClr>
                  </a:solidFill>
                </a:rPr>
                <a:t>Virtual </a:t>
              </a:r>
              <a:br>
                <a:rPr lang="en-US" sz="1224" dirty="0">
                  <a:solidFill>
                    <a:srgbClr val="FFFFFF">
                      <a:alpha val="99000"/>
                    </a:srgbClr>
                  </a:solidFill>
                </a:rPr>
              </a:br>
              <a:r>
                <a:rPr lang="en-US" sz="1224" dirty="0">
                  <a:solidFill>
                    <a:srgbClr val="FFFFFF">
                      <a:alpha val="99000"/>
                    </a:srgbClr>
                  </a:solidFill>
                </a:rPr>
                <a:t>machine</a:t>
              </a:r>
            </a:p>
          </p:txBody>
        </p:sp>
        <p:pic>
          <p:nvPicPr>
            <p:cNvPr id="59" name="Picture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40049" y="4355929"/>
              <a:ext cx="466583" cy="422054"/>
            </a:xfrm>
            <a:prstGeom prst="rect">
              <a:avLst/>
            </a:prstGeom>
          </p:spPr>
        </p:pic>
      </p:grpSp>
      <p:grpSp>
        <p:nvGrpSpPr>
          <p:cNvPr id="60" name="Group 59"/>
          <p:cNvGrpSpPr/>
          <p:nvPr/>
        </p:nvGrpSpPr>
        <p:grpSpPr>
          <a:xfrm>
            <a:off x="4526428" y="3651650"/>
            <a:ext cx="3374105" cy="708379"/>
            <a:chOff x="4408729" y="3580375"/>
            <a:chExt cx="3308246" cy="694552"/>
          </a:xfrm>
        </p:grpSpPr>
        <p:pic>
          <p:nvPicPr>
            <p:cNvPr id="72" name="Picture 7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8729" y="3580375"/>
              <a:ext cx="1607803" cy="694552"/>
            </a:xfrm>
            <a:prstGeom prst="roundRect">
              <a:avLst/>
            </a:prstGeom>
            <a:ln>
              <a:solidFill>
                <a:schemeClr val="bg2">
                  <a:lumMod val="75000"/>
                </a:schemeClr>
              </a:solidFill>
            </a:ln>
          </p:spPr>
        </p:pic>
        <p:pic>
          <p:nvPicPr>
            <p:cNvPr id="73" name="Picture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9172" y="3580375"/>
              <a:ext cx="1607803" cy="694552"/>
            </a:xfrm>
            <a:prstGeom prst="roundRect">
              <a:avLst/>
            </a:prstGeom>
            <a:ln>
              <a:solidFill>
                <a:schemeClr val="bg2">
                  <a:lumMod val="75000"/>
                </a:schemeClr>
              </a:solidFill>
            </a:ln>
          </p:spPr>
        </p:pic>
      </p:grpSp>
      <p:sp>
        <p:nvSpPr>
          <p:cNvPr id="61" name="TextBox 60"/>
          <p:cNvSpPr txBox="1"/>
          <p:nvPr/>
        </p:nvSpPr>
        <p:spPr>
          <a:xfrm>
            <a:off x="531949" y="1419814"/>
            <a:ext cx="3635901" cy="1001428"/>
          </a:xfrm>
          <a:prstGeom prst="rect">
            <a:avLst/>
          </a:prstGeom>
          <a:noFill/>
        </p:spPr>
        <p:txBody>
          <a:bodyPr wrap="square" lIns="0" tIns="0" rIns="0" bIns="0" rtlCol="0">
            <a:spAutoFit/>
          </a:bodyPr>
          <a:lstStyle/>
          <a:p>
            <a:pPr defTabSz="1243275">
              <a:lnSpc>
                <a:spcPct val="90000"/>
              </a:lnSpc>
              <a:spcAft>
                <a:spcPts val="612"/>
              </a:spcAft>
              <a:buSzPct val="80000"/>
            </a:pPr>
            <a:r>
              <a:rPr lang="zh-CN" altLang="en-US" sz="2040" dirty="0">
                <a:solidFill>
                  <a:schemeClr val="accent4">
                    <a:alpha val="99000"/>
                  </a:schemeClr>
                </a:solidFill>
              </a:rPr>
              <a:t>准备服务实例</a:t>
            </a:r>
            <a:endParaRPr lang="en-US" sz="2040" dirty="0">
              <a:solidFill>
                <a:schemeClr val="accent4">
                  <a:alpha val="99000"/>
                </a:schemeClr>
              </a:solidFill>
            </a:endParaRPr>
          </a:p>
          <a:p>
            <a:pPr defTabSz="1243275">
              <a:lnSpc>
                <a:spcPct val="90000"/>
              </a:lnSpc>
              <a:spcAft>
                <a:spcPts val="612"/>
              </a:spcAft>
              <a:buSzPct val="80000"/>
            </a:pPr>
            <a:r>
              <a:rPr lang="zh-CN" altLang="en-US" sz="2040" dirty="0">
                <a:solidFill>
                  <a:schemeClr val="tx1">
                    <a:lumMod val="60000"/>
                    <a:lumOff val="40000"/>
                    <a:alpha val="99000"/>
                  </a:schemeClr>
                </a:solidFill>
              </a:rPr>
              <a:t>部署应用代码</a:t>
            </a:r>
            <a:endParaRPr lang="en-US" altLang="zh-CN" sz="2040" dirty="0">
              <a:solidFill>
                <a:schemeClr val="tx1">
                  <a:lumMod val="60000"/>
                  <a:lumOff val="40000"/>
                  <a:alpha val="99000"/>
                </a:schemeClr>
              </a:solidFill>
            </a:endParaRPr>
          </a:p>
          <a:p>
            <a:pPr defTabSz="1243275">
              <a:lnSpc>
                <a:spcPct val="90000"/>
              </a:lnSpc>
              <a:spcAft>
                <a:spcPts val="612"/>
              </a:spcAft>
              <a:buSzPct val="80000"/>
            </a:pPr>
            <a:r>
              <a:rPr lang="zh-CN" altLang="en-US" sz="2040" dirty="0">
                <a:solidFill>
                  <a:schemeClr val="tx1">
                    <a:lumMod val="60000"/>
                    <a:lumOff val="40000"/>
                    <a:alpha val="99000"/>
                  </a:schemeClr>
                </a:solidFill>
              </a:rPr>
              <a:t>配置网络</a:t>
            </a:r>
            <a:endParaRPr lang="en-US" sz="2040" dirty="0">
              <a:solidFill>
                <a:schemeClr val="tx1">
                  <a:lumMod val="60000"/>
                  <a:lumOff val="40000"/>
                  <a:alpha val="99000"/>
                </a:schemeClr>
              </a:solidFill>
            </a:endParaRPr>
          </a:p>
        </p:txBody>
      </p:sp>
      <p:pic>
        <p:nvPicPr>
          <p:cNvPr id="69" name="Picture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flipV="1">
            <a:off x="8164008" y="2782012"/>
            <a:ext cx="1513635" cy="1391415"/>
          </a:xfrm>
          <a:prstGeom prst="rect">
            <a:avLst/>
          </a:prstGeom>
        </p:spPr>
      </p:pic>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2737335" y="2782012"/>
            <a:ext cx="1513635" cy="1391415"/>
          </a:xfrm>
          <a:prstGeom prst="rect">
            <a:avLst/>
          </a:prstGeom>
        </p:spPr>
      </p:pic>
      <p:pic>
        <p:nvPicPr>
          <p:cNvPr id="67" name="Picture 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2737335" y="2782012"/>
            <a:ext cx="1513635" cy="1391415"/>
          </a:xfrm>
          <a:prstGeom prst="rect">
            <a:avLst/>
          </a:prstGeom>
        </p:spPr>
      </p:pic>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flipV="1">
            <a:off x="8164008" y="2782012"/>
            <a:ext cx="1513635" cy="1391415"/>
          </a:xfrm>
          <a:prstGeom prst="rect">
            <a:avLst/>
          </a:prstGeom>
        </p:spPr>
      </p:pic>
      <p:grpSp>
        <p:nvGrpSpPr>
          <p:cNvPr id="62" name="Group 61"/>
          <p:cNvGrpSpPr/>
          <p:nvPr/>
        </p:nvGrpSpPr>
        <p:grpSpPr>
          <a:xfrm>
            <a:off x="2831747" y="3218811"/>
            <a:ext cx="6403769" cy="929168"/>
            <a:chOff x="2627857" y="4355929"/>
            <a:chExt cx="6278775" cy="911034"/>
          </a:xfrm>
        </p:grpSpPr>
        <p:pic>
          <p:nvPicPr>
            <p:cNvPr id="63" name="Picture 6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81408" y="4355929"/>
              <a:ext cx="466583" cy="422054"/>
            </a:xfrm>
            <a:prstGeom prst="rect">
              <a:avLst/>
            </a:prstGeom>
          </p:spPr>
        </p:pic>
        <p:sp>
          <p:nvSpPr>
            <p:cNvPr id="64" name="TextBox 63"/>
            <p:cNvSpPr txBox="1"/>
            <p:nvPr/>
          </p:nvSpPr>
          <p:spPr>
            <a:xfrm>
              <a:off x="2627857" y="4934513"/>
              <a:ext cx="572104" cy="332449"/>
            </a:xfrm>
            <a:prstGeom prst="rect">
              <a:avLst/>
            </a:prstGeom>
            <a:noFill/>
          </p:spPr>
          <p:txBody>
            <a:bodyPr wrap="none" lIns="0" tIns="0" rIns="0" bIns="0" rtlCol="0">
              <a:spAutoFit/>
            </a:bodyPr>
            <a:lstStyle/>
            <a:p>
              <a:pPr defTabSz="1243275">
                <a:lnSpc>
                  <a:spcPct val="90000"/>
                </a:lnSpc>
                <a:spcBef>
                  <a:spcPct val="20000"/>
                </a:spcBef>
                <a:buSzPct val="80000"/>
              </a:pPr>
              <a:r>
                <a:rPr lang="en-US" sz="1224" dirty="0">
                  <a:solidFill>
                    <a:srgbClr val="FFFFFF">
                      <a:alpha val="99000"/>
                    </a:srgbClr>
                  </a:solidFill>
                </a:rPr>
                <a:t>Virtual </a:t>
              </a:r>
              <a:br>
                <a:rPr lang="en-US" sz="1224" dirty="0">
                  <a:solidFill>
                    <a:srgbClr val="FFFFFF">
                      <a:alpha val="99000"/>
                    </a:srgbClr>
                  </a:solidFill>
                </a:rPr>
              </a:br>
              <a:r>
                <a:rPr lang="en-US" sz="1224" dirty="0">
                  <a:solidFill>
                    <a:srgbClr val="FFFFFF">
                      <a:alpha val="99000"/>
                    </a:srgbClr>
                  </a:solidFill>
                </a:rPr>
                <a:t>machine</a:t>
              </a:r>
            </a:p>
          </p:txBody>
        </p:sp>
        <p:sp>
          <p:nvSpPr>
            <p:cNvPr id="65" name="TextBox 64"/>
            <p:cNvSpPr txBox="1"/>
            <p:nvPr/>
          </p:nvSpPr>
          <p:spPr>
            <a:xfrm>
              <a:off x="8095449" y="4934514"/>
              <a:ext cx="572104" cy="332449"/>
            </a:xfrm>
            <a:prstGeom prst="rect">
              <a:avLst/>
            </a:prstGeom>
            <a:noFill/>
          </p:spPr>
          <p:txBody>
            <a:bodyPr wrap="none" lIns="0" tIns="0" rIns="0" bIns="0" rtlCol="0">
              <a:spAutoFit/>
            </a:bodyPr>
            <a:lstStyle/>
            <a:p>
              <a:pPr defTabSz="1243275">
                <a:lnSpc>
                  <a:spcPct val="90000"/>
                </a:lnSpc>
                <a:spcBef>
                  <a:spcPct val="20000"/>
                </a:spcBef>
                <a:buSzPct val="80000"/>
              </a:pPr>
              <a:r>
                <a:rPr lang="en-US" sz="1224" dirty="0">
                  <a:solidFill>
                    <a:srgbClr val="FFFFFF">
                      <a:alpha val="99000"/>
                    </a:srgbClr>
                  </a:solidFill>
                </a:rPr>
                <a:t>Virtual </a:t>
              </a:r>
              <a:br>
                <a:rPr lang="en-US" sz="1224" dirty="0">
                  <a:solidFill>
                    <a:srgbClr val="FFFFFF">
                      <a:alpha val="99000"/>
                    </a:srgbClr>
                  </a:solidFill>
                </a:rPr>
              </a:br>
              <a:r>
                <a:rPr lang="en-US" sz="1224" dirty="0">
                  <a:solidFill>
                    <a:srgbClr val="FFFFFF">
                      <a:alpha val="99000"/>
                    </a:srgbClr>
                  </a:solidFill>
                </a:rPr>
                <a:t>machine</a:t>
              </a:r>
            </a:p>
          </p:txBody>
        </p:sp>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40049" y="4355929"/>
              <a:ext cx="466583" cy="422054"/>
            </a:xfrm>
            <a:prstGeom prst="rect">
              <a:avLst/>
            </a:prstGeom>
          </p:spPr>
        </p:pic>
      </p:grpSp>
      <p:grpSp>
        <p:nvGrpSpPr>
          <p:cNvPr id="71" name="Group 70"/>
          <p:cNvGrpSpPr/>
          <p:nvPr/>
        </p:nvGrpSpPr>
        <p:grpSpPr>
          <a:xfrm>
            <a:off x="4526428" y="4418894"/>
            <a:ext cx="3374104" cy="708379"/>
            <a:chOff x="4408729" y="3580375"/>
            <a:chExt cx="3308245" cy="694552"/>
          </a:xfrm>
        </p:grpSpPr>
        <p:pic>
          <p:nvPicPr>
            <p:cNvPr id="74" name="Picture 7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8729" y="3580375"/>
              <a:ext cx="1607803" cy="694552"/>
            </a:xfrm>
            <a:prstGeom prst="roundRect">
              <a:avLst/>
            </a:prstGeom>
            <a:ln>
              <a:solidFill>
                <a:schemeClr val="bg2">
                  <a:lumMod val="75000"/>
                </a:schemeClr>
              </a:solidFill>
            </a:ln>
          </p:spPr>
        </p:pic>
        <p:pic>
          <p:nvPicPr>
            <p:cNvPr id="75" name="Picture 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9171" y="3580375"/>
              <a:ext cx="1607803" cy="694552"/>
            </a:xfrm>
            <a:prstGeom prst="roundRect">
              <a:avLst/>
            </a:prstGeom>
            <a:ln>
              <a:solidFill>
                <a:schemeClr val="bg2">
                  <a:lumMod val="75000"/>
                </a:schemeClr>
              </a:solidFill>
            </a:ln>
          </p:spPr>
        </p:pic>
      </p:grpSp>
      <p:sp>
        <p:nvSpPr>
          <p:cNvPr id="2" name="Title 1"/>
          <p:cNvSpPr>
            <a:spLocks noGrp="1"/>
          </p:cNvSpPr>
          <p:nvPr>
            <p:ph type="title"/>
          </p:nvPr>
        </p:nvSpPr>
        <p:spPr/>
        <p:txBody>
          <a:bodyPr/>
          <a:lstStyle/>
          <a:p>
            <a:r>
              <a:rPr lang="zh-CN" altLang="en-US" dirty="0" smtClean="0"/>
              <a:t>部署</a:t>
            </a:r>
            <a:endParaRPr lang="zh-CN" altLang="en-US" dirty="0"/>
          </a:p>
        </p:txBody>
      </p:sp>
    </p:spTree>
    <p:extLst>
      <p:ext uri="{BB962C8B-B14F-4D97-AF65-F5344CB8AC3E}">
        <p14:creationId xmlns:p14="http://schemas.microsoft.com/office/powerpoint/2010/main" val="1673169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1000"/>
                                        <p:tgtEl>
                                          <p:spTgt spid="39"/>
                                        </p:tgtEl>
                                      </p:cBhvr>
                                    </p:animEffect>
                                  </p:childTnLst>
                                </p:cTn>
                              </p:par>
                              <p:par>
                                <p:cTn id="12" presetID="10" presetClass="entr" presetSubtype="0" fill="hold" nodeType="withEffect">
                                  <p:stCondLst>
                                    <p:cond delay="50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childTnLst>
                                </p:cTn>
                              </p:par>
                            </p:childTnLst>
                          </p:cTn>
                        </p:par>
                        <p:par>
                          <p:cTn id="15" fill="hold">
                            <p:stCondLst>
                              <p:cond delay="2000"/>
                            </p:stCondLst>
                            <p:childTnLst>
                              <p:par>
                                <p:cTn id="16" presetID="22" presetClass="entr" presetSubtype="2" fill="hold" nodeType="afterEffect">
                                  <p:stCondLst>
                                    <p:cond delay="500"/>
                                  </p:stCondLst>
                                  <p:childTnLst>
                                    <p:set>
                                      <p:cBhvr>
                                        <p:cTn id="17" dur="1" fill="hold">
                                          <p:stCondLst>
                                            <p:cond delay="0"/>
                                          </p:stCondLst>
                                        </p:cTn>
                                        <p:tgtEl>
                                          <p:spTgt spid="52"/>
                                        </p:tgtEl>
                                        <p:attrNameLst>
                                          <p:attrName>style.visibility</p:attrName>
                                        </p:attrNameLst>
                                      </p:cBhvr>
                                      <p:to>
                                        <p:strVal val="visible"/>
                                      </p:to>
                                    </p:set>
                                    <p:animEffect transition="in" filter="wipe(right)">
                                      <p:cBhvr>
                                        <p:cTn id="18" dur="500"/>
                                        <p:tgtEl>
                                          <p:spTgt spid="52"/>
                                        </p:tgtEl>
                                      </p:cBhvr>
                                    </p:animEffect>
                                  </p:childTnLst>
                                </p:cTn>
                              </p:par>
                              <p:par>
                                <p:cTn id="19" presetID="22" presetClass="entr" presetSubtype="8" fill="hold" nodeType="withEffect">
                                  <p:stCondLst>
                                    <p:cond delay="500"/>
                                  </p:stCondLst>
                                  <p:childTnLst>
                                    <p:set>
                                      <p:cBhvr>
                                        <p:cTn id="20" dur="1" fill="hold">
                                          <p:stCondLst>
                                            <p:cond delay="0"/>
                                          </p:stCondLst>
                                        </p:cTn>
                                        <p:tgtEl>
                                          <p:spTgt spid="55"/>
                                        </p:tgtEl>
                                        <p:attrNameLst>
                                          <p:attrName>style.visibility</p:attrName>
                                        </p:attrNameLst>
                                      </p:cBhvr>
                                      <p:to>
                                        <p:strVal val="visible"/>
                                      </p:to>
                                    </p:set>
                                    <p:animEffect transition="in" filter="wipe(left)">
                                      <p:cBhvr>
                                        <p:cTn id="21" dur="500"/>
                                        <p:tgtEl>
                                          <p:spTgt spid="55"/>
                                        </p:tgtEl>
                                      </p:cBhvr>
                                    </p:animEffect>
                                  </p:childTnLst>
                                </p:cTn>
                              </p:par>
                              <p:par>
                                <p:cTn id="22" presetID="22" presetClass="entr" presetSubtype="2" fill="hold" nodeType="withEffect">
                                  <p:stCondLst>
                                    <p:cond delay="500"/>
                                  </p:stCondLst>
                                  <p:childTnLst>
                                    <p:set>
                                      <p:cBhvr>
                                        <p:cTn id="23" dur="1" fill="hold">
                                          <p:stCondLst>
                                            <p:cond delay="0"/>
                                          </p:stCondLst>
                                        </p:cTn>
                                        <p:tgtEl>
                                          <p:spTgt spid="70"/>
                                        </p:tgtEl>
                                        <p:attrNameLst>
                                          <p:attrName>style.visibility</p:attrName>
                                        </p:attrNameLst>
                                      </p:cBhvr>
                                      <p:to>
                                        <p:strVal val="visible"/>
                                      </p:to>
                                    </p:set>
                                    <p:animEffect transition="in" filter="wipe(right)">
                                      <p:cBhvr>
                                        <p:cTn id="24" dur="500"/>
                                        <p:tgtEl>
                                          <p:spTgt spid="70"/>
                                        </p:tgtEl>
                                      </p:cBhvr>
                                    </p:animEffect>
                                  </p:childTnLst>
                                </p:cTn>
                              </p:par>
                              <p:par>
                                <p:cTn id="25" presetID="22" presetClass="entr" presetSubtype="8" fill="hold" nodeType="withEffect">
                                  <p:stCondLst>
                                    <p:cond delay="500"/>
                                  </p:stCondLst>
                                  <p:childTnLst>
                                    <p:set>
                                      <p:cBhvr>
                                        <p:cTn id="26" dur="1" fill="hold">
                                          <p:stCondLst>
                                            <p:cond delay="0"/>
                                          </p:stCondLst>
                                        </p:cTn>
                                        <p:tgtEl>
                                          <p:spTgt spid="69"/>
                                        </p:tgtEl>
                                        <p:attrNameLst>
                                          <p:attrName>style.visibility</p:attrName>
                                        </p:attrNameLst>
                                      </p:cBhvr>
                                      <p:to>
                                        <p:strVal val="visible"/>
                                      </p:to>
                                    </p:set>
                                    <p:animEffect transition="in" filter="wipe(left)">
                                      <p:cBhvr>
                                        <p:cTn id="27" dur="500"/>
                                        <p:tgtEl>
                                          <p:spTgt spid="6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childTnLst>
                          </p:cTn>
                        </p:par>
                        <p:par>
                          <p:cTn id="35" fill="hold">
                            <p:stCondLst>
                              <p:cond delay="3500"/>
                            </p:stCondLst>
                            <p:childTnLst>
                              <p:par>
                                <p:cTn id="36" presetID="22" presetClass="entr" presetSubtype="4" fill="hold" nodeType="afterEffect">
                                  <p:stCondLst>
                                    <p:cond delay="1000"/>
                                  </p:stCondLst>
                                  <p:childTnLst>
                                    <p:set>
                                      <p:cBhvr>
                                        <p:cTn id="37" dur="1" fill="hold">
                                          <p:stCondLst>
                                            <p:cond delay="0"/>
                                          </p:stCondLst>
                                        </p:cTn>
                                        <p:tgtEl>
                                          <p:spTgt spid="54"/>
                                        </p:tgtEl>
                                        <p:attrNameLst>
                                          <p:attrName>style.visibility</p:attrName>
                                        </p:attrNameLst>
                                      </p:cBhvr>
                                      <p:to>
                                        <p:strVal val="visible"/>
                                      </p:to>
                                    </p:set>
                                    <p:animEffect transition="in" filter="wipe(down)">
                                      <p:cBhvr>
                                        <p:cTn id="38" dur="1000"/>
                                        <p:tgtEl>
                                          <p:spTgt spid="54"/>
                                        </p:tgtEl>
                                      </p:cBhvr>
                                    </p:animEffect>
                                  </p:childTnLst>
                                </p:cTn>
                              </p:par>
                              <p:par>
                                <p:cTn id="39" presetID="22" presetClass="entr" presetSubtype="4" fill="hold" nodeType="withEffect">
                                  <p:stCondLst>
                                    <p:cond delay="1000"/>
                                  </p:stCondLst>
                                  <p:childTnLst>
                                    <p:set>
                                      <p:cBhvr>
                                        <p:cTn id="40" dur="1" fill="hold">
                                          <p:stCondLst>
                                            <p:cond delay="0"/>
                                          </p:stCondLst>
                                        </p:cTn>
                                        <p:tgtEl>
                                          <p:spTgt spid="40"/>
                                        </p:tgtEl>
                                        <p:attrNameLst>
                                          <p:attrName>style.visibility</p:attrName>
                                        </p:attrNameLst>
                                      </p:cBhvr>
                                      <p:to>
                                        <p:strVal val="visible"/>
                                      </p:to>
                                    </p:set>
                                    <p:animEffect transition="in" filter="wipe(down)">
                                      <p:cBhvr>
                                        <p:cTn id="41" dur="1000"/>
                                        <p:tgtEl>
                                          <p:spTgt spid="40"/>
                                        </p:tgtEl>
                                      </p:cBhvr>
                                    </p:animEffect>
                                  </p:childTnLst>
                                </p:cTn>
                              </p:par>
                              <p:par>
                                <p:cTn id="42" presetID="22" presetClass="entr" presetSubtype="4" fill="hold" nodeType="withEffect">
                                  <p:stCondLst>
                                    <p:cond delay="1000"/>
                                  </p:stCondLst>
                                  <p:childTnLst>
                                    <p:set>
                                      <p:cBhvr>
                                        <p:cTn id="43" dur="1" fill="hold">
                                          <p:stCondLst>
                                            <p:cond delay="0"/>
                                          </p:stCondLst>
                                        </p:cTn>
                                        <p:tgtEl>
                                          <p:spTgt spid="68"/>
                                        </p:tgtEl>
                                        <p:attrNameLst>
                                          <p:attrName>style.visibility</p:attrName>
                                        </p:attrNameLst>
                                      </p:cBhvr>
                                      <p:to>
                                        <p:strVal val="visible"/>
                                      </p:to>
                                    </p:set>
                                    <p:animEffect transition="in" filter="wipe(down)">
                                      <p:cBhvr>
                                        <p:cTn id="44" dur="1000"/>
                                        <p:tgtEl>
                                          <p:spTgt spid="68"/>
                                        </p:tgtEl>
                                      </p:cBhvr>
                                    </p:animEffect>
                                  </p:childTnLst>
                                </p:cTn>
                              </p:par>
                              <p:par>
                                <p:cTn id="45" presetID="22" presetClass="entr" presetSubtype="4" fill="hold" nodeType="withEffect">
                                  <p:stCondLst>
                                    <p:cond delay="1000"/>
                                  </p:stCondLst>
                                  <p:childTnLst>
                                    <p:set>
                                      <p:cBhvr>
                                        <p:cTn id="46" dur="1" fill="hold">
                                          <p:stCondLst>
                                            <p:cond delay="0"/>
                                          </p:stCondLst>
                                        </p:cTn>
                                        <p:tgtEl>
                                          <p:spTgt spid="67"/>
                                        </p:tgtEl>
                                        <p:attrNameLst>
                                          <p:attrName>style.visibility</p:attrName>
                                        </p:attrNameLst>
                                      </p:cBhvr>
                                      <p:to>
                                        <p:strVal val="visible"/>
                                      </p:to>
                                    </p:set>
                                    <p:animEffect transition="in" filter="wipe(down)">
                                      <p:cBhvr>
                                        <p:cTn id="47" dur="1000"/>
                                        <p:tgtEl>
                                          <p:spTgt spid="67"/>
                                        </p:tgtEl>
                                      </p:cBhvr>
                                    </p:animEffect>
                                  </p:childTnLst>
                                </p:cTn>
                              </p:par>
                            </p:childTnLst>
                          </p:cTn>
                        </p:par>
                        <p:par>
                          <p:cTn id="48" fill="hold">
                            <p:stCondLst>
                              <p:cond delay="5500"/>
                            </p:stCondLst>
                            <p:childTnLst>
                              <p:par>
                                <p:cTn id="49" presetID="1" presetClass="entr" presetSubtype="0" fill="hold" nodeType="after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par>
                          <p:cTn id="51" fill="hold">
                            <p:stCondLst>
                              <p:cond delay="5500"/>
                            </p:stCondLst>
                            <p:childTnLst>
                              <p:par>
                                <p:cTn id="52" presetID="1" presetClass="entr" presetSubtype="0"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childTnLst>
                                </p:cTn>
                              </p:par>
                            </p:childTnLst>
                          </p:cTn>
                        </p:par>
                        <p:par>
                          <p:cTn id="54" fill="hold">
                            <p:stCondLst>
                              <p:cond delay="5500"/>
                            </p:stCondLst>
                            <p:childTnLst>
                              <p:par>
                                <p:cTn id="55" presetID="10" presetClass="exit" presetSubtype="0" fill="hold" nodeType="afterEffect">
                                  <p:stCondLst>
                                    <p:cond delay="0"/>
                                  </p:stCondLst>
                                  <p:childTnLst>
                                    <p:animEffect transition="out" filter="fade">
                                      <p:cBhvr>
                                        <p:cTn id="56" dur="250"/>
                                        <p:tgtEl>
                                          <p:spTgt spid="52"/>
                                        </p:tgtEl>
                                      </p:cBhvr>
                                    </p:animEffect>
                                    <p:set>
                                      <p:cBhvr>
                                        <p:cTn id="57" dur="1" fill="hold">
                                          <p:stCondLst>
                                            <p:cond delay="249"/>
                                          </p:stCondLst>
                                        </p:cTn>
                                        <p:tgtEl>
                                          <p:spTgt spid="52"/>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250"/>
                                        <p:tgtEl>
                                          <p:spTgt spid="55"/>
                                        </p:tgtEl>
                                      </p:cBhvr>
                                    </p:animEffect>
                                    <p:set>
                                      <p:cBhvr>
                                        <p:cTn id="60" dur="1" fill="hold">
                                          <p:stCondLst>
                                            <p:cond delay="249"/>
                                          </p:stCondLst>
                                        </p:cTn>
                                        <p:tgtEl>
                                          <p:spTgt spid="55"/>
                                        </p:tgtEl>
                                        <p:attrNameLst>
                                          <p:attrName>style.visibility</p:attrName>
                                        </p:attrNameLst>
                                      </p:cBhvr>
                                      <p:to>
                                        <p:strVal val="hidden"/>
                                      </p:to>
                                    </p:set>
                                  </p:childTnLst>
                                </p:cTn>
                              </p:par>
                            </p:childTnLst>
                          </p:cTn>
                        </p:par>
                        <p:par>
                          <p:cTn id="61" fill="hold">
                            <p:stCondLst>
                              <p:cond delay="5750"/>
                            </p:stCondLst>
                            <p:childTnLst>
                              <p:par>
                                <p:cTn id="62" presetID="10" presetClass="exit" presetSubtype="0" fill="hold" nodeType="afterEffect">
                                  <p:stCondLst>
                                    <p:cond delay="0"/>
                                  </p:stCondLst>
                                  <p:childTnLst>
                                    <p:animEffect transition="out" filter="fade">
                                      <p:cBhvr>
                                        <p:cTn id="63" dur="250"/>
                                        <p:tgtEl>
                                          <p:spTgt spid="70"/>
                                        </p:tgtEl>
                                      </p:cBhvr>
                                    </p:animEffect>
                                    <p:set>
                                      <p:cBhvr>
                                        <p:cTn id="64" dur="1" fill="hold">
                                          <p:stCondLst>
                                            <p:cond delay="249"/>
                                          </p:stCondLst>
                                        </p:cTn>
                                        <p:tgtEl>
                                          <p:spTgt spid="70"/>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250"/>
                                        <p:tgtEl>
                                          <p:spTgt spid="69"/>
                                        </p:tgtEl>
                                      </p:cBhvr>
                                    </p:animEffect>
                                    <p:set>
                                      <p:cBhvr>
                                        <p:cTn id="67" dur="1" fill="hold">
                                          <p:stCondLst>
                                            <p:cond delay="249"/>
                                          </p:stCondLst>
                                        </p:cTn>
                                        <p:tgtEl>
                                          <p:spTgt spid="6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250"/>
                                        <p:tgtEl>
                                          <p:spTgt spid="54"/>
                                        </p:tgtEl>
                                      </p:cBhvr>
                                    </p:animEffect>
                                    <p:set>
                                      <p:cBhvr>
                                        <p:cTn id="70" dur="1" fill="hold">
                                          <p:stCondLst>
                                            <p:cond delay="249"/>
                                          </p:stCondLst>
                                        </p:cTn>
                                        <p:tgtEl>
                                          <p:spTgt spid="54"/>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250"/>
                                        <p:tgtEl>
                                          <p:spTgt spid="40"/>
                                        </p:tgtEl>
                                      </p:cBhvr>
                                    </p:animEffect>
                                    <p:set>
                                      <p:cBhvr>
                                        <p:cTn id="73" dur="1" fill="hold">
                                          <p:stCondLst>
                                            <p:cond delay="249"/>
                                          </p:stCondLst>
                                        </p:cTn>
                                        <p:tgtEl>
                                          <p:spTgt spid="40"/>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250"/>
                                        <p:tgtEl>
                                          <p:spTgt spid="68"/>
                                        </p:tgtEl>
                                      </p:cBhvr>
                                    </p:animEffect>
                                    <p:set>
                                      <p:cBhvr>
                                        <p:cTn id="76" dur="1" fill="hold">
                                          <p:stCondLst>
                                            <p:cond delay="249"/>
                                          </p:stCondLst>
                                        </p:cTn>
                                        <p:tgtEl>
                                          <p:spTgt spid="68"/>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250"/>
                                        <p:tgtEl>
                                          <p:spTgt spid="67"/>
                                        </p:tgtEl>
                                      </p:cBhvr>
                                    </p:animEffect>
                                    <p:set>
                                      <p:cBhvr>
                                        <p:cTn id="79" dur="1" fill="hold">
                                          <p:stCondLst>
                                            <p:cond delay="249"/>
                                          </p:stCondLst>
                                        </p:cTn>
                                        <p:tgtEl>
                                          <p:spTgt spid="67"/>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250"/>
                                        <p:tgtEl>
                                          <p:spTgt spid="57"/>
                                        </p:tgtEl>
                                      </p:cBhvr>
                                    </p:animEffect>
                                    <p:set>
                                      <p:cBhvr>
                                        <p:cTn id="82" dur="1" fill="hold">
                                          <p:stCondLst>
                                            <p:cond delay="249"/>
                                          </p:stCondLst>
                                        </p:cTn>
                                        <p:tgtEl>
                                          <p:spTgt spid="57"/>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250"/>
                                        <p:tgtEl>
                                          <p:spTgt spid="62"/>
                                        </p:tgtEl>
                                      </p:cBhvr>
                                    </p:animEffect>
                                    <p:set>
                                      <p:cBhvr>
                                        <p:cTn id="85" dur="1" fill="hold">
                                          <p:stCondLst>
                                            <p:cond delay="249"/>
                                          </p:stCondLst>
                                        </p:cTn>
                                        <p:tgtEl>
                                          <p:spTgt spid="62"/>
                                        </p:tgtEl>
                                        <p:attrNameLst>
                                          <p:attrName>style.visibility</p:attrName>
                                        </p:attrNameLst>
                                      </p:cBhvr>
                                      <p:to>
                                        <p:strVal val="hidden"/>
                                      </p:to>
                                    </p:set>
                                  </p:childTnLst>
                                </p:cTn>
                              </p:par>
                            </p:childTnLst>
                          </p:cTn>
                        </p:par>
                        <p:par>
                          <p:cTn id="86" fill="hold">
                            <p:stCondLst>
                              <p:cond delay="6000"/>
                            </p:stCondLst>
                            <p:childTnLst>
                              <p:par>
                                <p:cTn id="87" presetID="10" presetClass="exit" presetSubtype="0" fill="hold" nodeType="afterEffect">
                                  <p:stCondLst>
                                    <p:cond delay="0"/>
                                  </p:stCondLst>
                                  <p:childTnLst>
                                    <p:animEffect transition="out" filter="fade">
                                      <p:cBhvr>
                                        <p:cTn id="88" dur="500"/>
                                        <p:tgtEl>
                                          <p:spTgt spid="39"/>
                                        </p:tgtEl>
                                      </p:cBhvr>
                                    </p:animEffect>
                                    <p:set>
                                      <p:cBhvr>
                                        <p:cTn id="89" dur="1" fill="hold">
                                          <p:stCondLst>
                                            <p:cond delay="499"/>
                                          </p:stCondLst>
                                        </p:cTn>
                                        <p:tgtEl>
                                          <p:spTgt spid="39"/>
                                        </p:tgtEl>
                                        <p:attrNameLst>
                                          <p:attrName>style.visibility</p:attrName>
                                        </p:attrNameLst>
                                      </p:cBhvr>
                                      <p:to>
                                        <p:strVal val="hidden"/>
                                      </p:to>
                                    </p:set>
                                  </p:childTnLst>
                                </p:cTn>
                              </p:par>
                              <p:par>
                                <p:cTn id="90" presetID="10" presetClass="exit" presetSubtype="0" fill="hold" nodeType="withEffect">
                                  <p:stCondLst>
                                    <p:cond delay="250"/>
                                  </p:stCondLst>
                                  <p:childTnLst>
                                    <p:animEffect transition="out" filter="fade">
                                      <p:cBhvr>
                                        <p:cTn id="91" dur="500"/>
                                        <p:tgtEl>
                                          <p:spTgt spid="41"/>
                                        </p:tgtEl>
                                      </p:cBhvr>
                                    </p:animEffect>
                                    <p:set>
                                      <p:cBhvr>
                                        <p:cTn id="92"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87737" y="4930562"/>
            <a:ext cx="13806190" cy="2347185"/>
            <a:chOff x="-703661" y="4378191"/>
            <a:chExt cx="13536709" cy="2301370"/>
          </a:xfrm>
        </p:grpSpPr>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61" y="4378191"/>
              <a:ext cx="1607803" cy="694552"/>
            </a:xfrm>
            <a:prstGeom prst="roundRect">
              <a:avLst/>
            </a:prstGeom>
            <a:ln>
              <a:solidFill>
                <a:schemeClr val="bg2">
                  <a:lumMod val="75000"/>
                </a:schemeClr>
              </a:solidFill>
            </a:ln>
          </p:spPr>
        </p:pic>
        <p:pic>
          <p:nvPicPr>
            <p:cNvPr id="63" name="Picture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68" y="4378191"/>
              <a:ext cx="1607803" cy="694552"/>
            </a:xfrm>
            <a:prstGeom prst="roundRect">
              <a:avLst/>
            </a:prstGeom>
            <a:ln>
              <a:solidFill>
                <a:schemeClr val="bg2">
                  <a:lumMod val="75000"/>
                </a:schemeClr>
              </a:solidFill>
            </a:ln>
          </p:spPr>
        </p:pic>
        <p:pic>
          <p:nvPicPr>
            <p:cNvPr id="64" name="Picture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4597" y="4378191"/>
              <a:ext cx="1607803" cy="694552"/>
            </a:xfrm>
            <a:prstGeom prst="roundRect">
              <a:avLst/>
            </a:prstGeom>
            <a:ln>
              <a:solidFill>
                <a:schemeClr val="bg2">
                  <a:lumMod val="75000"/>
                </a:schemeClr>
              </a:solidFill>
            </a:ln>
          </p:spPr>
        </p:pic>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6984" y="4378191"/>
              <a:ext cx="1607803" cy="694552"/>
            </a:xfrm>
            <a:prstGeom prst="roundRect">
              <a:avLst/>
            </a:prstGeom>
            <a:ln>
              <a:solidFill>
                <a:schemeClr val="bg2">
                  <a:lumMod val="75000"/>
                </a:schemeClr>
              </a:solidFill>
            </a:ln>
          </p:spPr>
        </p:pic>
        <p:pic>
          <p:nvPicPr>
            <p:cNvPr id="68" name="Picture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1113" y="4378191"/>
              <a:ext cx="1607803" cy="694552"/>
            </a:xfrm>
            <a:prstGeom prst="roundRect">
              <a:avLst/>
            </a:prstGeom>
            <a:ln>
              <a:solidFill>
                <a:schemeClr val="bg2">
                  <a:lumMod val="75000"/>
                </a:schemeClr>
              </a:solidFill>
            </a:ln>
          </p:spPr>
        </p:pic>
        <p:pic>
          <p:nvPicPr>
            <p:cNvPr id="69" name="Picture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245" y="4378191"/>
              <a:ext cx="1607803" cy="694552"/>
            </a:xfrm>
            <a:prstGeom prst="roundRect">
              <a:avLst/>
            </a:prstGeom>
            <a:ln>
              <a:solidFill>
                <a:schemeClr val="bg2">
                  <a:lumMod val="75000"/>
                </a:schemeClr>
              </a:solidFill>
            </a:ln>
          </p:spPr>
        </p:pic>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61" y="5181600"/>
              <a:ext cx="1607803" cy="694552"/>
            </a:xfrm>
            <a:prstGeom prst="roundRect">
              <a:avLst/>
            </a:prstGeom>
            <a:ln>
              <a:solidFill>
                <a:schemeClr val="bg2">
                  <a:lumMod val="75000"/>
                </a:schemeClr>
              </a:solidFill>
            </a:ln>
          </p:spPr>
        </p:pic>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68" y="5181600"/>
              <a:ext cx="1607803" cy="694552"/>
            </a:xfrm>
            <a:prstGeom prst="roundRect">
              <a:avLst/>
            </a:prstGeom>
            <a:ln>
              <a:solidFill>
                <a:schemeClr val="bg2">
                  <a:lumMod val="75000"/>
                </a:schemeClr>
              </a:solidFill>
            </a:ln>
          </p:spPr>
        </p:pic>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4597" y="5181600"/>
              <a:ext cx="1607803" cy="694552"/>
            </a:xfrm>
            <a:prstGeom prst="roundRect">
              <a:avLst/>
            </a:prstGeom>
            <a:ln>
              <a:solidFill>
                <a:schemeClr val="bg2">
                  <a:lumMod val="75000"/>
                </a:schemeClr>
              </a:solidFill>
            </a:ln>
          </p:spPr>
        </p:pic>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6984" y="5181600"/>
              <a:ext cx="1607803" cy="694552"/>
            </a:xfrm>
            <a:prstGeom prst="roundRect">
              <a:avLst/>
            </a:prstGeom>
            <a:ln>
              <a:solidFill>
                <a:schemeClr val="bg2">
                  <a:lumMod val="75000"/>
                </a:schemeClr>
              </a:solidFill>
            </a:ln>
          </p:spPr>
        </p:pic>
        <p:pic>
          <p:nvPicPr>
            <p:cNvPr id="78" name="Picture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1113" y="5181600"/>
              <a:ext cx="1607803" cy="694552"/>
            </a:xfrm>
            <a:prstGeom prst="roundRect">
              <a:avLst/>
            </a:prstGeom>
            <a:ln>
              <a:solidFill>
                <a:schemeClr val="bg2">
                  <a:lumMod val="75000"/>
                </a:schemeClr>
              </a:solidFill>
            </a:ln>
          </p:spPr>
        </p:pic>
        <p:pic>
          <p:nvPicPr>
            <p:cNvPr id="79" name="Picture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245" y="5181600"/>
              <a:ext cx="1607803" cy="694552"/>
            </a:xfrm>
            <a:prstGeom prst="roundRect">
              <a:avLst/>
            </a:prstGeom>
            <a:ln>
              <a:solidFill>
                <a:schemeClr val="bg2">
                  <a:lumMod val="75000"/>
                </a:schemeClr>
              </a:solidFill>
            </a:ln>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61" y="5985009"/>
              <a:ext cx="1607803" cy="694552"/>
            </a:xfrm>
            <a:prstGeom prst="roundRect">
              <a:avLst/>
            </a:prstGeom>
            <a:ln>
              <a:solidFill>
                <a:schemeClr val="bg2">
                  <a:lumMod val="75000"/>
                </a:schemeClr>
              </a:solidFill>
            </a:ln>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68" y="5985009"/>
              <a:ext cx="1607803" cy="694552"/>
            </a:xfrm>
            <a:prstGeom prst="roundRect">
              <a:avLst/>
            </a:prstGeom>
            <a:ln>
              <a:solidFill>
                <a:schemeClr val="bg2">
                  <a:lumMod val="75000"/>
                </a:schemeClr>
              </a:solidFill>
            </a:ln>
          </p:spPr>
        </p:pic>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4597" y="5985009"/>
              <a:ext cx="1607803" cy="694552"/>
            </a:xfrm>
            <a:prstGeom prst="roundRect">
              <a:avLst/>
            </a:prstGeom>
            <a:ln>
              <a:solidFill>
                <a:schemeClr val="bg2">
                  <a:lumMod val="75000"/>
                </a:schemeClr>
              </a:solidFill>
            </a:ln>
          </p:spPr>
        </p:pic>
        <p:pic>
          <p:nvPicPr>
            <p:cNvPr id="83" name="Picture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6" y="5985009"/>
              <a:ext cx="1607803" cy="694552"/>
            </a:xfrm>
            <a:prstGeom prst="roundRect">
              <a:avLst/>
            </a:prstGeom>
            <a:ln>
              <a:solidFill>
                <a:schemeClr val="bg2">
                  <a:lumMod val="75000"/>
                </a:schemeClr>
              </a:solidFill>
            </a:ln>
          </p:spPr>
        </p:pic>
        <p:pic>
          <p:nvPicPr>
            <p:cNvPr id="84" name="Picture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2855" y="5985009"/>
              <a:ext cx="1607803" cy="694552"/>
            </a:xfrm>
            <a:prstGeom prst="roundRect">
              <a:avLst/>
            </a:prstGeom>
            <a:ln>
              <a:solidFill>
                <a:schemeClr val="bg2">
                  <a:lumMod val="75000"/>
                </a:schemeClr>
              </a:solidFill>
            </a:ln>
          </p:spPr>
        </p:pic>
        <p:pic>
          <p:nvPicPr>
            <p:cNvPr id="85" name="Picture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6984" y="5985009"/>
              <a:ext cx="1607803" cy="694552"/>
            </a:xfrm>
            <a:prstGeom prst="roundRect">
              <a:avLst/>
            </a:prstGeom>
            <a:ln>
              <a:solidFill>
                <a:schemeClr val="bg2">
                  <a:lumMod val="75000"/>
                </a:schemeClr>
              </a:solidFill>
            </a:ln>
          </p:spPr>
        </p:pic>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1113" y="5985009"/>
              <a:ext cx="1607803" cy="694552"/>
            </a:xfrm>
            <a:prstGeom prst="roundRect">
              <a:avLst/>
            </a:prstGeom>
            <a:ln>
              <a:solidFill>
                <a:schemeClr val="bg2">
                  <a:lumMod val="75000"/>
                </a:schemeClr>
              </a:solidFill>
            </a:ln>
          </p:spPr>
        </p:pic>
        <p:pic>
          <p:nvPicPr>
            <p:cNvPr id="87" name="Pictur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245" y="5985009"/>
              <a:ext cx="1607803" cy="694552"/>
            </a:xfrm>
            <a:prstGeom prst="roundRect">
              <a:avLst/>
            </a:prstGeom>
            <a:ln>
              <a:solidFill>
                <a:schemeClr val="bg2">
                  <a:lumMod val="75000"/>
                </a:schemeClr>
              </a:solidFill>
            </a:ln>
          </p:spPr>
        </p:pic>
      </p:grpSp>
      <p:grpSp>
        <p:nvGrpSpPr>
          <p:cNvPr id="88" name="Group 87"/>
          <p:cNvGrpSpPr/>
          <p:nvPr/>
        </p:nvGrpSpPr>
        <p:grpSpPr>
          <a:xfrm>
            <a:off x="4526428" y="3651650"/>
            <a:ext cx="3377464" cy="708379"/>
            <a:chOff x="4408729" y="3580375"/>
            <a:chExt cx="3311540" cy="694552"/>
          </a:xfrm>
        </p:grpSpPr>
        <p:pic>
          <p:nvPicPr>
            <p:cNvPr id="89" name="Picture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9" y="3580375"/>
              <a:ext cx="1607803" cy="694552"/>
            </a:xfrm>
            <a:prstGeom prst="roundRect">
              <a:avLst/>
            </a:prstGeom>
            <a:ln>
              <a:solidFill>
                <a:schemeClr val="bg2">
                  <a:lumMod val="75000"/>
                </a:schemeClr>
              </a:solidFill>
            </a:ln>
          </p:spPr>
        </p:pic>
        <p:pic>
          <p:nvPicPr>
            <p:cNvPr id="90" name="Picture 8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2466" y="3580375"/>
              <a:ext cx="1607803" cy="694552"/>
            </a:xfrm>
            <a:prstGeom prst="roundRect">
              <a:avLst/>
            </a:prstGeom>
            <a:ln>
              <a:solidFill>
                <a:schemeClr val="bg2">
                  <a:lumMod val="75000"/>
                </a:schemeClr>
              </a:solidFill>
            </a:ln>
          </p:spPr>
        </p:pic>
      </p:grpSp>
      <p:sp>
        <p:nvSpPr>
          <p:cNvPr id="92" name="TextBox 91"/>
          <p:cNvSpPr txBox="1"/>
          <p:nvPr/>
        </p:nvSpPr>
        <p:spPr>
          <a:xfrm>
            <a:off x="348278" y="4505549"/>
            <a:ext cx="3707826" cy="175817"/>
          </a:xfrm>
          <a:prstGeom prst="rect">
            <a:avLst/>
          </a:prstGeom>
          <a:noFill/>
        </p:spPr>
        <p:txBody>
          <a:bodyPr wrap="square" lIns="0" tIns="0" rIns="0" bIns="0" rtlCol="0">
            <a:spAutoFit/>
          </a:bodyPr>
          <a:lstStyle>
            <a:defPPr>
              <a:defRPr lang="en-US"/>
            </a:defPPr>
            <a:lvl1pPr defTabSz="1218987">
              <a:lnSpc>
                <a:spcPct val="80000"/>
              </a:lnSpc>
              <a:buSzPct val="80000"/>
              <a:defRPr>
                <a:solidFill>
                  <a:schemeClr val="tx1">
                    <a:alpha val="99000"/>
                  </a:schemeClr>
                </a:solidFill>
              </a:defRPr>
            </a:lvl1pPr>
          </a:lstStyle>
          <a:p>
            <a:r>
              <a:rPr lang="en-US" sz="1428" dirty="0" smtClean="0"/>
              <a:t>Microsoft Azure </a:t>
            </a:r>
            <a:r>
              <a:rPr lang="zh-CN" altLang="en-US" sz="1428" dirty="0"/>
              <a:t>数据中心</a:t>
            </a:r>
            <a:endParaRPr lang="en-US" sz="1428" dirty="0"/>
          </a:p>
        </p:txBody>
      </p:sp>
      <p:grpSp>
        <p:nvGrpSpPr>
          <p:cNvPr id="42" name="Group 41"/>
          <p:cNvGrpSpPr/>
          <p:nvPr/>
        </p:nvGrpSpPr>
        <p:grpSpPr>
          <a:xfrm>
            <a:off x="4526428" y="4429865"/>
            <a:ext cx="3377464" cy="708379"/>
            <a:chOff x="4408729" y="3580375"/>
            <a:chExt cx="3311540" cy="694552"/>
          </a:xfrm>
        </p:grpSpPr>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9" y="3580375"/>
              <a:ext cx="1607803" cy="694552"/>
            </a:xfrm>
            <a:prstGeom prst="roundRect">
              <a:avLst/>
            </a:prstGeom>
            <a:ln>
              <a:solidFill>
                <a:schemeClr val="bg2">
                  <a:lumMod val="75000"/>
                </a:schemeClr>
              </a:solidFill>
            </a:ln>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2466" y="3580375"/>
              <a:ext cx="1607803" cy="694552"/>
            </a:xfrm>
            <a:prstGeom prst="roundRect">
              <a:avLst/>
            </a:prstGeom>
            <a:ln>
              <a:solidFill>
                <a:schemeClr val="bg2">
                  <a:lumMod val="75000"/>
                </a:schemeClr>
              </a:solidFill>
            </a:ln>
          </p:spPr>
        </p:pic>
      </p:grpSp>
      <p:grpSp>
        <p:nvGrpSpPr>
          <p:cNvPr id="40" name="Group 39"/>
          <p:cNvGrpSpPr/>
          <p:nvPr/>
        </p:nvGrpSpPr>
        <p:grpSpPr>
          <a:xfrm>
            <a:off x="5412194" y="1121056"/>
            <a:ext cx="1598748" cy="999218"/>
            <a:chOff x="2075433" y="3557736"/>
            <a:chExt cx="1567543" cy="979715"/>
          </a:xfrm>
        </p:grpSpPr>
        <p:sp>
          <p:nvSpPr>
            <p:cNvPr id="41" name="Rounded Rectangle 40"/>
            <p:cNvSpPr/>
            <p:nvPr/>
          </p:nvSpPr>
          <p:spPr bwMode="auto">
            <a:xfrm>
              <a:off x="2075433" y="3557736"/>
              <a:ext cx="1567543" cy="979715"/>
            </a:xfrm>
            <a:prstGeom prst="roundRect">
              <a:avLst>
                <a:gd name="adj" fmla="val 2011"/>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45" name="Picture 44"/>
            <p:cNvPicPr>
              <a:picLocks noChangeAspect="1"/>
            </p:cNvPicPr>
            <p:nvPr/>
          </p:nvPicPr>
          <p:blipFill>
            <a:blip r:embed="rId5"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2180502" y="3787445"/>
              <a:ext cx="526347" cy="526347"/>
            </a:xfrm>
            <a:prstGeom prst="rect">
              <a:avLst/>
            </a:prstGeom>
          </p:spPr>
        </p:pic>
        <p:sp>
          <p:nvSpPr>
            <p:cNvPr id="46" name="TextBox 45"/>
            <p:cNvSpPr txBox="1"/>
            <p:nvPr/>
          </p:nvSpPr>
          <p:spPr>
            <a:xfrm>
              <a:off x="2762201" y="3846372"/>
              <a:ext cx="739964" cy="394061"/>
            </a:xfrm>
            <a:prstGeom prst="rect">
              <a:avLst/>
            </a:prstGeom>
            <a:noFill/>
          </p:spPr>
          <p:txBody>
            <a:bodyPr wrap="none" lIns="0" tIns="0" rIns="0" bIns="0" rtlCol="0">
              <a:spAutoFit/>
            </a:bodyPr>
            <a:lstStyle/>
            <a:p>
              <a:pPr defTabSz="1243275">
                <a:lnSpc>
                  <a:spcPct val="80000"/>
                </a:lnSpc>
                <a:buSzPct val="80000"/>
              </a:pPr>
              <a:r>
                <a:rPr lang="en-US" sz="1632" dirty="0">
                  <a:solidFill>
                    <a:srgbClr val="FFFFFF">
                      <a:alpha val="99000"/>
                    </a:srgbClr>
                  </a:solidFill>
                </a:rPr>
                <a:t>Service</a:t>
              </a:r>
              <a:br>
                <a:rPr lang="en-US" sz="1632" dirty="0">
                  <a:solidFill>
                    <a:srgbClr val="FFFFFF">
                      <a:alpha val="99000"/>
                    </a:srgbClr>
                  </a:solidFill>
                </a:rPr>
              </a:br>
              <a:r>
                <a:rPr lang="en-US" sz="1632" dirty="0">
                  <a:solidFill>
                    <a:srgbClr val="FFFFFF">
                      <a:alpha val="99000"/>
                    </a:srgbClr>
                  </a:solidFill>
                </a:rPr>
                <a:t>Package</a:t>
              </a:r>
            </a:p>
          </p:txBody>
        </p:sp>
      </p:grpSp>
      <p:sp>
        <p:nvSpPr>
          <p:cNvPr id="3" name="Title 2"/>
          <p:cNvSpPr>
            <a:spLocks noGrp="1"/>
          </p:cNvSpPr>
          <p:nvPr>
            <p:ph type="title"/>
          </p:nvPr>
        </p:nvSpPr>
        <p:spPr/>
        <p:txBody>
          <a:bodyPr/>
          <a:lstStyle/>
          <a:p>
            <a:r>
              <a:rPr lang="zh-CN" altLang="en-US" dirty="0" smtClean="0"/>
              <a:t>部署</a:t>
            </a:r>
            <a:endParaRPr lang="zh-CN" altLang="en-US" dirty="0"/>
          </a:p>
        </p:txBody>
      </p:sp>
      <p:sp>
        <p:nvSpPr>
          <p:cNvPr id="36" name="TextBox 35"/>
          <p:cNvSpPr txBox="1"/>
          <p:nvPr/>
        </p:nvSpPr>
        <p:spPr>
          <a:xfrm>
            <a:off x="531949" y="1419814"/>
            <a:ext cx="3635901" cy="1001428"/>
          </a:xfrm>
          <a:prstGeom prst="rect">
            <a:avLst/>
          </a:prstGeom>
          <a:noFill/>
        </p:spPr>
        <p:txBody>
          <a:bodyPr wrap="square" lIns="0" tIns="0" rIns="0" bIns="0" rtlCol="0">
            <a:spAutoFit/>
          </a:bodyPr>
          <a:lstStyle/>
          <a:p>
            <a:pPr defTabSz="1243275">
              <a:lnSpc>
                <a:spcPct val="90000"/>
              </a:lnSpc>
              <a:spcAft>
                <a:spcPts val="612"/>
              </a:spcAft>
              <a:buSzPct val="80000"/>
            </a:pPr>
            <a:r>
              <a:rPr lang="zh-CN" altLang="en-US" sz="2040" dirty="0">
                <a:solidFill>
                  <a:schemeClr val="accent4">
                    <a:alpha val="99000"/>
                  </a:schemeClr>
                </a:solidFill>
              </a:rPr>
              <a:t>准备服务实例</a:t>
            </a:r>
            <a:endParaRPr lang="en-US" sz="2040" dirty="0">
              <a:solidFill>
                <a:schemeClr val="accent4">
                  <a:alpha val="99000"/>
                </a:schemeClr>
              </a:solidFill>
            </a:endParaRPr>
          </a:p>
          <a:p>
            <a:pPr defTabSz="1243275">
              <a:lnSpc>
                <a:spcPct val="90000"/>
              </a:lnSpc>
              <a:spcAft>
                <a:spcPts val="612"/>
              </a:spcAft>
              <a:buSzPct val="80000"/>
            </a:pPr>
            <a:r>
              <a:rPr lang="zh-CN" altLang="en-US" sz="2040" dirty="0">
                <a:solidFill>
                  <a:schemeClr val="tx1">
                    <a:lumMod val="60000"/>
                    <a:lumOff val="40000"/>
                    <a:alpha val="99000"/>
                  </a:schemeClr>
                </a:solidFill>
              </a:rPr>
              <a:t>部署应用代码</a:t>
            </a:r>
            <a:endParaRPr lang="en-US" altLang="zh-CN" sz="2040" dirty="0">
              <a:solidFill>
                <a:schemeClr val="tx1">
                  <a:lumMod val="60000"/>
                  <a:lumOff val="40000"/>
                  <a:alpha val="99000"/>
                </a:schemeClr>
              </a:solidFill>
            </a:endParaRPr>
          </a:p>
          <a:p>
            <a:pPr defTabSz="1243275">
              <a:lnSpc>
                <a:spcPct val="90000"/>
              </a:lnSpc>
              <a:spcAft>
                <a:spcPts val="612"/>
              </a:spcAft>
              <a:buSzPct val="80000"/>
            </a:pPr>
            <a:r>
              <a:rPr lang="zh-CN" altLang="en-US" sz="2040" dirty="0">
                <a:solidFill>
                  <a:schemeClr val="tx1">
                    <a:lumMod val="60000"/>
                    <a:lumOff val="40000"/>
                    <a:alpha val="99000"/>
                  </a:schemeClr>
                </a:solidFill>
              </a:rPr>
              <a:t>配置网络</a:t>
            </a:r>
            <a:endParaRPr lang="en-US" sz="2040" dirty="0">
              <a:solidFill>
                <a:schemeClr val="tx1">
                  <a:lumMod val="60000"/>
                  <a:lumOff val="40000"/>
                  <a:alpha val="99000"/>
                </a:schemeClr>
              </a:solidFill>
            </a:endParaRPr>
          </a:p>
        </p:txBody>
      </p:sp>
    </p:spTree>
    <p:extLst>
      <p:ext uri="{BB962C8B-B14F-4D97-AF65-F5344CB8AC3E}">
        <p14:creationId xmlns:p14="http://schemas.microsoft.com/office/powerpoint/2010/main" val="2647910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path" presetSubtype="0" accel="50000" decel="50000" fill="hold" nodeType="withEffect">
                                  <p:stCondLst>
                                    <p:cond delay="0"/>
                                  </p:stCondLst>
                                  <p:childTnLst>
                                    <p:animMotion origin="layout" path="M -4.43678E-6 -2.64985E-6 L -4.43678E-6 0.18352 " pathEditMode="relative" rAng="0" ptsTypes="AA">
                                      <p:cBhvr>
                                        <p:cTn id="11" dur="2000" fill="hold"/>
                                        <p:tgtEl>
                                          <p:spTgt spid="88"/>
                                        </p:tgtEl>
                                        <p:attrNameLst>
                                          <p:attrName>ppt_x</p:attrName>
                                          <p:attrName>ppt_y</p:attrName>
                                        </p:attrNameLst>
                                      </p:cBhvr>
                                      <p:rCtr x="0" y="9165"/>
                                    </p:animMotion>
                                  </p:childTnLst>
                                </p:cTn>
                              </p:par>
                              <p:par>
                                <p:cTn id="12" presetID="10" presetClass="entr" presetSubtype="0" fill="hold" grpId="0" nodeType="withEffect">
                                  <p:stCondLst>
                                    <p:cond delay="2500"/>
                                  </p:stCondLst>
                                  <p:childTnLst>
                                    <p:set>
                                      <p:cBhvr>
                                        <p:cTn id="13" dur="1" fill="hold">
                                          <p:stCondLst>
                                            <p:cond delay="0"/>
                                          </p:stCondLst>
                                        </p:cTn>
                                        <p:tgtEl>
                                          <p:spTgt spid="92"/>
                                        </p:tgtEl>
                                        <p:attrNameLst>
                                          <p:attrName>style.visibility</p:attrName>
                                        </p:attrNameLst>
                                      </p:cBhvr>
                                      <p:to>
                                        <p:strVal val="visible"/>
                                      </p:to>
                                    </p:set>
                                    <p:animEffect transition="in" filter="fade">
                                      <p:cBhvr>
                                        <p:cTn id="14" dur="500"/>
                                        <p:tgtEl>
                                          <p:spTgt spid="92"/>
                                        </p:tgtEl>
                                      </p:cBhvr>
                                    </p:animEffect>
                                  </p:childTnLst>
                                </p:cTn>
                              </p:par>
                              <p:par>
                                <p:cTn id="15" presetID="42" presetClass="path" presetSubtype="0" accel="50000" decel="50000" fill="hold" nodeType="withEffect">
                                  <p:stCondLst>
                                    <p:cond delay="0"/>
                                  </p:stCondLst>
                                  <p:childTnLst>
                                    <p:animMotion origin="layout" path="M -4.43678E-6 5.25341E-7 L -4.43678E-6 0.18884 " pathEditMode="relative" rAng="0" ptsTypes="AA">
                                      <p:cBhvr>
                                        <p:cTn id="16" dur="2000" fill="hold"/>
                                        <p:tgtEl>
                                          <p:spTgt spid="42"/>
                                        </p:tgtEl>
                                        <p:attrNameLst>
                                          <p:attrName>ppt_x</p:attrName>
                                          <p:attrName>ppt_y</p:attrName>
                                        </p:attrNameLst>
                                      </p:cBhvr>
                                      <p:rCtr x="0" y="9442"/>
                                    </p:animMotion>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3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644865" y="1981972"/>
            <a:ext cx="1113150" cy="2726425"/>
            <a:chOff x="5556414" y="2061552"/>
            <a:chExt cx="1091422" cy="2554941"/>
          </a:xfrm>
        </p:grpSpPr>
        <p:sp>
          <p:nvSpPr>
            <p:cNvPr id="43" name="Down Arrow 42"/>
            <p:cNvSpPr/>
            <p:nvPr/>
          </p:nvSpPr>
          <p:spPr bwMode="auto">
            <a:xfrm>
              <a:off x="5556414" y="2061552"/>
              <a:ext cx="286871" cy="2554941"/>
            </a:xfrm>
            <a:prstGeom prst="downArrow">
              <a:avLst>
                <a:gd name="adj1" fmla="val 42122"/>
                <a:gd name="adj2" fmla="val 62085"/>
              </a:avLst>
            </a:prstGeom>
            <a:solidFill>
              <a:schemeClr val="tx2">
                <a:lumMod val="40000"/>
                <a:lumOff val="6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44" name="Down Arrow 43"/>
            <p:cNvSpPr/>
            <p:nvPr/>
          </p:nvSpPr>
          <p:spPr bwMode="auto">
            <a:xfrm>
              <a:off x="6360965" y="2061552"/>
              <a:ext cx="286871" cy="2554941"/>
            </a:xfrm>
            <a:prstGeom prst="downArrow">
              <a:avLst>
                <a:gd name="adj1" fmla="val 42122"/>
                <a:gd name="adj2" fmla="val 62085"/>
              </a:avLst>
            </a:prstGeom>
            <a:solidFill>
              <a:schemeClr val="tx2">
                <a:lumMod val="40000"/>
                <a:lumOff val="6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grpSp>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6428" y="4930591"/>
            <a:ext cx="1639810" cy="708379"/>
          </a:xfrm>
          <a:prstGeom prst="roundRect">
            <a:avLst/>
          </a:prstGeom>
          <a:ln>
            <a:solidFill>
              <a:schemeClr val="bg2">
                <a:lumMod val="75000"/>
              </a:schemeClr>
            </a:solidFill>
          </a:ln>
        </p:spPr>
      </p:pic>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4082" y="4930591"/>
            <a:ext cx="1639810" cy="708379"/>
          </a:xfrm>
          <a:prstGeom prst="roundRect">
            <a:avLst/>
          </a:prstGeom>
          <a:ln>
            <a:solidFill>
              <a:schemeClr val="bg2">
                <a:lumMod val="75000"/>
              </a:schemeClr>
            </a:solidFill>
          </a:ln>
        </p:spPr>
      </p:pic>
      <p:grpSp>
        <p:nvGrpSpPr>
          <p:cNvPr id="2" name="Group 1"/>
          <p:cNvGrpSpPr/>
          <p:nvPr/>
        </p:nvGrpSpPr>
        <p:grpSpPr>
          <a:xfrm>
            <a:off x="-687737" y="4930562"/>
            <a:ext cx="13806190" cy="2347185"/>
            <a:chOff x="-703661" y="4378191"/>
            <a:chExt cx="13536709" cy="2301370"/>
          </a:xfrm>
        </p:grpSpPr>
        <p:pic>
          <p:nvPicPr>
            <p:cNvPr id="61" name="Picture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661" y="4378191"/>
              <a:ext cx="1607803" cy="694552"/>
            </a:xfrm>
            <a:prstGeom prst="roundRect">
              <a:avLst/>
            </a:prstGeom>
            <a:ln>
              <a:solidFill>
                <a:schemeClr val="bg2">
                  <a:lumMod val="75000"/>
                </a:schemeClr>
              </a:solidFill>
            </a:ln>
          </p:spPr>
        </p:pic>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468" y="4378191"/>
              <a:ext cx="1607803" cy="694552"/>
            </a:xfrm>
            <a:prstGeom prst="roundRect">
              <a:avLst/>
            </a:prstGeom>
            <a:ln>
              <a:solidFill>
                <a:schemeClr val="bg2">
                  <a:lumMod val="75000"/>
                </a:schemeClr>
              </a:solidFill>
            </a:ln>
          </p:spPr>
        </p:pic>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4597" y="4378191"/>
              <a:ext cx="1607803" cy="694552"/>
            </a:xfrm>
            <a:prstGeom prst="roundRect">
              <a:avLst/>
            </a:prstGeom>
            <a:ln>
              <a:solidFill>
                <a:schemeClr val="bg2">
                  <a:lumMod val="75000"/>
                </a:schemeClr>
              </a:solidFill>
            </a:ln>
          </p:spPr>
        </p:pic>
        <p:pic>
          <p:nvPicPr>
            <p:cNvPr id="67" name="Picture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6984" y="4378191"/>
              <a:ext cx="1607803" cy="694552"/>
            </a:xfrm>
            <a:prstGeom prst="roundRect">
              <a:avLst/>
            </a:prstGeom>
            <a:ln>
              <a:solidFill>
                <a:schemeClr val="bg2">
                  <a:lumMod val="75000"/>
                </a:schemeClr>
              </a:solidFill>
            </a:ln>
          </p:spPr>
        </p:pic>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1113" y="4378191"/>
              <a:ext cx="1607803" cy="694552"/>
            </a:xfrm>
            <a:prstGeom prst="roundRect">
              <a:avLst/>
            </a:prstGeom>
            <a:ln>
              <a:solidFill>
                <a:schemeClr val="bg2">
                  <a:lumMod val="75000"/>
                </a:schemeClr>
              </a:solidFill>
            </a:ln>
          </p:spPr>
        </p:pic>
        <p:pic>
          <p:nvPicPr>
            <p:cNvPr id="69" name="Picture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5245" y="4378191"/>
              <a:ext cx="1607803" cy="694552"/>
            </a:xfrm>
            <a:prstGeom prst="roundRect">
              <a:avLst/>
            </a:prstGeom>
            <a:ln>
              <a:solidFill>
                <a:schemeClr val="bg2">
                  <a:lumMod val="75000"/>
                </a:schemeClr>
              </a:solidFill>
            </a:ln>
          </p:spPr>
        </p:pic>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661" y="5181600"/>
              <a:ext cx="1607803" cy="694552"/>
            </a:xfrm>
            <a:prstGeom prst="roundRect">
              <a:avLst/>
            </a:prstGeom>
            <a:ln>
              <a:solidFill>
                <a:schemeClr val="bg2">
                  <a:lumMod val="75000"/>
                </a:schemeClr>
              </a:solidFill>
            </a:ln>
          </p:spPr>
        </p:pic>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468" y="5181600"/>
              <a:ext cx="1607803" cy="694552"/>
            </a:xfrm>
            <a:prstGeom prst="roundRect">
              <a:avLst/>
            </a:prstGeom>
            <a:ln>
              <a:solidFill>
                <a:schemeClr val="bg2">
                  <a:lumMod val="75000"/>
                </a:schemeClr>
              </a:solidFill>
            </a:ln>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4597" y="5181600"/>
              <a:ext cx="1607803" cy="694552"/>
            </a:xfrm>
            <a:prstGeom prst="roundRect">
              <a:avLst/>
            </a:prstGeom>
            <a:ln>
              <a:solidFill>
                <a:schemeClr val="bg2">
                  <a:lumMod val="75000"/>
                </a:schemeClr>
              </a:solidFill>
            </a:ln>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6984" y="5181600"/>
              <a:ext cx="1607803" cy="694552"/>
            </a:xfrm>
            <a:prstGeom prst="roundRect">
              <a:avLst/>
            </a:prstGeom>
            <a:ln>
              <a:solidFill>
                <a:schemeClr val="bg2">
                  <a:lumMod val="75000"/>
                </a:schemeClr>
              </a:solidFill>
            </a:ln>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1113" y="5181600"/>
              <a:ext cx="1607803" cy="694552"/>
            </a:xfrm>
            <a:prstGeom prst="roundRect">
              <a:avLst/>
            </a:prstGeom>
            <a:ln>
              <a:solidFill>
                <a:schemeClr val="bg2">
                  <a:lumMod val="75000"/>
                </a:schemeClr>
              </a:solidFill>
            </a:ln>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5245" y="5181600"/>
              <a:ext cx="1607803" cy="694552"/>
            </a:xfrm>
            <a:prstGeom prst="roundRect">
              <a:avLst/>
            </a:prstGeom>
            <a:ln>
              <a:solidFill>
                <a:schemeClr val="bg2">
                  <a:lumMod val="75000"/>
                </a:schemeClr>
              </a:solidFill>
            </a:ln>
          </p:spPr>
        </p:pic>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661" y="5985009"/>
              <a:ext cx="1607803" cy="694552"/>
            </a:xfrm>
            <a:prstGeom prst="roundRect">
              <a:avLst/>
            </a:prstGeom>
            <a:ln>
              <a:solidFill>
                <a:schemeClr val="bg2">
                  <a:lumMod val="75000"/>
                </a:schemeClr>
              </a:solidFill>
            </a:ln>
          </p:spPr>
        </p:pic>
        <p:pic>
          <p:nvPicPr>
            <p:cNvPr id="81" name="Picture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468" y="5985009"/>
              <a:ext cx="1607803" cy="694552"/>
            </a:xfrm>
            <a:prstGeom prst="roundRect">
              <a:avLst/>
            </a:prstGeom>
            <a:ln>
              <a:solidFill>
                <a:schemeClr val="bg2">
                  <a:lumMod val="75000"/>
                </a:schemeClr>
              </a:solidFill>
            </a:ln>
          </p:spPr>
        </p:pic>
        <p:pic>
          <p:nvPicPr>
            <p:cNvPr id="82" name="Picture 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4597" y="5985009"/>
              <a:ext cx="1607803" cy="694552"/>
            </a:xfrm>
            <a:prstGeom prst="roundRect">
              <a:avLst/>
            </a:prstGeom>
            <a:ln>
              <a:solidFill>
                <a:schemeClr val="bg2">
                  <a:lumMod val="75000"/>
                </a:schemeClr>
              </a:solidFill>
            </a:ln>
          </p:spPr>
        </p:pic>
        <p:pic>
          <p:nvPicPr>
            <p:cNvPr id="83" name="Picture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6" y="5985009"/>
              <a:ext cx="1607803" cy="694552"/>
            </a:xfrm>
            <a:prstGeom prst="roundRect">
              <a:avLst/>
            </a:prstGeom>
            <a:ln>
              <a:solidFill>
                <a:schemeClr val="bg2">
                  <a:lumMod val="75000"/>
                </a:schemeClr>
              </a:solidFill>
            </a:ln>
          </p:spPr>
        </p:pic>
        <p:pic>
          <p:nvPicPr>
            <p:cNvPr id="84" name="Picture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2855" y="5985009"/>
              <a:ext cx="1607803" cy="694552"/>
            </a:xfrm>
            <a:prstGeom prst="roundRect">
              <a:avLst/>
            </a:prstGeom>
            <a:ln>
              <a:solidFill>
                <a:schemeClr val="bg2">
                  <a:lumMod val="75000"/>
                </a:schemeClr>
              </a:solidFill>
            </a:ln>
          </p:spPr>
        </p:pic>
        <p:pic>
          <p:nvPicPr>
            <p:cNvPr id="85" name="Picture 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6984" y="5985009"/>
              <a:ext cx="1607803" cy="694552"/>
            </a:xfrm>
            <a:prstGeom prst="roundRect">
              <a:avLst/>
            </a:prstGeom>
            <a:ln>
              <a:solidFill>
                <a:schemeClr val="bg2">
                  <a:lumMod val="75000"/>
                </a:schemeClr>
              </a:solidFill>
            </a:ln>
          </p:spPr>
        </p:pic>
        <p:pic>
          <p:nvPicPr>
            <p:cNvPr id="86" name="Picture 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1113" y="5985009"/>
              <a:ext cx="1607803" cy="694552"/>
            </a:xfrm>
            <a:prstGeom prst="roundRect">
              <a:avLst/>
            </a:prstGeom>
            <a:ln>
              <a:solidFill>
                <a:schemeClr val="bg2">
                  <a:lumMod val="75000"/>
                </a:schemeClr>
              </a:solidFill>
            </a:ln>
          </p:spPr>
        </p:pic>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5245" y="5985009"/>
              <a:ext cx="1607803" cy="694552"/>
            </a:xfrm>
            <a:prstGeom prst="roundRect">
              <a:avLst/>
            </a:prstGeom>
            <a:ln>
              <a:solidFill>
                <a:schemeClr val="bg2">
                  <a:lumMod val="75000"/>
                </a:schemeClr>
              </a:solidFill>
            </a:ln>
          </p:spPr>
        </p:pic>
      </p:grpSp>
      <p:grpSp>
        <p:nvGrpSpPr>
          <p:cNvPr id="4" name="Group 3"/>
          <p:cNvGrpSpPr/>
          <p:nvPr/>
        </p:nvGrpSpPr>
        <p:grpSpPr>
          <a:xfrm>
            <a:off x="5438826" y="1230585"/>
            <a:ext cx="1539798" cy="751388"/>
            <a:chOff x="5375415" y="1342167"/>
            <a:chExt cx="1509742" cy="736721"/>
          </a:xfrm>
        </p:grpSpPr>
        <p:grpSp>
          <p:nvGrpSpPr>
            <p:cNvPr id="36" name="Group 35"/>
            <p:cNvGrpSpPr/>
            <p:nvPr/>
          </p:nvGrpSpPr>
          <p:grpSpPr>
            <a:xfrm>
              <a:off x="5375415" y="1342167"/>
              <a:ext cx="705283" cy="736721"/>
              <a:chOff x="2145364" y="3673700"/>
              <a:chExt cx="705283" cy="736721"/>
            </a:xfrm>
          </p:grpSpPr>
          <p:sp>
            <p:nvSpPr>
              <p:cNvPr id="37" name="Rounded Rectangle 36"/>
              <p:cNvSpPr/>
              <p:nvPr/>
            </p:nvSpPr>
            <p:spPr bwMode="auto">
              <a:xfrm>
                <a:off x="2145364" y="3673700"/>
                <a:ext cx="705283" cy="736721"/>
              </a:xfrm>
              <a:prstGeom prst="roundRect">
                <a:avLst>
                  <a:gd name="adj" fmla="val 11650"/>
                </a:avLst>
              </a:prstGeom>
              <a:solidFill>
                <a:srgbClr val="85BCE6">
                  <a:alpha val="30000"/>
                </a:srgb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38" name="Picture 37"/>
              <p:cNvPicPr>
                <a:picLocks noChangeAspect="1"/>
              </p:cNvPicPr>
              <p:nvPr/>
            </p:nvPicPr>
            <p:blipFill>
              <a:blip r:embed="rId5"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2224769" y="3794243"/>
                <a:ext cx="526347" cy="526347"/>
              </a:xfrm>
              <a:prstGeom prst="rect">
                <a:avLst/>
              </a:prstGeom>
            </p:spPr>
          </p:pic>
        </p:grpSp>
        <p:grpSp>
          <p:nvGrpSpPr>
            <p:cNvPr id="40" name="Group 39"/>
            <p:cNvGrpSpPr/>
            <p:nvPr/>
          </p:nvGrpSpPr>
          <p:grpSpPr>
            <a:xfrm>
              <a:off x="6179874" y="1342167"/>
              <a:ext cx="705283" cy="736721"/>
              <a:chOff x="2089030" y="3673700"/>
              <a:chExt cx="705283" cy="736721"/>
            </a:xfrm>
          </p:grpSpPr>
          <p:sp>
            <p:nvSpPr>
              <p:cNvPr id="41" name="Rounded Rectangle 40"/>
              <p:cNvSpPr/>
              <p:nvPr/>
            </p:nvSpPr>
            <p:spPr bwMode="auto">
              <a:xfrm>
                <a:off x="2089030" y="3673700"/>
                <a:ext cx="705283" cy="736721"/>
              </a:xfrm>
              <a:prstGeom prst="roundRect">
                <a:avLst>
                  <a:gd name="adj" fmla="val 13578"/>
                </a:avLst>
              </a:prstGeom>
              <a:solidFill>
                <a:srgbClr val="85BCE6">
                  <a:alpha val="30000"/>
                </a:srgb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42" name="Picture 41"/>
              <p:cNvPicPr>
                <a:picLocks noChangeAspect="1"/>
              </p:cNvPicPr>
              <p:nvPr/>
            </p:nvPicPr>
            <p:blipFill>
              <a:blip r:embed="rId5"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2171834" y="3794243"/>
                <a:ext cx="526347" cy="526347"/>
              </a:xfrm>
              <a:prstGeom prst="rect">
                <a:avLst/>
              </a:prstGeom>
            </p:spPr>
          </p:pic>
        </p:grpSp>
      </p:grpSp>
      <p:grpSp>
        <p:nvGrpSpPr>
          <p:cNvPr id="6" name="Group 5"/>
          <p:cNvGrpSpPr/>
          <p:nvPr/>
        </p:nvGrpSpPr>
        <p:grpSpPr>
          <a:xfrm>
            <a:off x="4526428" y="4930591"/>
            <a:ext cx="3377464" cy="708379"/>
            <a:chOff x="4408729" y="4834352"/>
            <a:chExt cx="3311540" cy="694552"/>
          </a:xfrm>
        </p:grpSpPr>
        <p:pic>
          <p:nvPicPr>
            <p:cNvPr id="47" name="Picture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8729" y="4834352"/>
              <a:ext cx="1607803" cy="694552"/>
            </a:xfrm>
            <a:prstGeom prst="roundRect">
              <a:avLst/>
            </a:prstGeom>
            <a:ln>
              <a:solidFill>
                <a:schemeClr val="bg2">
                  <a:lumMod val="75000"/>
                </a:schemeClr>
              </a:solidFill>
            </a:ln>
          </p:spPr>
        </p:pic>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12466" y="4834352"/>
              <a:ext cx="1607803" cy="694552"/>
            </a:xfrm>
            <a:prstGeom prst="roundRect">
              <a:avLst/>
            </a:prstGeom>
            <a:ln>
              <a:solidFill>
                <a:schemeClr val="bg2">
                  <a:lumMod val="75000"/>
                </a:schemeClr>
              </a:solidFill>
            </a:ln>
          </p:spPr>
        </p:pic>
      </p:grpSp>
      <p:sp>
        <p:nvSpPr>
          <p:cNvPr id="50" name="TextBox 49"/>
          <p:cNvSpPr txBox="1"/>
          <p:nvPr/>
        </p:nvSpPr>
        <p:spPr>
          <a:xfrm>
            <a:off x="348278" y="4505549"/>
            <a:ext cx="3707826" cy="175817"/>
          </a:xfrm>
          <a:prstGeom prst="rect">
            <a:avLst/>
          </a:prstGeom>
          <a:noFill/>
        </p:spPr>
        <p:txBody>
          <a:bodyPr wrap="square" lIns="0" tIns="0" rIns="0" bIns="0" rtlCol="0">
            <a:spAutoFit/>
          </a:bodyPr>
          <a:lstStyle>
            <a:defPPr>
              <a:defRPr lang="en-US"/>
            </a:defPPr>
            <a:lvl1pPr defTabSz="1218987">
              <a:lnSpc>
                <a:spcPct val="80000"/>
              </a:lnSpc>
              <a:buSzPct val="80000"/>
              <a:defRPr>
                <a:solidFill>
                  <a:schemeClr val="tx1">
                    <a:alpha val="99000"/>
                  </a:schemeClr>
                </a:solidFill>
              </a:defRPr>
            </a:lvl1pPr>
          </a:lstStyle>
          <a:p>
            <a:r>
              <a:rPr lang="en-US" sz="1428" dirty="0" smtClean="0"/>
              <a:t>M</a:t>
            </a:r>
            <a:r>
              <a:rPr lang="en-US" altLang="zh-CN" sz="1428" dirty="0" smtClean="0"/>
              <a:t>icrosoft </a:t>
            </a:r>
            <a:r>
              <a:rPr lang="en-US" sz="1428" dirty="0" smtClean="0"/>
              <a:t>Azure </a:t>
            </a:r>
            <a:r>
              <a:rPr lang="zh-CN" altLang="en-US" sz="1428" dirty="0"/>
              <a:t>数据中心</a:t>
            </a:r>
            <a:endParaRPr lang="en-US" sz="1428" dirty="0"/>
          </a:p>
        </p:txBody>
      </p:sp>
      <p:grpSp>
        <p:nvGrpSpPr>
          <p:cNvPr id="75" name="Group 74"/>
          <p:cNvGrpSpPr/>
          <p:nvPr/>
        </p:nvGrpSpPr>
        <p:grpSpPr>
          <a:xfrm>
            <a:off x="5411602" y="1119125"/>
            <a:ext cx="1598748" cy="999218"/>
            <a:chOff x="2075433" y="3557736"/>
            <a:chExt cx="1567543" cy="979715"/>
          </a:xfrm>
        </p:grpSpPr>
        <p:sp>
          <p:nvSpPr>
            <p:cNvPr id="76" name="Rounded Rectangle 75"/>
            <p:cNvSpPr/>
            <p:nvPr/>
          </p:nvSpPr>
          <p:spPr bwMode="auto">
            <a:xfrm>
              <a:off x="2075433" y="3557736"/>
              <a:ext cx="1567543" cy="979715"/>
            </a:xfrm>
            <a:prstGeom prst="roundRect">
              <a:avLst>
                <a:gd name="adj" fmla="val 2011"/>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88" name="Picture 87"/>
            <p:cNvPicPr>
              <a:picLocks noChangeAspect="1"/>
            </p:cNvPicPr>
            <p:nvPr/>
          </p:nvPicPr>
          <p:blipFill>
            <a:blip r:embed="rId5"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2180502" y="3787445"/>
              <a:ext cx="526347" cy="526347"/>
            </a:xfrm>
            <a:prstGeom prst="rect">
              <a:avLst/>
            </a:prstGeom>
          </p:spPr>
        </p:pic>
        <p:sp>
          <p:nvSpPr>
            <p:cNvPr id="89" name="TextBox 88"/>
            <p:cNvSpPr txBox="1"/>
            <p:nvPr/>
          </p:nvSpPr>
          <p:spPr>
            <a:xfrm>
              <a:off x="2762201" y="3846372"/>
              <a:ext cx="739964" cy="394061"/>
            </a:xfrm>
            <a:prstGeom prst="rect">
              <a:avLst/>
            </a:prstGeom>
            <a:noFill/>
          </p:spPr>
          <p:txBody>
            <a:bodyPr wrap="none" lIns="0" tIns="0" rIns="0" bIns="0" rtlCol="0">
              <a:spAutoFit/>
            </a:bodyPr>
            <a:lstStyle/>
            <a:p>
              <a:pPr defTabSz="1243275">
                <a:lnSpc>
                  <a:spcPct val="80000"/>
                </a:lnSpc>
                <a:buSzPct val="80000"/>
              </a:pPr>
              <a:r>
                <a:rPr lang="en-US" sz="1632" dirty="0">
                  <a:solidFill>
                    <a:srgbClr val="FFFFFF">
                      <a:alpha val="99000"/>
                    </a:srgbClr>
                  </a:solidFill>
                </a:rPr>
                <a:t>Service</a:t>
              </a:r>
              <a:br>
                <a:rPr lang="en-US" sz="1632" dirty="0">
                  <a:solidFill>
                    <a:srgbClr val="FFFFFF">
                      <a:alpha val="99000"/>
                    </a:srgbClr>
                  </a:solidFill>
                </a:rPr>
              </a:br>
              <a:r>
                <a:rPr lang="en-US" sz="1632" dirty="0">
                  <a:solidFill>
                    <a:srgbClr val="FFFFFF">
                      <a:alpha val="99000"/>
                    </a:srgbClr>
                  </a:solidFill>
                </a:rPr>
                <a:t>Package</a:t>
              </a:r>
            </a:p>
          </p:txBody>
        </p:sp>
      </p:grpSp>
      <p:pic>
        <p:nvPicPr>
          <p:cNvPr id="58" name="Picture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6425" y="5749968"/>
            <a:ext cx="1639810" cy="708377"/>
          </a:xfrm>
          <a:prstGeom prst="roundRect">
            <a:avLst/>
          </a:prstGeom>
          <a:ln>
            <a:solidFill>
              <a:schemeClr val="bg2">
                <a:lumMod val="75000"/>
              </a:schemeClr>
            </a:solidFill>
          </a:ln>
        </p:spPr>
      </p:pic>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4480" y="5749968"/>
            <a:ext cx="1639810" cy="708377"/>
          </a:xfrm>
          <a:prstGeom prst="roundRect">
            <a:avLst/>
          </a:prstGeom>
          <a:ln>
            <a:solidFill>
              <a:schemeClr val="bg2">
                <a:lumMod val="75000"/>
              </a:schemeClr>
            </a:solidFill>
          </a:ln>
        </p:spPr>
      </p:pic>
      <p:grpSp>
        <p:nvGrpSpPr>
          <p:cNvPr id="60" name="Group 59"/>
          <p:cNvGrpSpPr/>
          <p:nvPr/>
        </p:nvGrpSpPr>
        <p:grpSpPr>
          <a:xfrm>
            <a:off x="4526428" y="5751053"/>
            <a:ext cx="3377464" cy="708379"/>
            <a:chOff x="4408729" y="4834352"/>
            <a:chExt cx="3311540" cy="694552"/>
          </a:xfrm>
        </p:grpSpPr>
        <p:pic>
          <p:nvPicPr>
            <p:cNvPr id="62" name="Picture 6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8729" y="4834352"/>
              <a:ext cx="1607803" cy="694552"/>
            </a:xfrm>
            <a:prstGeom prst="roundRect">
              <a:avLst/>
            </a:prstGeom>
            <a:ln>
              <a:solidFill>
                <a:schemeClr val="bg2">
                  <a:lumMod val="75000"/>
                </a:schemeClr>
              </a:solidFill>
            </a:ln>
          </p:spPr>
        </p:pic>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12466" y="4834352"/>
              <a:ext cx="1607803" cy="694552"/>
            </a:xfrm>
            <a:prstGeom prst="roundRect">
              <a:avLst/>
            </a:prstGeom>
            <a:ln>
              <a:solidFill>
                <a:schemeClr val="bg2">
                  <a:lumMod val="75000"/>
                </a:schemeClr>
              </a:solidFill>
            </a:ln>
          </p:spPr>
        </p:pic>
      </p:grpSp>
      <p:sp>
        <p:nvSpPr>
          <p:cNvPr id="5" name="Title 4"/>
          <p:cNvSpPr>
            <a:spLocks noGrp="1"/>
          </p:cNvSpPr>
          <p:nvPr>
            <p:ph type="title"/>
          </p:nvPr>
        </p:nvSpPr>
        <p:spPr/>
        <p:txBody>
          <a:bodyPr/>
          <a:lstStyle/>
          <a:p>
            <a:r>
              <a:rPr lang="zh-CN" altLang="en-US" dirty="0" smtClean="0"/>
              <a:t>部署</a:t>
            </a:r>
            <a:endParaRPr lang="zh-CN" altLang="en-US" dirty="0"/>
          </a:p>
        </p:txBody>
      </p:sp>
      <p:sp>
        <p:nvSpPr>
          <p:cNvPr id="51" name="TextBox 50"/>
          <p:cNvSpPr txBox="1"/>
          <p:nvPr/>
        </p:nvSpPr>
        <p:spPr>
          <a:xfrm>
            <a:off x="531949" y="1419814"/>
            <a:ext cx="3635901" cy="1001428"/>
          </a:xfrm>
          <a:prstGeom prst="rect">
            <a:avLst/>
          </a:prstGeom>
          <a:noFill/>
        </p:spPr>
        <p:txBody>
          <a:bodyPr wrap="square" lIns="0" tIns="0" rIns="0" bIns="0" rtlCol="0">
            <a:spAutoFit/>
          </a:bodyPr>
          <a:lstStyle/>
          <a:p>
            <a:pPr defTabSz="1243275">
              <a:lnSpc>
                <a:spcPct val="90000"/>
              </a:lnSpc>
              <a:spcAft>
                <a:spcPts val="612"/>
              </a:spcAft>
              <a:buSzPct val="80000"/>
            </a:pPr>
            <a:r>
              <a:rPr lang="zh-CN" altLang="en-US" sz="2040" dirty="0">
                <a:solidFill>
                  <a:schemeClr val="tx1">
                    <a:alpha val="99000"/>
                  </a:schemeClr>
                </a:solidFill>
              </a:rPr>
              <a:t>准备服务实例</a:t>
            </a:r>
            <a:endParaRPr lang="en-US" sz="2040" dirty="0">
              <a:solidFill>
                <a:schemeClr val="tx1">
                  <a:alpha val="99000"/>
                </a:schemeClr>
              </a:solidFill>
            </a:endParaRPr>
          </a:p>
          <a:p>
            <a:pPr defTabSz="1243275">
              <a:lnSpc>
                <a:spcPct val="90000"/>
              </a:lnSpc>
              <a:spcAft>
                <a:spcPts val="612"/>
              </a:spcAft>
              <a:buSzPct val="80000"/>
            </a:pPr>
            <a:r>
              <a:rPr lang="zh-CN" altLang="en-US" sz="2040" dirty="0">
                <a:solidFill>
                  <a:schemeClr val="accent4">
                    <a:alpha val="99000"/>
                  </a:schemeClr>
                </a:solidFill>
              </a:rPr>
              <a:t>部署应用代码</a:t>
            </a:r>
            <a:endParaRPr lang="en-US" altLang="zh-CN" sz="2040" dirty="0">
              <a:solidFill>
                <a:schemeClr val="accent4">
                  <a:alpha val="99000"/>
                </a:schemeClr>
              </a:solidFill>
            </a:endParaRPr>
          </a:p>
          <a:p>
            <a:pPr defTabSz="1243275">
              <a:lnSpc>
                <a:spcPct val="90000"/>
              </a:lnSpc>
              <a:spcAft>
                <a:spcPts val="612"/>
              </a:spcAft>
              <a:buSzPct val="80000"/>
            </a:pPr>
            <a:r>
              <a:rPr lang="zh-CN" altLang="en-US" sz="2040" dirty="0">
                <a:solidFill>
                  <a:schemeClr val="tx1">
                    <a:lumMod val="60000"/>
                    <a:lumOff val="40000"/>
                    <a:alpha val="99000"/>
                  </a:schemeClr>
                </a:solidFill>
              </a:rPr>
              <a:t>配置网络</a:t>
            </a:r>
            <a:endParaRPr lang="en-US" sz="2040" dirty="0">
              <a:solidFill>
                <a:schemeClr val="tx1">
                  <a:lumMod val="60000"/>
                  <a:lumOff val="40000"/>
                  <a:alpha val="99000"/>
                </a:schemeClr>
              </a:solidFill>
            </a:endParaRPr>
          </a:p>
        </p:txBody>
      </p:sp>
    </p:spTree>
    <p:extLst>
      <p:ext uri="{BB962C8B-B14F-4D97-AF65-F5344CB8AC3E}">
        <p14:creationId xmlns:p14="http://schemas.microsoft.com/office/powerpoint/2010/main" val="3097176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xit" presetSubtype="0" fill="hold" nodeType="afterEffect">
                                  <p:stCondLst>
                                    <p:cond delay="0"/>
                                  </p:stCondLst>
                                  <p:childTnLst>
                                    <p:animEffect transition="out" filter="fade">
                                      <p:cBhvr>
                                        <p:cTn id="12" dur="250"/>
                                        <p:tgtEl>
                                          <p:spTgt spid="75"/>
                                        </p:tgtEl>
                                      </p:cBhvr>
                                    </p:animEffect>
                                    <p:set>
                                      <p:cBhvr>
                                        <p:cTn id="13" dur="1" fill="hold">
                                          <p:stCondLst>
                                            <p:cond delay="249"/>
                                          </p:stCondLst>
                                        </p:cTn>
                                        <p:tgtEl>
                                          <p:spTgt spid="75"/>
                                        </p:tgtEl>
                                        <p:attrNameLst>
                                          <p:attrName>style.visibility</p:attrName>
                                        </p:attrNameLst>
                                      </p:cBhvr>
                                      <p:to>
                                        <p:strVal val="hidden"/>
                                      </p:to>
                                    </p:set>
                                  </p:childTnLst>
                                </p:cTn>
                              </p:par>
                            </p:childTnLst>
                          </p:cTn>
                        </p:par>
                        <p:par>
                          <p:cTn id="14" fill="hold">
                            <p:stCondLst>
                              <p:cond delay="750"/>
                            </p:stCondLst>
                            <p:childTnLst>
                              <p:par>
                                <p:cTn id="15" presetID="42" presetClass="path" presetSubtype="0" accel="50000" decel="50000" fill="hold" nodeType="afterEffect">
                                  <p:stCondLst>
                                    <p:cond delay="750"/>
                                  </p:stCondLst>
                                  <p:childTnLst>
                                    <p:animMotion origin="layout" path="M 1.21125E-6 -2.75272E-7 L 1.21125E-6 0.53319 " pathEditMode="relative" rAng="0" ptsTypes="AA">
                                      <p:cBhvr>
                                        <p:cTn id="16" dur="1500" fill="hold"/>
                                        <p:tgtEl>
                                          <p:spTgt spid="4"/>
                                        </p:tgtEl>
                                        <p:attrNameLst>
                                          <p:attrName>ppt_x</p:attrName>
                                          <p:attrName>ppt_y</p:attrName>
                                        </p:attrNameLst>
                                      </p:cBhvr>
                                      <p:rCtr x="0" y="26648"/>
                                    </p:animMotion>
                                  </p:childTnLst>
                                </p:cTn>
                              </p:par>
                              <p:par>
                                <p:cTn id="17" presetID="10" presetClass="exit" presetSubtype="0" fill="hold" nodeType="withEffect">
                                  <p:stCondLst>
                                    <p:cond delay="0"/>
                                  </p:stCondLst>
                                  <p:childTnLst>
                                    <p:animEffect transition="out" filter="fade">
                                      <p:cBhvr>
                                        <p:cTn id="18" dur="1000"/>
                                        <p:tgtEl>
                                          <p:spTgt spid="3"/>
                                        </p:tgtEl>
                                      </p:cBhvr>
                                    </p:animEffect>
                                    <p:set>
                                      <p:cBhvr>
                                        <p:cTn id="19" dur="1" fill="hold">
                                          <p:stCondLst>
                                            <p:cond delay="999"/>
                                          </p:stCondLst>
                                        </p:cTn>
                                        <p:tgtEl>
                                          <p:spTgt spid="3"/>
                                        </p:tgtEl>
                                        <p:attrNameLst>
                                          <p:attrName>style.visibility</p:attrName>
                                        </p:attrNameLst>
                                      </p:cBhvr>
                                      <p:to>
                                        <p:strVal val="hidden"/>
                                      </p:to>
                                    </p:set>
                                  </p:childTnLst>
                                </p:cTn>
                              </p:par>
                              <p:par>
                                <p:cTn id="20" presetID="10" presetClass="exit" presetSubtype="0" fill="hold" nodeType="withEffect">
                                  <p:stCondLst>
                                    <p:cond delay="250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300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childTnLst>
                          </p:cTn>
                        </p:par>
                        <p:par>
                          <p:cTn id="29" fill="hold">
                            <p:stCondLst>
                              <p:cond delay="4250"/>
                            </p:stCondLst>
                            <p:childTnLst>
                              <p:par>
                                <p:cTn id="30" presetID="10" presetClass="entr" presetSubtype="0"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Elbow Connector 11"/>
          <p:cNvCxnSpPr>
            <a:stCxn id="65" idx="4"/>
            <a:endCxn id="14348" idx="0"/>
          </p:cNvCxnSpPr>
          <p:nvPr/>
        </p:nvCxnSpPr>
        <p:spPr>
          <a:xfrm rot="5400000">
            <a:off x="6786878" y="1836087"/>
            <a:ext cx="1227951" cy="1303461"/>
          </a:xfrm>
          <a:prstGeom prst="bentConnector3">
            <a:avLst>
              <a:gd name="adj1" fmla="val 50000"/>
            </a:avLst>
          </a:prstGeom>
          <a:ln w="114300" cap="flat">
            <a:solidFill>
              <a:schemeClr val="tx2">
                <a:lumMod val="40000"/>
                <a:lumOff val="60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14344" name="Group 14343"/>
          <p:cNvGrpSpPr/>
          <p:nvPr/>
        </p:nvGrpSpPr>
        <p:grpSpPr>
          <a:xfrm>
            <a:off x="3719198" y="3196412"/>
            <a:ext cx="5017061" cy="636486"/>
            <a:chOff x="3733800" y="2866656"/>
            <a:chExt cx="4919133" cy="624062"/>
          </a:xfrm>
        </p:grpSpPr>
        <p:sp>
          <p:nvSpPr>
            <p:cNvPr id="4" name="Trapezoid 3"/>
            <p:cNvSpPr/>
            <p:nvPr/>
          </p:nvSpPr>
          <p:spPr bwMode="auto">
            <a:xfrm>
              <a:off x="3733800" y="2866656"/>
              <a:ext cx="4919133" cy="624062"/>
            </a:xfrm>
            <a:prstGeom prst="trapezoid">
              <a:avLst/>
            </a:prstGeom>
            <a:solidFill>
              <a:srgbClr val="92D050"/>
            </a:solidFill>
            <a:ln w="762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defTabSz="932312" fontAlgn="base">
                <a:spcBef>
                  <a:spcPct val="0"/>
                </a:spcBef>
                <a:spcAft>
                  <a:spcPct val="0"/>
                </a:spcAft>
              </a:pPr>
              <a:r>
                <a:rPr lang="zh-CN" altLang="en-US" sz="2244" dirty="0">
                  <a:gradFill>
                    <a:gsLst>
                      <a:gs pos="0">
                        <a:srgbClr val="FFFFFF"/>
                      </a:gs>
                      <a:gs pos="100000">
                        <a:srgbClr val="FFFFFF"/>
                      </a:gs>
                    </a:gsLst>
                    <a:lin ang="5400000" scaled="0"/>
                  </a:gradFill>
                </a:rPr>
                <a:t>         网络负载均衡</a:t>
              </a:r>
              <a:endParaRPr lang="en-US" sz="2244" dirty="0">
                <a:gradFill>
                  <a:gsLst>
                    <a:gs pos="0">
                      <a:srgbClr val="FFFFFF"/>
                    </a:gs>
                    <a:gs pos="100000">
                      <a:srgbClr val="FFFFFF"/>
                    </a:gs>
                  </a:gsLst>
                  <a:lin ang="5400000" scaled="0"/>
                </a:gradFill>
              </a:endParaRPr>
            </a:p>
          </p:txBody>
        </p:sp>
        <p:pic>
          <p:nvPicPr>
            <p:cNvPr id="14343" name="Picture 143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308" y="3005882"/>
              <a:ext cx="1244606" cy="351486"/>
            </a:xfrm>
            <a:prstGeom prst="rect">
              <a:avLst/>
            </a:prstGeom>
          </p:spPr>
        </p:pic>
      </p:grpSp>
      <p:sp>
        <p:nvSpPr>
          <p:cNvPr id="14348" name="Oval 14347"/>
          <p:cNvSpPr/>
          <p:nvPr/>
        </p:nvSpPr>
        <p:spPr bwMode="auto">
          <a:xfrm>
            <a:off x="6572209" y="3101790"/>
            <a:ext cx="353825" cy="35382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cxnSp>
        <p:nvCxnSpPr>
          <p:cNvPr id="48" name="Elbow Connector 47"/>
          <p:cNvCxnSpPr>
            <a:stCxn id="66" idx="4"/>
            <a:endCxn id="50" idx="0"/>
          </p:cNvCxnSpPr>
          <p:nvPr/>
        </p:nvCxnSpPr>
        <p:spPr>
          <a:xfrm rot="16200000" flipH="1">
            <a:off x="4415112" y="1658849"/>
            <a:ext cx="1227951" cy="1657934"/>
          </a:xfrm>
          <a:prstGeom prst="bentConnector3">
            <a:avLst>
              <a:gd name="adj1" fmla="val 50000"/>
            </a:avLst>
          </a:prstGeom>
          <a:ln w="114300" cap="flat">
            <a:solidFill>
              <a:schemeClr val="tx2">
                <a:lumMod val="40000"/>
                <a:lumOff val="60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p:cNvSpPr/>
          <p:nvPr/>
        </p:nvSpPr>
        <p:spPr bwMode="auto">
          <a:xfrm>
            <a:off x="5681142" y="3101790"/>
            <a:ext cx="353825" cy="35382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54" name="Oval 53"/>
          <p:cNvSpPr/>
          <p:nvPr/>
        </p:nvSpPr>
        <p:spPr bwMode="auto">
          <a:xfrm>
            <a:off x="6130704" y="3101790"/>
            <a:ext cx="353825" cy="35382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cxnSp>
        <p:nvCxnSpPr>
          <p:cNvPr id="14359" name="Straight Arrow Connector 14358"/>
          <p:cNvCxnSpPr>
            <a:stCxn id="73" idx="4"/>
            <a:endCxn id="54" idx="0"/>
          </p:cNvCxnSpPr>
          <p:nvPr/>
        </p:nvCxnSpPr>
        <p:spPr>
          <a:xfrm flipH="1">
            <a:off x="6307618" y="1873841"/>
            <a:ext cx="333" cy="1227951"/>
          </a:xfrm>
          <a:prstGeom prst="straightConnector1">
            <a:avLst/>
          </a:prstGeom>
          <a:ln w="114300" cap="flat">
            <a:solidFill>
              <a:schemeClr val="tx2">
                <a:lumMod val="40000"/>
                <a:lumOff val="60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7875670" y="1520016"/>
            <a:ext cx="353825" cy="35382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66" name="Oval 65"/>
          <p:cNvSpPr/>
          <p:nvPr/>
        </p:nvSpPr>
        <p:spPr bwMode="auto">
          <a:xfrm>
            <a:off x="4023208" y="1520016"/>
            <a:ext cx="353825" cy="35382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73" name="Oval 72"/>
          <p:cNvSpPr/>
          <p:nvPr/>
        </p:nvSpPr>
        <p:spPr bwMode="auto">
          <a:xfrm>
            <a:off x="6131037" y="1520016"/>
            <a:ext cx="353825" cy="35382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grpSp>
        <p:nvGrpSpPr>
          <p:cNvPr id="44" name="Group 43"/>
          <p:cNvGrpSpPr/>
          <p:nvPr/>
        </p:nvGrpSpPr>
        <p:grpSpPr>
          <a:xfrm>
            <a:off x="5200042" y="3937922"/>
            <a:ext cx="2030633" cy="941239"/>
            <a:chOff x="5096089" y="3861057"/>
            <a:chExt cx="1990997" cy="922867"/>
          </a:xfrm>
          <a:solidFill>
            <a:schemeClr val="tx2">
              <a:lumMod val="40000"/>
              <a:lumOff val="60000"/>
            </a:schemeClr>
          </a:solidFill>
        </p:grpSpPr>
        <p:sp>
          <p:nvSpPr>
            <p:cNvPr id="11" name="Down Arrow 10"/>
            <p:cNvSpPr/>
            <p:nvPr/>
          </p:nvSpPr>
          <p:spPr bwMode="auto">
            <a:xfrm>
              <a:off x="5096089" y="3861057"/>
              <a:ext cx="286871" cy="922867"/>
            </a:xfrm>
            <a:prstGeom prst="downArrow">
              <a:avLst>
                <a:gd name="adj1" fmla="val 42122"/>
                <a:gd name="adj2" fmla="val 620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78" name="Down Arrow 77"/>
            <p:cNvSpPr/>
            <p:nvPr/>
          </p:nvSpPr>
          <p:spPr bwMode="auto">
            <a:xfrm>
              <a:off x="6800215" y="3861057"/>
              <a:ext cx="286871" cy="922867"/>
            </a:xfrm>
            <a:prstGeom prst="downArrow">
              <a:avLst>
                <a:gd name="adj1" fmla="val 42122"/>
                <a:gd name="adj2" fmla="val 620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grpSp>
      <p:grpSp>
        <p:nvGrpSpPr>
          <p:cNvPr id="79" name="Group 78"/>
          <p:cNvGrpSpPr/>
          <p:nvPr/>
        </p:nvGrpSpPr>
        <p:grpSpPr>
          <a:xfrm>
            <a:off x="-687737" y="4930562"/>
            <a:ext cx="13806190" cy="2347185"/>
            <a:chOff x="-703661" y="4378191"/>
            <a:chExt cx="13536709" cy="2301370"/>
          </a:xfrm>
        </p:grpSpPr>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661" y="4378191"/>
              <a:ext cx="1607803" cy="694552"/>
            </a:xfrm>
            <a:prstGeom prst="roundRect">
              <a:avLst/>
            </a:prstGeom>
            <a:ln>
              <a:solidFill>
                <a:schemeClr val="bg2">
                  <a:lumMod val="75000"/>
                </a:schemeClr>
              </a:solidFill>
            </a:ln>
          </p:spPr>
        </p:pic>
        <p:pic>
          <p:nvPicPr>
            <p:cNvPr id="81" name="Picture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468" y="4378191"/>
              <a:ext cx="1607803" cy="694552"/>
            </a:xfrm>
            <a:prstGeom prst="roundRect">
              <a:avLst/>
            </a:prstGeom>
            <a:ln>
              <a:solidFill>
                <a:schemeClr val="bg2">
                  <a:lumMod val="75000"/>
                </a:schemeClr>
              </a:solidFill>
            </a:ln>
          </p:spPr>
        </p:pic>
        <p:pic>
          <p:nvPicPr>
            <p:cNvPr id="82" name="Picture 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4597" y="4378191"/>
              <a:ext cx="1607803" cy="694552"/>
            </a:xfrm>
            <a:prstGeom prst="roundRect">
              <a:avLst/>
            </a:prstGeom>
            <a:ln>
              <a:solidFill>
                <a:schemeClr val="bg2">
                  <a:lumMod val="75000"/>
                </a:schemeClr>
              </a:solidFill>
            </a:ln>
          </p:spPr>
        </p:pic>
        <p:pic>
          <p:nvPicPr>
            <p:cNvPr id="83" name="Picture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6984" y="4378191"/>
              <a:ext cx="1607803" cy="694552"/>
            </a:xfrm>
            <a:prstGeom prst="roundRect">
              <a:avLst/>
            </a:prstGeom>
            <a:ln>
              <a:solidFill>
                <a:schemeClr val="bg2">
                  <a:lumMod val="75000"/>
                </a:schemeClr>
              </a:solidFill>
            </a:ln>
          </p:spPr>
        </p:pic>
        <p:pic>
          <p:nvPicPr>
            <p:cNvPr id="84" name="Picture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1113" y="4378191"/>
              <a:ext cx="1607803" cy="694552"/>
            </a:xfrm>
            <a:prstGeom prst="roundRect">
              <a:avLst/>
            </a:prstGeom>
            <a:ln>
              <a:solidFill>
                <a:schemeClr val="bg2">
                  <a:lumMod val="75000"/>
                </a:schemeClr>
              </a:solidFill>
            </a:ln>
          </p:spPr>
        </p:pic>
        <p:pic>
          <p:nvPicPr>
            <p:cNvPr id="85" name="Picture 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5245" y="4378191"/>
              <a:ext cx="1607803" cy="694552"/>
            </a:xfrm>
            <a:prstGeom prst="roundRect">
              <a:avLst/>
            </a:prstGeom>
            <a:ln>
              <a:solidFill>
                <a:schemeClr val="bg2">
                  <a:lumMod val="75000"/>
                </a:schemeClr>
              </a:solidFill>
            </a:ln>
          </p:spPr>
        </p:pic>
        <p:pic>
          <p:nvPicPr>
            <p:cNvPr id="86" name="Picture 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661" y="5181600"/>
              <a:ext cx="1607803" cy="694552"/>
            </a:xfrm>
            <a:prstGeom prst="roundRect">
              <a:avLst/>
            </a:prstGeom>
            <a:ln>
              <a:solidFill>
                <a:schemeClr val="bg2">
                  <a:lumMod val="75000"/>
                </a:schemeClr>
              </a:solidFill>
            </a:ln>
          </p:spPr>
        </p:pic>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468" y="5181600"/>
              <a:ext cx="1607803" cy="694552"/>
            </a:xfrm>
            <a:prstGeom prst="roundRect">
              <a:avLst/>
            </a:prstGeom>
            <a:ln>
              <a:solidFill>
                <a:schemeClr val="bg2">
                  <a:lumMod val="75000"/>
                </a:schemeClr>
              </a:solidFill>
            </a:ln>
          </p:spPr>
        </p:pic>
        <p:pic>
          <p:nvPicPr>
            <p:cNvPr id="88" name="Picture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4597" y="5181600"/>
              <a:ext cx="1607803" cy="694552"/>
            </a:xfrm>
            <a:prstGeom prst="roundRect">
              <a:avLst/>
            </a:prstGeom>
            <a:ln>
              <a:solidFill>
                <a:schemeClr val="bg2">
                  <a:lumMod val="75000"/>
                </a:schemeClr>
              </a:solidFill>
            </a:ln>
          </p:spPr>
        </p:pic>
        <p:pic>
          <p:nvPicPr>
            <p:cNvPr id="91" name="Picture 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6984" y="5181600"/>
              <a:ext cx="1607803" cy="694552"/>
            </a:xfrm>
            <a:prstGeom prst="roundRect">
              <a:avLst/>
            </a:prstGeom>
            <a:ln>
              <a:solidFill>
                <a:schemeClr val="bg2">
                  <a:lumMod val="75000"/>
                </a:schemeClr>
              </a:solidFill>
            </a:ln>
          </p:spPr>
        </p:pic>
        <p:pic>
          <p:nvPicPr>
            <p:cNvPr id="92" name="Picture 9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1113" y="5181600"/>
              <a:ext cx="1607803" cy="694552"/>
            </a:xfrm>
            <a:prstGeom prst="roundRect">
              <a:avLst/>
            </a:prstGeom>
            <a:ln>
              <a:solidFill>
                <a:schemeClr val="bg2">
                  <a:lumMod val="75000"/>
                </a:schemeClr>
              </a:solidFill>
            </a:ln>
          </p:spPr>
        </p:pic>
        <p:pic>
          <p:nvPicPr>
            <p:cNvPr id="93" name="Picture 9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5245" y="5181600"/>
              <a:ext cx="1607803" cy="694552"/>
            </a:xfrm>
            <a:prstGeom prst="roundRect">
              <a:avLst/>
            </a:prstGeom>
            <a:ln>
              <a:solidFill>
                <a:schemeClr val="bg2">
                  <a:lumMod val="75000"/>
                </a:schemeClr>
              </a:solidFill>
            </a:ln>
          </p:spPr>
        </p:pic>
        <p:pic>
          <p:nvPicPr>
            <p:cNvPr id="94" name="Picture 9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661" y="5985009"/>
              <a:ext cx="1607803" cy="694552"/>
            </a:xfrm>
            <a:prstGeom prst="roundRect">
              <a:avLst/>
            </a:prstGeom>
            <a:ln>
              <a:solidFill>
                <a:schemeClr val="bg2">
                  <a:lumMod val="75000"/>
                </a:schemeClr>
              </a:solidFill>
            </a:ln>
          </p:spPr>
        </p:pic>
        <p:pic>
          <p:nvPicPr>
            <p:cNvPr id="95" name="Picture 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468" y="5985009"/>
              <a:ext cx="1607803" cy="694552"/>
            </a:xfrm>
            <a:prstGeom prst="roundRect">
              <a:avLst/>
            </a:prstGeom>
            <a:ln>
              <a:solidFill>
                <a:schemeClr val="bg2">
                  <a:lumMod val="75000"/>
                </a:schemeClr>
              </a:solidFill>
            </a:ln>
          </p:spPr>
        </p:pic>
        <p:pic>
          <p:nvPicPr>
            <p:cNvPr id="96" name="Picture 9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4597" y="5985009"/>
              <a:ext cx="1607803" cy="694552"/>
            </a:xfrm>
            <a:prstGeom prst="roundRect">
              <a:avLst/>
            </a:prstGeom>
            <a:ln>
              <a:solidFill>
                <a:schemeClr val="bg2">
                  <a:lumMod val="75000"/>
                </a:schemeClr>
              </a:solidFill>
            </a:ln>
          </p:spPr>
        </p:pic>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6" y="5985009"/>
              <a:ext cx="1607803" cy="694552"/>
            </a:xfrm>
            <a:prstGeom prst="roundRect">
              <a:avLst/>
            </a:prstGeom>
            <a:ln>
              <a:solidFill>
                <a:schemeClr val="bg2">
                  <a:lumMod val="75000"/>
                </a:schemeClr>
              </a:solidFill>
            </a:ln>
          </p:spPr>
        </p:pic>
        <p:pic>
          <p:nvPicPr>
            <p:cNvPr id="98" name="Picture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2855" y="5985009"/>
              <a:ext cx="1607803" cy="694552"/>
            </a:xfrm>
            <a:prstGeom prst="roundRect">
              <a:avLst/>
            </a:prstGeom>
            <a:ln>
              <a:solidFill>
                <a:schemeClr val="bg2">
                  <a:lumMod val="75000"/>
                </a:schemeClr>
              </a:solidFill>
            </a:ln>
          </p:spPr>
        </p:pic>
        <p:pic>
          <p:nvPicPr>
            <p:cNvPr id="99" name="Picture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6984" y="5985009"/>
              <a:ext cx="1607803" cy="694552"/>
            </a:xfrm>
            <a:prstGeom prst="roundRect">
              <a:avLst/>
            </a:prstGeom>
            <a:ln>
              <a:solidFill>
                <a:schemeClr val="bg2">
                  <a:lumMod val="75000"/>
                </a:schemeClr>
              </a:solidFill>
            </a:ln>
          </p:spPr>
        </p:pic>
        <p:pic>
          <p:nvPicPr>
            <p:cNvPr id="100" name="Picture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1113" y="5985009"/>
              <a:ext cx="1607803" cy="694552"/>
            </a:xfrm>
            <a:prstGeom prst="roundRect">
              <a:avLst/>
            </a:prstGeom>
            <a:ln>
              <a:solidFill>
                <a:schemeClr val="bg2">
                  <a:lumMod val="75000"/>
                </a:schemeClr>
              </a:solidFill>
            </a:ln>
          </p:spPr>
        </p:pic>
        <p:pic>
          <p:nvPicPr>
            <p:cNvPr id="101" name="Picture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5245" y="5985009"/>
              <a:ext cx="1607803" cy="694552"/>
            </a:xfrm>
            <a:prstGeom prst="roundRect">
              <a:avLst/>
            </a:prstGeom>
            <a:ln>
              <a:solidFill>
                <a:schemeClr val="bg2">
                  <a:lumMod val="75000"/>
                </a:schemeClr>
              </a:solidFill>
            </a:ln>
          </p:spPr>
        </p:pic>
      </p:grpSp>
      <p:sp>
        <p:nvSpPr>
          <p:cNvPr id="113" name="TextBox 112"/>
          <p:cNvSpPr txBox="1"/>
          <p:nvPr/>
        </p:nvSpPr>
        <p:spPr>
          <a:xfrm>
            <a:off x="348278" y="4505549"/>
            <a:ext cx="3707826" cy="175817"/>
          </a:xfrm>
          <a:prstGeom prst="rect">
            <a:avLst/>
          </a:prstGeom>
          <a:noFill/>
        </p:spPr>
        <p:txBody>
          <a:bodyPr wrap="square" lIns="0" tIns="0" rIns="0" bIns="0" rtlCol="0">
            <a:spAutoFit/>
          </a:bodyPr>
          <a:lstStyle/>
          <a:p>
            <a:pPr defTabSz="1243275">
              <a:lnSpc>
                <a:spcPct val="80000"/>
              </a:lnSpc>
              <a:buSzPct val="80000"/>
            </a:pPr>
            <a:r>
              <a:rPr lang="en-US" sz="1428" dirty="0" smtClean="0">
                <a:solidFill>
                  <a:schemeClr val="tx1">
                    <a:alpha val="99000"/>
                  </a:schemeClr>
                </a:solidFill>
              </a:rPr>
              <a:t>M</a:t>
            </a:r>
            <a:r>
              <a:rPr lang="en-US" altLang="zh-CN" sz="1428" dirty="0" smtClean="0">
                <a:solidFill>
                  <a:schemeClr val="tx1">
                    <a:alpha val="99000"/>
                  </a:schemeClr>
                </a:solidFill>
              </a:rPr>
              <a:t>icrosoft </a:t>
            </a:r>
            <a:r>
              <a:rPr lang="en-US" sz="1428" dirty="0" smtClean="0">
                <a:solidFill>
                  <a:schemeClr val="tx1">
                    <a:alpha val="99000"/>
                  </a:schemeClr>
                </a:solidFill>
              </a:rPr>
              <a:t>Azure </a:t>
            </a:r>
            <a:r>
              <a:rPr lang="zh-CN" altLang="en-US" sz="1428" dirty="0">
                <a:solidFill>
                  <a:schemeClr val="tx1">
                    <a:alpha val="99000"/>
                  </a:schemeClr>
                </a:solidFill>
              </a:rPr>
              <a:t>数据中心</a:t>
            </a:r>
            <a:endParaRPr lang="en-US" sz="1428" dirty="0">
              <a:solidFill>
                <a:schemeClr val="tx1">
                  <a:alpha val="99000"/>
                </a:schemeClr>
              </a:solidFill>
            </a:endParaRPr>
          </a:p>
        </p:txBody>
      </p:sp>
      <p:sp>
        <p:nvSpPr>
          <p:cNvPr id="52" name="TextBox 51"/>
          <p:cNvSpPr txBox="1"/>
          <p:nvPr/>
        </p:nvSpPr>
        <p:spPr>
          <a:xfrm>
            <a:off x="9043803" y="3233884"/>
            <a:ext cx="3145023" cy="565026"/>
          </a:xfrm>
          <a:prstGeom prst="rect">
            <a:avLst/>
          </a:prstGeom>
          <a:noFill/>
        </p:spPr>
        <p:txBody>
          <a:bodyPr wrap="square" lIns="0" tIns="0" rIns="0" bIns="0" rtlCol="0">
            <a:spAutoFit/>
          </a:bodyPr>
          <a:lstStyle>
            <a:defPPr>
              <a:defRPr lang="en-US"/>
            </a:defPPr>
            <a:lvl1pPr marL="228600" indent="-228600">
              <a:lnSpc>
                <a:spcPct val="90000"/>
              </a:lnSpc>
              <a:spcAft>
                <a:spcPts val="600"/>
              </a:spcAft>
              <a:buSzPct val="80000"/>
              <a:buAutoNum type="arabicParenR"/>
              <a:defRPr sz="1400" b="1">
                <a:solidFill>
                  <a:schemeClr val="bg1"/>
                </a:solidFill>
              </a:defRPr>
            </a:lvl1pPr>
          </a:lstStyle>
          <a:p>
            <a:pPr marL="296302" indent="-296302" defTabSz="1243275">
              <a:buNone/>
            </a:pPr>
            <a:r>
              <a:rPr lang="en-US" sz="2040" b="0" dirty="0">
                <a:solidFill>
                  <a:schemeClr val="accent4">
                    <a:alpha val="99000"/>
                  </a:schemeClr>
                </a:solidFill>
                <a:sym typeface="Wingdings" pitchFamily="2" charset="2"/>
              </a:rPr>
              <a:t> </a:t>
            </a:r>
            <a:r>
              <a:rPr lang="zh-CN" altLang="en-US" sz="2040" b="0" dirty="0">
                <a:solidFill>
                  <a:schemeClr val="accent4">
                    <a:alpha val="99000"/>
                  </a:schemeClr>
                </a:solidFill>
              </a:rPr>
              <a:t>网络负载均衡器自动将流量分配至各服务器</a:t>
            </a:r>
            <a:endParaRPr lang="en-US" sz="2040" b="0" dirty="0">
              <a:solidFill>
                <a:schemeClr val="accent4">
                  <a:alpha val="99000"/>
                </a:schemeClr>
              </a:solidFill>
            </a:endParaRPr>
          </a:p>
        </p:txBody>
      </p:sp>
      <p:grpSp>
        <p:nvGrpSpPr>
          <p:cNvPr id="59" name="Group 58"/>
          <p:cNvGrpSpPr/>
          <p:nvPr/>
        </p:nvGrpSpPr>
        <p:grpSpPr>
          <a:xfrm>
            <a:off x="4526428" y="4930591"/>
            <a:ext cx="3377464" cy="708379"/>
            <a:chOff x="4408729" y="4834352"/>
            <a:chExt cx="3311540" cy="694552"/>
          </a:xfrm>
        </p:grpSpPr>
        <p:pic>
          <p:nvPicPr>
            <p:cNvPr id="60" name="Picture 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8729" y="4834352"/>
              <a:ext cx="1607803" cy="694552"/>
            </a:xfrm>
            <a:prstGeom prst="roundRect">
              <a:avLst/>
            </a:prstGeom>
            <a:ln>
              <a:solidFill>
                <a:schemeClr val="bg2">
                  <a:lumMod val="75000"/>
                </a:schemeClr>
              </a:solidFill>
            </a:ln>
          </p:spPr>
        </p:pic>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2466" y="4834352"/>
              <a:ext cx="1607803" cy="694552"/>
            </a:xfrm>
            <a:prstGeom prst="roundRect">
              <a:avLst/>
            </a:prstGeom>
            <a:ln>
              <a:solidFill>
                <a:schemeClr val="bg2">
                  <a:lumMod val="75000"/>
                </a:schemeClr>
              </a:solidFill>
            </a:ln>
          </p:spPr>
        </p:pic>
      </p:grpSp>
      <p:grpSp>
        <p:nvGrpSpPr>
          <p:cNvPr id="62" name="Group 61"/>
          <p:cNvGrpSpPr/>
          <p:nvPr/>
        </p:nvGrpSpPr>
        <p:grpSpPr>
          <a:xfrm>
            <a:off x="4526428" y="5751053"/>
            <a:ext cx="3377464" cy="708379"/>
            <a:chOff x="4408729" y="4834352"/>
            <a:chExt cx="3311540" cy="694552"/>
          </a:xfrm>
        </p:grpSpPr>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8729" y="4834352"/>
              <a:ext cx="1607803" cy="694552"/>
            </a:xfrm>
            <a:prstGeom prst="roundRect">
              <a:avLst/>
            </a:prstGeom>
            <a:ln>
              <a:solidFill>
                <a:schemeClr val="bg2">
                  <a:lumMod val="75000"/>
                </a:schemeClr>
              </a:solidFill>
            </a:ln>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2466" y="4834352"/>
              <a:ext cx="1607803" cy="694552"/>
            </a:xfrm>
            <a:prstGeom prst="roundRect">
              <a:avLst/>
            </a:prstGeom>
            <a:ln>
              <a:solidFill>
                <a:schemeClr val="bg2">
                  <a:lumMod val="75000"/>
                </a:schemeClr>
              </a:solidFill>
            </a:ln>
          </p:spPr>
        </p:pic>
      </p:grpSp>
      <p:sp>
        <p:nvSpPr>
          <p:cNvPr id="2" name="Title 1"/>
          <p:cNvSpPr>
            <a:spLocks noGrp="1"/>
          </p:cNvSpPr>
          <p:nvPr>
            <p:ph type="title"/>
          </p:nvPr>
        </p:nvSpPr>
        <p:spPr/>
        <p:txBody>
          <a:bodyPr/>
          <a:lstStyle/>
          <a:p>
            <a:r>
              <a:rPr lang="zh-CN" altLang="en-US" dirty="0"/>
              <a:t>部署</a:t>
            </a:r>
          </a:p>
        </p:txBody>
      </p:sp>
      <p:sp>
        <p:nvSpPr>
          <p:cNvPr id="51" name="TextBox 50"/>
          <p:cNvSpPr txBox="1"/>
          <p:nvPr/>
        </p:nvSpPr>
        <p:spPr>
          <a:xfrm>
            <a:off x="531949" y="1419814"/>
            <a:ext cx="3635901" cy="1001428"/>
          </a:xfrm>
          <a:prstGeom prst="rect">
            <a:avLst/>
          </a:prstGeom>
          <a:noFill/>
        </p:spPr>
        <p:txBody>
          <a:bodyPr wrap="square" lIns="0" tIns="0" rIns="0" bIns="0" rtlCol="0">
            <a:spAutoFit/>
          </a:bodyPr>
          <a:lstStyle/>
          <a:p>
            <a:pPr defTabSz="1243275">
              <a:lnSpc>
                <a:spcPct val="90000"/>
              </a:lnSpc>
              <a:spcAft>
                <a:spcPts val="612"/>
              </a:spcAft>
              <a:buSzPct val="80000"/>
            </a:pPr>
            <a:r>
              <a:rPr lang="zh-CN" altLang="en-US" sz="2040" dirty="0">
                <a:solidFill>
                  <a:schemeClr val="tx1">
                    <a:alpha val="99000"/>
                  </a:schemeClr>
                </a:solidFill>
              </a:rPr>
              <a:t>准备服务实例</a:t>
            </a:r>
            <a:endParaRPr lang="en-US" sz="2040" dirty="0">
              <a:solidFill>
                <a:schemeClr val="tx1">
                  <a:alpha val="99000"/>
                </a:schemeClr>
              </a:solidFill>
            </a:endParaRPr>
          </a:p>
          <a:p>
            <a:pPr defTabSz="1243275">
              <a:lnSpc>
                <a:spcPct val="90000"/>
              </a:lnSpc>
              <a:spcAft>
                <a:spcPts val="612"/>
              </a:spcAft>
              <a:buSzPct val="80000"/>
            </a:pPr>
            <a:r>
              <a:rPr lang="zh-CN" altLang="en-US" sz="2040" dirty="0">
                <a:solidFill>
                  <a:schemeClr val="tx1">
                    <a:alpha val="99000"/>
                  </a:schemeClr>
                </a:solidFill>
              </a:rPr>
              <a:t>部署应用代码</a:t>
            </a:r>
            <a:endParaRPr lang="en-US" altLang="zh-CN" sz="2040" dirty="0">
              <a:solidFill>
                <a:schemeClr val="tx1">
                  <a:alpha val="99000"/>
                </a:schemeClr>
              </a:solidFill>
            </a:endParaRPr>
          </a:p>
          <a:p>
            <a:pPr defTabSz="1243275">
              <a:lnSpc>
                <a:spcPct val="90000"/>
              </a:lnSpc>
              <a:spcAft>
                <a:spcPts val="612"/>
              </a:spcAft>
              <a:buSzPct val="80000"/>
            </a:pPr>
            <a:r>
              <a:rPr lang="zh-CN" altLang="en-US" sz="2040" dirty="0">
                <a:solidFill>
                  <a:schemeClr val="accent4">
                    <a:alpha val="99000"/>
                  </a:schemeClr>
                </a:solidFill>
              </a:rPr>
              <a:t>配置网络</a:t>
            </a:r>
            <a:endParaRPr lang="en-US" sz="2040" dirty="0">
              <a:solidFill>
                <a:schemeClr val="accent4">
                  <a:alpha val="99000"/>
                </a:schemeClr>
              </a:solidFill>
            </a:endParaRPr>
          </a:p>
        </p:txBody>
      </p:sp>
      <p:pic>
        <p:nvPicPr>
          <p:cNvPr id="53" name="Picture 52"/>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451500" y="291659"/>
            <a:ext cx="1723082" cy="1516311"/>
          </a:xfrm>
          <a:prstGeom prst="rect">
            <a:avLst/>
          </a:prstGeom>
        </p:spPr>
      </p:pic>
      <p:pic>
        <p:nvPicPr>
          <p:cNvPr id="55" name="Picture 54"/>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3341026" y="833482"/>
            <a:ext cx="1723082" cy="995823"/>
          </a:xfrm>
          <a:prstGeom prst="rect">
            <a:avLst/>
          </a:prstGeom>
        </p:spPr>
      </p:pic>
      <p:pic>
        <p:nvPicPr>
          <p:cNvPr id="56" name="Picture 55"/>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7780455" y="943636"/>
            <a:ext cx="544257" cy="860352"/>
          </a:xfrm>
          <a:prstGeom prst="rect">
            <a:avLst/>
          </a:prstGeom>
        </p:spPr>
      </p:pic>
    </p:spTree>
    <p:extLst>
      <p:ext uri="{BB962C8B-B14F-4D97-AF65-F5344CB8AC3E}">
        <p14:creationId xmlns:p14="http://schemas.microsoft.com/office/powerpoint/2010/main" val="1411464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4"/>
                                        </p:tgtEl>
                                        <p:attrNameLst>
                                          <p:attrName>style.visibility</p:attrName>
                                        </p:attrNameLst>
                                      </p:cBhvr>
                                      <p:to>
                                        <p:strVal val="visible"/>
                                      </p:to>
                                    </p:set>
                                    <p:animEffect transition="in" filter="fade">
                                      <p:cBhvr>
                                        <p:cTn id="7" dur="500"/>
                                        <p:tgtEl>
                                          <p:spTgt spid="14344"/>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250"/>
                                        <p:tgtEl>
                                          <p:spTgt spid="52"/>
                                        </p:tgtEl>
                                      </p:cBhvr>
                                    </p:animEffect>
                                  </p:childTnLst>
                                </p:cTn>
                              </p:par>
                            </p:childTnLst>
                          </p:cTn>
                        </p:par>
                        <p:par>
                          <p:cTn id="12" fill="hold">
                            <p:stCondLst>
                              <p:cond delay="750"/>
                            </p:stCondLst>
                            <p:childTnLst>
                              <p:par>
                                <p:cTn id="13" presetID="12" presetClass="entr" presetSubtype="1"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500"/>
                                        <p:tgtEl>
                                          <p:spTgt spid="44"/>
                                        </p:tgtEl>
                                        <p:attrNameLst>
                                          <p:attrName>ppt_y</p:attrName>
                                        </p:attrNameLst>
                                      </p:cBhvr>
                                      <p:tavLst>
                                        <p:tav tm="0">
                                          <p:val>
                                            <p:strVal val="#ppt_y-#ppt_h*1.125000"/>
                                          </p:val>
                                        </p:tav>
                                        <p:tav tm="100000">
                                          <p:val>
                                            <p:strVal val="#ppt_y"/>
                                          </p:val>
                                        </p:tav>
                                      </p:tavLst>
                                    </p:anim>
                                    <p:animEffect transition="in" filter="wipe(down)">
                                      <p:cBhvr>
                                        <p:cTn id="16" dur="500"/>
                                        <p:tgtEl>
                                          <p:spTgt spid="44"/>
                                        </p:tgtEl>
                                      </p:cBhvr>
                                    </p:animEffect>
                                  </p:childTnLst>
                                </p:cTn>
                              </p:par>
                            </p:childTnLst>
                          </p:cTn>
                        </p:par>
                        <p:par>
                          <p:cTn id="17" fill="hold">
                            <p:stCondLst>
                              <p:cond delay="1250"/>
                            </p:stCondLst>
                            <p:childTnLst>
                              <p:par>
                                <p:cTn id="18" presetID="22" presetClass="entr" presetSubtype="1" fill="hold"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up)">
                                      <p:cBhvr>
                                        <p:cTn id="20" dur="500"/>
                                        <p:tgtEl>
                                          <p:spTgt spid="48"/>
                                        </p:tgtEl>
                                      </p:cBhvr>
                                    </p:animEffect>
                                  </p:childTnLst>
                                </p:cTn>
                              </p:par>
                            </p:childTnLst>
                          </p:cTn>
                        </p:par>
                        <p:par>
                          <p:cTn id="21" fill="hold">
                            <p:stCondLst>
                              <p:cond delay="1750"/>
                            </p:stCondLst>
                            <p:childTnLst>
                              <p:par>
                                <p:cTn id="22" presetID="22" presetClass="entr" presetSubtype="1" fill="hold" nodeType="afterEffect">
                                  <p:stCondLst>
                                    <p:cond delay="0"/>
                                  </p:stCondLst>
                                  <p:childTnLst>
                                    <p:set>
                                      <p:cBhvr>
                                        <p:cTn id="23" dur="1" fill="hold">
                                          <p:stCondLst>
                                            <p:cond delay="0"/>
                                          </p:stCondLst>
                                        </p:cTn>
                                        <p:tgtEl>
                                          <p:spTgt spid="14359"/>
                                        </p:tgtEl>
                                        <p:attrNameLst>
                                          <p:attrName>style.visibility</p:attrName>
                                        </p:attrNameLst>
                                      </p:cBhvr>
                                      <p:to>
                                        <p:strVal val="visible"/>
                                      </p:to>
                                    </p:set>
                                    <p:animEffect transition="in" filter="wipe(up)">
                                      <p:cBhvr>
                                        <p:cTn id="24" dur="250"/>
                                        <p:tgtEl>
                                          <p:spTgt spid="14359"/>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250"/>
                                        <p:tgtEl>
                                          <p:spTgt spid="12"/>
                                        </p:tgtEl>
                                      </p:cBhvr>
                                    </p:animEffect>
                                  </p:childTnLst>
                                </p:cTn>
                              </p:par>
                              <p:par>
                                <p:cTn id="29" presetID="10" presetClass="exit" presetSubtype="0" fill="hold" grpId="0" nodeType="withEffect">
                                  <p:stCondLst>
                                    <p:cond delay="0"/>
                                  </p:stCondLst>
                                  <p:childTnLst>
                                    <p:animEffect transition="out" filter="fade">
                                      <p:cBhvr>
                                        <p:cTn id="30" dur="250"/>
                                        <p:tgtEl>
                                          <p:spTgt spid="52"/>
                                        </p:tgtEl>
                                      </p:cBhvr>
                                    </p:animEffect>
                                    <p:set>
                                      <p:cBhvr>
                                        <p:cTn id="31" dur="1" fill="hold">
                                          <p:stCondLst>
                                            <p:cond delay="249"/>
                                          </p:stCondLst>
                                        </p:cTn>
                                        <p:tgtEl>
                                          <p:spTgt spid="52"/>
                                        </p:tgtEl>
                                        <p:attrNameLst>
                                          <p:attrName>style.visibility</p:attrName>
                                        </p:attrNameLst>
                                      </p:cBhvr>
                                      <p:to>
                                        <p:strVal val="hidden"/>
                                      </p:to>
                                    </p:se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2" grpId="1"/>
      <p:bldP spid="5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ounded Rectangle 69"/>
          <p:cNvSpPr/>
          <p:nvPr/>
        </p:nvSpPr>
        <p:spPr bwMode="auto">
          <a:xfrm>
            <a:off x="9915728" y="1156039"/>
            <a:ext cx="2158804" cy="2361612"/>
          </a:xfrm>
          <a:prstGeom prst="roundRect">
            <a:avLst>
              <a:gd name="adj" fmla="val 6267"/>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grpSp>
        <p:nvGrpSpPr>
          <p:cNvPr id="6" name="Group 5"/>
          <p:cNvGrpSpPr/>
          <p:nvPr/>
        </p:nvGrpSpPr>
        <p:grpSpPr>
          <a:xfrm>
            <a:off x="7761424" y="2522696"/>
            <a:ext cx="2581474" cy="2345364"/>
            <a:chOff x="7531275" y="2484342"/>
            <a:chExt cx="2531087" cy="2299585"/>
          </a:xfrm>
        </p:grpSpPr>
        <p:sp>
          <p:nvSpPr>
            <p:cNvPr id="117" name="Bent Arrow 116"/>
            <p:cNvSpPr/>
            <p:nvPr/>
          </p:nvSpPr>
          <p:spPr bwMode="auto">
            <a:xfrm rot="16200000" flipH="1">
              <a:off x="7611512" y="2480950"/>
              <a:ext cx="2222740" cy="2383213"/>
            </a:xfrm>
            <a:prstGeom prst="bentArrow">
              <a:avLst>
                <a:gd name="adj1" fmla="val 6392"/>
                <a:gd name="adj2" fmla="val 8603"/>
                <a:gd name="adj3" fmla="val 9413"/>
                <a:gd name="adj4" fmla="val 12752"/>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5" name="Oval 4"/>
            <p:cNvSpPr/>
            <p:nvPr/>
          </p:nvSpPr>
          <p:spPr bwMode="auto">
            <a:xfrm>
              <a:off x="9766615" y="2484342"/>
              <a:ext cx="295747" cy="29574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grpSp>
      <p:sp>
        <p:nvSpPr>
          <p:cNvPr id="76" name="TextBox 75"/>
          <p:cNvSpPr txBox="1"/>
          <p:nvPr/>
        </p:nvSpPr>
        <p:spPr>
          <a:xfrm>
            <a:off x="10030499" y="1518596"/>
            <a:ext cx="1940413" cy="175817"/>
          </a:xfrm>
          <a:prstGeom prst="rect">
            <a:avLst/>
          </a:prstGeom>
          <a:noFill/>
        </p:spPr>
        <p:txBody>
          <a:bodyPr wrap="square" lIns="0" tIns="0" rIns="0" bIns="0" rtlCol="0">
            <a:spAutoFit/>
          </a:bodyPr>
          <a:lstStyle>
            <a:defPPr>
              <a:defRPr lang="en-US"/>
            </a:defPPr>
            <a:lvl1pPr algn="ctr">
              <a:lnSpc>
                <a:spcPct val="80000"/>
              </a:lnSpc>
              <a:buSzPct val="80000"/>
              <a:defRPr>
                <a:solidFill>
                  <a:schemeClr val="bg1">
                    <a:alpha val="99000"/>
                  </a:schemeClr>
                </a:solidFill>
              </a:defRPr>
            </a:lvl1pPr>
          </a:lstStyle>
          <a:p>
            <a:r>
              <a:rPr lang="zh-CN" altLang="en-US" sz="1428" dirty="0">
                <a:solidFill>
                  <a:schemeClr val="tx1">
                    <a:alpha val="99000"/>
                  </a:schemeClr>
                </a:solidFill>
              </a:rPr>
              <a:t>开发人员</a:t>
            </a:r>
            <a:endParaRPr lang="en-US" sz="1428" dirty="0">
              <a:solidFill>
                <a:schemeClr val="tx1">
                  <a:alpha val="99000"/>
                </a:schemeClr>
              </a:solidFill>
            </a:endParaRPr>
          </a:p>
        </p:txBody>
      </p:sp>
      <p:grpSp>
        <p:nvGrpSpPr>
          <p:cNvPr id="77" name="Group 76"/>
          <p:cNvGrpSpPr/>
          <p:nvPr/>
        </p:nvGrpSpPr>
        <p:grpSpPr>
          <a:xfrm>
            <a:off x="10414042" y="1956214"/>
            <a:ext cx="1202427" cy="695395"/>
            <a:chOff x="10208319" y="1622187"/>
            <a:chExt cx="1178957" cy="681821"/>
          </a:xfrm>
        </p:grpSpPr>
        <p:pic>
          <p:nvPicPr>
            <p:cNvPr id="82" name="Picture 8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208319" y="1622187"/>
              <a:ext cx="1178957" cy="681821"/>
            </a:xfrm>
            <a:prstGeom prst="rect">
              <a:avLst/>
            </a:prstGeom>
          </p:spPr>
        </p:pic>
        <p:pic>
          <p:nvPicPr>
            <p:cNvPr id="83" name="Picture 8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541997" y="1657846"/>
              <a:ext cx="530651" cy="530651"/>
            </a:xfrm>
            <a:prstGeom prst="rect">
              <a:avLst/>
            </a:prstGeom>
          </p:spPr>
        </p:pic>
      </p:grpSp>
      <p:cxnSp>
        <p:nvCxnSpPr>
          <p:cNvPr id="12" name="Elbow Connector 11"/>
          <p:cNvCxnSpPr>
            <a:stCxn id="65" idx="4"/>
            <a:endCxn id="14348" idx="0"/>
          </p:cNvCxnSpPr>
          <p:nvPr/>
        </p:nvCxnSpPr>
        <p:spPr>
          <a:xfrm rot="5400000">
            <a:off x="6786878" y="1836086"/>
            <a:ext cx="1227951" cy="1303461"/>
          </a:xfrm>
          <a:prstGeom prst="bentConnector3">
            <a:avLst>
              <a:gd name="adj1" fmla="val 50000"/>
            </a:avLst>
          </a:prstGeom>
          <a:ln w="114300" cap="flat">
            <a:solidFill>
              <a:schemeClr val="tx2">
                <a:lumMod val="40000"/>
                <a:lumOff val="60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pic>
        <p:nvPicPr>
          <p:cNvPr id="14345" name="Picture 14344"/>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451500" y="291659"/>
            <a:ext cx="1723082" cy="1516311"/>
          </a:xfrm>
          <a:prstGeom prst="rect">
            <a:avLst/>
          </a:prstGeom>
        </p:spPr>
      </p:pic>
      <p:pic>
        <p:nvPicPr>
          <p:cNvPr id="14346" name="Picture 14345"/>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341026" y="833482"/>
            <a:ext cx="1723082" cy="995823"/>
          </a:xfrm>
          <a:prstGeom prst="rect">
            <a:avLst/>
          </a:prstGeom>
        </p:spPr>
      </p:pic>
      <p:pic>
        <p:nvPicPr>
          <p:cNvPr id="14347" name="Picture 14346"/>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780455" y="943636"/>
            <a:ext cx="544257" cy="860352"/>
          </a:xfrm>
          <a:prstGeom prst="rect">
            <a:avLst/>
          </a:prstGeom>
        </p:spPr>
      </p:pic>
      <p:sp>
        <p:nvSpPr>
          <p:cNvPr id="14348" name="Oval 14347"/>
          <p:cNvSpPr/>
          <p:nvPr/>
        </p:nvSpPr>
        <p:spPr bwMode="auto">
          <a:xfrm>
            <a:off x="6572209" y="3101790"/>
            <a:ext cx="353825" cy="35382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cxnSp>
        <p:nvCxnSpPr>
          <p:cNvPr id="48" name="Elbow Connector 47"/>
          <p:cNvCxnSpPr>
            <a:stCxn id="66" idx="4"/>
            <a:endCxn id="50" idx="0"/>
          </p:cNvCxnSpPr>
          <p:nvPr/>
        </p:nvCxnSpPr>
        <p:spPr>
          <a:xfrm rot="16200000" flipH="1">
            <a:off x="4415112" y="1658848"/>
            <a:ext cx="1227951" cy="1657934"/>
          </a:xfrm>
          <a:prstGeom prst="bentConnector3">
            <a:avLst>
              <a:gd name="adj1" fmla="val 50000"/>
            </a:avLst>
          </a:prstGeom>
          <a:ln w="114300" cap="flat">
            <a:solidFill>
              <a:schemeClr val="tx2">
                <a:lumMod val="40000"/>
                <a:lumOff val="60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p:cNvSpPr/>
          <p:nvPr/>
        </p:nvSpPr>
        <p:spPr bwMode="auto">
          <a:xfrm>
            <a:off x="5681142" y="3101790"/>
            <a:ext cx="353825" cy="35382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54" name="Oval 53"/>
          <p:cNvSpPr/>
          <p:nvPr/>
        </p:nvSpPr>
        <p:spPr bwMode="auto">
          <a:xfrm>
            <a:off x="6130704" y="3101790"/>
            <a:ext cx="353825" cy="35382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cxnSp>
        <p:nvCxnSpPr>
          <p:cNvPr id="14359" name="Straight Arrow Connector 14358"/>
          <p:cNvCxnSpPr>
            <a:stCxn id="73" idx="4"/>
            <a:endCxn id="54" idx="0"/>
          </p:cNvCxnSpPr>
          <p:nvPr/>
        </p:nvCxnSpPr>
        <p:spPr>
          <a:xfrm flipH="1">
            <a:off x="6307617" y="1873841"/>
            <a:ext cx="333" cy="1227951"/>
          </a:xfrm>
          <a:prstGeom prst="straightConnector1">
            <a:avLst/>
          </a:prstGeom>
          <a:ln w="114300" cap="flat">
            <a:solidFill>
              <a:schemeClr val="tx2">
                <a:lumMod val="40000"/>
                <a:lumOff val="60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7875670" y="1520016"/>
            <a:ext cx="353825" cy="35382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66" name="Oval 65"/>
          <p:cNvSpPr/>
          <p:nvPr/>
        </p:nvSpPr>
        <p:spPr bwMode="auto">
          <a:xfrm>
            <a:off x="4023208" y="1520016"/>
            <a:ext cx="353825" cy="35382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73" name="Oval 72"/>
          <p:cNvSpPr/>
          <p:nvPr/>
        </p:nvSpPr>
        <p:spPr bwMode="auto">
          <a:xfrm>
            <a:off x="6131037" y="1520016"/>
            <a:ext cx="353825" cy="35382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grpSp>
        <p:nvGrpSpPr>
          <p:cNvPr id="79" name="Group 78"/>
          <p:cNvGrpSpPr/>
          <p:nvPr/>
        </p:nvGrpSpPr>
        <p:grpSpPr>
          <a:xfrm>
            <a:off x="-687737" y="4930562"/>
            <a:ext cx="13806190" cy="2347185"/>
            <a:chOff x="-703661" y="4378191"/>
            <a:chExt cx="13536709" cy="2301370"/>
          </a:xfrm>
        </p:grpSpPr>
        <p:pic>
          <p:nvPicPr>
            <p:cNvPr id="80" name="Picture 79"/>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703661" y="4378191"/>
              <a:ext cx="1607803" cy="694552"/>
            </a:xfrm>
            <a:prstGeom prst="roundRect">
              <a:avLst/>
            </a:prstGeom>
            <a:ln>
              <a:solidFill>
                <a:schemeClr val="bg2">
                  <a:lumMod val="75000"/>
                </a:schemeClr>
              </a:solidFill>
            </a:ln>
          </p:spPr>
        </p:pic>
        <p:pic>
          <p:nvPicPr>
            <p:cNvPr id="81" name="Picture 80"/>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00468" y="4378191"/>
              <a:ext cx="1607803" cy="694552"/>
            </a:xfrm>
            <a:prstGeom prst="roundRect">
              <a:avLst/>
            </a:prstGeom>
            <a:ln>
              <a:solidFill>
                <a:schemeClr val="bg2">
                  <a:lumMod val="75000"/>
                </a:schemeClr>
              </a:solidFill>
            </a:ln>
          </p:spPr>
        </p:pic>
        <p:pic>
          <p:nvPicPr>
            <p:cNvPr id="84" name="Picture 83"/>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9521113" y="4378191"/>
              <a:ext cx="1607803" cy="694552"/>
            </a:xfrm>
            <a:prstGeom prst="roundRect">
              <a:avLst/>
            </a:prstGeom>
            <a:ln>
              <a:solidFill>
                <a:schemeClr val="bg2">
                  <a:lumMod val="75000"/>
                </a:schemeClr>
              </a:solidFill>
            </a:ln>
          </p:spPr>
        </p:pic>
        <p:pic>
          <p:nvPicPr>
            <p:cNvPr id="85" name="Picture 84"/>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1225245" y="4378191"/>
              <a:ext cx="1607803" cy="694552"/>
            </a:xfrm>
            <a:prstGeom prst="roundRect">
              <a:avLst/>
            </a:prstGeom>
            <a:ln>
              <a:solidFill>
                <a:schemeClr val="bg2">
                  <a:lumMod val="75000"/>
                </a:schemeClr>
              </a:solidFill>
            </a:ln>
          </p:spPr>
        </p:pic>
        <p:pic>
          <p:nvPicPr>
            <p:cNvPr id="86" name="Picture 85"/>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703661" y="5181600"/>
              <a:ext cx="1607803" cy="694552"/>
            </a:xfrm>
            <a:prstGeom prst="roundRect">
              <a:avLst/>
            </a:prstGeom>
            <a:ln>
              <a:solidFill>
                <a:schemeClr val="bg2">
                  <a:lumMod val="75000"/>
                </a:schemeClr>
              </a:solidFill>
            </a:ln>
          </p:spPr>
        </p:pic>
        <p:pic>
          <p:nvPicPr>
            <p:cNvPr id="87" name="Picture 86"/>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00468" y="5181600"/>
              <a:ext cx="1607803" cy="694552"/>
            </a:xfrm>
            <a:prstGeom prst="roundRect">
              <a:avLst/>
            </a:prstGeom>
            <a:ln>
              <a:solidFill>
                <a:schemeClr val="bg2">
                  <a:lumMod val="75000"/>
                </a:schemeClr>
              </a:solidFill>
            </a:ln>
          </p:spPr>
        </p:pic>
        <p:pic>
          <p:nvPicPr>
            <p:cNvPr id="88" name="Picture 87"/>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2704597" y="5181600"/>
              <a:ext cx="1607803" cy="694552"/>
            </a:xfrm>
            <a:prstGeom prst="roundRect">
              <a:avLst/>
            </a:prstGeom>
            <a:ln>
              <a:solidFill>
                <a:schemeClr val="bg2">
                  <a:lumMod val="75000"/>
                </a:schemeClr>
              </a:solidFill>
            </a:ln>
          </p:spPr>
        </p:pic>
        <p:pic>
          <p:nvPicPr>
            <p:cNvPr id="89" name="Picture 8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4408726" y="5181600"/>
              <a:ext cx="1607803" cy="694552"/>
            </a:xfrm>
            <a:prstGeom prst="roundRect">
              <a:avLst/>
            </a:prstGeom>
            <a:ln>
              <a:solidFill>
                <a:schemeClr val="bg2">
                  <a:lumMod val="75000"/>
                </a:schemeClr>
              </a:solidFill>
            </a:ln>
          </p:spPr>
        </p:pic>
        <p:pic>
          <p:nvPicPr>
            <p:cNvPr id="90" name="Picture 89"/>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6112855" y="5181600"/>
              <a:ext cx="1607803" cy="694552"/>
            </a:xfrm>
            <a:prstGeom prst="roundRect">
              <a:avLst/>
            </a:prstGeom>
            <a:ln>
              <a:solidFill>
                <a:schemeClr val="bg2">
                  <a:lumMod val="75000"/>
                </a:schemeClr>
              </a:solidFill>
            </a:ln>
          </p:spPr>
        </p:pic>
        <p:pic>
          <p:nvPicPr>
            <p:cNvPr id="91" name="Picture 90"/>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7816984" y="5181600"/>
              <a:ext cx="1607803" cy="694552"/>
            </a:xfrm>
            <a:prstGeom prst="roundRect">
              <a:avLst/>
            </a:prstGeom>
            <a:ln>
              <a:solidFill>
                <a:schemeClr val="bg2">
                  <a:lumMod val="75000"/>
                </a:schemeClr>
              </a:solidFill>
            </a:ln>
          </p:spPr>
        </p:pic>
        <p:pic>
          <p:nvPicPr>
            <p:cNvPr id="92" name="Picture 91"/>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9521113" y="5181600"/>
              <a:ext cx="1607803" cy="694552"/>
            </a:xfrm>
            <a:prstGeom prst="roundRect">
              <a:avLst/>
            </a:prstGeom>
            <a:ln>
              <a:solidFill>
                <a:schemeClr val="bg2">
                  <a:lumMod val="75000"/>
                </a:schemeClr>
              </a:solidFill>
            </a:ln>
          </p:spPr>
        </p:pic>
        <p:pic>
          <p:nvPicPr>
            <p:cNvPr id="93" name="Picture 92"/>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1225245" y="5181600"/>
              <a:ext cx="1607803" cy="694552"/>
            </a:xfrm>
            <a:prstGeom prst="roundRect">
              <a:avLst/>
            </a:prstGeom>
            <a:ln>
              <a:solidFill>
                <a:schemeClr val="bg2">
                  <a:lumMod val="75000"/>
                </a:schemeClr>
              </a:solidFill>
            </a:ln>
          </p:spPr>
        </p:pic>
        <p:pic>
          <p:nvPicPr>
            <p:cNvPr id="94" name="Picture 93"/>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703661" y="5985009"/>
              <a:ext cx="1607803" cy="694552"/>
            </a:xfrm>
            <a:prstGeom prst="roundRect">
              <a:avLst/>
            </a:prstGeom>
            <a:ln>
              <a:solidFill>
                <a:schemeClr val="bg2">
                  <a:lumMod val="75000"/>
                </a:schemeClr>
              </a:solidFill>
            </a:ln>
          </p:spPr>
        </p:pic>
        <p:pic>
          <p:nvPicPr>
            <p:cNvPr id="95" name="Picture 94"/>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00468" y="5985009"/>
              <a:ext cx="1607803" cy="694552"/>
            </a:xfrm>
            <a:prstGeom prst="roundRect">
              <a:avLst/>
            </a:prstGeom>
            <a:ln>
              <a:solidFill>
                <a:schemeClr val="bg2">
                  <a:lumMod val="75000"/>
                </a:schemeClr>
              </a:solidFill>
            </a:ln>
          </p:spPr>
        </p:pic>
        <p:pic>
          <p:nvPicPr>
            <p:cNvPr id="96" name="Picture 95"/>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2704597" y="5985009"/>
              <a:ext cx="1607803" cy="694552"/>
            </a:xfrm>
            <a:prstGeom prst="roundRect">
              <a:avLst/>
            </a:prstGeom>
            <a:ln>
              <a:solidFill>
                <a:schemeClr val="bg2">
                  <a:lumMod val="75000"/>
                </a:schemeClr>
              </a:solidFill>
            </a:ln>
          </p:spPr>
        </p:pic>
        <p:pic>
          <p:nvPicPr>
            <p:cNvPr id="97" name="Picture 96"/>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4408726" y="5985009"/>
              <a:ext cx="1607803" cy="694552"/>
            </a:xfrm>
            <a:prstGeom prst="roundRect">
              <a:avLst/>
            </a:prstGeom>
            <a:ln>
              <a:solidFill>
                <a:schemeClr val="bg2">
                  <a:lumMod val="75000"/>
                </a:schemeClr>
              </a:solidFill>
            </a:ln>
          </p:spPr>
        </p:pic>
        <p:pic>
          <p:nvPicPr>
            <p:cNvPr id="98" name="Picture 97"/>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6112855" y="5985009"/>
              <a:ext cx="1607803" cy="694552"/>
            </a:xfrm>
            <a:prstGeom prst="roundRect">
              <a:avLst/>
            </a:prstGeom>
            <a:ln>
              <a:solidFill>
                <a:schemeClr val="bg2">
                  <a:lumMod val="75000"/>
                </a:schemeClr>
              </a:solidFill>
            </a:ln>
          </p:spPr>
        </p:pic>
        <p:pic>
          <p:nvPicPr>
            <p:cNvPr id="99" name="Picture 9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7816984" y="5985009"/>
              <a:ext cx="1607803" cy="694552"/>
            </a:xfrm>
            <a:prstGeom prst="roundRect">
              <a:avLst/>
            </a:prstGeom>
            <a:ln>
              <a:solidFill>
                <a:schemeClr val="bg2">
                  <a:lumMod val="75000"/>
                </a:schemeClr>
              </a:solidFill>
            </a:ln>
          </p:spPr>
        </p:pic>
        <p:pic>
          <p:nvPicPr>
            <p:cNvPr id="100" name="Picture 99"/>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9521113" y="5985009"/>
              <a:ext cx="1607803" cy="694552"/>
            </a:xfrm>
            <a:prstGeom prst="roundRect">
              <a:avLst/>
            </a:prstGeom>
            <a:ln>
              <a:solidFill>
                <a:schemeClr val="bg2">
                  <a:lumMod val="75000"/>
                </a:schemeClr>
              </a:solidFill>
            </a:ln>
          </p:spPr>
        </p:pic>
        <p:pic>
          <p:nvPicPr>
            <p:cNvPr id="101" name="Picture 100"/>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1225245" y="5985009"/>
              <a:ext cx="1607803" cy="694552"/>
            </a:xfrm>
            <a:prstGeom prst="roundRect">
              <a:avLst/>
            </a:prstGeom>
            <a:ln>
              <a:solidFill>
                <a:schemeClr val="bg2">
                  <a:lumMod val="75000"/>
                </a:schemeClr>
              </a:solidFill>
            </a:ln>
          </p:spPr>
        </p:pic>
        <p:pic>
          <p:nvPicPr>
            <p:cNvPr id="107" name="Picture 106"/>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6113126" y="4378191"/>
              <a:ext cx="1607803" cy="694552"/>
            </a:xfrm>
            <a:prstGeom prst="roundRect">
              <a:avLst/>
            </a:prstGeom>
            <a:ln>
              <a:solidFill>
                <a:schemeClr val="bg2">
                  <a:lumMod val="75000"/>
                </a:schemeClr>
              </a:solidFill>
            </a:ln>
          </p:spPr>
        </p:pic>
        <p:pic>
          <p:nvPicPr>
            <p:cNvPr id="111" name="Picture 110"/>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7817258" y="4378191"/>
              <a:ext cx="1607803" cy="694552"/>
            </a:xfrm>
            <a:prstGeom prst="roundRect">
              <a:avLst/>
            </a:prstGeom>
            <a:ln>
              <a:solidFill>
                <a:schemeClr val="bg2">
                  <a:lumMod val="75000"/>
                </a:schemeClr>
              </a:solidFill>
            </a:ln>
          </p:spPr>
        </p:pic>
      </p:grpSp>
      <p:pic>
        <p:nvPicPr>
          <p:cNvPr id="103" name="Picture 102"/>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4526428" y="4930591"/>
            <a:ext cx="1639810" cy="708379"/>
          </a:xfrm>
          <a:prstGeom prst="roundRect">
            <a:avLst/>
          </a:prstGeom>
          <a:ln>
            <a:solidFill>
              <a:schemeClr val="bg2">
                <a:lumMod val="75000"/>
              </a:schemeClr>
            </a:solidFill>
          </a:ln>
        </p:spPr>
      </p:pic>
      <p:sp>
        <p:nvSpPr>
          <p:cNvPr id="113" name="TextBox 112"/>
          <p:cNvSpPr txBox="1"/>
          <p:nvPr/>
        </p:nvSpPr>
        <p:spPr>
          <a:xfrm>
            <a:off x="348277" y="4505549"/>
            <a:ext cx="3707826" cy="226024"/>
          </a:xfrm>
          <a:prstGeom prst="rect">
            <a:avLst/>
          </a:prstGeom>
          <a:noFill/>
        </p:spPr>
        <p:txBody>
          <a:bodyPr wrap="square" lIns="0" tIns="0" rIns="0" bIns="0" rtlCol="0">
            <a:spAutoFit/>
          </a:bodyPr>
          <a:lstStyle/>
          <a:p>
            <a:pPr>
              <a:lnSpc>
                <a:spcPct val="80000"/>
              </a:lnSpc>
              <a:buSzPct val="80000"/>
            </a:pPr>
            <a:r>
              <a:rPr lang="en-US" sz="1836" dirty="0">
                <a:gradFill>
                  <a:gsLst>
                    <a:gs pos="0">
                      <a:srgbClr val="FFFFFF"/>
                    </a:gs>
                    <a:gs pos="100000">
                      <a:srgbClr val="FFFFFF"/>
                    </a:gs>
                  </a:gsLst>
                  <a:lin ang="5400000" scaled="0"/>
                </a:gradFill>
              </a:rPr>
              <a:t>Windows Azure Datacenter</a:t>
            </a:r>
          </a:p>
        </p:txBody>
      </p:sp>
      <p:sp>
        <p:nvSpPr>
          <p:cNvPr id="59" name="Oval 58"/>
          <p:cNvSpPr/>
          <p:nvPr/>
        </p:nvSpPr>
        <p:spPr bwMode="auto">
          <a:xfrm>
            <a:off x="6907471" y="3584096"/>
            <a:ext cx="353825" cy="35382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67" name="Bent Arrow 66"/>
          <p:cNvSpPr/>
          <p:nvPr/>
        </p:nvSpPr>
        <p:spPr bwMode="auto">
          <a:xfrm rot="10800000">
            <a:off x="9829377" y="2707497"/>
            <a:ext cx="1226201" cy="3328519"/>
          </a:xfrm>
          <a:prstGeom prst="bentArrow">
            <a:avLst>
              <a:gd name="adj1" fmla="val 12144"/>
              <a:gd name="adj2" fmla="val 11479"/>
              <a:gd name="adj3" fmla="val 15503"/>
              <a:gd name="adj4" fmla="val 12752"/>
            </a:avLst>
          </a:prstGeom>
          <a:solidFill>
            <a:schemeClr val="accent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74" name="Picture 73"/>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6264081" y="4930591"/>
            <a:ext cx="1639810" cy="708379"/>
          </a:xfrm>
          <a:prstGeom prst="roundRect">
            <a:avLst/>
          </a:prstGeom>
          <a:ln>
            <a:solidFill>
              <a:schemeClr val="bg2">
                <a:lumMod val="75000"/>
              </a:schemeClr>
            </a:solidFill>
          </a:ln>
        </p:spPr>
      </p:pic>
      <p:pic>
        <p:nvPicPr>
          <p:cNvPr id="75" name="Picture 74"/>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8005728" y="4930591"/>
            <a:ext cx="1639810" cy="708379"/>
          </a:xfrm>
          <a:prstGeom prst="roundRect">
            <a:avLst/>
          </a:prstGeom>
          <a:ln>
            <a:solidFill>
              <a:schemeClr val="bg2">
                <a:lumMod val="75000"/>
              </a:schemeClr>
            </a:solidFill>
          </a:ln>
        </p:spPr>
      </p:pic>
      <p:pic>
        <p:nvPicPr>
          <p:cNvPr id="102" name="Picture 101"/>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790266" y="4930591"/>
            <a:ext cx="1639810" cy="708379"/>
          </a:xfrm>
          <a:prstGeom prst="roundRect">
            <a:avLst/>
          </a:prstGeom>
          <a:ln>
            <a:solidFill>
              <a:schemeClr val="bg2">
                <a:lumMod val="75000"/>
              </a:schemeClr>
            </a:solidFill>
          </a:ln>
        </p:spPr>
      </p:pic>
      <p:pic>
        <p:nvPicPr>
          <p:cNvPr id="69" name="Picture 68"/>
          <p:cNvPicPr>
            <a:picLocks noChangeAspect="1"/>
          </p:cNvPicPr>
          <p:nvPr/>
        </p:nvPicPr>
        <p:blipFill rotWithShape="1">
          <a:blip r:embed="rId10" cstate="email">
            <a:duotone>
              <a:schemeClr val="bg2">
                <a:shade val="45000"/>
                <a:satMod val="135000"/>
              </a:schemeClr>
              <a:prstClr val="white"/>
            </a:duotone>
            <a:extLst>
              <a:ext uri="{28A0092B-C50C-407E-A947-70E740481C1C}">
                <a14:useLocalDpi xmlns:a14="http://schemas.microsoft.com/office/drawing/2010/main" val="0"/>
              </a:ext>
            </a:extLst>
          </a:blip>
          <a:srcRect/>
          <a:stretch/>
        </p:blipFill>
        <p:spPr>
          <a:xfrm>
            <a:off x="10203184" y="3583456"/>
            <a:ext cx="1560388" cy="1388649"/>
          </a:xfrm>
          <a:prstGeom prst="rect">
            <a:avLst/>
          </a:prstGeom>
        </p:spPr>
      </p:pic>
      <p:grpSp>
        <p:nvGrpSpPr>
          <p:cNvPr id="110" name="Group 109"/>
          <p:cNvGrpSpPr/>
          <p:nvPr/>
        </p:nvGrpSpPr>
        <p:grpSpPr>
          <a:xfrm>
            <a:off x="10721015" y="2707497"/>
            <a:ext cx="545524" cy="569841"/>
            <a:chOff x="2089030" y="3673700"/>
            <a:chExt cx="705283" cy="736721"/>
          </a:xfrm>
        </p:grpSpPr>
        <p:sp>
          <p:nvSpPr>
            <p:cNvPr id="112" name="Rounded Rectangle 111"/>
            <p:cNvSpPr/>
            <p:nvPr/>
          </p:nvSpPr>
          <p:spPr bwMode="auto">
            <a:xfrm>
              <a:off x="2089030" y="3673700"/>
              <a:ext cx="705283" cy="736721"/>
            </a:xfrm>
            <a:prstGeom prst="roundRect">
              <a:avLst>
                <a:gd name="adj" fmla="val 13578"/>
              </a:avLst>
            </a:pr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114" name="Picture 113"/>
            <p:cNvPicPr>
              <a:picLocks noChangeAspect="1"/>
            </p:cNvPicPr>
            <p:nvPr/>
          </p:nvPicPr>
          <p:blipFill>
            <a:blip r:embed="rId11" cstate="email">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2171834" y="3794243"/>
              <a:ext cx="526347" cy="526347"/>
            </a:xfrm>
            <a:prstGeom prst="rect">
              <a:avLst/>
            </a:prstGeom>
          </p:spPr>
        </p:pic>
      </p:grpSp>
      <p:grpSp>
        <p:nvGrpSpPr>
          <p:cNvPr id="104" name="Group 103"/>
          <p:cNvGrpSpPr/>
          <p:nvPr/>
        </p:nvGrpSpPr>
        <p:grpSpPr>
          <a:xfrm>
            <a:off x="2798692" y="3937920"/>
            <a:ext cx="3387331" cy="2220472"/>
            <a:chOff x="6141428" y="3861057"/>
            <a:chExt cx="3321214" cy="2177130"/>
          </a:xfrm>
        </p:grpSpPr>
        <p:sp>
          <p:nvSpPr>
            <p:cNvPr id="105" name="Down Arrow 104"/>
            <p:cNvSpPr/>
            <p:nvPr/>
          </p:nvSpPr>
          <p:spPr bwMode="auto">
            <a:xfrm>
              <a:off x="7923212" y="3861057"/>
              <a:ext cx="286871" cy="922867"/>
            </a:xfrm>
            <a:prstGeom prst="downArrow">
              <a:avLst>
                <a:gd name="adj1" fmla="val 42122"/>
                <a:gd name="adj2" fmla="val 62085"/>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6" name="Round Same Side Corner Rectangle 115"/>
            <p:cNvSpPr/>
            <p:nvPr/>
          </p:nvSpPr>
          <p:spPr bwMode="auto">
            <a:xfrm>
              <a:off x="6141428" y="5631787"/>
              <a:ext cx="3321214" cy="406400"/>
            </a:xfrm>
            <a:prstGeom prst="round2SameRect">
              <a:avLst>
                <a:gd name="adj1" fmla="val 0"/>
                <a:gd name="adj2" fmla="val 50000"/>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r>
                <a:rPr lang="zh-CN" altLang="en-US" sz="2448" dirty="0"/>
                <a:t>生产环境</a:t>
              </a:r>
              <a:endParaRPr lang="en-US" sz="1428" dirty="0">
                <a:gradFill>
                  <a:gsLst>
                    <a:gs pos="0">
                      <a:srgbClr val="FFFFFF"/>
                    </a:gs>
                    <a:gs pos="100000">
                      <a:srgbClr val="FFFFFF"/>
                    </a:gs>
                  </a:gsLst>
                  <a:lin ang="5400000" scaled="0"/>
                </a:gradFill>
              </a:endParaRPr>
            </a:p>
          </p:txBody>
        </p:sp>
        <p:sp>
          <p:nvSpPr>
            <p:cNvPr id="118" name="Down Arrow 117"/>
            <p:cNvSpPr/>
            <p:nvPr/>
          </p:nvSpPr>
          <p:spPr bwMode="auto">
            <a:xfrm>
              <a:off x="7389812" y="3861057"/>
              <a:ext cx="286871" cy="922867"/>
            </a:xfrm>
            <a:prstGeom prst="downArrow">
              <a:avLst>
                <a:gd name="adj1" fmla="val 42122"/>
                <a:gd name="adj2" fmla="val 62085"/>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grpSp>
      <p:sp>
        <p:nvSpPr>
          <p:cNvPr id="106" name="Round Same Side Corner Rectangle 105"/>
          <p:cNvSpPr/>
          <p:nvPr/>
        </p:nvSpPr>
        <p:spPr bwMode="auto">
          <a:xfrm>
            <a:off x="6269781" y="5742285"/>
            <a:ext cx="3387331" cy="414490"/>
          </a:xfrm>
          <a:prstGeom prst="round2SameRect">
            <a:avLst>
              <a:gd name="adj1" fmla="val 0"/>
              <a:gd name="adj2" fmla="val 50000"/>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56" tIns="46629" rIns="93256" bIns="46629" numCol="1" spcCol="0" rtlCol="0" fromWordArt="0" anchor="t" anchorCtr="0" forceAA="0" compatLnSpc="1">
            <a:prstTxWarp prst="textNoShape">
              <a:avLst/>
            </a:prstTxWarp>
            <a:noAutofit/>
          </a:bodyPr>
          <a:lstStyle/>
          <a:p>
            <a:pPr algn="ctr" defTabSz="932312" fontAlgn="base">
              <a:spcBef>
                <a:spcPct val="0"/>
              </a:spcBef>
              <a:spcAft>
                <a:spcPct val="0"/>
              </a:spcAft>
            </a:pPr>
            <a:r>
              <a:rPr lang="zh-CN" altLang="en-US" sz="2448" dirty="0"/>
              <a:t>过渡环境</a:t>
            </a:r>
            <a:endParaRPr lang="en-US" sz="1836" dirty="0">
              <a:gradFill>
                <a:gsLst>
                  <a:gs pos="0">
                    <a:srgbClr val="FFFFFF"/>
                  </a:gs>
                  <a:gs pos="100000">
                    <a:srgbClr val="FFFFFF"/>
                  </a:gs>
                </a:gsLst>
                <a:lin ang="5400000" scaled="0"/>
              </a:gradFill>
            </a:endParaRPr>
          </a:p>
        </p:txBody>
      </p:sp>
      <p:grpSp>
        <p:nvGrpSpPr>
          <p:cNvPr id="14344" name="Group 14343"/>
          <p:cNvGrpSpPr/>
          <p:nvPr/>
        </p:nvGrpSpPr>
        <p:grpSpPr>
          <a:xfrm>
            <a:off x="3719197" y="3196412"/>
            <a:ext cx="5017061" cy="636486"/>
            <a:chOff x="3733800" y="2866656"/>
            <a:chExt cx="4919133" cy="624062"/>
          </a:xfrm>
        </p:grpSpPr>
        <p:sp>
          <p:nvSpPr>
            <p:cNvPr id="4" name="Trapezoid 3"/>
            <p:cNvSpPr/>
            <p:nvPr/>
          </p:nvSpPr>
          <p:spPr bwMode="auto">
            <a:xfrm>
              <a:off x="3733800" y="2866656"/>
              <a:ext cx="4919133" cy="624062"/>
            </a:xfrm>
            <a:prstGeom prst="trapezoid">
              <a:avLst/>
            </a:prstGeom>
            <a:solidFill>
              <a:srgbClr val="92D050"/>
            </a:solidFill>
            <a:ln w="762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defTabSz="932312" fontAlgn="base">
                <a:spcBef>
                  <a:spcPct val="0"/>
                </a:spcBef>
                <a:spcAft>
                  <a:spcPct val="0"/>
                </a:spcAft>
              </a:pPr>
              <a:r>
                <a:rPr lang="en-US" altLang="zh-CN" sz="2244" dirty="0">
                  <a:gradFill>
                    <a:gsLst>
                      <a:gs pos="0">
                        <a:srgbClr val="FFFFFF"/>
                      </a:gs>
                      <a:gs pos="100000">
                        <a:srgbClr val="FFFFFF"/>
                      </a:gs>
                    </a:gsLst>
                    <a:lin ang="5400000" scaled="0"/>
                  </a:gradFill>
                </a:rPr>
                <a:t>         </a:t>
              </a:r>
              <a:r>
                <a:rPr lang="zh-CN" altLang="en-US" sz="2244" dirty="0">
                  <a:gradFill>
                    <a:gsLst>
                      <a:gs pos="0">
                        <a:srgbClr val="FFFFFF"/>
                      </a:gs>
                      <a:gs pos="100000">
                        <a:srgbClr val="FFFFFF"/>
                      </a:gs>
                    </a:gsLst>
                    <a:lin ang="5400000" scaled="0"/>
                  </a:gradFill>
                </a:rPr>
                <a:t>网络负载均衡</a:t>
              </a:r>
              <a:endParaRPr lang="en-US" sz="2244" dirty="0">
                <a:gradFill>
                  <a:gsLst>
                    <a:gs pos="0">
                      <a:srgbClr val="FFFFFF"/>
                    </a:gs>
                    <a:gs pos="100000">
                      <a:srgbClr val="FFFFFF"/>
                    </a:gs>
                  </a:gsLst>
                  <a:lin ang="5400000" scaled="0"/>
                </a:gradFill>
              </a:endParaRPr>
            </a:p>
          </p:txBody>
        </p:sp>
        <p:pic>
          <p:nvPicPr>
            <p:cNvPr id="14343" name="Picture 14342"/>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7081308" y="3005882"/>
              <a:ext cx="1244606" cy="351486"/>
            </a:xfrm>
            <a:prstGeom prst="rect">
              <a:avLst/>
            </a:prstGeom>
          </p:spPr>
        </p:pic>
      </p:grpSp>
      <p:sp>
        <p:nvSpPr>
          <p:cNvPr id="2" name="Title 1"/>
          <p:cNvSpPr>
            <a:spLocks noGrp="1"/>
          </p:cNvSpPr>
          <p:nvPr>
            <p:ph type="title"/>
          </p:nvPr>
        </p:nvSpPr>
        <p:spPr/>
        <p:txBody>
          <a:bodyPr/>
          <a:lstStyle/>
          <a:p>
            <a:r>
              <a:rPr lang="zh-CN" altLang="en-US" dirty="0"/>
              <a:t>部署</a:t>
            </a:r>
          </a:p>
        </p:txBody>
      </p:sp>
    </p:spTree>
    <p:extLst>
      <p:ext uri="{BB962C8B-B14F-4D97-AF65-F5344CB8AC3E}">
        <p14:creationId xmlns:p14="http://schemas.microsoft.com/office/powerpoint/2010/main" val="27117439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500"/>
                                        <p:tgtEl>
                                          <p:spTgt spid="110"/>
                                        </p:tgtEl>
                                        <p:attrNameLst>
                                          <p:attrName>ppt_y</p:attrName>
                                        </p:attrNameLst>
                                      </p:cBhvr>
                                      <p:tavLst>
                                        <p:tav tm="0">
                                          <p:val>
                                            <p:strVal val="#ppt_y-#ppt_h*1.125000"/>
                                          </p:val>
                                        </p:tav>
                                        <p:tav tm="100000">
                                          <p:val>
                                            <p:strVal val="#ppt_y"/>
                                          </p:val>
                                        </p:tav>
                                      </p:tavLst>
                                    </p:anim>
                                    <p:animEffect transition="in" filter="wipe(down)">
                                      <p:cBhvr>
                                        <p:cTn id="8" dur="500"/>
                                        <p:tgtEl>
                                          <p:spTgt spid="110"/>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1000"/>
                                        <p:tgtEl>
                                          <p:spTgt spid="67"/>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1000"/>
                                        <p:tgtEl>
                                          <p:spTgt spid="106"/>
                                        </p:tgtEl>
                                      </p:cBhvr>
                                    </p:animEffect>
                                  </p:childTnLst>
                                </p:cTn>
                              </p:par>
                            </p:childTnLst>
                          </p:cTn>
                        </p:par>
                        <p:par>
                          <p:cTn id="17" fill="hold">
                            <p:stCondLst>
                              <p:cond delay="1750"/>
                            </p:stCondLst>
                            <p:childTnLst>
                              <p:par>
                                <p:cTn id="18" presetID="36" presetClass="path" presetSubtype="0" accel="50000" decel="50000" fill="hold" nodeType="afterEffect">
                                  <p:stCondLst>
                                    <p:cond delay="500"/>
                                  </p:stCondLst>
                                  <p:childTnLst>
                                    <p:animMotion origin="layout" path="M 7.33168E-7 -0.00023 L 7.33168E-7 0.2081 C -0.00091 0.42986 0.00599 0.41782 -0.02657 0.41782 L -0.15536 0.41713 " pathEditMode="relative" rAng="0" ptsTypes="FfFF">
                                      <p:cBhvr>
                                        <p:cTn id="19" dur="2500" fill="hold"/>
                                        <p:tgtEl>
                                          <p:spTgt spid="110"/>
                                        </p:tgtEl>
                                        <p:attrNameLst>
                                          <p:attrName>ppt_x</p:attrName>
                                          <p:attrName>ppt_y</p:attrName>
                                        </p:attrNameLst>
                                      </p:cBhvr>
                                      <p:rCtr x="-7475" y="21505"/>
                                    </p:animMotion>
                                  </p:childTnLst>
                                </p:cTn>
                              </p:par>
                              <p:par>
                                <p:cTn id="20" presetID="10" presetClass="exit" presetSubtype="0" fill="hold" nodeType="withEffect">
                                  <p:stCondLst>
                                    <p:cond delay="1750"/>
                                  </p:stCondLst>
                                  <p:childTnLst>
                                    <p:animEffect transition="out" filter="fade">
                                      <p:cBhvr>
                                        <p:cTn id="21" dur="750"/>
                                        <p:tgtEl>
                                          <p:spTgt spid="110"/>
                                        </p:tgtEl>
                                      </p:cBhvr>
                                    </p:animEffect>
                                    <p:set>
                                      <p:cBhvr>
                                        <p:cTn id="22" dur="1" fill="hold">
                                          <p:stCondLst>
                                            <p:cond delay="749"/>
                                          </p:stCondLst>
                                        </p:cTn>
                                        <p:tgtEl>
                                          <p:spTgt spid="110"/>
                                        </p:tgtEl>
                                        <p:attrNameLst>
                                          <p:attrName>style.visibility</p:attrName>
                                        </p:attrNameLst>
                                      </p:cBhvr>
                                      <p:to>
                                        <p:strVal val="hidden"/>
                                      </p:to>
                                    </p:set>
                                  </p:childTnLst>
                                </p:cTn>
                              </p:par>
                              <p:par>
                                <p:cTn id="23" presetID="10" presetClass="exit" presetSubtype="0" fill="hold" nodeType="withEffect">
                                  <p:stCondLst>
                                    <p:cond delay="2000"/>
                                  </p:stCondLst>
                                  <p:childTnLst>
                                    <p:animEffect transition="out" filter="fade">
                                      <p:cBhvr>
                                        <p:cTn id="24" dur="1250"/>
                                        <p:tgtEl>
                                          <p:spTgt spid="69"/>
                                        </p:tgtEl>
                                      </p:cBhvr>
                                    </p:animEffect>
                                    <p:set>
                                      <p:cBhvr>
                                        <p:cTn id="25" dur="1" fill="hold">
                                          <p:stCondLst>
                                            <p:cond delay="1249"/>
                                          </p:stCondLst>
                                        </p:cTn>
                                        <p:tgtEl>
                                          <p:spTgt spid="69"/>
                                        </p:tgtEl>
                                        <p:attrNameLst>
                                          <p:attrName>style.visibility</p:attrName>
                                        </p:attrNameLst>
                                      </p:cBhvr>
                                      <p:to>
                                        <p:strVal val="hidden"/>
                                      </p:to>
                                    </p:set>
                                  </p:childTnLst>
                                </p:cTn>
                              </p:par>
                              <p:par>
                                <p:cTn id="26" presetID="10" presetClass="exit" presetSubtype="0" fill="hold" grpId="1" nodeType="withEffect">
                                  <p:stCondLst>
                                    <p:cond delay="2400"/>
                                  </p:stCondLst>
                                  <p:childTnLst>
                                    <p:animEffect transition="out" filter="fade">
                                      <p:cBhvr>
                                        <p:cTn id="27" dur="1250"/>
                                        <p:tgtEl>
                                          <p:spTgt spid="67"/>
                                        </p:tgtEl>
                                      </p:cBhvr>
                                    </p:animEffect>
                                    <p:set>
                                      <p:cBhvr>
                                        <p:cTn id="28" dur="1" fill="hold">
                                          <p:stCondLst>
                                            <p:cond delay="1249"/>
                                          </p:stCondLst>
                                        </p:cTn>
                                        <p:tgtEl>
                                          <p:spTgt spid="67"/>
                                        </p:tgtEl>
                                        <p:attrNameLst>
                                          <p:attrName>style.visibility</p:attrName>
                                        </p:attrNameLst>
                                      </p:cBhvr>
                                      <p:to>
                                        <p:strVal val="hidden"/>
                                      </p:to>
                                    </p:set>
                                  </p:childTnLst>
                                </p:cTn>
                              </p:par>
                            </p:childTnLst>
                          </p:cTn>
                        </p:par>
                        <p:par>
                          <p:cTn id="29" fill="hold">
                            <p:stCondLst>
                              <p:cond delay="5400"/>
                            </p:stCondLst>
                            <p:childTnLst>
                              <p:par>
                                <p:cTn id="30" presetID="10" presetClass="entr" presetSubtype="0"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500"/>
                                        <p:tgtEl>
                                          <p:spTgt spid="74"/>
                                        </p:tgtEl>
                                      </p:cBhvr>
                                    </p:animEffect>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childTnLst>
                          </p:cTn>
                        </p:par>
                        <p:par>
                          <p:cTn id="36" fill="hold">
                            <p:stCondLst>
                              <p:cond delay="5900"/>
                            </p:stCondLst>
                            <p:childTnLst>
                              <p:par>
                                <p:cTn id="37" presetID="10"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75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childTnLst>
                          </p:cTn>
                        </p:par>
                        <p:par>
                          <p:cTn id="45" fill="hold">
                            <p:stCondLst>
                              <p:cond delay="500"/>
                            </p:stCondLst>
                            <p:childTnLst>
                              <p:par>
                                <p:cTn id="46" presetID="63" presetClass="path" presetSubtype="0" accel="50000" decel="50000" fill="hold" nodeType="afterEffect">
                                  <p:stCondLst>
                                    <p:cond delay="500"/>
                                  </p:stCondLst>
                                  <p:childTnLst>
                                    <p:animMotion origin="layout" path="M -4.72848E-6 -2.22402E-6 L 0.27817 -2.22402E-6 " pathEditMode="relative" rAng="0" ptsTypes="AA">
                                      <p:cBhvr>
                                        <p:cTn id="47" dur="2000" fill="hold"/>
                                        <p:tgtEl>
                                          <p:spTgt spid="104"/>
                                        </p:tgtEl>
                                        <p:attrNameLst>
                                          <p:attrName>ppt_x</p:attrName>
                                          <p:attrName>ppt_y</p:attrName>
                                        </p:attrNameLst>
                                      </p:cBhvr>
                                      <p:rCtr x="13908" y="0"/>
                                    </p:animMotion>
                                  </p:childTnLst>
                                </p:cTn>
                              </p:par>
                              <p:par>
                                <p:cTn id="48" presetID="35" presetClass="path" presetSubtype="0" accel="50000" decel="50000" fill="hold" grpId="1" nodeType="withEffect">
                                  <p:stCondLst>
                                    <p:cond delay="500"/>
                                  </p:stCondLst>
                                  <p:childTnLst>
                                    <p:animMotion origin="layout" path="M 2.25029E-6 2.42999E-6 L -0.27999 2.42999E-6 " pathEditMode="relative" rAng="0" ptsTypes="AA">
                                      <p:cBhvr>
                                        <p:cTn id="49" dur="2000" fill="hold"/>
                                        <p:tgtEl>
                                          <p:spTgt spid="106"/>
                                        </p:tgtEl>
                                        <p:attrNameLst>
                                          <p:attrName>ppt_x</p:attrName>
                                          <p:attrName>ppt_y</p:attrName>
                                        </p:attrNameLst>
                                      </p:cBhvr>
                                      <p:rCtr x="-139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106" grpId="0" animBg="1"/>
      <p:bldP spid="106"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2201862"/>
            <a:ext cx="10285055" cy="214673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0" rIns="93256" bIns="93260" numCol="1" rtlCol="0" anchor="b" anchorCtr="0" compatLnSpc="1">
            <a:prstTxWarp prst="textNoShape">
              <a:avLst/>
            </a:prstTxWarp>
          </a:bodyPr>
          <a:lstStyle/>
          <a:p>
            <a:pPr defTabSz="932121" fontAlgn="base">
              <a:spcBef>
                <a:spcPct val="0"/>
              </a:spcBef>
              <a:spcAft>
                <a:spcPct val="0"/>
              </a:spcAft>
            </a:pPr>
            <a:endParaRPr lang="en-US" sz="2000" dirty="0">
              <a:solidFill>
                <a:schemeClr val="bg1"/>
              </a:solidFill>
            </a:endParaRPr>
          </a:p>
        </p:txBody>
      </p:sp>
      <p:sp>
        <p:nvSpPr>
          <p:cNvPr id="7" name="Rectangle 6"/>
          <p:cNvSpPr/>
          <p:nvPr/>
        </p:nvSpPr>
        <p:spPr bwMode="auto">
          <a:xfrm>
            <a:off x="9786967" y="2201862"/>
            <a:ext cx="2298670" cy="214673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0" rIns="93256" bIns="93260" numCol="1" rtlCol="0" anchor="b" anchorCtr="0" compatLnSpc="1">
            <a:prstTxWarp prst="textNoShape">
              <a:avLst/>
            </a:prstTxWarp>
          </a:bodyPr>
          <a:lstStyle/>
          <a:p>
            <a:pPr defTabSz="932121" fontAlgn="base">
              <a:spcBef>
                <a:spcPct val="0"/>
              </a:spcBef>
              <a:spcAft>
                <a:spcPct val="0"/>
              </a:spcAft>
            </a:pPr>
            <a:r>
              <a:rPr lang="en-US" sz="2000" dirty="0">
                <a:solidFill>
                  <a:schemeClr val="tx1"/>
                </a:solidFill>
              </a:rPr>
              <a:t>Demo</a:t>
            </a:r>
          </a:p>
        </p:txBody>
      </p:sp>
      <p:sp>
        <p:nvSpPr>
          <p:cNvPr id="8" name="Rounded Rectangle 29"/>
          <p:cNvSpPr/>
          <p:nvPr/>
        </p:nvSpPr>
        <p:spPr bwMode="black">
          <a:xfrm>
            <a:off x="10632748" y="2656915"/>
            <a:ext cx="607109" cy="1236632"/>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121" fontAlgn="base">
              <a:spcBef>
                <a:spcPct val="0"/>
              </a:spcBef>
              <a:spcAft>
                <a:spcPct val="0"/>
              </a:spcAft>
            </a:pPr>
            <a:endParaRPr lang="en-US" sz="1938"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itle 2"/>
          <p:cNvSpPr txBox="1">
            <a:spLocks/>
          </p:cNvSpPr>
          <p:nvPr/>
        </p:nvSpPr>
        <p:spPr>
          <a:xfrm>
            <a:off x="503237" y="3040264"/>
            <a:ext cx="10317162" cy="609398"/>
          </a:xfrm>
          <a:prstGeom prst="rect">
            <a:avLst/>
          </a:prstGeom>
        </p:spPr>
        <p:txBody>
          <a:bodyPr vert="horz" wrap="square" lIns="0" tIns="0" rIns="0" bIns="0" rtlCol="0" anchor="b" anchorCtr="0">
            <a:spAutoFit/>
          </a:bodyPr>
          <a:lstStyle>
            <a:lvl1pPr algn="l" defTabSz="932390" rtl="0" eaLnBrk="1" latinLnBrk="0" hangingPunct="1">
              <a:lnSpc>
                <a:spcPct val="90000"/>
              </a:lnSpc>
              <a:spcBef>
                <a:spcPct val="0"/>
              </a:spcBef>
              <a:buNone/>
              <a:defRPr lang="en-US" sz="7343" b="0" kern="1200" cap="none" spc="-154" baseline="0">
                <a:ln w="3175">
                  <a:noFill/>
                </a:ln>
                <a:gradFill>
                  <a:gsLst>
                    <a:gs pos="1250">
                      <a:schemeClr val="tx1"/>
                    </a:gs>
                    <a:gs pos="100000">
                      <a:schemeClr val="tx1"/>
                    </a:gs>
                  </a:gsLst>
                  <a:lin ang="5400000" scaled="0"/>
                </a:gradFill>
                <a:effectLst/>
                <a:latin typeface="+mj-lt"/>
                <a:ea typeface="+mn-ea"/>
                <a:cs typeface="Arial" charset="0"/>
              </a:defRPr>
            </a:lvl1pPr>
          </a:lstStyle>
          <a:p>
            <a:r>
              <a:rPr lang="en-US" sz="4400" dirty="0" smtClean="0">
                <a:solidFill>
                  <a:schemeClr val="tx1"/>
                </a:solidFill>
              </a:rPr>
              <a:t>Cloud Service</a:t>
            </a:r>
            <a:endParaRPr lang="en-US" sz="4400" dirty="0">
              <a:solidFill>
                <a:schemeClr val="tx1"/>
              </a:solidFill>
            </a:endParaRPr>
          </a:p>
        </p:txBody>
      </p:sp>
    </p:spTree>
    <p:extLst>
      <p:ext uri="{BB962C8B-B14F-4D97-AF65-F5344CB8AC3E}">
        <p14:creationId xmlns:p14="http://schemas.microsoft.com/office/powerpoint/2010/main" val="2518192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虚拟机</a:t>
            </a:r>
            <a:r>
              <a:rPr lang="en-US" altLang="zh-CN" dirty="0" smtClean="0"/>
              <a:t/>
            </a:r>
            <a:br>
              <a:rPr lang="en-US" altLang="zh-CN" dirty="0" smtClean="0"/>
            </a:br>
            <a:r>
              <a:rPr lang="en-US" sz="4400" dirty="0" smtClean="0"/>
              <a:t>Virtual </a:t>
            </a:r>
            <a:r>
              <a:rPr lang="en-US" sz="4400" dirty="0"/>
              <a:t>Machine</a:t>
            </a:r>
          </a:p>
        </p:txBody>
      </p:sp>
      <p:pic>
        <p:nvPicPr>
          <p:cNvPr id="4" name="Picture 3" descr="Dat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637" y="0"/>
            <a:ext cx="9051738" cy="6994525"/>
          </a:xfrm>
          <a:prstGeom prst="rect">
            <a:avLst/>
          </a:prstGeom>
        </p:spPr>
      </p:pic>
    </p:spTree>
    <p:extLst>
      <p:ext uri="{BB962C8B-B14F-4D97-AF65-F5344CB8AC3E}">
        <p14:creationId xmlns:p14="http://schemas.microsoft.com/office/powerpoint/2010/main" val="195000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云服务模式</a:t>
            </a:r>
            <a:endParaRPr lang="en-US" dirty="0"/>
          </a:p>
        </p:txBody>
      </p:sp>
      <p:grpSp>
        <p:nvGrpSpPr>
          <p:cNvPr id="12" name="Group 11"/>
          <p:cNvGrpSpPr/>
          <p:nvPr/>
        </p:nvGrpSpPr>
        <p:grpSpPr>
          <a:xfrm>
            <a:off x="8559833" y="1475003"/>
            <a:ext cx="3631646" cy="4066395"/>
            <a:chOff x="8115303" y="1446213"/>
            <a:chExt cx="3560760" cy="3987024"/>
          </a:xfrm>
        </p:grpSpPr>
        <p:sp>
          <p:nvSpPr>
            <p:cNvPr id="43" name="Rectangle 42"/>
            <p:cNvSpPr/>
            <p:nvPr/>
          </p:nvSpPr>
          <p:spPr bwMode="auto">
            <a:xfrm>
              <a:off x="8115303" y="4752940"/>
              <a:ext cx="3560760" cy="6802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2" rIns="93224" bIns="46612" numCol="1" spcCol="0" rtlCol="0" anchor="ctr" anchorCtr="0" compatLnSpc="1">
              <a:prstTxWarp prst="textNoShape">
                <a:avLst/>
              </a:prstTxWarp>
            </a:bodyPr>
            <a:lstStyle/>
            <a:p>
              <a:pPr algn="ctr" defTabSz="931995"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42" name="Rectangle 41"/>
            <p:cNvSpPr/>
            <p:nvPr/>
          </p:nvSpPr>
          <p:spPr bwMode="auto">
            <a:xfrm>
              <a:off x="8115303" y="1446213"/>
              <a:ext cx="3560760" cy="32002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2" rIns="93224" bIns="46612" numCol="1" spcCol="0" rtlCol="0" anchor="ctr" anchorCtr="0" compatLnSpc="1">
              <a:prstTxWarp prst="textNoShape">
                <a:avLst/>
              </a:prstTxWarp>
            </a:bodyPr>
            <a:lstStyle/>
            <a:p>
              <a:pPr algn="ctr" defTabSz="931995"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25" name="Picture 24"/>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399946" y="1817607"/>
              <a:ext cx="899686" cy="1416484"/>
            </a:xfrm>
            <a:prstGeom prst="rect">
              <a:avLst/>
            </a:prstGeom>
            <a:effectLst/>
          </p:spPr>
        </p:pic>
        <p:sp>
          <p:nvSpPr>
            <p:cNvPr id="26" name="Rectangle 25"/>
            <p:cNvSpPr/>
            <p:nvPr/>
          </p:nvSpPr>
          <p:spPr>
            <a:xfrm>
              <a:off x="8234184" y="4158734"/>
              <a:ext cx="3322999" cy="367529"/>
            </a:xfrm>
            <a:prstGeom prst="rect">
              <a:avLst/>
            </a:prstGeom>
          </p:spPr>
          <p:txBody>
            <a:bodyPr wrap="square">
              <a:spAutoFit/>
            </a:bodyPr>
            <a:lstStyle/>
            <a:p>
              <a:pPr algn="ctr" defTabSz="1242955">
                <a:lnSpc>
                  <a:spcPct val="90000"/>
                </a:lnSpc>
              </a:pPr>
              <a:r>
                <a:rPr lang="en-US" sz="2040" dirty="0">
                  <a:solidFill>
                    <a:schemeClr val="bg2">
                      <a:lumMod val="50000"/>
                      <a:alpha val="99000"/>
                    </a:schemeClr>
                  </a:solidFill>
                </a:rPr>
                <a:t>Software-as-a-Service</a:t>
              </a:r>
            </a:p>
          </p:txBody>
        </p:sp>
        <p:sp>
          <p:nvSpPr>
            <p:cNvPr id="23" name="TextBox 22"/>
            <p:cNvSpPr txBox="1"/>
            <p:nvPr/>
          </p:nvSpPr>
          <p:spPr>
            <a:xfrm>
              <a:off x="8152004" y="4715157"/>
              <a:ext cx="3487358"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r>
                <a:rPr lang="zh-CN" altLang="en-US" sz="3672" dirty="0">
                  <a:solidFill>
                    <a:schemeClr val="bg1">
                      <a:alpha val="99000"/>
                    </a:schemeClr>
                  </a:solidFill>
                </a:rPr>
                <a:t>网站</a:t>
              </a:r>
              <a:endParaRPr lang="en-US" sz="3672" dirty="0">
                <a:solidFill>
                  <a:schemeClr val="bg1">
                    <a:alpha val="99000"/>
                  </a:schemeClr>
                </a:solidFill>
              </a:endParaRPr>
            </a:p>
          </p:txBody>
        </p:sp>
        <p:sp>
          <p:nvSpPr>
            <p:cNvPr id="24" name="TextBox 23"/>
            <p:cNvSpPr txBox="1"/>
            <p:nvPr/>
          </p:nvSpPr>
          <p:spPr>
            <a:xfrm>
              <a:off x="9035798" y="3364369"/>
              <a:ext cx="1594708" cy="938747"/>
            </a:xfrm>
            <a:prstGeom prst="rect">
              <a:avLst/>
            </a:prstGeom>
            <a:noFill/>
          </p:spPr>
          <p:txBody>
            <a:bodyPr wrap="none" lIns="124325" tIns="62163" rIns="124325" bIns="62163" rtlCol="0">
              <a:spAutoFit/>
            </a:bodyPr>
            <a:lstStyle>
              <a:defPPr>
                <a:defRPr lang="en-US"/>
              </a:defPPr>
              <a:lvl1pPr>
                <a:defRPr sz="5300">
                  <a:solidFill>
                    <a:schemeClr val="accent2">
                      <a:alpha val="99000"/>
                    </a:schemeClr>
                  </a:solidFill>
                  <a:latin typeface="Segoe" pitchFamily="34" charset="0"/>
                </a:defRPr>
              </a:lvl1pPr>
            </a:lstStyle>
            <a:p>
              <a:r>
                <a:rPr lang="en-US" sz="5406" dirty="0">
                  <a:latin typeface="Segoe UI Light" pitchFamily="34" charset="0"/>
                </a:rPr>
                <a:t>SaaS</a:t>
              </a:r>
            </a:p>
          </p:txBody>
        </p:sp>
      </p:grpSp>
      <p:grpSp>
        <p:nvGrpSpPr>
          <p:cNvPr id="11" name="Group 10"/>
          <p:cNvGrpSpPr/>
          <p:nvPr/>
        </p:nvGrpSpPr>
        <p:grpSpPr>
          <a:xfrm>
            <a:off x="4455641" y="1475003"/>
            <a:ext cx="3631646" cy="4066395"/>
            <a:chOff x="4316414" y="1446213"/>
            <a:chExt cx="3560760" cy="3987024"/>
          </a:xfrm>
        </p:grpSpPr>
        <p:sp>
          <p:nvSpPr>
            <p:cNvPr id="44" name="Rectangle 43"/>
            <p:cNvSpPr/>
            <p:nvPr/>
          </p:nvSpPr>
          <p:spPr bwMode="auto">
            <a:xfrm>
              <a:off x="4316414" y="4752940"/>
              <a:ext cx="3560760" cy="6802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2" rIns="93224" bIns="46612" numCol="1" spcCol="0" rtlCol="0" anchor="ctr" anchorCtr="0" compatLnSpc="1">
              <a:prstTxWarp prst="textNoShape">
                <a:avLst/>
              </a:prstTxWarp>
            </a:bodyPr>
            <a:lstStyle/>
            <a:p>
              <a:pPr algn="ctr" defTabSz="931995"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41" name="Rectangle 40"/>
            <p:cNvSpPr/>
            <p:nvPr/>
          </p:nvSpPr>
          <p:spPr bwMode="auto">
            <a:xfrm>
              <a:off x="4316414" y="1446213"/>
              <a:ext cx="3560760" cy="32002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2" rIns="93224" bIns="46612" numCol="1" spcCol="0" rtlCol="0" anchor="ctr" anchorCtr="0" compatLnSpc="1">
              <a:prstTxWarp prst="textNoShape">
                <a:avLst/>
              </a:prstTxWarp>
            </a:bodyPr>
            <a:lstStyle/>
            <a:p>
              <a:pPr algn="ctr" defTabSz="931995"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31" name="Picture 30"/>
            <p:cNvPicPr>
              <a:picLocks noChangeAspect="1"/>
            </p:cNvPicPr>
            <p:nvPr/>
          </p:nvPicPr>
          <p:blipFill>
            <a:blip r:embed="rId5" cstate="screen">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a:ext>
              </a:extLst>
            </a:blip>
            <a:stretch>
              <a:fillRect/>
            </a:stretch>
          </p:blipFill>
          <p:spPr>
            <a:xfrm>
              <a:off x="5418160" y="2019752"/>
              <a:ext cx="1284299" cy="1176630"/>
            </a:xfrm>
            <a:prstGeom prst="rect">
              <a:avLst/>
            </a:prstGeom>
          </p:spPr>
        </p:pic>
        <p:sp>
          <p:nvSpPr>
            <p:cNvPr id="32" name="Rectangle 31"/>
            <p:cNvSpPr/>
            <p:nvPr/>
          </p:nvSpPr>
          <p:spPr>
            <a:xfrm>
              <a:off x="4430163" y="4158734"/>
              <a:ext cx="3333264" cy="367529"/>
            </a:xfrm>
            <a:prstGeom prst="rect">
              <a:avLst/>
            </a:prstGeom>
          </p:spPr>
          <p:txBody>
            <a:bodyPr wrap="square">
              <a:spAutoFit/>
            </a:bodyPr>
            <a:lstStyle/>
            <a:p>
              <a:pPr algn="ctr" defTabSz="1242955">
                <a:lnSpc>
                  <a:spcPct val="90000"/>
                </a:lnSpc>
              </a:pPr>
              <a:r>
                <a:rPr lang="en-US" sz="2040" dirty="0">
                  <a:solidFill>
                    <a:schemeClr val="bg2">
                      <a:lumMod val="50000"/>
                      <a:alpha val="99000"/>
                    </a:schemeClr>
                  </a:solidFill>
                </a:rPr>
                <a:t>Platform-as-a-Service</a:t>
              </a:r>
            </a:p>
          </p:txBody>
        </p:sp>
        <p:sp>
          <p:nvSpPr>
            <p:cNvPr id="29" name="TextBox 28"/>
            <p:cNvSpPr txBox="1"/>
            <p:nvPr/>
          </p:nvSpPr>
          <p:spPr>
            <a:xfrm>
              <a:off x="4353116" y="4715157"/>
              <a:ext cx="3487356"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r>
                <a:rPr lang="zh-CN" altLang="en-US" sz="3672" dirty="0">
                  <a:solidFill>
                    <a:schemeClr val="bg1">
                      <a:alpha val="99000"/>
                    </a:schemeClr>
                  </a:solidFill>
                </a:rPr>
                <a:t>云服务</a:t>
              </a:r>
              <a:endParaRPr lang="en-US" sz="3672" dirty="0">
                <a:solidFill>
                  <a:schemeClr val="bg1">
                    <a:alpha val="99000"/>
                  </a:schemeClr>
                </a:solidFill>
              </a:endParaRPr>
            </a:p>
          </p:txBody>
        </p:sp>
        <p:sp>
          <p:nvSpPr>
            <p:cNvPr id="30" name="TextBox 29"/>
            <p:cNvSpPr txBox="1"/>
            <p:nvPr/>
          </p:nvSpPr>
          <p:spPr>
            <a:xfrm>
              <a:off x="5267226" y="3350720"/>
              <a:ext cx="1592947" cy="938747"/>
            </a:xfrm>
            <a:prstGeom prst="rect">
              <a:avLst/>
            </a:prstGeom>
            <a:noFill/>
          </p:spPr>
          <p:txBody>
            <a:bodyPr wrap="none" lIns="124325" tIns="62163" rIns="124325" bIns="62163" rtlCol="0">
              <a:spAutoFit/>
            </a:bodyPr>
            <a:lstStyle>
              <a:defPPr>
                <a:defRPr lang="en-US"/>
              </a:defPPr>
              <a:lvl1pPr>
                <a:defRPr sz="5300">
                  <a:solidFill>
                    <a:schemeClr val="accent2">
                      <a:alpha val="99000"/>
                    </a:schemeClr>
                  </a:solidFill>
                  <a:latin typeface="Segoe" pitchFamily="34" charset="0"/>
                </a:defRPr>
              </a:lvl1pPr>
            </a:lstStyle>
            <a:p>
              <a:r>
                <a:rPr lang="en-US" sz="5406" dirty="0">
                  <a:latin typeface="Segoe UI Light" pitchFamily="34" charset="0"/>
                </a:rPr>
                <a:t>PaaS</a:t>
              </a:r>
            </a:p>
          </p:txBody>
        </p:sp>
      </p:grpSp>
      <p:grpSp>
        <p:nvGrpSpPr>
          <p:cNvPr id="10" name="Group 9"/>
          <p:cNvGrpSpPr/>
          <p:nvPr/>
        </p:nvGrpSpPr>
        <p:grpSpPr>
          <a:xfrm>
            <a:off x="342917" y="1475003"/>
            <a:ext cx="3631646" cy="4066395"/>
            <a:chOff x="517525" y="1446213"/>
            <a:chExt cx="3560760" cy="3987024"/>
          </a:xfrm>
        </p:grpSpPr>
        <p:sp>
          <p:nvSpPr>
            <p:cNvPr id="45" name="Rectangle 44"/>
            <p:cNvSpPr/>
            <p:nvPr/>
          </p:nvSpPr>
          <p:spPr bwMode="auto">
            <a:xfrm>
              <a:off x="517525" y="4752940"/>
              <a:ext cx="3560760" cy="6802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2" rIns="93224" bIns="46612" numCol="1" spcCol="0" rtlCol="0" anchor="ctr" anchorCtr="0" compatLnSpc="1">
              <a:prstTxWarp prst="textNoShape">
                <a:avLst/>
              </a:prstTxWarp>
            </a:bodyPr>
            <a:lstStyle/>
            <a:p>
              <a:pPr algn="ctr" defTabSz="931995"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39" name="Rectangle 38"/>
            <p:cNvSpPr/>
            <p:nvPr/>
          </p:nvSpPr>
          <p:spPr bwMode="auto">
            <a:xfrm>
              <a:off x="517525" y="1446213"/>
              <a:ext cx="3560760" cy="32002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2" rIns="93224" bIns="46612" numCol="1" spcCol="0" rtlCol="0" anchor="ctr" anchorCtr="0" compatLnSpc="1">
              <a:prstTxWarp prst="textNoShape">
                <a:avLst/>
              </a:prstTxWarp>
            </a:bodyPr>
            <a:lstStyle/>
            <a:p>
              <a:pPr algn="ctr" defTabSz="931995"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tretch>
              <a:fillRect/>
            </a:stretch>
          </p:blipFill>
          <p:spPr>
            <a:xfrm>
              <a:off x="1368089" y="2184050"/>
              <a:ext cx="1859633" cy="1027297"/>
            </a:xfrm>
            <a:prstGeom prst="rect">
              <a:avLst/>
            </a:prstGeom>
            <a:noFill/>
            <a:ln>
              <a:noFill/>
            </a:ln>
          </p:spPr>
        </p:pic>
        <p:sp>
          <p:nvSpPr>
            <p:cNvPr id="38" name="Rectangle 37"/>
            <p:cNvSpPr/>
            <p:nvPr/>
          </p:nvSpPr>
          <p:spPr>
            <a:xfrm>
              <a:off x="675858" y="4158734"/>
              <a:ext cx="3244095" cy="367529"/>
            </a:xfrm>
            <a:prstGeom prst="rect">
              <a:avLst/>
            </a:prstGeom>
          </p:spPr>
          <p:txBody>
            <a:bodyPr wrap="square">
              <a:spAutoFit/>
            </a:bodyPr>
            <a:lstStyle/>
            <a:p>
              <a:pPr algn="ctr" defTabSz="1242955">
                <a:lnSpc>
                  <a:spcPct val="90000"/>
                </a:lnSpc>
              </a:pPr>
              <a:r>
                <a:rPr lang="en-US" sz="2040" dirty="0">
                  <a:solidFill>
                    <a:schemeClr val="bg2">
                      <a:lumMod val="50000"/>
                      <a:alpha val="99000"/>
                    </a:schemeClr>
                  </a:solidFill>
                </a:rPr>
                <a:t>Infrastructure-as-a-Service</a:t>
              </a:r>
            </a:p>
          </p:txBody>
        </p:sp>
        <p:sp>
          <p:nvSpPr>
            <p:cNvPr id="35" name="TextBox 34"/>
            <p:cNvSpPr txBox="1"/>
            <p:nvPr/>
          </p:nvSpPr>
          <p:spPr>
            <a:xfrm>
              <a:off x="554226" y="4784395"/>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a:r>
                <a:rPr lang="zh-CN" altLang="en-US" sz="3672" dirty="0">
                  <a:solidFill>
                    <a:schemeClr val="bg1">
                      <a:alpha val="99000"/>
                    </a:schemeClr>
                  </a:solidFill>
                </a:rPr>
                <a:t>虚拟机</a:t>
              </a:r>
              <a:endParaRPr lang="en-US" sz="1632" dirty="0">
                <a:solidFill>
                  <a:schemeClr val="bg1">
                    <a:alpha val="99000"/>
                  </a:schemeClr>
                </a:solidFill>
              </a:endParaRPr>
            </a:p>
          </p:txBody>
        </p:sp>
        <p:sp>
          <p:nvSpPr>
            <p:cNvPr id="36" name="TextBox 35"/>
            <p:cNvSpPr txBox="1"/>
            <p:nvPr/>
          </p:nvSpPr>
          <p:spPr>
            <a:xfrm>
              <a:off x="1566806" y="3337070"/>
              <a:ext cx="1412389" cy="938747"/>
            </a:xfrm>
            <a:prstGeom prst="rect">
              <a:avLst/>
            </a:prstGeom>
            <a:noFill/>
          </p:spPr>
          <p:txBody>
            <a:bodyPr wrap="none" lIns="124325" tIns="62163" rIns="124325" bIns="62163" rtlCol="0">
              <a:spAutoFit/>
            </a:bodyPr>
            <a:lstStyle/>
            <a:p>
              <a:r>
                <a:rPr lang="en-US" sz="5406" dirty="0">
                  <a:solidFill>
                    <a:schemeClr val="accent2">
                      <a:alpha val="99000"/>
                    </a:schemeClr>
                  </a:solidFill>
                  <a:latin typeface="Segoe UI Light" pitchFamily="34" charset="0"/>
                </a:rPr>
                <a:t>IaaS</a:t>
              </a:r>
            </a:p>
          </p:txBody>
        </p:sp>
      </p:grpSp>
      <p:pic>
        <p:nvPicPr>
          <p:cNvPr id="62" name="CS"/>
          <p:cNvPicPr>
            <a:picLocks noChangeAspect="1"/>
          </p:cNvPicPr>
          <p:nvPr/>
        </p:nvPicPr>
        <p:blipFill>
          <a:blip r:embed="rId9" cstate="print">
            <a:duotone>
              <a:prstClr val="black"/>
              <a:schemeClr val="bg2">
                <a:lumMod val="10000"/>
                <a:tint val="45000"/>
                <a:satMod val="400000"/>
              </a:schemeClr>
            </a:duotone>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156633" y="1918478"/>
            <a:ext cx="2554984" cy="2554984"/>
          </a:xfrm>
          <a:prstGeom prst="rect">
            <a:avLst/>
          </a:prstGeom>
        </p:spPr>
      </p:pic>
      <p:sp>
        <p:nvSpPr>
          <p:cNvPr id="63" name="CS Text"/>
          <p:cNvSpPr txBox="1">
            <a:spLocks/>
          </p:cNvSpPr>
          <p:nvPr/>
        </p:nvSpPr>
        <p:spPr>
          <a:xfrm>
            <a:off x="4974156" y="4506206"/>
            <a:ext cx="3368120" cy="62158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110724" algn="l"/>
              </a:tabLst>
            </a:pPr>
            <a:r>
              <a:rPr lang="en-US" sz="4488" dirty="0">
                <a:solidFill>
                  <a:schemeClr val="tx1">
                    <a:alpha val="99000"/>
                  </a:schemeClr>
                </a:solidFill>
              </a:rPr>
              <a:t>Cloud </a:t>
            </a:r>
            <a:r>
              <a:rPr lang="en-US" sz="4488" dirty="0" smtClean="0">
                <a:solidFill>
                  <a:schemeClr val="tx1">
                    <a:alpha val="99000"/>
                  </a:schemeClr>
                </a:solidFill>
              </a:rPr>
              <a:t>Service</a:t>
            </a:r>
            <a:endParaRPr lang="en-US" sz="4488" dirty="0">
              <a:solidFill>
                <a:schemeClr val="tx1">
                  <a:alpha val="99000"/>
                </a:schemeClr>
              </a:solidFill>
            </a:endParaRPr>
          </a:p>
        </p:txBody>
      </p:sp>
      <p:sp>
        <p:nvSpPr>
          <p:cNvPr id="64" name="Web Sites Text"/>
          <p:cNvSpPr txBox="1">
            <a:spLocks/>
          </p:cNvSpPr>
          <p:nvPr/>
        </p:nvSpPr>
        <p:spPr>
          <a:xfrm>
            <a:off x="9463522" y="4506206"/>
            <a:ext cx="2727957" cy="62158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110724" algn="l"/>
              </a:tabLst>
            </a:pPr>
            <a:r>
              <a:rPr sz="4488" dirty="0" smtClean="0">
                <a:solidFill>
                  <a:schemeClr val="tx1">
                    <a:alpha val="99000"/>
                  </a:schemeClr>
                </a:solidFill>
              </a:rPr>
              <a:t>Website </a:t>
            </a:r>
            <a:endParaRPr sz="4488" dirty="0">
              <a:solidFill>
                <a:schemeClr val="tx1">
                  <a:alpha val="99000"/>
                </a:schemeClr>
              </a:solidFill>
            </a:endParaRPr>
          </a:p>
        </p:txBody>
      </p:sp>
      <p:pic>
        <p:nvPicPr>
          <p:cNvPr id="65" name="Web Sites"/>
          <p:cNvPicPr>
            <a:picLocks noChangeAspect="1"/>
          </p:cNvPicPr>
          <p:nvPr/>
        </p:nvPicPr>
        <p:blipFill>
          <a:blip r:embed="rId11" cstate="print">
            <a:duotone>
              <a:prstClr val="black"/>
              <a:schemeClr val="bg2">
                <a:lumMod val="10000"/>
                <a:tint val="45000"/>
                <a:satMod val="400000"/>
              </a:schemeClr>
            </a:duotone>
            <a:extLst>
              <a:ext uri="{28A0092B-C50C-407E-A947-70E740481C1C}">
                <a14:useLocalDpi xmlns:a14="http://schemas.microsoft.com/office/drawing/2010/main" val="0"/>
              </a:ext>
            </a:extLst>
          </a:blip>
          <a:stretch>
            <a:fillRect/>
          </a:stretch>
        </p:blipFill>
        <p:spPr>
          <a:xfrm>
            <a:off x="9214092" y="2043436"/>
            <a:ext cx="2317307" cy="2317307"/>
          </a:xfrm>
          <a:prstGeom prst="rect">
            <a:avLst/>
          </a:prstGeom>
        </p:spPr>
      </p:pic>
      <p:sp>
        <p:nvSpPr>
          <p:cNvPr id="66" name="Virtual machines text"/>
          <p:cNvSpPr txBox="1">
            <a:spLocks/>
          </p:cNvSpPr>
          <p:nvPr/>
        </p:nvSpPr>
        <p:spPr>
          <a:xfrm>
            <a:off x="482741" y="4506206"/>
            <a:ext cx="3823982" cy="62158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110724" algn="l"/>
              </a:tabLst>
            </a:pPr>
            <a:r>
              <a:rPr sz="4488" dirty="0">
                <a:solidFill>
                  <a:schemeClr val="tx1">
                    <a:alpha val="99000"/>
                  </a:schemeClr>
                </a:solidFill>
              </a:rPr>
              <a:t>Virtual </a:t>
            </a:r>
            <a:r>
              <a:rPr sz="4488" dirty="0" smtClean="0">
                <a:solidFill>
                  <a:schemeClr val="tx1">
                    <a:alpha val="99000"/>
                  </a:schemeClr>
                </a:solidFill>
              </a:rPr>
              <a:t>Machine</a:t>
            </a:r>
            <a:endParaRPr sz="4488" dirty="0">
              <a:solidFill>
                <a:schemeClr val="tx1">
                  <a:alpha val="99000"/>
                </a:schemeClr>
              </a:solidFill>
            </a:endParaRPr>
          </a:p>
        </p:txBody>
      </p:sp>
      <p:pic>
        <p:nvPicPr>
          <p:cNvPr id="67" name="Virtual machines"/>
          <p:cNvPicPr>
            <a:picLocks noChangeAspect="1"/>
          </p:cNvPicPr>
          <p:nvPr/>
        </p:nvPicPr>
        <p:blipFill>
          <a:blip r:embed="rId12"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077331" y="2037316"/>
            <a:ext cx="2317307" cy="2317307"/>
          </a:xfrm>
          <a:prstGeom prst="rect">
            <a:avLst/>
          </a:prstGeom>
        </p:spPr>
      </p:pic>
    </p:spTree>
    <p:extLst>
      <p:ext uri="{BB962C8B-B14F-4D97-AF65-F5344CB8AC3E}">
        <p14:creationId xmlns:p14="http://schemas.microsoft.com/office/powerpoint/2010/main" val="1956206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xit" presetSubtype="0" fill="hold" nodeType="clickEffect">
                                  <p:stCondLst>
                                    <p:cond delay="0"/>
                                  </p:stCondLst>
                                  <p:childTnLst>
                                    <p:animEffect transition="out" filter="fade">
                                      <p:cBhvr>
                                        <p:cTn id="17" dur="1000"/>
                                        <p:tgtEl>
                                          <p:spTgt spid="10"/>
                                        </p:tgtEl>
                                      </p:cBhvr>
                                    </p:animEffect>
                                    <p:anim calcmode="lin" valueType="num">
                                      <p:cBhvr>
                                        <p:cTn id="18" dur="1000"/>
                                        <p:tgtEl>
                                          <p:spTgt spid="10"/>
                                        </p:tgtEl>
                                        <p:attrNameLst>
                                          <p:attrName>ppt_x</p:attrName>
                                        </p:attrNameLst>
                                      </p:cBhvr>
                                      <p:tavLst>
                                        <p:tav tm="0">
                                          <p:val>
                                            <p:strVal val="ppt_x"/>
                                          </p:val>
                                        </p:tav>
                                        <p:tav tm="100000">
                                          <p:val>
                                            <p:strVal val="ppt_x"/>
                                          </p:val>
                                        </p:tav>
                                      </p:tavLst>
                                    </p:anim>
                                    <p:anim calcmode="lin" valueType="num">
                                      <p:cBhvr>
                                        <p:cTn id="19" dur="1000"/>
                                        <p:tgtEl>
                                          <p:spTgt spid="10"/>
                                        </p:tgtEl>
                                        <p:attrNameLst>
                                          <p:attrName>ppt_y</p:attrName>
                                        </p:attrNameLst>
                                      </p:cBhvr>
                                      <p:tavLst>
                                        <p:tav tm="0">
                                          <p:val>
                                            <p:strVal val="ppt_y"/>
                                          </p:val>
                                        </p:tav>
                                        <p:tav tm="100000">
                                          <p:val>
                                            <p:strVal val="ppt_y+.1"/>
                                          </p:val>
                                        </p:tav>
                                      </p:tavLst>
                                    </p:anim>
                                    <p:set>
                                      <p:cBhvr>
                                        <p:cTn id="20" dur="1" fill="hold">
                                          <p:stCondLst>
                                            <p:cond delay="999"/>
                                          </p:stCondLst>
                                        </p:cTn>
                                        <p:tgtEl>
                                          <p:spTgt spid="10"/>
                                        </p:tgtEl>
                                        <p:attrNameLst>
                                          <p:attrName>style.visibility</p:attrName>
                                        </p:attrNameLst>
                                      </p:cBhvr>
                                      <p:to>
                                        <p:strVal val="hidden"/>
                                      </p:to>
                                    </p:se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fade">
                                      <p:cBhvr>
                                        <p:cTn id="24" dur="250"/>
                                        <p:tgtEl>
                                          <p:spTgt spid="67"/>
                                        </p:tgtEl>
                                      </p:cBhvr>
                                    </p:animEffect>
                                  </p:childTnLst>
                                </p:cTn>
                              </p:par>
                            </p:childTnLst>
                          </p:cTn>
                        </p:par>
                        <p:par>
                          <p:cTn id="25" fill="hold">
                            <p:stCondLst>
                              <p:cond delay="1250"/>
                            </p:stCondLst>
                            <p:childTnLst>
                              <p:par>
                                <p:cTn id="26" presetID="10" presetClass="entr" presetSubtype="0" fill="hold" grpId="0"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250"/>
                                        <p:tgtEl>
                                          <p:spTgt spid="66"/>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xit" presetSubtype="0" fill="hold" nodeType="clickEffect">
                                  <p:stCondLst>
                                    <p:cond delay="0"/>
                                  </p:stCondLst>
                                  <p:childTnLst>
                                    <p:animEffect transition="out" filter="fade">
                                      <p:cBhvr>
                                        <p:cTn id="32" dur="1000"/>
                                        <p:tgtEl>
                                          <p:spTgt spid="11"/>
                                        </p:tgtEl>
                                      </p:cBhvr>
                                    </p:animEffect>
                                    <p:anim calcmode="lin" valueType="num">
                                      <p:cBhvr>
                                        <p:cTn id="33" dur="1000"/>
                                        <p:tgtEl>
                                          <p:spTgt spid="11"/>
                                        </p:tgtEl>
                                        <p:attrNameLst>
                                          <p:attrName>ppt_x</p:attrName>
                                        </p:attrNameLst>
                                      </p:cBhvr>
                                      <p:tavLst>
                                        <p:tav tm="0">
                                          <p:val>
                                            <p:strVal val="ppt_x"/>
                                          </p:val>
                                        </p:tav>
                                        <p:tav tm="100000">
                                          <p:val>
                                            <p:strVal val="ppt_x"/>
                                          </p:val>
                                        </p:tav>
                                      </p:tavLst>
                                    </p:anim>
                                    <p:anim calcmode="lin" valueType="num">
                                      <p:cBhvr>
                                        <p:cTn id="34" dur="1000"/>
                                        <p:tgtEl>
                                          <p:spTgt spid="11"/>
                                        </p:tgtEl>
                                        <p:attrNameLst>
                                          <p:attrName>ppt_y</p:attrName>
                                        </p:attrNameLst>
                                      </p:cBhvr>
                                      <p:tavLst>
                                        <p:tav tm="0">
                                          <p:val>
                                            <p:strVal val="ppt_y"/>
                                          </p:val>
                                        </p:tav>
                                        <p:tav tm="100000">
                                          <p:val>
                                            <p:strVal val="ppt_y+.1"/>
                                          </p:val>
                                        </p:tav>
                                      </p:tavLst>
                                    </p:anim>
                                    <p:set>
                                      <p:cBhvr>
                                        <p:cTn id="35" dur="1" fill="hold">
                                          <p:stCondLst>
                                            <p:cond delay="999"/>
                                          </p:stCondLst>
                                        </p:cTn>
                                        <p:tgtEl>
                                          <p:spTgt spid="11"/>
                                        </p:tgtEl>
                                        <p:attrNameLst>
                                          <p:attrName>style.visibility</p:attrName>
                                        </p:attrNameLst>
                                      </p:cBhvr>
                                      <p:to>
                                        <p:strVal val="hidden"/>
                                      </p:to>
                                    </p:se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fade">
                                      <p:cBhvr>
                                        <p:cTn id="39" dur="250"/>
                                        <p:tgtEl>
                                          <p:spTgt spid="62"/>
                                        </p:tgtEl>
                                      </p:cBhvr>
                                    </p:animEffect>
                                  </p:childTnLst>
                                </p:cTn>
                              </p:par>
                            </p:childTnLst>
                          </p:cTn>
                        </p:par>
                        <p:par>
                          <p:cTn id="40" fill="hold">
                            <p:stCondLst>
                              <p:cond delay="1250"/>
                            </p:stCondLst>
                            <p:childTnLst>
                              <p:par>
                                <p:cTn id="41" presetID="10" presetClass="entr" presetSubtype="0" fill="hold" grpId="0"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50"/>
                                        <p:tgtEl>
                                          <p:spTgt spid="6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xit" presetSubtype="0" fill="hold" nodeType="clickEffect">
                                  <p:stCondLst>
                                    <p:cond delay="0"/>
                                  </p:stCondLst>
                                  <p:childTnLst>
                                    <p:animEffect transition="out" filter="fade">
                                      <p:cBhvr>
                                        <p:cTn id="47" dur="1000"/>
                                        <p:tgtEl>
                                          <p:spTgt spid="12"/>
                                        </p:tgtEl>
                                      </p:cBhvr>
                                    </p:animEffect>
                                    <p:anim calcmode="lin" valueType="num">
                                      <p:cBhvr>
                                        <p:cTn id="48" dur="1000"/>
                                        <p:tgtEl>
                                          <p:spTgt spid="12"/>
                                        </p:tgtEl>
                                        <p:attrNameLst>
                                          <p:attrName>ppt_x</p:attrName>
                                        </p:attrNameLst>
                                      </p:cBhvr>
                                      <p:tavLst>
                                        <p:tav tm="0">
                                          <p:val>
                                            <p:strVal val="ppt_x"/>
                                          </p:val>
                                        </p:tav>
                                        <p:tav tm="100000">
                                          <p:val>
                                            <p:strVal val="ppt_x"/>
                                          </p:val>
                                        </p:tav>
                                      </p:tavLst>
                                    </p:anim>
                                    <p:anim calcmode="lin" valueType="num">
                                      <p:cBhvr>
                                        <p:cTn id="49" dur="1000"/>
                                        <p:tgtEl>
                                          <p:spTgt spid="12"/>
                                        </p:tgtEl>
                                        <p:attrNameLst>
                                          <p:attrName>ppt_y</p:attrName>
                                        </p:attrNameLst>
                                      </p:cBhvr>
                                      <p:tavLst>
                                        <p:tav tm="0">
                                          <p:val>
                                            <p:strVal val="ppt_y"/>
                                          </p:val>
                                        </p:tav>
                                        <p:tav tm="100000">
                                          <p:val>
                                            <p:strVal val="ppt_y+.1"/>
                                          </p:val>
                                        </p:tav>
                                      </p:tavLst>
                                    </p:anim>
                                    <p:set>
                                      <p:cBhvr>
                                        <p:cTn id="50" dur="1" fill="hold">
                                          <p:stCondLst>
                                            <p:cond delay="999"/>
                                          </p:stCondLst>
                                        </p:cTn>
                                        <p:tgtEl>
                                          <p:spTgt spid="12"/>
                                        </p:tgtEl>
                                        <p:attrNameLst>
                                          <p:attrName>style.visibility</p:attrName>
                                        </p:attrNameLst>
                                      </p:cBhvr>
                                      <p:to>
                                        <p:strVal val="hidden"/>
                                      </p:to>
                                    </p:set>
                                  </p:childTnLst>
                                </p:cTn>
                              </p:par>
                            </p:childTnLst>
                          </p:cTn>
                        </p:par>
                        <p:par>
                          <p:cTn id="51" fill="hold">
                            <p:stCondLst>
                              <p:cond delay="1000"/>
                            </p:stCondLst>
                            <p:childTnLst>
                              <p:par>
                                <p:cTn id="52" presetID="10" presetClass="entr" presetSubtype="0" fill="hold" nodeType="after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fade">
                                      <p:cBhvr>
                                        <p:cTn id="54" dur="250"/>
                                        <p:tgtEl>
                                          <p:spTgt spid="65"/>
                                        </p:tgtEl>
                                      </p:cBhvr>
                                    </p:animEffect>
                                  </p:childTnLst>
                                </p:cTn>
                              </p:par>
                            </p:childTnLst>
                          </p:cTn>
                        </p:par>
                        <p:par>
                          <p:cTn id="55" fill="hold">
                            <p:stCondLst>
                              <p:cond delay="1250"/>
                            </p:stCondLst>
                            <p:childTnLst>
                              <p:par>
                                <p:cTn id="56" presetID="10" presetClass="entr" presetSubtype="0" fill="hold" grpId="0" nodeType="after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25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虚拟机</a:t>
            </a:r>
            <a:endParaRPr lang="en-US" dirty="0"/>
          </a:p>
        </p:txBody>
      </p:sp>
      <p:sp>
        <p:nvSpPr>
          <p:cNvPr id="27" name="Rectangle 26"/>
          <p:cNvSpPr/>
          <p:nvPr/>
        </p:nvSpPr>
        <p:spPr bwMode="auto">
          <a:xfrm>
            <a:off x="1128613" y="1474856"/>
            <a:ext cx="718614" cy="7186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14" tIns="62157" rIns="124314" bIns="124314" numCol="1" spcCol="0" rtlCol="0" fromWordArt="0" anchor="b" anchorCtr="0" forceAA="0" compatLnSpc="1">
            <a:prstTxWarp prst="textNoShape">
              <a:avLst/>
            </a:prstTxWarp>
            <a:noAutofit/>
          </a:bodyPr>
          <a:lstStyle/>
          <a:p>
            <a:pPr defTabSz="1242742" fontAlgn="base">
              <a:spcBef>
                <a:spcPct val="0"/>
              </a:spcBef>
              <a:spcAft>
                <a:spcPct val="0"/>
              </a:spcAft>
            </a:pPr>
            <a:endParaRPr lang="en-US" sz="1495"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1847227" y="1474856"/>
            <a:ext cx="9255834" cy="71861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14" tIns="62157" rIns="124314" bIns="124314" numCol="1" spcCol="0" rtlCol="0" fromWordArt="0" anchor="b" anchorCtr="0" forceAA="0" compatLnSpc="1">
            <a:prstTxWarp prst="textNoShape">
              <a:avLst/>
            </a:prstTxWarp>
            <a:noAutofit/>
          </a:bodyPr>
          <a:lstStyle/>
          <a:p>
            <a:pPr marL="237407" lvl="1"/>
            <a:r>
              <a:rPr lang="en-US" sz="2719" dirty="0" smtClean="0">
                <a:solidFill>
                  <a:schemeClr val="bg1">
                    <a:alpha val="99000"/>
                  </a:schemeClr>
                </a:solidFill>
              </a:rPr>
              <a:t>IT</a:t>
            </a:r>
            <a:r>
              <a:rPr lang="zh-CN" altLang="en-US" sz="2719" dirty="0" smtClean="0">
                <a:solidFill>
                  <a:schemeClr val="bg1">
                    <a:alpha val="99000"/>
                  </a:schemeClr>
                </a:solidFill>
              </a:rPr>
              <a:t>管理人员的最爱</a:t>
            </a:r>
            <a:endParaRPr lang="en-US" sz="2719" dirty="0">
              <a:solidFill>
                <a:schemeClr val="bg1">
                  <a:alpha val="99000"/>
                </a:schemeClr>
              </a:solidFill>
            </a:endParaRPr>
          </a:p>
        </p:txBody>
      </p:sp>
      <p:sp>
        <p:nvSpPr>
          <p:cNvPr id="30" name="Rectangle 29"/>
          <p:cNvSpPr/>
          <p:nvPr/>
        </p:nvSpPr>
        <p:spPr bwMode="auto">
          <a:xfrm>
            <a:off x="1128613" y="2248716"/>
            <a:ext cx="718614" cy="7186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14" tIns="62157" rIns="124314" bIns="124314" numCol="1" spcCol="0" rtlCol="0" fromWordArt="0" anchor="b" anchorCtr="0" forceAA="0" compatLnSpc="1">
            <a:prstTxWarp prst="textNoShape">
              <a:avLst/>
            </a:prstTxWarp>
            <a:noAutofit/>
          </a:bodyPr>
          <a:lstStyle/>
          <a:p>
            <a:pPr defTabSz="1242742" fontAlgn="base">
              <a:spcBef>
                <a:spcPct val="0"/>
              </a:spcBef>
              <a:spcAft>
                <a:spcPct val="0"/>
              </a:spcAft>
            </a:pPr>
            <a:endParaRPr lang="en-US" sz="1495"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1847227" y="2248716"/>
            <a:ext cx="9255834" cy="71861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14" tIns="62157" rIns="124314" bIns="124314" numCol="1" spcCol="0" rtlCol="0" fromWordArt="0" anchor="b" anchorCtr="0" forceAA="0" compatLnSpc="1">
            <a:prstTxWarp prst="textNoShape">
              <a:avLst/>
            </a:prstTxWarp>
            <a:noAutofit/>
          </a:bodyPr>
          <a:lstStyle/>
          <a:p>
            <a:pPr marL="237407" lvl="1"/>
            <a:r>
              <a:rPr lang="zh-CN" altLang="en-US" sz="2719" dirty="0" smtClean="0">
                <a:solidFill>
                  <a:schemeClr val="bg1">
                    <a:alpha val="99000"/>
                  </a:schemeClr>
                </a:solidFill>
              </a:rPr>
              <a:t>支持各类服务器应用</a:t>
            </a:r>
            <a:endParaRPr lang="en-US" sz="2719" dirty="0">
              <a:solidFill>
                <a:schemeClr val="bg1">
                  <a:alpha val="99000"/>
                </a:schemeClr>
              </a:solidFill>
            </a:endParaRPr>
          </a:p>
        </p:txBody>
      </p:sp>
      <p:sp>
        <p:nvSpPr>
          <p:cNvPr id="33" name="Rectangle 32"/>
          <p:cNvSpPr/>
          <p:nvPr/>
        </p:nvSpPr>
        <p:spPr bwMode="auto">
          <a:xfrm>
            <a:off x="1128613" y="3022575"/>
            <a:ext cx="718614" cy="7186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14" tIns="62157" rIns="124314" bIns="124314" numCol="1" spcCol="0" rtlCol="0" fromWordArt="0" anchor="b" anchorCtr="0" forceAA="0" compatLnSpc="1">
            <a:prstTxWarp prst="textNoShape">
              <a:avLst/>
            </a:prstTxWarp>
            <a:noAutofit/>
          </a:bodyPr>
          <a:lstStyle/>
          <a:p>
            <a:pPr defTabSz="1242742" fontAlgn="base">
              <a:spcBef>
                <a:spcPct val="0"/>
              </a:spcBef>
              <a:spcAft>
                <a:spcPct val="0"/>
              </a:spcAft>
            </a:pPr>
            <a:endParaRPr lang="en-US" sz="1495"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1847227" y="3022575"/>
            <a:ext cx="9255834" cy="71861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14" tIns="62157" rIns="124314" bIns="124314" numCol="1" spcCol="0" rtlCol="0" fromWordArt="0" anchor="b" anchorCtr="0" forceAA="0" compatLnSpc="1">
            <a:prstTxWarp prst="textNoShape">
              <a:avLst/>
            </a:prstTxWarp>
            <a:noAutofit/>
          </a:bodyPr>
          <a:lstStyle/>
          <a:p>
            <a:pPr marL="237407" lvl="1"/>
            <a:r>
              <a:rPr lang="zh-CN" altLang="en-US" sz="2719" dirty="0" smtClean="0">
                <a:solidFill>
                  <a:schemeClr val="bg1">
                    <a:alpha val="99000"/>
                  </a:schemeClr>
                </a:solidFill>
              </a:rPr>
              <a:t>便于存储和管理</a:t>
            </a:r>
            <a:endParaRPr lang="en-US" sz="2719" dirty="0">
              <a:solidFill>
                <a:schemeClr val="bg1">
                  <a:alpha val="99000"/>
                </a:schemeClr>
              </a:solidFill>
            </a:endParaRPr>
          </a:p>
        </p:txBody>
      </p:sp>
      <p:sp>
        <p:nvSpPr>
          <p:cNvPr id="36" name="Rectangle 35"/>
          <p:cNvSpPr/>
          <p:nvPr/>
        </p:nvSpPr>
        <p:spPr bwMode="auto">
          <a:xfrm>
            <a:off x="1128613" y="3796434"/>
            <a:ext cx="718614" cy="7186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14" tIns="62157" rIns="124314" bIns="124314" numCol="1" spcCol="0" rtlCol="0" fromWordArt="0" anchor="b" anchorCtr="0" forceAA="0" compatLnSpc="1">
            <a:prstTxWarp prst="textNoShape">
              <a:avLst/>
            </a:prstTxWarp>
            <a:noAutofit/>
          </a:bodyPr>
          <a:lstStyle/>
          <a:p>
            <a:pPr defTabSz="1242742" fontAlgn="base">
              <a:spcBef>
                <a:spcPct val="0"/>
              </a:spcBef>
              <a:spcAft>
                <a:spcPct val="0"/>
              </a:spcAft>
            </a:pPr>
            <a:endParaRPr lang="en-US" sz="1495"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1847227" y="3796434"/>
            <a:ext cx="9255834" cy="71861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14" tIns="62157" rIns="124314" bIns="124314" numCol="1" spcCol="0" rtlCol="0" fromWordArt="0" anchor="b" anchorCtr="0" forceAA="0" compatLnSpc="1">
            <a:prstTxWarp prst="textNoShape">
              <a:avLst/>
            </a:prstTxWarp>
            <a:noAutofit/>
          </a:bodyPr>
          <a:lstStyle/>
          <a:p>
            <a:pPr marL="237407" lvl="1"/>
            <a:r>
              <a:rPr lang="zh-CN" altLang="en-US" sz="2719" dirty="0" smtClean="0">
                <a:solidFill>
                  <a:schemeClr val="bg1">
                    <a:alpha val="99000"/>
                  </a:schemeClr>
                </a:solidFill>
              </a:rPr>
              <a:t>丰富的功能</a:t>
            </a:r>
            <a:endParaRPr lang="en-US" sz="2719" dirty="0">
              <a:solidFill>
                <a:schemeClr val="bg1">
                  <a:alpha val="99000"/>
                </a:schemeClr>
              </a:solidFill>
            </a:endParaRPr>
          </a:p>
        </p:txBody>
      </p:sp>
      <p:sp>
        <p:nvSpPr>
          <p:cNvPr id="41" name="Rectangle 40"/>
          <p:cNvSpPr/>
          <p:nvPr/>
        </p:nvSpPr>
        <p:spPr bwMode="auto">
          <a:xfrm>
            <a:off x="1128613" y="4570294"/>
            <a:ext cx="718614" cy="7186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14" tIns="62157" rIns="124314" bIns="124314" numCol="1" spcCol="0" rtlCol="0" fromWordArt="0" anchor="b" anchorCtr="0" forceAA="0" compatLnSpc="1">
            <a:prstTxWarp prst="textNoShape">
              <a:avLst/>
            </a:prstTxWarp>
            <a:noAutofit/>
          </a:bodyPr>
          <a:lstStyle/>
          <a:p>
            <a:pPr defTabSz="1242742" fontAlgn="base">
              <a:spcBef>
                <a:spcPct val="0"/>
              </a:spcBef>
              <a:spcAft>
                <a:spcPct val="0"/>
              </a:spcAft>
            </a:pPr>
            <a:endParaRPr lang="en-US" sz="1495"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1847227" y="4570294"/>
            <a:ext cx="9255834" cy="71861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14" tIns="62157" rIns="124314" bIns="124314" numCol="1" spcCol="0" rtlCol="0" fromWordArt="0" anchor="b" anchorCtr="0" forceAA="0" compatLnSpc="1">
            <a:prstTxWarp prst="textNoShape">
              <a:avLst/>
            </a:prstTxWarp>
            <a:noAutofit/>
          </a:bodyPr>
          <a:lstStyle/>
          <a:p>
            <a:pPr marL="237407" lvl="1"/>
            <a:r>
              <a:rPr lang="zh-CN" altLang="en-US" sz="2719" dirty="0" smtClean="0">
                <a:solidFill>
                  <a:schemeClr val="bg1">
                    <a:alpha val="99000"/>
                  </a:schemeClr>
                </a:solidFill>
              </a:rPr>
              <a:t>自由灵活的网络</a:t>
            </a:r>
            <a:endParaRPr lang="en-US" sz="2719" dirty="0">
              <a:solidFill>
                <a:schemeClr val="bg1">
                  <a:alpha val="99000"/>
                </a:schemeClr>
              </a:solidFill>
            </a:endParaRPr>
          </a:p>
        </p:txBody>
      </p:sp>
      <p:sp>
        <p:nvSpPr>
          <p:cNvPr id="44" name="Rectangle 43"/>
          <p:cNvSpPr/>
          <p:nvPr/>
        </p:nvSpPr>
        <p:spPr bwMode="auto">
          <a:xfrm>
            <a:off x="1128613" y="5344151"/>
            <a:ext cx="718614" cy="7186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14" tIns="62157" rIns="124314" bIns="124314" numCol="1" spcCol="0" rtlCol="0" fromWordArt="0" anchor="b" anchorCtr="0" forceAA="0" compatLnSpc="1">
            <a:prstTxWarp prst="textNoShape">
              <a:avLst/>
            </a:prstTxWarp>
            <a:noAutofit/>
          </a:bodyPr>
          <a:lstStyle/>
          <a:p>
            <a:pPr defTabSz="1242742" fontAlgn="base">
              <a:spcBef>
                <a:spcPct val="0"/>
              </a:spcBef>
              <a:spcAft>
                <a:spcPct val="0"/>
              </a:spcAft>
            </a:pPr>
            <a:endParaRPr lang="en-US" sz="1495"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1847227" y="5344151"/>
            <a:ext cx="9255834" cy="71861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14" tIns="62157" rIns="124314" bIns="124314" numCol="1" spcCol="0" rtlCol="0" fromWordArt="0" anchor="b" anchorCtr="0" forceAA="0" compatLnSpc="1">
            <a:prstTxWarp prst="textNoShape">
              <a:avLst/>
            </a:prstTxWarp>
            <a:noAutofit/>
          </a:bodyPr>
          <a:lstStyle/>
          <a:p>
            <a:pPr marL="237407" lvl="1"/>
            <a:r>
              <a:rPr lang="zh-CN" altLang="en-US" sz="2719" dirty="0" smtClean="0">
                <a:solidFill>
                  <a:schemeClr val="bg1">
                    <a:alpha val="99000"/>
                  </a:schemeClr>
                </a:solidFill>
              </a:rPr>
              <a:t>于</a:t>
            </a:r>
            <a:r>
              <a:rPr lang="en-US" altLang="zh-CN" sz="2719" dirty="0" err="1" smtClean="0">
                <a:solidFill>
                  <a:schemeClr val="bg1">
                    <a:alpha val="99000"/>
                  </a:schemeClr>
                </a:solidFill>
              </a:rPr>
              <a:t>PaaS</a:t>
            </a:r>
            <a:r>
              <a:rPr lang="zh-CN" altLang="en-US" sz="2719" dirty="0" smtClean="0">
                <a:solidFill>
                  <a:schemeClr val="bg1">
                    <a:alpha val="99000"/>
                  </a:schemeClr>
                </a:solidFill>
              </a:rPr>
              <a:t>服务完美结合</a:t>
            </a:r>
            <a:endParaRPr lang="en-US" sz="2719" dirty="0">
              <a:solidFill>
                <a:schemeClr val="bg1">
                  <a:alpha val="99000"/>
                </a:schemeClr>
              </a:solidFill>
            </a:endParaRPr>
          </a:p>
        </p:txBody>
      </p:sp>
      <p:sp>
        <p:nvSpPr>
          <p:cNvPr id="48" name="Freeform 79"/>
          <p:cNvSpPr>
            <a:spLocks noEditPoints="1"/>
          </p:cNvSpPr>
          <p:nvPr/>
        </p:nvSpPr>
        <p:spPr bwMode="black">
          <a:xfrm>
            <a:off x="1322680" y="3156460"/>
            <a:ext cx="320473" cy="43324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11895" tIns="55948" rIns="111895" bIns="55948" numCol="1" anchor="t" anchorCtr="0" compatLnSpc="1">
            <a:prstTxWarp prst="textNoShape">
              <a:avLst/>
            </a:prstTxWarp>
          </a:bodyPr>
          <a:lstStyle/>
          <a:p>
            <a:endParaRPr lang="en-US" sz="2175" dirty="0"/>
          </a:p>
        </p:txBody>
      </p:sp>
      <p:sp>
        <p:nvSpPr>
          <p:cNvPr id="49" name="Freeform 73"/>
          <p:cNvSpPr>
            <a:spLocks noEditPoints="1"/>
          </p:cNvSpPr>
          <p:nvPr/>
        </p:nvSpPr>
        <p:spPr bwMode="black">
          <a:xfrm>
            <a:off x="1244933" y="4700536"/>
            <a:ext cx="474563" cy="45812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111895" tIns="55948" rIns="111895" bIns="55948" numCol="1" anchor="t" anchorCtr="0" compatLnSpc="1">
            <a:prstTxWarp prst="textNoShape">
              <a:avLst/>
            </a:prstTxWarp>
          </a:bodyPr>
          <a:lstStyle/>
          <a:p>
            <a:endParaRPr lang="en-US" sz="2175"/>
          </a:p>
        </p:txBody>
      </p:sp>
      <p:sp>
        <p:nvSpPr>
          <p:cNvPr id="50" name="Freeform 80"/>
          <p:cNvSpPr>
            <a:spLocks noEditPoints="1"/>
          </p:cNvSpPr>
          <p:nvPr/>
        </p:nvSpPr>
        <p:spPr bwMode="black">
          <a:xfrm>
            <a:off x="1281498" y="2349396"/>
            <a:ext cx="401432" cy="487022"/>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111895" tIns="55948" rIns="111895" bIns="55948" numCol="1" anchor="t" anchorCtr="0" compatLnSpc="1">
            <a:prstTxWarp prst="textNoShape">
              <a:avLst/>
            </a:prstTxWarp>
          </a:bodyPr>
          <a:lstStyle/>
          <a:p>
            <a:endParaRPr lang="en-US" sz="2175"/>
          </a:p>
        </p:txBody>
      </p:sp>
      <p:sp>
        <p:nvSpPr>
          <p:cNvPr id="51" name="Freeform 24"/>
          <p:cNvSpPr>
            <a:spLocks noEditPoints="1"/>
          </p:cNvSpPr>
          <p:nvPr/>
        </p:nvSpPr>
        <p:spPr bwMode="black">
          <a:xfrm>
            <a:off x="1251995" y="5510091"/>
            <a:ext cx="500690" cy="386734"/>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14" tIns="62157" rIns="124314" bIns="62157" numCol="1" anchor="t" anchorCtr="0" compatLnSpc="1">
            <a:prstTxWarp prst="textNoShape">
              <a:avLst/>
            </a:prstTxWarp>
          </a:bodyPr>
          <a:lstStyle/>
          <a:p>
            <a:endParaRPr lang="en-US" sz="3263"/>
          </a:p>
        </p:txBody>
      </p:sp>
      <p:sp>
        <p:nvSpPr>
          <p:cNvPr id="52" name="Freeform 53"/>
          <p:cNvSpPr>
            <a:spLocks noEditPoints="1"/>
          </p:cNvSpPr>
          <p:nvPr/>
        </p:nvSpPr>
        <p:spPr bwMode="black">
          <a:xfrm>
            <a:off x="1292451" y="1597296"/>
            <a:ext cx="419779" cy="473734"/>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14" tIns="62157" rIns="124314" bIns="62157" numCol="1" anchor="t" anchorCtr="0" compatLnSpc="1">
            <a:prstTxWarp prst="textNoShape">
              <a:avLst/>
            </a:prstTxWarp>
          </a:bodyPr>
          <a:lstStyle/>
          <a:p>
            <a:endParaRPr lang="en-US" sz="3263"/>
          </a:p>
        </p:txBody>
      </p:sp>
      <p:sp>
        <p:nvSpPr>
          <p:cNvPr id="53" name="Freeform 25"/>
          <p:cNvSpPr>
            <a:spLocks noEditPoints="1"/>
          </p:cNvSpPr>
          <p:nvPr/>
        </p:nvSpPr>
        <p:spPr bwMode="black">
          <a:xfrm>
            <a:off x="1212426" y="3927802"/>
            <a:ext cx="535399" cy="455878"/>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111895" tIns="55948" rIns="111895" bIns="55948" numCol="1" anchor="t" anchorCtr="0" compatLnSpc="1">
            <a:prstTxWarp prst="textNoShape">
              <a:avLst/>
            </a:prstTxWarp>
          </a:bodyPr>
          <a:lstStyle/>
          <a:p>
            <a:endParaRPr lang="en-US" sz="2175"/>
          </a:p>
        </p:txBody>
      </p:sp>
    </p:spTree>
    <p:extLst>
      <p:ext uri="{BB962C8B-B14F-4D97-AF65-F5344CB8AC3E}">
        <p14:creationId xmlns:p14="http://schemas.microsoft.com/office/powerpoint/2010/main" val="1614033127"/>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261783" y="1328385"/>
            <a:ext cx="3654214" cy="5270426"/>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8630" tIns="62157" rIns="124314" bIns="62157" numCol="1" rtlCol="0" anchor="ctr" anchorCtr="0" compatLnSpc="1">
              <a:prstTxWarp prst="textNoShape">
                <a:avLst/>
              </a:prstTxWarp>
            </a:bodyPr>
            <a:lstStyle/>
            <a:p>
              <a:pPr algn="ctr">
                <a:lnSpc>
                  <a:spcPct val="90000"/>
                </a:lnSpc>
                <a:buSzPct val="90000"/>
                <a:defRPr/>
              </a:pPr>
              <a:r>
                <a:rPr lang="zh-CN" altLang="en-US" sz="299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磁盘存放在存储中</a:t>
              </a:r>
              <a:endParaRPr lang="en-US" sz="299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9" tIns="62154" rIns="124309" bIns="62154" numCol="1" rtlCol="0" anchor="ctr" anchorCtr="0" compatLnSpc="1">
              <a:prstTxWarp prst="textNoShape">
                <a:avLst/>
              </a:prstTxWarp>
            </a:bodyPr>
            <a:lstStyle/>
            <a:p>
              <a:pPr algn="ctr" defTabSz="1242535" fontAlgn="base">
                <a:spcBef>
                  <a:spcPct val="0"/>
                </a:spcBef>
                <a:spcAft>
                  <a:spcPct val="0"/>
                </a:spcAft>
              </a:pPr>
              <a:endParaRPr lang="en-US" sz="2991"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4314" tIns="62157" rIns="124314" bIns="62157" numCol="1" anchor="t" anchorCtr="0" compatLnSpc="1">
              <a:prstTxWarp prst="textNoShape">
                <a:avLst/>
              </a:prstTxWarp>
            </a:bodyPr>
            <a:lstStyle/>
            <a:p>
              <a:endParaRPr lang="en-US" sz="3263"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zh-CN" altLang="en-US" sz="2175" dirty="0" smtClean="0">
                  <a:solidFill>
                    <a:schemeClr val="accent6">
                      <a:alpha val="99000"/>
                    </a:schemeClr>
                  </a:solidFill>
                  <a:latin typeface="+mn-lt"/>
                </a:rPr>
                <a:t>存储</a:t>
              </a:r>
              <a:endParaRPr lang="en-US" sz="2175" dirty="0">
                <a:solidFill>
                  <a:schemeClr val="accent6">
                    <a:alpha val="99000"/>
                  </a:schemeClr>
                </a:solidFill>
                <a:latin typeface="+mn-lt"/>
              </a:endParaRPr>
            </a:p>
          </p:txBody>
        </p:sp>
      </p:grpSp>
      <p:sp>
        <p:nvSpPr>
          <p:cNvPr id="2" name="Title 1"/>
          <p:cNvSpPr>
            <a:spLocks noGrp="1"/>
          </p:cNvSpPr>
          <p:nvPr>
            <p:ph type="title"/>
          </p:nvPr>
        </p:nvSpPr>
        <p:spPr/>
        <p:txBody>
          <a:bodyPr/>
          <a:lstStyle/>
          <a:p>
            <a:r>
              <a:rPr lang="zh-CN" altLang="en-US" dirty="0" smtClean="0"/>
              <a:t>使用虚拟机</a:t>
            </a:r>
            <a:endParaRPr lang="en-US" dirty="0"/>
          </a:p>
        </p:txBody>
      </p:sp>
      <p:sp>
        <p:nvSpPr>
          <p:cNvPr id="4" name="Rectangle 3"/>
          <p:cNvSpPr/>
          <p:nvPr/>
        </p:nvSpPr>
        <p:spPr bwMode="auto">
          <a:xfrm>
            <a:off x="4397052" y="1328387"/>
            <a:ext cx="3654214" cy="1023005"/>
          </a:xfrm>
          <a:prstGeom prst="rect">
            <a:avLst/>
          </a:prstGeom>
          <a:solidFill>
            <a:schemeClr val="accent1"/>
          </a:solidFill>
          <a:ln w="9525" cap="flat" cmpd="sng" algn="ctr">
            <a:noFill/>
            <a:prstDash val="solid"/>
            <a:headEnd type="none" w="med" len="med"/>
            <a:tailEnd type="none" w="med" len="med"/>
          </a:ln>
          <a:effectLst/>
        </p:spPr>
        <p:txBody>
          <a:bodyPr vert="horz" wrap="square" lIns="248630" tIns="62157" rIns="124314" bIns="62157" numCol="1" rtlCol="0" anchor="ctr" anchorCtr="0" compatLnSpc="1">
            <a:prstTxWarp prst="textNoShape">
              <a:avLst/>
            </a:prstTxWarp>
          </a:bodyPr>
          <a:lstStyle/>
          <a:p>
            <a:pPr lvl="0" algn="ctr">
              <a:lnSpc>
                <a:spcPct val="90000"/>
              </a:lnSpc>
              <a:buSzPct val="90000"/>
              <a:defRPr/>
            </a:pPr>
            <a:r>
              <a:rPr lang="zh-CN" altLang="en-US" sz="299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选择镜像与规格</a:t>
            </a:r>
            <a:endParaRPr lang="en-US" sz="299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8" name="Rectangle 7"/>
          <p:cNvSpPr/>
          <p:nvPr/>
        </p:nvSpPr>
        <p:spPr bwMode="auto">
          <a:xfrm>
            <a:off x="4396672" y="2351391"/>
            <a:ext cx="3648674" cy="4247420"/>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9" tIns="62154" rIns="124309" bIns="62154" numCol="1" rtlCol="0" anchor="ctr" anchorCtr="0" compatLnSpc="1">
            <a:prstTxWarp prst="textNoShape">
              <a:avLst/>
            </a:prstTxWarp>
          </a:bodyPr>
          <a:lstStyle/>
          <a:p>
            <a:pPr algn="ctr" defTabSz="1242535" fontAlgn="base">
              <a:spcBef>
                <a:spcPct val="0"/>
              </a:spcBef>
              <a:spcAft>
                <a:spcPct val="0"/>
              </a:spcAft>
            </a:pPr>
            <a:endParaRPr lang="en-US" sz="2991" dirty="0">
              <a:gradFill>
                <a:gsLst>
                  <a:gs pos="0">
                    <a:srgbClr val="FFFFFF"/>
                  </a:gs>
                  <a:gs pos="100000">
                    <a:srgbClr val="FFFFFF"/>
                  </a:gs>
                </a:gsLst>
                <a:lin ang="5400000" scaled="0"/>
              </a:gradFill>
            </a:endParaRPr>
          </a:p>
        </p:txBody>
      </p:sp>
      <p:grpSp>
        <p:nvGrpSpPr>
          <p:cNvPr id="44" name="Group 43"/>
          <p:cNvGrpSpPr/>
          <p:nvPr/>
        </p:nvGrpSpPr>
        <p:grpSpPr>
          <a:xfrm>
            <a:off x="520480" y="1328385"/>
            <a:ext cx="3654214" cy="5270426"/>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8630" tIns="62157" rIns="124314" bIns="62157" numCol="1" rtlCol="0" anchor="ctr" anchorCtr="0" compatLnSpc="1">
              <a:prstTxWarp prst="textNoShape">
                <a:avLst/>
              </a:prstTxWarp>
            </a:bodyPr>
            <a:lstStyle/>
            <a:p>
              <a:pPr lvl="0" algn="ctr">
                <a:lnSpc>
                  <a:spcPct val="90000"/>
                </a:lnSpc>
                <a:buSzPct val="90000"/>
                <a:defRPr/>
              </a:pPr>
              <a:r>
                <a:rPr lang="zh-CN" altLang="en-US" sz="299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开始使用</a:t>
              </a:r>
              <a:endParaRPr lang="en-US" sz="299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9" tIns="62154" rIns="124309" bIns="62154" numCol="1" rtlCol="0" anchor="ctr" anchorCtr="0" compatLnSpc="1">
              <a:prstTxWarp prst="textNoShape">
                <a:avLst/>
              </a:prstTxWarp>
            </a:bodyPr>
            <a:lstStyle/>
            <a:p>
              <a:pPr algn="ctr" defTabSz="1242535" fontAlgn="base">
                <a:spcBef>
                  <a:spcPct val="0"/>
                </a:spcBef>
                <a:spcAft>
                  <a:spcPct val="0"/>
                </a:spcAft>
              </a:pPr>
              <a:endParaRPr lang="en-US" sz="2991"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4314" tIns="62157" rIns="124314" bIns="62157" numCol="1" anchor="t" anchorCtr="0" compatLnSpc="1">
                  <a:prstTxWarp prst="textNoShape">
                    <a:avLst/>
                  </a:prstTxWarp>
                </a:bodyPr>
                <a:lstStyle/>
                <a:p>
                  <a:endParaRPr lang="en-US" sz="3263"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zh-CN" altLang="en-US" sz="2175" dirty="0" smtClean="0">
                    <a:solidFill>
                      <a:schemeClr val="tx2">
                        <a:alpha val="99000"/>
                      </a:schemeClr>
                    </a:solidFill>
                    <a:latin typeface="+mn-lt"/>
                  </a:rPr>
                  <a:t>管理门户</a:t>
                </a:r>
                <a:endParaRPr lang="en-US" sz="2175" dirty="0">
                  <a:solidFill>
                    <a:schemeClr val="tx2">
                      <a:alpha val="99000"/>
                    </a:schemeClr>
                  </a:solidFill>
                  <a:latin typeface="+mn-lt"/>
                </a:endParaRP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42535" fontAlgn="base">
                  <a:spcBef>
                    <a:spcPct val="0"/>
                  </a:spcBef>
                  <a:spcAft>
                    <a:spcPct val="0"/>
                  </a:spcAft>
                </a:pPr>
                <a:r>
                  <a:rPr lang="en-US" sz="3806"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zh-CN" altLang="en-US" sz="2175" dirty="0" smtClean="0">
                    <a:solidFill>
                      <a:schemeClr val="tx2">
                        <a:alpha val="99000"/>
                      </a:schemeClr>
                    </a:solidFill>
                    <a:latin typeface="+mn-lt"/>
                  </a:rPr>
                  <a:t>脚本</a:t>
                </a:r>
                <a:endParaRPr lang="en-US" sz="2175" dirty="0">
                  <a:solidFill>
                    <a:schemeClr val="tx2">
                      <a:alpha val="99000"/>
                    </a:schemeClr>
                  </a:solidFill>
                  <a:latin typeface="+mn-lt"/>
                </a:endParaRPr>
              </a:p>
              <a:p>
                <a:pPr algn="ctr"/>
                <a:r>
                  <a:rPr lang="en-US" sz="1632" dirty="0">
                    <a:solidFill>
                      <a:schemeClr val="tx2">
                        <a:alpha val="99000"/>
                      </a:schemeClr>
                    </a:solidFill>
                    <a:latin typeface="+mn-lt"/>
                  </a:rPr>
                  <a:t>(Windows, Linux </a:t>
                </a:r>
                <a:r>
                  <a:rPr lang="zh-CN" altLang="en-US" sz="1632" dirty="0" smtClean="0">
                    <a:solidFill>
                      <a:schemeClr val="tx2">
                        <a:alpha val="99000"/>
                      </a:schemeClr>
                    </a:solidFill>
                    <a:latin typeface="+mn-lt"/>
                  </a:rPr>
                  <a:t>以及</a:t>
                </a:r>
                <a:r>
                  <a:rPr lang="en-US" sz="1632" dirty="0" smtClean="0">
                    <a:solidFill>
                      <a:schemeClr val="tx2">
                        <a:alpha val="99000"/>
                      </a:schemeClr>
                    </a:solidFill>
                    <a:latin typeface="+mn-lt"/>
                  </a:rPr>
                  <a:t> </a:t>
                </a:r>
                <a:r>
                  <a:rPr lang="en-US" sz="1632" dirty="0">
                    <a:solidFill>
                      <a:schemeClr val="tx2">
                        <a:alpha val="99000"/>
                      </a:schemeClr>
                    </a:solidFill>
                    <a:latin typeface="+mn-lt"/>
                  </a:rPr>
                  <a:t>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4314" tIns="62157" rIns="124314" bIns="62157" numCol="1" anchor="t" anchorCtr="0" compatLnSpc="1">
                <a:prstTxWarp prst="textNoShape">
                  <a:avLst/>
                </a:prstTxWarp>
              </a:bodyPr>
              <a:lstStyle/>
              <a:p>
                <a:endParaRPr lang="en-US" sz="3263"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75" dirty="0">
                    <a:solidFill>
                      <a:schemeClr val="tx2">
                        <a:alpha val="99000"/>
                      </a:schemeClr>
                    </a:solidFill>
                    <a:latin typeface="+mn-lt"/>
                  </a:rPr>
                  <a:t>REST API</a:t>
                </a:r>
              </a:p>
            </p:txBody>
          </p:sp>
        </p:grpSp>
      </p:grpSp>
      <p:grpSp>
        <p:nvGrpSpPr>
          <p:cNvPr id="52" name="Group 51"/>
          <p:cNvGrpSpPr/>
          <p:nvPr/>
        </p:nvGrpSpPr>
        <p:grpSpPr>
          <a:xfrm>
            <a:off x="8393751" y="3076564"/>
            <a:ext cx="3440428" cy="1913976"/>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zh-CN" altLang="en-US" sz="2175" dirty="0" smtClean="0">
                  <a:solidFill>
                    <a:schemeClr val="tx2">
                      <a:alpha val="99000"/>
                    </a:schemeClr>
                  </a:solidFill>
                  <a:latin typeface="+mn-lt"/>
                </a:rPr>
                <a:t>通过新磁盘问津启动虚机</a:t>
              </a:r>
              <a:endParaRPr lang="en-US" sz="2175" dirty="0">
                <a:solidFill>
                  <a:schemeClr val="tx2">
                    <a:alpha val="99000"/>
                  </a:schemeClr>
                </a:solidFill>
                <a:latin typeface="+mn-lt"/>
              </a:endParaRP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44" tIns="46622" rIns="93244" bIns="46622" numCol="1" rtlCol="0" anchor="ctr" anchorCtr="0" compatLnSpc="1">
              <a:prstTxWarp prst="textNoShape">
                <a:avLst/>
              </a:prstTxWarp>
            </a:bodyPr>
            <a:lstStyle/>
            <a:p>
              <a:pPr algn="ctr" defTabSz="932026" fontAlgn="base">
                <a:spcBef>
                  <a:spcPts val="204"/>
                </a:spcBef>
                <a:spcAft>
                  <a:spcPct val="0"/>
                </a:spcAft>
              </a:pPr>
              <a:endParaRPr lang="en-US" sz="2855" dirty="0">
                <a:ln>
                  <a:solidFill>
                    <a:schemeClr val="bg1">
                      <a:alpha val="0"/>
                    </a:schemeClr>
                  </a:solidFill>
                </a:ln>
                <a:solidFill>
                  <a:schemeClr val="bg1"/>
                </a:solidFill>
              </a:endParaRPr>
            </a:p>
          </p:txBody>
        </p:sp>
      </p:grpSp>
      <p:sp>
        <p:nvSpPr>
          <p:cNvPr id="30" name="TextBox 29"/>
          <p:cNvSpPr txBox="1"/>
          <p:nvPr/>
        </p:nvSpPr>
        <p:spPr>
          <a:xfrm>
            <a:off x="5405494" y="2678974"/>
            <a:ext cx="2565343" cy="384075"/>
          </a:xfrm>
          <a:prstGeom prst="rect">
            <a:avLst/>
          </a:prstGeom>
          <a:noFill/>
        </p:spPr>
        <p:txBody>
          <a:bodyPr wrap="square" lIns="0" tIns="0" rIns="0" bIns="0" rtlCol="0">
            <a:spAutoFit/>
          </a:bodyPr>
          <a:lstStyle/>
          <a:p>
            <a:pPr>
              <a:lnSpc>
                <a:spcPct val="90000"/>
              </a:lnSpc>
              <a:spcBef>
                <a:spcPct val="20000"/>
              </a:spcBef>
              <a:buSzPct val="80000"/>
            </a:pPr>
            <a:r>
              <a:rPr lang="en-US" sz="2719"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291" y="3314108"/>
            <a:ext cx="743674" cy="743675"/>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347781" y="3592377"/>
            <a:ext cx="2565343" cy="384075"/>
          </a:xfrm>
          <a:prstGeom prst="rect">
            <a:avLst/>
          </a:prstGeom>
          <a:noFill/>
        </p:spPr>
        <p:txBody>
          <a:bodyPr wrap="square" lIns="0" tIns="0" rIns="0" bIns="0" rtlCol="0">
            <a:spAutoFit/>
          </a:bodyPr>
          <a:lstStyle/>
          <a:p>
            <a:pPr>
              <a:lnSpc>
                <a:spcPct val="90000"/>
              </a:lnSpc>
              <a:spcBef>
                <a:spcPct val="20000"/>
              </a:spcBef>
              <a:buSzPct val="80000"/>
            </a:pPr>
            <a:r>
              <a:rPr lang="en-US" sz="2719"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5348843" y="4232349"/>
            <a:ext cx="2121226" cy="2261742"/>
          </a:xfrm>
          <a:prstGeom prst="rect">
            <a:avLst/>
          </a:prstGeom>
          <a:noFill/>
        </p:spPr>
        <p:txBody>
          <a:bodyPr wrap="square" lIns="0" tIns="0" rIns="0" bIns="0" rtlCol="0">
            <a:spAutoFit/>
          </a:bodyPr>
          <a:lstStyle/>
          <a:p>
            <a:pPr>
              <a:lnSpc>
                <a:spcPct val="90000"/>
              </a:lnSpc>
              <a:spcBef>
                <a:spcPct val="20000"/>
              </a:spcBef>
              <a:buSzPct val="80000"/>
            </a:pPr>
            <a:r>
              <a:rPr lang="en-US" sz="2719" dirty="0">
                <a:gradFill>
                  <a:gsLst>
                    <a:gs pos="0">
                      <a:srgbClr val="292929">
                        <a:lumMod val="90000"/>
                        <a:lumOff val="10000"/>
                      </a:srgbClr>
                    </a:gs>
                    <a:gs pos="86000">
                      <a:srgbClr val="292929">
                        <a:lumMod val="90000"/>
                        <a:lumOff val="10000"/>
                      </a:srgbClr>
                    </a:gs>
                  </a:gsLst>
                  <a:lin ang="5400000" scaled="0"/>
                </a:gradFill>
              </a:rPr>
              <a:t>Extra Small</a:t>
            </a:r>
          </a:p>
          <a:p>
            <a:pPr>
              <a:lnSpc>
                <a:spcPct val="90000"/>
              </a:lnSpc>
              <a:spcBef>
                <a:spcPct val="20000"/>
              </a:spcBef>
              <a:buSzPct val="80000"/>
            </a:pPr>
            <a:r>
              <a:rPr lang="en-US" sz="2719" dirty="0">
                <a:gradFill>
                  <a:gsLst>
                    <a:gs pos="0">
                      <a:srgbClr val="292929">
                        <a:lumMod val="90000"/>
                        <a:lumOff val="10000"/>
                      </a:srgbClr>
                    </a:gs>
                    <a:gs pos="86000">
                      <a:srgbClr val="292929">
                        <a:lumMod val="90000"/>
                        <a:lumOff val="10000"/>
                      </a:srgbClr>
                    </a:gs>
                  </a:gsLst>
                  <a:lin ang="5400000" scaled="0"/>
                </a:gradFill>
              </a:rPr>
              <a:t>Small</a:t>
            </a:r>
          </a:p>
          <a:p>
            <a:pPr>
              <a:lnSpc>
                <a:spcPct val="90000"/>
              </a:lnSpc>
              <a:spcBef>
                <a:spcPct val="20000"/>
              </a:spcBef>
              <a:buSzPct val="80000"/>
            </a:pPr>
            <a:r>
              <a:rPr lang="en-US" sz="2719" dirty="0">
                <a:gradFill>
                  <a:gsLst>
                    <a:gs pos="0">
                      <a:srgbClr val="292929">
                        <a:lumMod val="90000"/>
                        <a:lumOff val="10000"/>
                      </a:srgbClr>
                    </a:gs>
                    <a:gs pos="86000">
                      <a:srgbClr val="292929">
                        <a:lumMod val="90000"/>
                        <a:lumOff val="10000"/>
                      </a:srgbClr>
                    </a:gs>
                  </a:gsLst>
                  <a:lin ang="5400000" scaled="0"/>
                </a:gradFill>
              </a:rPr>
              <a:t>Medium</a:t>
            </a:r>
          </a:p>
          <a:p>
            <a:pPr>
              <a:lnSpc>
                <a:spcPct val="90000"/>
              </a:lnSpc>
              <a:spcBef>
                <a:spcPct val="20000"/>
              </a:spcBef>
              <a:buSzPct val="80000"/>
            </a:pPr>
            <a:r>
              <a:rPr lang="en-US" sz="2719" dirty="0">
                <a:gradFill>
                  <a:gsLst>
                    <a:gs pos="0">
                      <a:srgbClr val="292929">
                        <a:lumMod val="90000"/>
                        <a:lumOff val="10000"/>
                      </a:srgbClr>
                    </a:gs>
                    <a:gs pos="86000">
                      <a:srgbClr val="292929">
                        <a:lumMod val="90000"/>
                        <a:lumOff val="10000"/>
                      </a:srgbClr>
                    </a:gs>
                  </a:gsLst>
                  <a:lin ang="5400000" scaled="0"/>
                </a:gradFill>
              </a:rPr>
              <a:t>Large </a:t>
            </a:r>
          </a:p>
          <a:p>
            <a:pPr>
              <a:lnSpc>
                <a:spcPct val="90000"/>
              </a:lnSpc>
              <a:spcBef>
                <a:spcPct val="20000"/>
              </a:spcBef>
              <a:buSzPct val="80000"/>
            </a:pPr>
            <a:r>
              <a:rPr lang="en-US" sz="2719" dirty="0">
                <a:gradFill>
                  <a:gsLst>
                    <a:gs pos="0">
                      <a:srgbClr val="292929">
                        <a:lumMod val="90000"/>
                        <a:lumOff val="10000"/>
                      </a:srgbClr>
                    </a:gs>
                    <a:gs pos="86000">
                      <a:srgbClr val="292929">
                        <a:lumMod val="90000"/>
                        <a:lumOff val="10000"/>
                      </a:srgbClr>
                    </a:gs>
                  </a:gsLst>
                  <a:lin ang="5400000" scaled="0"/>
                </a:gradFill>
              </a:rPr>
              <a:t>X-Large</a:t>
            </a:r>
          </a:p>
        </p:txBody>
      </p:sp>
      <p:sp>
        <p:nvSpPr>
          <p:cNvPr id="57" name="Freeform 6"/>
          <p:cNvSpPr>
            <a:spLocks noEditPoints="1"/>
          </p:cNvSpPr>
          <p:nvPr/>
        </p:nvSpPr>
        <p:spPr bwMode="auto">
          <a:xfrm>
            <a:off x="4884320" y="4281908"/>
            <a:ext cx="185369" cy="314358"/>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3248" tIns="46625" rIns="93248" bIns="46625" numCol="1" anchor="t" anchorCtr="0" compatLnSpc="1">
            <a:prstTxWarp prst="textNoShape">
              <a:avLst/>
            </a:prstTxWarp>
          </a:bodyPr>
          <a:lstStyle/>
          <a:p>
            <a:pPr defTabSz="931676"/>
            <a:endParaRPr lang="en-US" sz="1903" dirty="0">
              <a:solidFill>
                <a:srgbClr val="292929"/>
              </a:solidFill>
            </a:endParaRPr>
          </a:p>
        </p:txBody>
      </p:sp>
      <p:sp>
        <p:nvSpPr>
          <p:cNvPr id="58" name="Freeform 6"/>
          <p:cNvSpPr>
            <a:spLocks noEditPoints="1"/>
          </p:cNvSpPr>
          <p:nvPr/>
        </p:nvSpPr>
        <p:spPr bwMode="auto">
          <a:xfrm>
            <a:off x="4879347" y="4769827"/>
            <a:ext cx="185369" cy="314358"/>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3248" tIns="46625" rIns="93248" bIns="46625" numCol="1" anchor="t" anchorCtr="0" compatLnSpc="1">
            <a:prstTxWarp prst="textNoShape">
              <a:avLst/>
            </a:prstTxWarp>
          </a:bodyPr>
          <a:lstStyle/>
          <a:p>
            <a:pPr defTabSz="931676"/>
            <a:endParaRPr lang="en-US" sz="1903" dirty="0">
              <a:solidFill>
                <a:srgbClr val="292929"/>
              </a:solidFill>
            </a:endParaRPr>
          </a:p>
        </p:txBody>
      </p:sp>
      <p:sp>
        <p:nvSpPr>
          <p:cNvPr id="59" name="Freeform 6"/>
          <p:cNvSpPr>
            <a:spLocks noEditPoints="1"/>
          </p:cNvSpPr>
          <p:nvPr/>
        </p:nvSpPr>
        <p:spPr bwMode="auto">
          <a:xfrm>
            <a:off x="4884320" y="5230822"/>
            <a:ext cx="185369" cy="314358"/>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3248" tIns="46625" rIns="93248" bIns="46625" numCol="1" anchor="t" anchorCtr="0" compatLnSpc="1">
            <a:prstTxWarp prst="textNoShape">
              <a:avLst/>
            </a:prstTxWarp>
          </a:bodyPr>
          <a:lstStyle/>
          <a:p>
            <a:pPr defTabSz="931676"/>
            <a:endParaRPr lang="en-US" sz="1903" dirty="0">
              <a:solidFill>
                <a:srgbClr val="292929"/>
              </a:solidFill>
            </a:endParaRPr>
          </a:p>
        </p:txBody>
      </p:sp>
      <p:sp>
        <p:nvSpPr>
          <p:cNvPr id="60" name="Freeform 6"/>
          <p:cNvSpPr>
            <a:spLocks noEditPoints="1"/>
          </p:cNvSpPr>
          <p:nvPr/>
        </p:nvSpPr>
        <p:spPr bwMode="auto">
          <a:xfrm>
            <a:off x="4884320" y="5704569"/>
            <a:ext cx="185369" cy="314358"/>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3248" tIns="46625" rIns="93248" bIns="46625" numCol="1" anchor="t" anchorCtr="0" compatLnSpc="1">
            <a:prstTxWarp prst="textNoShape">
              <a:avLst/>
            </a:prstTxWarp>
          </a:bodyPr>
          <a:lstStyle/>
          <a:p>
            <a:pPr defTabSz="931676"/>
            <a:endParaRPr lang="en-US" sz="1903" dirty="0">
              <a:solidFill>
                <a:srgbClr val="292929"/>
              </a:solidFill>
            </a:endParaRPr>
          </a:p>
        </p:txBody>
      </p:sp>
      <p:sp>
        <p:nvSpPr>
          <p:cNvPr id="61" name="Freeform 6"/>
          <p:cNvSpPr>
            <a:spLocks noEditPoints="1"/>
          </p:cNvSpPr>
          <p:nvPr/>
        </p:nvSpPr>
        <p:spPr bwMode="auto">
          <a:xfrm>
            <a:off x="4884320" y="6135666"/>
            <a:ext cx="185369" cy="314358"/>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3248" tIns="46625" rIns="93248" bIns="46625" numCol="1" anchor="t" anchorCtr="0" compatLnSpc="1">
            <a:prstTxWarp prst="textNoShape">
              <a:avLst/>
            </a:prstTxWarp>
          </a:bodyPr>
          <a:lstStyle/>
          <a:p>
            <a:pPr defTabSz="931676"/>
            <a:endParaRPr lang="en-US" sz="1903" dirty="0">
              <a:solidFill>
                <a:srgbClr val="292929"/>
              </a:solidFill>
            </a:endParaRPr>
          </a:p>
        </p:txBody>
      </p:sp>
      <p:pic>
        <p:nvPicPr>
          <p:cNvPr id="10" name="Picture 9"/>
          <p:cNvPicPr>
            <a:picLocks noChangeAspect="1"/>
          </p:cNvPicPr>
          <p:nvPr/>
        </p:nvPicPr>
        <p:blipFill>
          <a:blip r:embed="rId5">
            <a:lum bright="-40000" contrast="-40000"/>
          </a:blip>
          <a:stretch>
            <a:fillRect/>
          </a:stretch>
        </p:blipFill>
        <p:spPr>
          <a:xfrm>
            <a:off x="8868583" y="4217742"/>
            <a:ext cx="844666" cy="1028289"/>
          </a:xfrm>
          <a:prstGeom prst="rect">
            <a:avLst/>
          </a:prstGeom>
        </p:spPr>
      </p:pic>
      <p:pic>
        <p:nvPicPr>
          <p:cNvPr id="11" name="Picture 10"/>
          <p:cNvPicPr>
            <a:picLocks noChangeAspect="1"/>
          </p:cNvPicPr>
          <p:nvPr/>
        </p:nvPicPr>
        <p:blipFill>
          <a:blip r:embed="rId6">
            <a:lum bright="-40000" contrast="-40000"/>
          </a:blip>
          <a:stretch>
            <a:fillRect/>
          </a:stretch>
        </p:blipFill>
        <p:spPr>
          <a:xfrm>
            <a:off x="10636926" y="4341928"/>
            <a:ext cx="936533" cy="855797"/>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648258" y="2507636"/>
            <a:ext cx="801553" cy="686173"/>
          </a:xfrm>
          <a:prstGeom prst="rect">
            <a:avLst/>
          </a:prstGeom>
        </p:spPr>
      </p:pic>
    </p:spTree>
    <p:extLst>
      <p:ext uri="{BB962C8B-B14F-4D97-AF65-F5344CB8AC3E}">
        <p14:creationId xmlns:p14="http://schemas.microsoft.com/office/powerpoint/2010/main" val="2147780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smtClean="0"/>
              <a:t>支持多种应用程序</a:t>
            </a:r>
            <a:endParaRPr lang="en-US" dirty="0"/>
          </a:p>
        </p:txBody>
      </p:sp>
      <p:sp>
        <p:nvSpPr>
          <p:cNvPr id="13" name="Rectangle 12"/>
          <p:cNvSpPr/>
          <p:nvPr/>
        </p:nvSpPr>
        <p:spPr bwMode="auto">
          <a:xfrm>
            <a:off x="354708" y="3567094"/>
            <a:ext cx="2331508" cy="1086421"/>
          </a:xfrm>
          <a:prstGeom prst="rect">
            <a:avLst/>
          </a:prstGeom>
          <a:solidFill>
            <a:schemeClr val="accent3"/>
          </a:solidFill>
          <a:ln w="9525">
            <a:noFill/>
            <a:headEnd type="none" w="med" len="med"/>
            <a:tailEnd type="none" w="med" len="med"/>
          </a:ln>
          <a:effectLst>
            <a:outerShdw blurRad="40005" dist="2286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3244" tIns="46622" rIns="93244" bIns="46622" numCol="1" rtlCol="0" anchor="ctr" anchorCtr="0" compatLnSpc="1">
            <a:prstTxWarp prst="textNoShape">
              <a:avLst/>
            </a:prstTxWarp>
          </a:bodyPr>
          <a:lstStyle/>
          <a:p>
            <a:pPr algn="ctr" defTabSz="932181" fontAlgn="base">
              <a:spcBef>
                <a:spcPct val="0"/>
              </a:spcBef>
              <a:spcAft>
                <a:spcPct val="0"/>
              </a:spcAft>
            </a:pPr>
            <a:r>
              <a:rPr lang="en-US" sz="1632" dirty="0">
                <a:ln>
                  <a:solidFill>
                    <a:srgbClr val="FFFFFF">
                      <a:alpha val="0"/>
                    </a:srgbClr>
                  </a:solidFill>
                </a:ln>
                <a:solidFill>
                  <a:srgbClr val="FFFFFF"/>
                </a:solidFill>
              </a:rPr>
              <a:t>SQL Server 2008</a:t>
            </a:r>
          </a:p>
          <a:p>
            <a:pPr algn="ctr" defTabSz="932181" fontAlgn="base">
              <a:spcBef>
                <a:spcPct val="0"/>
              </a:spcBef>
              <a:spcAft>
                <a:spcPct val="0"/>
              </a:spcAft>
            </a:pPr>
            <a:r>
              <a:rPr lang="en-US" sz="1632" dirty="0">
                <a:ln>
                  <a:solidFill>
                    <a:srgbClr val="FFFFFF">
                      <a:alpha val="0"/>
                    </a:srgbClr>
                  </a:solidFill>
                </a:ln>
                <a:solidFill>
                  <a:srgbClr val="FFFFFF"/>
                </a:solidFill>
              </a:rPr>
              <a:t>SQL Server 2008 R2</a:t>
            </a:r>
          </a:p>
          <a:p>
            <a:pPr algn="ctr" defTabSz="932181" fontAlgn="base">
              <a:spcBef>
                <a:spcPct val="0"/>
              </a:spcBef>
              <a:spcAft>
                <a:spcPct val="0"/>
              </a:spcAft>
            </a:pPr>
            <a:r>
              <a:rPr lang="en-US" sz="1632" dirty="0">
                <a:ln>
                  <a:solidFill>
                    <a:srgbClr val="FFFFFF">
                      <a:alpha val="0"/>
                    </a:srgbClr>
                  </a:solidFill>
                </a:ln>
                <a:solidFill>
                  <a:srgbClr val="FFFFFF"/>
                </a:solidFill>
              </a:rPr>
              <a:t>SQL Server 2012</a:t>
            </a:r>
          </a:p>
        </p:txBody>
      </p:sp>
      <p:sp>
        <p:nvSpPr>
          <p:cNvPr id="14" name="Rectangle 13"/>
          <p:cNvSpPr/>
          <p:nvPr/>
        </p:nvSpPr>
        <p:spPr bwMode="auto">
          <a:xfrm>
            <a:off x="2686216" y="3567097"/>
            <a:ext cx="2331508" cy="1086418"/>
          </a:xfrm>
          <a:prstGeom prst="rect">
            <a:avLst/>
          </a:prstGeom>
          <a:solidFill>
            <a:schemeClr val="accent2"/>
          </a:solidFill>
          <a:ln w="9525">
            <a:noFill/>
            <a:headEnd type="none" w="med" len="med"/>
            <a:tailEnd type="none" w="med" len="med"/>
          </a:ln>
          <a:effectLst>
            <a:outerShdw blurRad="40005" dist="2286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3244" tIns="46622" rIns="93244" bIns="46622" numCol="1" rtlCol="0" anchor="ctr" anchorCtr="0" compatLnSpc="1">
            <a:prstTxWarp prst="textNoShape">
              <a:avLst/>
            </a:prstTxWarp>
          </a:bodyPr>
          <a:lstStyle/>
          <a:p>
            <a:pPr algn="ctr" defTabSz="932181" fontAlgn="base">
              <a:spcBef>
                <a:spcPct val="0"/>
              </a:spcBef>
              <a:spcAft>
                <a:spcPct val="0"/>
              </a:spcAft>
            </a:pPr>
            <a:r>
              <a:rPr lang="en-US" sz="1632" dirty="0">
                <a:ln>
                  <a:solidFill>
                    <a:srgbClr val="FFFFFF">
                      <a:alpha val="0"/>
                    </a:srgbClr>
                  </a:solidFill>
                </a:ln>
                <a:solidFill>
                  <a:srgbClr val="FFFFFF"/>
                </a:solidFill>
              </a:rPr>
              <a:t>Windows Server 2008 R2</a:t>
            </a:r>
          </a:p>
          <a:p>
            <a:pPr algn="ctr" defTabSz="932181" fontAlgn="base">
              <a:spcBef>
                <a:spcPct val="0"/>
              </a:spcBef>
              <a:spcAft>
                <a:spcPct val="0"/>
              </a:spcAft>
            </a:pPr>
            <a:r>
              <a:rPr lang="en-US" sz="1632" dirty="0">
                <a:ln>
                  <a:solidFill>
                    <a:srgbClr val="FFFFFF">
                      <a:alpha val="0"/>
                    </a:srgbClr>
                  </a:solidFill>
                </a:ln>
                <a:solidFill>
                  <a:srgbClr val="FFFFFF"/>
                </a:solidFill>
              </a:rPr>
              <a:t>Windows Server 2012</a:t>
            </a:r>
          </a:p>
        </p:txBody>
      </p:sp>
      <p:sp>
        <p:nvSpPr>
          <p:cNvPr id="15" name="Rectangle 14"/>
          <p:cNvSpPr/>
          <p:nvPr/>
        </p:nvSpPr>
        <p:spPr bwMode="auto">
          <a:xfrm>
            <a:off x="5005360" y="3567094"/>
            <a:ext cx="2331508" cy="1086418"/>
          </a:xfrm>
          <a:prstGeom prst="rect">
            <a:avLst/>
          </a:prstGeom>
          <a:solidFill>
            <a:schemeClr val="accent5"/>
          </a:solidFill>
          <a:ln w="9525">
            <a:noFill/>
            <a:headEnd type="none" w="med" len="med"/>
            <a:tailEnd type="none" w="med" len="med"/>
          </a:ln>
          <a:effectLst>
            <a:outerShdw blurRad="40005" dist="2286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3244" tIns="46622" rIns="93244" bIns="46622" numCol="1" rtlCol="0" anchor="ctr" anchorCtr="0" compatLnSpc="1">
            <a:prstTxWarp prst="textNoShape">
              <a:avLst/>
            </a:prstTxWarp>
          </a:bodyPr>
          <a:lstStyle/>
          <a:p>
            <a:pPr algn="ctr" defTabSz="932181" fontAlgn="base">
              <a:spcBef>
                <a:spcPct val="0"/>
              </a:spcBef>
              <a:spcAft>
                <a:spcPct val="0"/>
              </a:spcAft>
            </a:pPr>
            <a:r>
              <a:rPr lang="en-US" sz="1632" dirty="0">
                <a:ln>
                  <a:solidFill>
                    <a:srgbClr val="FFFFFF">
                      <a:alpha val="0"/>
                    </a:srgbClr>
                  </a:solidFill>
                </a:ln>
                <a:solidFill>
                  <a:srgbClr val="FFFFFF"/>
                </a:solidFill>
              </a:rPr>
              <a:t>SharePoint 2010 &amp; 2013</a:t>
            </a:r>
          </a:p>
        </p:txBody>
      </p:sp>
      <p:sp>
        <p:nvSpPr>
          <p:cNvPr id="18" name="Rectangle 17"/>
          <p:cNvSpPr/>
          <p:nvPr/>
        </p:nvSpPr>
        <p:spPr bwMode="auto">
          <a:xfrm>
            <a:off x="7349233" y="3567097"/>
            <a:ext cx="2331508" cy="1086418"/>
          </a:xfrm>
          <a:prstGeom prst="rect">
            <a:avLst/>
          </a:prstGeom>
          <a:solidFill>
            <a:schemeClr val="tx2"/>
          </a:solidFill>
          <a:ln w="9525">
            <a:noFill/>
            <a:headEnd type="none" w="med" len="med"/>
            <a:tailEnd type="none" w="med" len="med"/>
          </a:ln>
          <a:effectLst>
            <a:outerShdw blurRad="40005" dist="2286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3244" tIns="46622" rIns="93244" bIns="46622" numCol="1" rtlCol="0" anchor="ctr" anchorCtr="0" compatLnSpc="1">
            <a:prstTxWarp prst="textNoShape">
              <a:avLst/>
            </a:prstTxWarp>
          </a:bodyPr>
          <a:lstStyle/>
          <a:p>
            <a:pPr algn="ctr" defTabSz="932181" fontAlgn="base">
              <a:spcBef>
                <a:spcPct val="0"/>
              </a:spcBef>
              <a:spcAft>
                <a:spcPct val="0"/>
              </a:spcAft>
            </a:pPr>
            <a:r>
              <a:rPr lang="en-US" sz="1632" dirty="0">
                <a:ln>
                  <a:solidFill>
                    <a:srgbClr val="FFFFFF">
                      <a:alpha val="0"/>
                    </a:srgbClr>
                  </a:solidFill>
                </a:ln>
                <a:solidFill>
                  <a:srgbClr val="FFFFFF"/>
                </a:solidFill>
              </a:rPr>
              <a:t>BizTalk 2010 &amp; 2013</a:t>
            </a:r>
          </a:p>
        </p:txBody>
      </p:sp>
      <p:sp>
        <p:nvSpPr>
          <p:cNvPr id="4" name="Rectangle 3"/>
          <p:cNvSpPr/>
          <p:nvPr/>
        </p:nvSpPr>
        <p:spPr>
          <a:xfrm>
            <a:off x="523253" y="6186100"/>
            <a:ext cx="4675071" cy="382308"/>
          </a:xfrm>
          <a:prstGeom prst="rect">
            <a:avLst/>
          </a:prstGeom>
        </p:spPr>
        <p:txBody>
          <a:bodyPr wrap="none">
            <a:spAutoFit/>
          </a:bodyPr>
          <a:lstStyle/>
          <a:p>
            <a:r>
              <a:rPr lang="en-US" sz="1836" dirty="0">
                <a:hlinkClick r:id="rId3"/>
              </a:rPr>
              <a:t>http://support.microsoft.com/kb/2721672</a:t>
            </a:r>
            <a:r>
              <a:rPr lang="en-US" sz="1836" dirty="0"/>
              <a:t> </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0727" y="2056327"/>
            <a:ext cx="1468725" cy="1439641"/>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1020" y="2077207"/>
            <a:ext cx="2227040" cy="1397879"/>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3849" y="2126574"/>
            <a:ext cx="2796988" cy="1299147"/>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62770" y="2450864"/>
            <a:ext cx="2486463" cy="742214"/>
          </a:xfrm>
          <a:prstGeom prst="rect">
            <a:avLst/>
          </a:prstGeom>
        </p:spPr>
      </p:pic>
      <p:sp>
        <p:nvSpPr>
          <p:cNvPr id="23" name="Rectangle 22"/>
          <p:cNvSpPr/>
          <p:nvPr/>
        </p:nvSpPr>
        <p:spPr bwMode="auto">
          <a:xfrm>
            <a:off x="9693106" y="3567097"/>
            <a:ext cx="2331508" cy="1086418"/>
          </a:xfrm>
          <a:prstGeom prst="rect">
            <a:avLst/>
          </a:prstGeom>
          <a:solidFill>
            <a:schemeClr val="tx1">
              <a:lumMod val="75000"/>
            </a:schemeClr>
          </a:solidFill>
          <a:ln w="9525">
            <a:noFill/>
            <a:headEnd type="none" w="med" len="med"/>
            <a:tailEnd type="none" w="med" len="med"/>
          </a:ln>
          <a:effectLst>
            <a:outerShdw blurRad="40005" dist="2286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3244" tIns="46622" rIns="93244" bIns="46622" numCol="1" rtlCol="0" anchor="ctr" anchorCtr="0" compatLnSpc="1">
            <a:prstTxWarp prst="textNoShape">
              <a:avLst/>
            </a:prstTxWarp>
          </a:bodyPr>
          <a:lstStyle/>
          <a:p>
            <a:pPr algn="ctr" defTabSz="932181" fontAlgn="base">
              <a:spcBef>
                <a:spcPct val="0"/>
              </a:spcBef>
              <a:spcAft>
                <a:spcPct val="0"/>
              </a:spcAft>
            </a:pPr>
            <a:r>
              <a:rPr lang="en-US" sz="1632" dirty="0">
                <a:ln>
                  <a:solidFill>
                    <a:srgbClr val="FFFFFF">
                      <a:alpha val="0"/>
                    </a:srgbClr>
                  </a:solidFill>
                </a:ln>
                <a:solidFill>
                  <a:srgbClr val="FFFFFF"/>
                </a:solidFill>
              </a:rPr>
              <a:t>System Center 2012</a:t>
            </a:r>
          </a:p>
        </p:txBody>
      </p:sp>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54384" y="2173521"/>
            <a:ext cx="2356334" cy="1205251"/>
          </a:xfrm>
          <a:prstGeom prst="rect">
            <a:avLst/>
          </a:prstGeom>
        </p:spPr>
      </p:pic>
    </p:spTree>
    <p:extLst>
      <p:ext uri="{BB962C8B-B14F-4D97-AF65-F5344CB8AC3E}">
        <p14:creationId xmlns:p14="http://schemas.microsoft.com/office/powerpoint/2010/main" val="2216686190"/>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
            </a:r>
            <a:r>
              <a:rPr lang="en-US" altLang="zh-CN" dirty="0" smtClean="0"/>
              <a:t>inux</a:t>
            </a:r>
            <a:r>
              <a:rPr lang="zh-CN" altLang="en-US" dirty="0" smtClean="0"/>
              <a:t>系统</a:t>
            </a:r>
            <a:endParaRPr lang="en-US" dirty="0"/>
          </a:p>
        </p:txBody>
      </p:sp>
      <p:sp>
        <p:nvSpPr>
          <p:cNvPr id="3" name="Content Placeholder 2"/>
          <p:cNvSpPr>
            <a:spLocks noGrp="1"/>
          </p:cNvSpPr>
          <p:nvPr>
            <p:ph type="body" sz="quarter" idx="4294967295"/>
          </p:nvPr>
        </p:nvSpPr>
        <p:spPr>
          <a:xfrm>
            <a:off x="274638" y="1212850"/>
            <a:ext cx="11606211" cy="3729034"/>
          </a:xfrm>
        </p:spPr>
        <p:txBody>
          <a:bodyPr/>
          <a:lstStyle/>
          <a:p>
            <a:pPr marL="0" indent="0">
              <a:buNone/>
            </a:pPr>
            <a:r>
              <a:rPr lang="zh-CN" altLang="en-US" sz="4080" dirty="0" smtClean="0">
                <a:solidFill>
                  <a:schemeClr val="tx2">
                    <a:alpha val="99000"/>
                  </a:schemeClr>
                </a:solidFill>
                <a:latin typeface="Segoe Light" pitchFamily="34" charset="0"/>
              </a:rPr>
              <a:t>支持的系统版本</a:t>
            </a:r>
            <a:endParaRPr lang="en-US" sz="4080" dirty="0" smtClean="0">
              <a:solidFill>
                <a:schemeClr val="tx2">
                  <a:alpha val="99000"/>
                </a:schemeClr>
              </a:solidFill>
              <a:latin typeface="Segoe Light" pitchFamily="34" charset="0"/>
            </a:endParaRPr>
          </a:p>
          <a:p>
            <a:pPr marL="469419" lvl="1" indent="0">
              <a:buNone/>
            </a:pPr>
            <a:r>
              <a:rPr lang="en-US" sz="4400" dirty="0" smtClean="0">
                <a:latin typeface="Segoe UI Light" pitchFamily="34" charset="0"/>
              </a:rPr>
              <a:t>SUSE SLES 11  sp2</a:t>
            </a:r>
          </a:p>
          <a:p>
            <a:pPr marL="469419" lvl="1" indent="0">
              <a:buNone/>
            </a:pPr>
            <a:r>
              <a:rPr lang="en-US" sz="4400" dirty="0" smtClean="0">
                <a:latin typeface="Segoe UI Light" pitchFamily="34" charset="0"/>
              </a:rPr>
              <a:t>Open </a:t>
            </a:r>
            <a:r>
              <a:rPr lang="en-US" sz="4400" dirty="0">
                <a:latin typeface="Segoe UI Light" pitchFamily="34" charset="0"/>
              </a:rPr>
              <a:t>SUSE 12.1</a:t>
            </a:r>
          </a:p>
          <a:p>
            <a:pPr marL="469419" lvl="1" indent="0">
              <a:buNone/>
            </a:pPr>
            <a:r>
              <a:rPr lang="en-US" sz="4400" dirty="0">
                <a:latin typeface="Segoe UI Light" pitchFamily="34" charset="0"/>
              </a:rPr>
              <a:t>CentOS 6.2 by OpenLogic*  </a:t>
            </a:r>
          </a:p>
          <a:p>
            <a:pPr marL="469419" lvl="1" indent="0">
              <a:buNone/>
            </a:pPr>
            <a:r>
              <a:rPr lang="en-US" sz="4400" dirty="0">
                <a:latin typeface="Segoe UI Light" pitchFamily="34" charset="0"/>
              </a:rPr>
              <a:t>Ubuntu </a:t>
            </a:r>
            <a:r>
              <a:rPr lang="en-US" sz="4400" dirty="0" smtClean="0">
                <a:latin typeface="Segoe UI Light" pitchFamily="34" charset="0"/>
              </a:rPr>
              <a:t>12.04</a:t>
            </a:r>
            <a:endParaRPr lang="en-US" sz="4400" dirty="0">
              <a:latin typeface="Segoe UI Light" pitchFamily="34" charset="0"/>
            </a:endParaRPr>
          </a:p>
        </p:txBody>
      </p:sp>
      <p:pic>
        <p:nvPicPr>
          <p:cNvPr id="1034" name="Picture 10" descr="http://t1.gstatic.com/images?q=tbn:ANd9GcSKCjha-gRtSSL5ZPRaclGXFgJhRdGQK-dl6jOZJCr_LuzIJQoPg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42" b="1045"/>
          <a:stretch/>
        </p:blipFill>
        <p:spPr bwMode="auto">
          <a:xfrm>
            <a:off x="5833690" y="4429714"/>
            <a:ext cx="2699208" cy="172990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29" y="6054240"/>
            <a:ext cx="6473749" cy="448164"/>
          </a:xfrm>
          <a:prstGeom prst="rect">
            <a:avLst/>
          </a:prstGeom>
          <a:noFill/>
        </p:spPr>
        <p:txBody>
          <a:bodyPr wrap="square" lIns="0" tIns="0" rIns="0" bIns="0" rtlCol="0">
            <a:spAutoFit/>
          </a:bodyPr>
          <a:lstStyle/>
          <a:p>
            <a:pPr marL="469419" indent="-469419" defTabSz="932325">
              <a:lnSpc>
                <a:spcPct val="90000"/>
              </a:lnSpc>
              <a:spcBef>
                <a:spcPct val="20000"/>
              </a:spcBef>
              <a:buSzPct val="80000"/>
              <a:buBlip>
                <a:blip r:embed="rId4"/>
              </a:buBlip>
            </a:pPr>
            <a:r>
              <a:rPr lang="en-US" sz="1428" dirty="0">
                <a:solidFill>
                  <a:srgbClr val="292929"/>
                </a:solidFill>
              </a:rPr>
              <a:t>*Image provided by OpenLogic based on CentOS 6.2</a:t>
            </a:r>
          </a:p>
          <a:p>
            <a:pPr marL="469419" indent="-469419" defTabSz="932325">
              <a:lnSpc>
                <a:spcPct val="90000"/>
              </a:lnSpc>
              <a:spcBef>
                <a:spcPct val="20000"/>
              </a:spcBef>
              <a:buSzPct val="80000"/>
              <a:buBlip>
                <a:blip r:embed="rId4"/>
              </a:buBlip>
            </a:pPr>
            <a:r>
              <a:rPr lang="en-US" sz="1428" dirty="0">
                <a:gradFill>
                  <a:gsLst>
                    <a:gs pos="0">
                      <a:srgbClr val="292929">
                        <a:lumMod val="90000"/>
                        <a:lumOff val="10000"/>
                      </a:srgbClr>
                    </a:gs>
                    <a:gs pos="86000">
                      <a:srgbClr val="292929">
                        <a:lumMod val="90000"/>
                        <a:lumOff val="10000"/>
                      </a:srgbClr>
                    </a:gs>
                  </a:gsLst>
                  <a:lin ang="5400000" scaled="0"/>
                </a:gradFill>
              </a:rPr>
              <a:t>**Integration Work will be needed</a:t>
            </a:r>
          </a:p>
        </p:txBody>
      </p:sp>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3931" y="4139325"/>
            <a:ext cx="2193002" cy="2193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11011" y="1350769"/>
            <a:ext cx="2358843" cy="152014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26485" y="1350770"/>
            <a:ext cx="2513618" cy="1516150"/>
          </a:xfrm>
          <a:prstGeom prst="rect">
            <a:avLst/>
          </a:prstGeom>
        </p:spPr>
      </p:pic>
    </p:spTree>
    <p:extLst>
      <p:ext uri="{BB962C8B-B14F-4D97-AF65-F5344CB8AC3E}">
        <p14:creationId xmlns:p14="http://schemas.microsoft.com/office/powerpoint/2010/main" val="53490151"/>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6367" y="2544151"/>
            <a:ext cx="3322543" cy="1543258"/>
          </a:xfrm>
          <a:prstGeom prst="rect">
            <a:avLst/>
          </a:prstGeom>
        </p:spPr>
      </p:pic>
      <p:sp>
        <p:nvSpPr>
          <p:cNvPr id="2" name="Title 1"/>
          <p:cNvSpPr>
            <a:spLocks noGrp="1"/>
          </p:cNvSpPr>
          <p:nvPr>
            <p:ph type="title"/>
          </p:nvPr>
        </p:nvSpPr>
        <p:spPr/>
        <p:txBody>
          <a:bodyPr/>
          <a:lstStyle/>
          <a:p>
            <a:r>
              <a:rPr lang="zh-CN" altLang="en-US" dirty="0" smtClean="0"/>
              <a:t>丰富的虚机模板</a:t>
            </a:r>
            <a:endParaRPr lang="en-US" dirty="0"/>
          </a:p>
        </p:txBody>
      </p:sp>
      <p:sp>
        <p:nvSpPr>
          <p:cNvPr id="3" name="Text Placeholder 2"/>
          <p:cNvSpPr>
            <a:spLocks noGrp="1"/>
          </p:cNvSpPr>
          <p:nvPr>
            <p:ph type="body" sz="quarter" idx="4294967295"/>
          </p:nvPr>
        </p:nvSpPr>
        <p:spPr>
          <a:xfrm>
            <a:off x="2973772" y="1395539"/>
            <a:ext cx="5064125" cy="2513013"/>
          </a:xfrm>
        </p:spPr>
        <p:txBody>
          <a:bodyPr/>
          <a:lstStyle/>
          <a:p>
            <a:pPr marL="0" indent="0">
              <a:buNone/>
            </a:pPr>
            <a:r>
              <a:rPr lang="zh-CN" altLang="en-US" sz="4488" spc="-52" dirty="0" smtClean="0">
                <a:solidFill>
                  <a:schemeClr val="tx2"/>
                </a:solidFill>
                <a:cs typeface="Segoe UI Light" pitchFamily="34" charset="0"/>
              </a:rPr>
              <a:t>微软平台</a:t>
            </a:r>
            <a:endParaRPr lang="en-US" sz="4488" spc="-52" dirty="0">
              <a:solidFill>
                <a:schemeClr val="tx2"/>
              </a:solidFill>
              <a:cs typeface="Segoe UI Light" pitchFamily="34" charset="0"/>
            </a:endParaRPr>
          </a:p>
          <a:p>
            <a:pPr marL="0" indent="0">
              <a:buNone/>
            </a:pPr>
            <a:r>
              <a:rPr lang="en-US" sz="2448" dirty="0">
                <a:solidFill>
                  <a:schemeClr val="tx1"/>
                </a:solidFill>
              </a:rPr>
              <a:t>Windows Server 2008 R2</a:t>
            </a:r>
          </a:p>
          <a:p>
            <a:pPr marL="0" indent="0">
              <a:buNone/>
            </a:pPr>
            <a:r>
              <a:rPr lang="en-US" sz="2448" dirty="0">
                <a:solidFill>
                  <a:schemeClr val="tx1"/>
                </a:solidFill>
              </a:rPr>
              <a:t>SQL Server </a:t>
            </a:r>
            <a:r>
              <a:rPr lang="en-US" sz="2448" dirty="0" smtClean="0">
                <a:solidFill>
                  <a:schemeClr val="tx1"/>
                </a:solidFill>
              </a:rPr>
              <a:t>2012</a:t>
            </a:r>
            <a:endParaRPr lang="en-US" sz="2448" dirty="0">
              <a:solidFill>
                <a:schemeClr val="tx1"/>
              </a:solidFill>
            </a:endParaRPr>
          </a:p>
          <a:p>
            <a:pPr marL="0" indent="0">
              <a:buNone/>
            </a:pPr>
            <a:r>
              <a:rPr lang="en-US" sz="2448" dirty="0">
                <a:solidFill>
                  <a:schemeClr val="tx1"/>
                </a:solidFill>
              </a:rPr>
              <a:t>Windows Server 2012</a:t>
            </a:r>
          </a:p>
          <a:p>
            <a:pPr marL="0" indent="0">
              <a:buNone/>
            </a:pPr>
            <a:r>
              <a:rPr lang="en-US" sz="2448" dirty="0" err="1">
                <a:solidFill>
                  <a:schemeClr val="tx1"/>
                </a:solidFill>
              </a:rPr>
              <a:t>Biztalk</a:t>
            </a:r>
            <a:r>
              <a:rPr lang="en-US" sz="2448" dirty="0">
                <a:solidFill>
                  <a:schemeClr val="tx1"/>
                </a:solidFill>
              </a:rPr>
              <a:t> Server 2013 Beta</a:t>
            </a:r>
          </a:p>
        </p:txBody>
      </p:sp>
      <p:sp>
        <p:nvSpPr>
          <p:cNvPr id="4" name="Text Placeholder 2"/>
          <p:cNvSpPr txBox="1">
            <a:spLocks/>
          </p:cNvSpPr>
          <p:nvPr/>
        </p:nvSpPr>
        <p:spPr>
          <a:xfrm>
            <a:off x="4909806" y="4091243"/>
            <a:ext cx="6202209" cy="2488078"/>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88" spc="-52" dirty="0" smtClean="0">
                <a:solidFill>
                  <a:schemeClr val="tx2"/>
                </a:solidFill>
                <a:cs typeface="Segoe UI Light" pitchFamily="34" charset="0"/>
              </a:rPr>
              <a:t>开源平台</a:t>
            </a:r>
            <a:endParaRPr lang="en-US" sz="4488" spc="-52" dirty="0">
              <a:solidFill>
                <a:schemeClr val="tx2"/>
              </a:solidFill>
              <a:cs typeface="Segoe UI Light" pitchFamily="34" charset="0"/>
            </a:endParaRPr>
          </a:p>
          <a:p>
            <a:r>
              <a:rPr lang="en-US" sz="2448" dirty="0" err="1">
                <a:solidFill>
                  <a:schemeClr val="tx1"/>
                </a:solidFill>
                <a:latin typeface="+mj-lt"/>
              </a:rPr>
              <a:t>OpenSUSE</a:t>
            </a:r>
            <a:r>
              <a:rPr lang="en-US" sz="2448" dirty="0">
                <a:solidFill>
                  <a:schemeClr val="tx1"/>
                </a:solidFill>
                <a:latin typeface="+mj-lt"/>
              </a:rPr>
              <a:t> 12.2</a:t>
            </a:r>
          </a:p>
          <a:p>
            <a:r>
              <a:rPr lang="en-US" sz="2448" dirty="0" err="1">
                <a:solidFill>
                  <a:schemeClr val="tx1"/>
                </a:solidFill>
                <a:latin typeface="+mj-lt"/>
              </a:rPr>
              <a:t>CentOS</a:t>
            </a:r>
            <a:r>
              <a:rPr lang="en-US" sz="2448" dirty="0">
                <a:solidFill>
                  <a:schemeClr val="tx1"/>
                </a:solidFill>
                <a:latin typeface="+mj-lt"/>
              </a:rPr>
              <a:t> 6.3</a:t>
            </a:r>
          </a:p>
          <a:p>
            <a:r>
              <a:rPr lang="en-US" sz="2448" dirty="0">
                <a:solidFill>
                  <a:schemeClr val="tx1"/>
                </a:solidFill>
                <a:latin typeface="+mj-lt"/>
              </a:rPr>
              <a:t>Ubuntu 12.04/12.10</a:t>
            </a:r>
          </a:p>
          <a:p>
            <a:r>
              <a:rPr lang="en-US" sz="2448" dirty="0">
                <a:solidFill>
                  <a:schemeClr val="tx1"/>
                </a:solidFill>
                <a:latin typeface="+mj-lt"/>
              </a:rPr>
              <a:t>SUSE Linux Enterprise Server 11 SP2</a:t>
            </a:r>
          </a:p>
        </p:txBody>
      </p:sp>
      <p:pic>
        <p:nvPicPr>
          <p:cNvPr id="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548" y="4412267"/>
            <a:ext cx="2127420" cy="21274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054" y="1560120"/>
            <a:ext cx="2152009" cy="2109395"/>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18432" y="1381188"/>
            <a:ext cx="2450956" cy="1538428"/>
          </a:xfrm>
          <a:prstGeom prst="rect">
            <a:avLst/>
          </a:prstGeom>
        </p:spPr>
      </p:pic>
    </p:spTree>
    <p:extLst>
      <p:ext uri="{BB962C8B-B14F-4D97-AF65-F5344CB8AC3E}">
        <p14:creationId xmlns:p14="http://schemas.microsoft.com/office/powerpoint/2010/main" val="3364700482"/>
      </p:ext>
    </p:extLst>
  </p:cSld>
  <p:clrMapOvr>
    <a:masterClrMapping/>
  </p:clrMapOvr>
  <p:transition advTm="5256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虚拟机尺寸</a:t>
            </a:r>
            <a:endParaRPr lang="en-US" dirty="0"/>
          </a:p>
        </p:txBody>
      </p:sp>
      <p:sp>
        <p:nvSpPr>
          <p:cNvPr id="3" name="TextBox 2"/>
          <p:cNvSpPr txBox="1"/>
          <p:nvPr/>
        </p:nvSpPr>
        <p:spPr>
          <a:xfrm>
            <a:off x="1158541" y="5644767"/>
            <a:ext cx="10122632" cy="635132"/>
          </a:xfrm>
          <a:prstGeom prst="rect">
            <a:avLst/>
          </a:prstGeom>
          <a:solidFill>
            <a:schemeClr val="accent2">
              <a:lumMod val="20000"/>
              <a:lumOff val="80000"/>
            </a:schemeClr>
          </a:solidFill>
          <a:ln w="38100">
            <a:solidFill>
              <a:schemeClr val="bg1"/>
            </a:solidFill>
          </a:ln>
        </p:spPr>
        <p:txBody>
          <a:bodyPr wrap="square" lIns="124314" tIns="124314" rIns="124314" bIns="124314" rtlCol="0">
            <a:spAutoFit/>
          </a:bodyPr>
          <a:lstStyle/>
          <a:p>
            <a:pPr algn="ctr">
              <a:lnSpc>
                <a:spcPct val="90000"/>
              </a:lnSpc>
              <a:spcBef>
                <a:spcPct val="20000"/>
              </a:spcBef>
              <a:buSzPct val="80000"/>
            </a:pPr>
            <a:r>
              <a:rPr lang="zh-CN" altLang="en-US" sz="2719" dirty="0" smtClean="0">
                <a:gradFill>
                  <a:gsLst>
                    <a:gs pos="0">
                      <a:srgbClr val="292929">
                        <a:lumMod val="90000"/>
                        <a:lumOff val="10000"/>
                      </a:srgbClr>
                    </a:gs>
                    <a:gs pos="86000">
                      <a:srgbClr val="292929">
                        <a:lumMod val="90000"/>
                        <a:lumOff val="10000"/>
                      </a:srgbClr>
                    </a:gs>
                  </a:gsLst>
                  <a:lin ang="5400000" scaled="0"/>
                </a:gradFill>
              </a:rPr>
              <a:t>每块数据磁盘可以到</a:t>
            </a:r>
            <a:r>
              <a:rPr lang="en-US" altLang="zh-CN" sz="2719" dirty="0" smtClean="0">
                <a:gradFill>
                  <a:gsLst>
                    <a:gs pos="0">
                      <a:srgbClr val="292929">
                        <a:lumMod val="90000"/>
                        <a:lumOff val="10000"/>
                      </a:srgbClr>
                    </a:gs>
                    <a:gs pos="86000">
                      <a:srgbClr val="292929">
                        <a:lumMod val="90000"/>
                        <a:lumOff val="10000"/>
                      </a:srgbClr>
                    </a:gs>
                  </a:gsLst>
                  <a:lin ang="5400000" scaled="0"/>
                </a:gradFill>
              </a:rPr>
              <a:t>1TB</a:t>
            </a:r>
            <a:endParaRPr lang="en-US" sz="2719" dirty="0">
              <a:gradFill>
                <a:gsLst>
                  <a:gs pos="0">
                    <a:srgbClr val="292929">
                      <a:lumMod val="90000"/>
                      <a:lumOff val="10000"/>
                    </a:srgbClr>
                  </a:gs>
                  <a:gs pos="86000">
                    <a:srgbClr val="292929">
                      <a:lumMod val="90000"/>
                      <a:lumOff val="10000"/>
                    </a:srgbClr>
                  </a:gs>
                </a:gsLst>
                <a:lin ang="5400000" scaled="0"/>
              </a:gradFill>
            </a:endParaRPr>
          </a:p>
        </p:txBody>
      </p:sp>
      <p:graphicFrame>
        <p:nvGraphicFramePr>
          <p:cNvPr id="4" name="Table 3"/>
          <p:cNvGraphicFramePr>
            <a:graphicFrameLocks noGrp="1"/>
          </p:cNvGraphicFramePr>
          <p:nvPr>
            <p:extLst>
              <p:ext uri="{D42A27DB-BD31-4B8C-83A1-F6EECF244321}">
                <p14:modId xmlns:p14="http://schemas.microsoft.com/office/powerpoint/2010/main" val="722468007"/>
              </p:ext>
            </p:extLst>
          </p:nvPr>
        </p:nvGraphicFramePr>
        <p:xfrm>
          <a:off x="1193850" y="1528946"/>
          <a:ext cx="10048774" cy="4182009"/>
        </p:xfrm>
        <a:graphic>
          <a:graphicData uri="http://schemas.openxmlformats.org/drawingml/2006/table">
            <a:tbl>
              <a:tblPr firstRow="1" bandRow="1">
                <a:tableStyleId>{B301B821-A1FF-4177-AEE7-76D212191A09}</a:tableStyleId>
              </a:tblPr>
              <a:tblGrid>
                <a:gridCol w="2009755"/>
                <a:gridCol w="2009755"/>
                <a:gridCol w="2130341"/>
                <a:gridCol w="2170534"/>
                <a:gridCol w="1728389"/>
              </a:tblGrid>
              <a:tr h="901484">
                <a:tc>
                  <a:txBody>
                    <a:bodyPr/>
                    <a:lstStyle/>
                    <a:p>
                      <a:r>
                        <a:rPr lang="zh-CN" altLang="en-US" sz="2500" dirty="0" smtClean="0"/>
                        <a:t>尺寸</a:t>
                      </a:r>
                      <a:endParaRPr lang="en-US" sz="2500" b="1" dirty="0">
                        <a:solidFill>
                          <a:schemeClr val="bg1">
                            <a:alpha val="99000"/>
                          </a:schemeClr>
                        </a:solidFill>
                      </a:endParaRPr>
                    </a:p>
                  </a:txBody>
                  <a:tcPr marL="124314" marR="124314" marT="62157" marB="62157" anchor="ctr"/>
                </a:tc>
                <a:tc>
                  <a:txBody>
                    <a:bodyPr/>
                    <a:lstStyle/>
                    <a:p>
                      <a:r>
                        <a:rPr lang="en-US" sz="2500" dirty="0" smtClean="0"/>
                        <a:t>CPU</a:t>
                      </a:r>
                      <a:r>
                        <a:rPr lang="zh-CN" altLang="en-US" sz="2500" dirty="0" smtClean="0"/>
                        <a:t>内核</a:t>
                      </a:r>
                      <a:endParaRPr lang="en-US" sz="2500" b="1" dirty="0">
                        <a:solidFill>
                          <a:schemeClr val="bg1">
                            <a:alpha val="99000"/>
                          </a:schemeClr>
                        </a:solidFill>
                      </a:endParaRPr>
                    </a:p>
                  </a:txBody>
                  <a:tcPr marL="124314" marR="124314" marT="62157" marB="62157" anchor="ctr"/>
                </a:tc>
                <a:tc>
                  <a:txBody>
                    <a:bodyPr/>
                    <a:lstStyle/>
                    <a:p>
                      <a:r>
                        <a:rPr lang="zh-CN" altLang="en-US" sz="2500" dirty="0" smtClean="0"/>
                        <a:t>内存</a:t>
                      </a:r>
                      <a:endParaRPr lang="en-US" sz="2500" b="1" dirty="0">
                        <a:solidFill>
                          <a:schemeClr val="bg1">
                            <a:alpha val="99000"/>
                          </a:schemeClr>
                        </a:solidFill>
                      </a:endParaRPr>
                    </a:p>
                  </a:txBody>
                  <a:tcPr marL="124314" marR="124314" marT="62157" marB="62157" anchor="ctr"/>
                </a:tc>
                <a:tc>
                  <a:txBody>
                    <a:bodyPr/>
                    <a:lstStyle/>
                    <a:p>
                      <a:r>
                        <a:rPr lang="zh-CN" altLang="en-US" sz="2500" dirty="0" smtClean="0"/>
                        <a:t>内部带宽</a:t>
                      </a:r>
                      <a:endParaRPr lang="en-US" sz="2500" b="1" dirty="0">
                        <a:solidFill>
                          <a:schemeClr val="bg1">
                            <a:alpha val="99000"/>
                          </a:schemeClr>
                        </a:solidFill>
                      </a:endParaRPr>
                    </a:p>
                  </a:txBody>
                  <a:tcPr marL="124314" marR="124314" marT="62157" marB="62157" anchor="ct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zh-CN" altLang="en-US" sz="2500" dirty="0" smtClean="0"/>
                        <a:t>磁盘个数</a:t>
                      </a:r>
                      <a:endParaRPr lang="en-US" sz="2500" b="1" dirty="0" smtClean="0">
                        <a:solidFill>
                          <a:schemeClr val="bg1">
                            <a:alpha val="99000"/>
                          </a:schemeClr>
                        </a:solidFill>
                      </a:endParaRPr>
                    </a:p>
                  </a:txBody>
                  <a:tcPr marL="124314" marR="124314" marT="62157" marB="62157" anchor="ctr"/>
                </a:tc>
              </a:tr>
              <a:tr h="656105">
                <a:tc>
                  <a:txBody>
                    <a:bodyPr/>
                    <a:lstStyle/>
                    <a:p>
                      <a:r>
                        <a:rPr lang="en-US" sz="2500" dirty="0" smtClean="0"/>
                        <a:t>Extra Small</a:t>
                      </a:r>
                      <a:endParaRPr lang="en-US" sz="2500" dirty="0">
                        <a:solidFill>
                          <a:schemeClr val="tx2">
                            <a:lumMod val="75000"/>
                            <a:alpha val="99000"/>
                          </a:schemeClr>
                        </a:solidFill>
                      </a:endParaRPr>
                    </a:p>
                  </a:txBody>
                  <a:tcPr marL="124314" marR="124314" marT="62157" marB="62157" anchor="ctr"/>
                </a:tc>
                <a:tc>
                  <a:txBody>
                    <a:bodyPr/>
                    <a:lstStyle/>
                    <a:p>
                      <a:r>
                        <a:rPr lang="zh-CN" altLang="en-US" sz="2500" dirty="0" smtClean="0"/>
                        <a:t>共享</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768 MB</a:t>
                      </a:r>
                      <a:endParaRPr lang="en-US" sz="2500" dirty="0">
                        <a:solidFill>
                          <a:schemeClr val="tx2">
                            <a:lumMod val="75000"/>
                            <a:alpha val="99000"/>
                          </a:schemeClr>
                        </a:solidFill>
                      </a:endParaRPr>
                    </a:p>
                  </a:txBody>
                  <a:tcPr marL="124314" marR="124314" marT="62157" marB="62157" anchor="ct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500" dirty="0" smtClean="0"/>
                        <a:t>5 (Mbps)</a:t>
                      </a:r>
                      <a:endParaRPr lang="en-US" sz="2500" dirty="0" smtClean="0">
                        <a:solidFill>
                          <a:schemeClr val="tx2">
                            <a:lumMod val="75000"/>
                            <a:alpha val="99000"/>
                          </a:schemeClr>
                        </a:solidFill>
                      </a:endParaRPr>
                    </a:p>
                  </a:txBody>
                  <a:tcPr marL="124314" marR="124314" marT="62157" marB="62157" anchor="ctr"/>
                </a:tc>
                <a:tc>
                  <a:txBody>
                    <a:bodyPr/>
                    <a:lstStyle/>
                    <a:p>
                      <a:r>
                        <a:rPr lang="en-US" sz="2500" dirty="0" smtClean="0"/>
                        <a:t>1</a:t>
                      </a:r>
                      <a:endParaRPr lang="en-US" sz="2500" dirty="0">
                        <a:solidFill>
                          <a:schemeClr val="tx2">
                            <a:lumMod val="75000"/>
                            <a:alpha val="99000"/>
                          </a:schemeClr>
                        </a:solidFill>
                      </a:endParaRPr>
                    </a:p>
                  </a:txBody>
                  <a:tcPr marL="124314" marR="124314" marT="62157" marB="62157" anchor="ctr"/>
                </a:tc>
              </a:tr>
              <a:tr h="656105">
                <a:tc>
                  <a:txBody>
                    <a:bodyPr/>
                    <a:lstStyle/>
                    <a:p>
                      <a:r>
                        <a:rPr lang="en-US" sz="2500" dirty="0" smtClean="0"/>
                        <a:t>Small</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1</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1.75</a:t>
                      </a:r>
                      <a:r>
                        <a:rPr lang="en-US" sz="2500" baseline="0" dirty="0" smtClean="0"/>
                        <a:t> GB</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100 (Mbps)</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2</a:t>
                      </a:r>
                      <a:endParaRPr lang="en-US" sz="2500" dirty="0">
                        <a:solidFill>
                          <a:schemeClr val="tx2">
                            <a:lumMod val="75000"/>
                            <a:alpha val="99000"/>
                          </a:schemeClr>
                        </a:solidFill>
                      </a:endParaRPr>
                    </a:p>
                  </a:txBody>
                  <a:tcPr marL="124314" marR="124314" marT="62157" marB="62157" anchor="ctr"/>
                </a:tc>
              </a:tr>
              <a:tr h="656105">
                <a:tc>
                  <a:txBody>
                    <a:bodyPr/>
                    <a:lstStyle/>
                    <a:p>
                      <a:r>
                        <a:rPr lang="en-US" sz="2500" dirty="0" smtClean="0"/>
                        <a:t>Medium</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2</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3.5 GB</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200 (Mbps)</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4</a:t>
                      </a:r>
                      <a:endParaRPr lang="en-US" sz="2500" dirty="0">
                        <a:solidFill>
                          <a:schemeClr val="tx2">
                            <a:lumMod val="75000"/>
                            <a:alpha val="99000"/>
                          </a:schemeClr>
                        </a:solidFill>
                      </a:endParaRPr>
                    </a:p>
                  </a:txBody>
                  <a:tcPr marL="124314" marR="124314" marT="62157" marB="62157" anchor="ctr"/>
                </a:tc>
              </a:tr>
              <a:tr h="656105">
                <a:tc>
                  <a:txBody>
                    <a:bodyPr/>
                    <a:lstStyle/>
                    <a:p>
                      <a:r>
                        <a:rPr lang="en-US" sz="2500" dirty="0" smtClean="0"/>
                        <a:t>Large</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4</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7 GB</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400 (Mbps)</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8</a:t>
                      </a:r>
                      <a:endParaRPr lang="en-US" sz="2500" dirty="0">
                        <a:solidFill>
                          <a:schemeClr val="tx2">
                            <a:lumMod val="75000"/>
                            <a:alpha val="99000"/>
                          </a:schemeClr>
                        </a:solidFill>
                      </a:endParaRPr>
                    </a:p>
                  </a:txBody>
                  <a:tcPr marL="124314" marR="124314" marT="62157" marB="62157" anchor="ctr"/>
                </a:tc>
              </a:tr>
              <a:tr h="656105">
                <a:tc>
                  <a:txBody>
                    <a:bodyPr/>
                    <a:lstStyle/>
                    <a:p>
                      <a:r>
                        <a:rPr lang="en-US" sz="2500" dirty="0" smtClean="0"/>
                        <a:t>Extra Large</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8</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14 GB</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800 (Mbps)</a:t>
                      </a:r>
                      <a:endParaRPr lang="en-US" sz="2500" dirty="0">
                        <a:solidFill>
                          <a:schemeClr val="tx2">
                            <a:lumMod val="75000"/>
                            <a:alpha val="99000"/>
                          </a:schemeClr>
                        </a:solidFill>
                      </a:endParaRPr>
                    </a:p>
                  </a:txBody>
                  <a:tcPr marL="124314" marR="124314" marT="62157" marB="62157" anchor="ctr"/>
                </a:tc>
                <a:tc>
                  <a:txBody>
                    <a:bodyPr/>
                    <a:lstStyle/>
                    <a:p>
                      <a:r>
                        <a:rPr lang="en-US" sz="2500" dirty="0" smtClean="0"/>
                        <a:t>16</a:t>
                      </a:r>
                      <a:endParaRPr lang="en-US" sz="2500" dirty="0">
                        <a:solidFill>
                          <a:schemeClr val="tx2">
                            <a:lumMod val="75000"/>
                            <a:alpha val="99000"/>
                          </a:schemeClr>
                        </a:solidFill>
                      </a:endParaRPr>
                    </a:p>
                  </a:txBody>
                  <a:tcPr marL="124314" marR="124314" marT="62157" marB="62157" anchor="ctr"/>
                </a:tc>
              </a:tr>
            </a:tbl>
          </a:graphicData>
        </a:graphic>
      </p:graphicFrame>
    </p:spTree>
    <p:extLst>
      <p:ext uri="{BB962C8B-B14F-4D97-AF65-F5344CB8AC3E}">
        <p14:creationId xmlns:p14="http://schemas.microsoft.com/office/powerpoint/2010/main" val="3945201313"/>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2503" y="913"/>
          <a:ext cx="161911" cy="161868"/>
        </p:xfrm>
        <a:graphic>
          <a:graphicData uri="http://schemas.openxmlformats.org/presentationml/2006/ole">
            <mc:AlternateContent xmlns:mc="http://schemas.openxmlformats.org/markup-compatibility/2006">
              <mc:Choice xmlns:v="urn:schemas-microsoft-com:vml" Requires="v">
                <p:oleObj spid="_x0000_s7239"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2503" y="913"/>
                        <a:ext cx="161911" cy="161868"/>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zh-CN" altLang="en-US" dirty="0" smtClean="0"/>
              <a:t>虚拟机与云服务</a:t>
            </a:r>
            <a:r>
              <a:rPr lang="en-US" dirty="0"/>
              <a:t/>
            </a:r>
            <a:br>
              <a:rPr lang="en-US" dirty="0"/>
            </a:br>
            <a:r>
              <a:rPr lang="zh-CN" altLang="en-US" sz="2800" dirty="0" smtClean="0"/>
              <a:t>多个虚机可以部署在同一个云服务下</a:t>
            </a:r>
            <a:endParaRPr lang="en-US" sz="2800" dirty="0"/>
          </a:p>
        </p:txBody>
      </p:sp>
      <p:sp>
        <p:nvSpPr>
          <p:cNvPr id="11" name="Freeform 128"/>
          <p:cNvSpPr>
            <a:spLocks noChangeAspect="1"/>
          </p:cNvSpPr>
          <p:nvPr/>
        </p:nvSpPr>
        <p:spPr bwMode="black">
          <a:xfrm>
            <a:off x="5583439" y="2506549"/>
            <a:ext cx="581500" cy="32122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4314" tIns="62157" rIns="124314" bIns="62157" numCol="1" anchor="t" anchorCtr="0" compatLnSpc="1">
            <a:prstTxWarp prst="textNoShape">
              <a:avLst/>
            </a:prstTxWarp>
          </a:bodyPr>
          <a:lstStyle/>
          <a:p>
            <a:pPr defTabSz="1243245"/>
            <a:endParaRPr lang="en-US" sz="3263">
              <a:solidFill>
                <a:srgbClr val="505050"/>
              </a:solidFill>
            </a:endParaRPr>
          </a:p>
        </p:txBody>
      </p:sp>
      <p:sp>
        <p:nvSpPr>
          <p:cNvPr id="12" name="Rectangle 11"/>
          <p:cNvSpPr/>
          <p:nvPr/>
        </p:nvSpPr>
        <p:spPr bwMode="auto">
          <a:xfrm>
            <a:off x="1959217" y="3155959"/>
            <a:ext cx="2126666" cy="21266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2157" tIns="62157" rIns="62157" bIns="62157" numCol="1" spcCol="0" rtlCol="0" fromWordArt="0" anchor="ctr" anchorCtr="0" forceAA="0" compatLnSpc="1">
            <a:prstTxWarp prst="textNoShape">
              <a:avLst/>
            </a:prstTxWarp>
            <a:noAutofit/>
          </a:bodyPr>
          <a:lstStyle/>
          <a:p>
            <a:pPr algn="ctr" defTabSz="1242742" fontAlgn="base">
              <a:spcBef>
                <a:spcPct val="0"/>
              </a:spcBef>
              <a:spcAft>
                <a:spcPct val="0"/>
              </a:spcAft>
            </a:pPr>
            <a:endParaRPr lang="en-US" sz="326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24"/>
          <p:cNvSpPr>
            <a:spLocks noEditPoints="1"/>
          </p:cNvSpPr>
          <p:nvPr/>
        </p:nvSpPr>
        <p:spPr bwMode="black">
          <a:xfrm>
            <a:off x="2292642" y="3772319"/>
            <a:ext cx="1336980" cy="1032687"/>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14" tIns="62157" rIns="124314" bIns="62157" numCol="1" anchor="t" anchorCtr="0" compatLnSpc="1">
            <a:prstTxWarp prst="textNoShape">
              <a:avLst/>
            </a:prstTxWarp>
          </a:bodyPr>
          <a:lstStyle/>
          <a:p>
            <a:pPr defTabSz="1243245"/>
            <a:endParaRPr lang="en-US" sz="3263">
              <a:solidFill>
                <a:srgbClr val="505050"/>
              </a:solidFill>
            </a:endParaRPr>
          </a:p>
        </p:txBody>
      </p:sp>
      <p:sp>
        <p:nvSpPr>
          <p:cNvPr id="18" name="Rectangle 17"/>
          <p:cNvSpPr/>
          <p:nvPr/>
        </p:nvSpPr>
        <p:spPr bwMode="auto">
          <a:xfrm>
            <a:off x="4529375" y="2276447"/>
            <a:ext cx="4778661" cy="4239927"/>
          </a:xfrm>
          <a:prstGeom prst="rect">
            <a:avLst/>
          </a:prstGeom>
          <a:noFill/>
          <a:ln w="38100">
            <a:solidFill>
              <a:schemeClr val="tx2"/>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3182" tIns="46590" rIns="93182" bIns="46590" numCol="1" rtlCol="0" anchor="ctr" anchorCtr="0" compatLnSpc="1">
            <a:prstTxWarp prst="textNoShape">
              <a:avLst/>
            </a:prstTxWarp>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31551" fontAlgn="base">
              <a:spcBef>
                <a:spcPct val="0"/>
              </a:spcBef>
              <a:spcAft>
                <a:spcPct val="0"/>
              </a:spcAft>
            </a:pPr>
            <a:endParaRPr lang="en-US" sz="1998" dirty="0">
              <a:solidFill>
                <a:srgbClr val="505050"/>
              </a:solidFill>
            </a:endParaRPr>
          </a:p>
        </p:txBody>
      </p:sp>
      <p:sp>
        <p:nvSpPr>
          <p:cNvPr id="21" name="TextBox 66"/>
          <p:cNvSpPr txBox="1"/>
          <p:nvPr/>
        </p:nvSpPr>
        <p:spPr>
          <a:xfrm>
            <a:off x="4529375" y="1919401"/>
            <a:ext cx="4778661" cy="288137"/>
          </a:xfrm>
          <a:prstGeom prst="rect">
            <a:avLst/>
          </a:prstGeom>
          <a:noFill/>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Bef>
                <a:spcPct val="20000"/>
              </a:spcBef>
              <a:buSzPct val="80000"/>
            </a:pPr>
            <a:r>
              <a:rPr lang="en-US" sz="2040" dirty="0">
                <a:solidFill>
                  <a:srgbClr val="505050"/>
                </a:solidFill>
              </a:rPr>
              <a:t>Cloud Service</a:t>
            </a:r>
          </a:p>
        </p:txBody>
      </p:sp>
      <p:pic>
        <p:nvPicPr>
          <p:cNvPr id="22" name="Virtual machines"/>
          <p:cNvPicPr>
            <a:picLocks noChangeAspect="1"/>
          </p:cNvPicPr>
          <p:nvPr/>
        </p:nvPicPr>
        <p:blipFill>
          <a:blip r:embed="rId12" cstate="print">
            <a:duotone>
              <a:prstClr val="black"/>
              <a:schemeClr val="tx1">
                <a:lumMod val="50000"/>
                <a:tint val="45000"/>
                <a:satMod val="400000"/>
              </a:schemeClr>
            </a:duotone>
            <a:extLst>
              <a:ext uri="{BEBA8EAE-BF5A-486C-A8C5-ECC9F3942E4B}">
                <a14:imgProps xmlns:a14="http://schemas.microsoft.com/office/drawing/2010/main">
                  <a14:imgLayer r:embed="rId1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095406" y="2952778"/>
            <a:ext cx="1281590" cy="1281590"/>
          </a:xfrm>
          <a:prstGeom prst="rect">
            <a:avLst/>
          </a:prstGeom>
        </p:spPr>
      </p:pic>
      <p:sp>
        <p:nvSpPr>
          <p:cNvPr id="13" name="Rectangle 12"/>
          <p:cNvSpPr/>
          <p:nvPr>
            <p:custDataLst>
              <p:tags r:id="rId4"/>
            </p:custDataLst>
          </p:nvPr>
        </p:nvSpPr>
        <p:spPr bwMode="auto">
          <a:xfrm>
            <a:off x="4702484" y="2433031"/>
            <a:ext cx="2115193" cy="1809803"/>
          </a:xfrm>
          <a:prstGeom prst="rect">
            <a:avLst/>
          </a:prstGeom>
          <a:noFill/>
          <a:ln w="571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40" tIns="46621" rIns="93240" bIns="46621" numCol="1" rtlCol="0" anchor="t" anchorCtr="0" compatLnSpc="1">
            <a:prstTxWarp prst="textNoShape">
              <a:avLst/>
            </a:prstTxWarp>
          </a:bodyPr>
          <a:lstStyle/>
          <a:p>
            <a:pPr algn="ctr" defTabSz="932142" fontAlgn="base">
              <a:spcBef>
                <a:spcPct val="0"/>
              </a:spcBef>
              <a:spcAft>
                <a:spcPct val="0"/>
              </a:spcAft>
            </a:pPr>
            <a:r>
              <a:rPr lang="en-US" sz="3263" cap="all" dirty="0">
                <a:ln>
                  <a:solidFill>
                    <a:srgbClr val="FFFFFF">
                      <a:alpha val="0"/>
                    </a:srgbClr>
                  </a:solidFill>
                </a:ln>
                <a:solidFill>
                  <a:srgbClr val="00188F"/>
                </a:solidFill>
              </a:rPr>
              <a:t>VM 1</a:t>
            </a:r>
          </a:p>
        </p:txBody>
      </p:sp>
      <p:pic>
        <p:nvPicPr>
          <p:cNvPr id="19" name="Virtual machines"/>
          <p:cNvPicPr>
            <a:picLocks noChangeAspect="1"/>
          </p:cNvPicPr>
          <p:nvPr/>
        </p:nvPicPr>
        <p:blipFill>
          <a:blip r:embed="rId12" cstate="print">
            <a:duotone>
              <a:prstClr val="black"/>
              <a:schemeClr val="tx1">
                <a:lumMod val="50000"/>
                <a:tint val="45000"/>
                <a:satMod val="400000"/>
              </a:schemeClr>
            </a:duotone>
            <a:extLst>
              <a:ext uri="{BEBA8EAE-BF5A-486C-A8C5-ECC9F3942E4B}">
                <a14:imgProps xmlns:a14="http://schemas.microsoft.com/office/drawing/2010/main">
                  <a14:imgLayer r:embed="rId1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383708" y="2944312"/>
            <a:ext cx="1281590" cy="1281590"/>
          </a:xfrm>
          <a:prstGeom prst="rect">
            <a:avLst/>
          </a:prstGeom>
        </p:spPr>
      </p:pic>
      <p:sp>
        <p:nvSpPr>
          <p:cNvPr id="20" name="Rectangle 19"/>
          <p:cNvSpPr/>
          <p:nvPr>
            <p:custDataLst>
              <p:tags r:id="rId5"/>
            </p:custDataLst>
          </p:nvPr>
        </p:nvSpPr>
        <p:spPr bwMode="auto">
          <a:xfrm>
            <a:off x="6990786" y="2424564"/>
            <a:ext cx="2115193" cy="1809803"/>
          </a:xfrm>
          <a:prstGeom prst="rect">
            <a:avLst/>
          </a:prstGeom>
          <a:noFill/>
          <a:ln w="571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40" tIns="46621" rIns="93240" bIns="46621" numCol="1" rtlCol="0" anchor="t" anchorCtr="0" compatLnSpc="1">
            <a:prstTxWarp prst="textNoShape">
              <a:avLst/>
            </a:prstTxWarp>
          </a:bodyPr>
          <a:lstStyle/>
          <a:p>
            <a:pPr algn="ctr" defTabSz="932142" fontAlgn="base">
              <a:spcBef>
                <a:spcPct val="0"/>
              </a:spcBef>
              <a:spcAft>
                <a:spcPct val="0"/>
              </a:spcAft>
            </a:pPr>
            <a:r>
              <a:rPr lang="en-US" sz="3263" cap="all" dirty="0">
                <a:ln>
                  <a:solidFill>
                    <a:srgbClr val="FFFFFF">
                      <a:alpha val="0"/>
                    </a:srgbClr>
                  </a:solidFill>
                </a:ln>
                <a:solidFill>
                  <a:srgbClr val="00188F"/>
                </a:solidFill>
              </a:rPr>
              <a:t>VM 2</a:t>
            </a:r>
          </a:p>
        </p:txBody>
      </p:sp>
      <p:pic>
        <p:nvPicPr>
          <p:cNvPr id="29" name="Virtual machines"/>
          <p:cNvPicPr>
            <a:picLocks noChangeAspect="1"/>
          </p:cNvPicPr>
          <p:nvPr/>
        </p:nvPicPr>
        <p:blipFill>
          <a:blip r:embed="rId12" cstate="print">
            <a:duotone>
              <a:prstClr val="black"/>
              <a:schemeClr val="tx1">
                <a:lumMod val="50000"/>
                <a:tint val="45000"/>
                <a:satMod val="400000"/>
              </a:schemeClr>
            </a:duotone>
            <a:extLst>
              <a:ext uri="{BEBA8EAE-BF5A-486C-A8C5-ECC9F3942E4B}">
                <a14:imgProps xmlns:a14="http://schemas.microsoft.com/office/drawing/2010/main">
                  <a14:imgLayer r:embed="rId1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101728" y="4994449"/>
            <a:ext cx="1281590" cy="1281590"/>
          </a:xfrm>
          <a:prstGeom prst="rect">
            <a:avLst/>
          </a:prstGeom>
        </p:spPr>
      </p:pic>
      <p:sp>
        <p:nvSpPr>
          <p:cNvPr id="30" name="Rectangle 29"/>
          <p:cNvSpPr/>
          <p:nvPr>
            <p:custDataLst>
              <p:tags r:id="rId6"/>
            </p:custDataLst>
          </p:nvPr>
        </p:nvSpPr>
        <p:spPr bwMode="auto">
          <a:xfrm>
            <a:off x="4708805" y="4474702"/>
            <a:ext cx="2115193" cy="1809803"/>
          </a:xfrm>
          <a:prstGeom prst="rect">
            <a:avLst/>
          </a:prstGeom>
          <a:noFill/>
          <a:ln w="571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40" tIns="46621" rIns="93240" bIns="46621" numCol="1" rtlCol="0" anchor="t" anchorCtr="0" compatLnSpc="1">
            <a:prstTxWarp prst="textNoShape">
              <a:avLst/>
            </a:prstTxWarp>
          </a:bodyPr>
          <a:lstStyle/>
          <a:p>
            <a:pPr algn="ctr" defTabSz="932142" fontAlgn="base">
              <a:spcBef>
                <a:spcPct val="0"/>
              </a:spcBef>
              <a:spcAft>
                <a:spcPct val="0"/>
              </a:spcAft>
            </a:pPr>
            <a:r>
              <a:rPr lang="en-US" sz="3263" cap="all" dirty="0">
                <a:ln>
                  <a:solidFill>
                    <a:srgbClr val="FFFFFF">
                      <a:alpha val="0"/>
                    </a:srgbClr>
                  </a:solidFill>
                </a:ln>
                <a:solidFill>
                  <a:srgbClr val="00188F"/>
                </a:solidFill>
              </a:rPr>
              <a:t>VM 3</a:t>
            </a:r>
          </a:p>
        </p:txBody>
      </p:sp>
      <p:pic>
        <p:nvPicPr>
          <p:cNvPr id="31" name="Virtual machines"/>
          <p:cNvPicPr>
            <a:picLocks noChangeAspect="1"/>
          </p:cNvPicPr>
          <p:nvPr/>
        </p:nvPicPr>
        <p:blipFill>
          <a:blip r:embed="rId12" cstate="print">
            <a:duotone>
              <a:prstClr val="black"/>
              <a:schemeClr val="tx1">
                <a:lumMod val="50000"/>
                <a:tint val="45000"/>
                <a:satMod val="400000"/>
              </a:schemeClr>
            </a:duotone>
            <a:extLst>
              <a:ext uri="{BEBA8EAE-BF5A-486C-A8C5-ECC9F3942E4B}">
                <a14:imgProps xmlns:a14="http://schemas.microsoft.com/office/drawing/2010/main">
                  <a14:imgLayer r:embed="rId1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396351" y="4994449"/>
            <a:ext cx="1281590" cy="1281590"/>
          </a:xfrm>
          <a:prstGeom prst="rect">
            <a:avLst/>
          </a:prstGeom>
        </p:spPr>
      </p:pic>
      <p:sp>
        <p:nvSpPr>
          <p:cNvPr id="32" name="Rectangle 31"/>
          <p:cNvSpPr/>
          <p:nvPr>
            <p:custDataLst>
              <p:tags r:id="rId7"/>
            </p:custDataLst>
          </p:nvPr>
        </p:nvSpPr>
        <p:spPr bwMode="auto">
          <a:xfrm>
            <a:off x="7003429" y="4474702"/>
            <a:ext cx="2115193" cy="1809803"/>
          </a:xfrm>
          <a:prstGeom prst="rect">
            <a:avLst/>
          </a:prstGeom>
          <a:noFill/>
          <a:ln w="571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40" tIns="46621" rIns="93240" bIns="46621" numCol="1" rtlCol="0" anchor="t" anchorCtr="0" compatLnSpc="1">
            <a:prstTxWarp prst="textNoShape">
              <a:avLst/>
            </a:prstTxWarp>
          </a:bodyPr>
          <a:lstStyle/>
          <a:p>
            <a:pPr algn="ctr" defTabSz="932142" fontAlgn="base">
              <a:spcBef>
                <a:spcPct val="0"/>
              </a:spcBef>
              <a:spcAft>
                <a:spcPct val="0"/>
              </a:spcAft>
            </a:pPr>
            <a:r>
              <a:rPr lang="en-US" sz="3263" cap="all" dirty="0">
                <a:ln>
                  <a:solidFill>
                    <a:srgbClr val="FFFFFF">
                      <a:alpha val="0"/>
                    </a:srgbClr>
                  </a:solidFill>
                </a:ln>
                <a:solidFill>
                  <a:srgbClr val="00188F"/>
                </a:solidFill>
              </a:rPr>
              <a:t>VM 4</a:t>
            </a:r>
          </a:p>
        </p:txBody>
      </p:sp>
    </p:spTree>
    <p:extLst>
      <p:ext uri="{BB962C8B-B14F-4D97-AF65-F5344CB8AC3E}">
        <p14:creationId xmlns:p14="http://schemas.microsoft.com/office/powerpoint/2010/main" val="20397631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250"/>
                                        <p:tgtEl>
                                          <p:spTgt spid="19"/>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250"/>
                                        <p:tgtEl>
                                          <p:spTgt spid="29"/>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服务等级</a:t>
            </a:r>
            <a:endParaRPr lang="en-US" dirty="0"/>
          </a:p>
        </p:txBody>
      </p:sp>
      <p:sp>
        <p:nvSpPr>
          <p:cNvPr id="12" name="Content Placeholder 2"/>
          <p:cNvSpPr txBox="1">
            <a:spLocks/>
          </p:cNvSpPr>
          <p:nvPr/>
        </p:nvSpPr>
        <p:spPr>
          <a:xfrm>
            <a:off x="4971946" y="3491863"/>
            <a:ext cx="7526150" cy="1657185"/>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6"/>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6"/>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6"/>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zh-CN" altLang="en-US" sz="3806" dirty="0" smtClean="0">
                <a:solidFill>
                  <a:schemeClr val="tx2">
                    <a:alpha val="99000"/>
                  </a:schemeClr>
                </a:solidFill>
                <a:latin typeface="微软雅黑" panose="020B0503020204020204" pitchFamily="34" charset="-122"/>
                <a:ea typeface="微软雅黑" panose="020B0503020204020204" pitchFamily="34" charset="-122"/>
              </a:rPr>
              <a:t>高可用包括</a:t>
            </a:r>
            <a:endParaRPr lang="en-US" sz="3806" dirty="0">
              <a:solidFill>
                <a:schemeClr val="tx2">
                  <a:alpha val="99000"/>
                </a:schemeClr>
              </a:solidFill>
              <a:latin typeface="微软雅黑" panose="020B0503020204020204" pitchFamily="34" charset="-122"/>
              <a:ea typeface="微软雅黑" panose="020B0503020204020204" pitchFamily="34" charset="-122"/>
            </a:endParaRPr>
          </a:p>
          <a:p>
            <a:pPr lvl="1"/>
            <a:endParaRPr lang="en-US" altLang="zh-CN" sz="2040" dirty="0" smtClean="0">
              <a:solidFill>
                <a:schemeClr val="tx1">
                  <a:alpha val="99000"/>
                </a:schemeClr>
              </a:solidFill>
              <a:latin typeface="微软雅黑" panose="020B0503020204020204" pitchFamily="34" charset="-122"/>
              <a:ea typeface="微软雅黑" panose="020B0503020204020204" pitchFamily="34" charset="-122"/>
            </a:endParaRPr>
          </a:p>
          <a:p>
            <a:pPr lvl="1"/>
            <a:r>
              <a:rPr lang="zh-CN" altLang="en-US" sz="2040" dirty="0" smtClean="0">
                <a:solidFill>
                  <a:schemeClr val="tx1">
                    <a:alpha val="99000"/>
                  </a:schemeClr>
                </a:solidFill>
                <a:latin typeface="微软雅黑" panose="020B0503020204020204" pitchFamily="34" charset="-122"/>
                <a:ea typeface="微软雅黑" panose="020B0503020204020204" pitchFamily="34" charset="-122"/>
              </a:rPr>
              <a:t>计算硬件资源（磁盘，</a:t>
            </a:r>
            <a:r>
              <a:rPr lang="en-US" altLang="zh-CN" sz="2040" dirty="0" smtClean="0">
                <a:solidFill>
                  <a:schemeClr val="tx1">
                    <a:alpha val="99000"/>
                  </a:schemeClr>
                </a:solidFill>
                <a:latin typeface="微软雅黑" panose="020B0503020204020204" pitchFamily="34" charset="-122"/>
                <a:ea typeface="微软雅黑" panose="020B0503020204020204" pitchFamily="34" charset="-122"/>
              </a:rPr>
              <a:t>CPU</a:t>
            </a:r>
            <a:r>
              <a:rPr lang="zh-CN" altLang="en-US" sz="2040" dirty="0" smtClean="0">
                <a:solidFill>
                  <a:schemeClr val="tx1">
                    <a:alpha val="99000"/>
                  </a:schemeClr>
                </a:solidFill>
                <a:latin typeface="微软雅黑" panose="020B0503020204020204" pitchFamily="34" charset="-122"/>
                <a:ea typeface="微软雅黑" panose="020B0503020204020204" pitchFamily="34" charset="-122"/>
              </a:rPr>
              <a:t>，内存）</a:t>
            </a:r>
            <a:endParaRPr lang="en-US" sz="2040" dirty="0">
              <a:solidFill>
                <a:schemeClr val="tx1">
                  <a:alpha val="99000"/>
                </a:schemeClr>
              </a:solidFill>
              <a:latin typeface="微软雅黑" panose="020B0503020204020204" pitchFamily="34" charset="-122"/>
              <a:ea typeface="微软雅黑" panose="020B0503020204020204" pitchFamily="34" charset="-122"/>
            </a:endParaRPr>
          </a:p>
          <a:p>
            <a:pPr lvl="1"/>
            <a:r>
              <a:rPr lang="zh-CN" altLang="en-US" sz="2040" dirty="0" smtClean="0">
                <a:solidFill>
                  <a:schemeClr val="tx1">
                    <a:alpha val="99000"/>
                  </a:schemeClr>
                </a:solidFill>
                <a:latin typeface="微软雅黑" panose="020B0503020204020204" pitchFamily="34" charset="-122"/>
                <a:ea typeface="微软雅黑" panose="020B0503020204020204" pitchFamily="34" charset="-122"/>
              </a:rPr>
              <a:t>数据中心资源（网络，电力等）</a:t>
            </a:r>
            <a:endParaRPr lang="en-US" sz="2040" dirty="0">
              <a:solidFill>
                <a:schemeClr val="tx1">
                  <a:alpha val="99000"/>
                </a:schemeClr>
              </a:solidFill>
              <a:latin typeface="微软雅黑" panose="020B0503020204020204" pitchFamily="34" charset="-122"/>
              <a:ea typeface="微软雅黑" panose="020B0503020204020204" pitchFamily="34" charset="-122"/>
            </a:endParaRPr>
          </a:p>
          <a:p>
            <a:pPr lvl="1"/>
            <a:r>
              <a:rPr lang="zh-CN" altLang="en-US" sz="2040" dirty="0" smtClean="0">
                <a:solidFill>
                  <a:schemeClr val="tx1">
                    <a:alpha val="99000"/>
                  </a:schemeClr>
                </a:solidFill>
                <a:latin typeface="微软雅黑" panose="020B0503020204020204" pitchFamily="34" charset="-122"/>
                <a:ea typeface="微软雅黑" panose="020B0503020204020204" pitchFamily="34" charset="-122"/>
              </a:rPr>
              <a:t>硬件升级以及系统升级</a:t>
            </a:r>
            <a:endParaRPr lang="en-US" sz="2040" dirty="0">
              <a:solidFill>
                <a:schemeClr val="tx1">
                  <a:alpha val="99000"/>
                </a:schemeClr>
              </a:solidFill>
              <a:latin typeface="微软雅黑" panose="020B0503020204020204" pitchFamily="34" charset="-122"/>
              <a:ea typeface="微软雅黑" panose="020B0503020204020204" pitchFamily="34" charset="-122"/>
            </a:endParaRPr>
          </a:p>
        </p:txBody>
      </p:sp>
      <p:sp>
        <p:nvSpPr>
          <p:cNvPr id="14" name="Content Placeholder 2"/>
          <p:cNvSpPr txBox="1">
            <a:spLocks/>
          </p:cNvSpPr>
          <p:nvPr/>
        </p:nvSpPr>
        <p:spPr>
          <a:xfrm>
            <a:off x="4971946" y="1521914"/>
            <a:ext cx="7526150" cy="1130118"/>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6"/>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6"/>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6"/>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zh-CN" altLang="en-US" sz="4080" dirty="0" smtClean="0">
                <a:solidFill>
                  <a:schemeClr val="tx2">
                    <a:alpha val="99000"/>
                  </a:schemeClr>
                </a:solidFill>
                <a:latin typeface="微软雅黑" panose="020B0503020204020204" pitchFamily="34" charset="-122"/>
                <a:ea typeface="微软雅黑" panose="020B0503020204020204" pitchFamily="34" charset="-122"/>
              </a:rPr>
              <a:t>对于多实例服务 </a:t>
            </a:r>
            <a:r>
              <a:rPr lang="en-US" sz="4080" dirty="0" smtClean="0">
                <a:solidFill>
                  <a:schemeClr val="tx2">
                    <a:alpha val="99000"/>
                  </a:schemeClr>
                </a:solidFill>
                <a:latin typeface="微软雅黑" panose="020B0503020204020204" pitchFamily="34" charset="-122"/>
                <a:ea typeface="微软雅黑" panose="020B0503020204020204" pitchFamily="34" charset="-122"/>
              </a:rPr>
              <a:t>99.95</a:t>
            </a:r>
            <a:r>
              <a:rPr lang="en-US" altLang="zh-CN" sz="4080" dirty="0" smtClean="0">
                <a:solidFill>
                  <a:schemeClr val="tx2">
                    <a:alpha val="99000"/>
                  </a:schemeClr>
                </a:solidFill>
                <a:latin typeface="微软雅黑" panose="020B0503020204020204" pitchFamily="34" charset="-122"/>
                <a:ea typeface="微软雅黑" panose="020B0503020204020204" pitchFamily="34" charset="-122"/>
              </a:rPr>
              <a:t>% </a:t>
            </a:r>
            <a:r>
              <a:rPr lang="zh-CN" altLang="en-US" sz="4080" dirty="0" smtClean="0">
                <a:solidFill>
                  <a:schemeClr val="tx2">
                    <a:alpha val="99000"/>
                  </a:schemeClr>
                </a:solidFill>
                <a:latin typeface="微软雅黑" panose="020B0503020204020204" pitchFamily="34" charset="-122"/>
                <a:ea typeface="微软雅黑" panose="020B0503020204020204" pitchFamily="34" charset="-122"/>
              </a:rPr>
              <a:t>高可用</a:t>
            </a:r>
            <a:endParaRPr lang="en-US" sz="4080" dirty="0">
              <a:solidFill>
                <a:schemeClr val="tx2">
                  <a:alpha val="99000"/>
                </a:schemeClr>
              </a:solidFill>
              <a:latin typeface="微软雅黑" panose="020B0503020204020204" pitchFamily="34" charset="-122"/>
              <a:ea typeface="微软雅黑" panose="020B0503020204020204" pitchFamily="34" charset="-122"/>
            </a:endParaRPr>
          </a:p>
          <a:p>
            <a:pPr lvl="1"/>
            <a:endParaRPr lang="en-US" altLang="zh-CN" sz="2040" dirty="0" smtClean="0">
              <a:solidFill>
                <a:schemeClr val="tx1">
                  <a:alpha val="99000"/>
                </a:schemeClr>
              </a:solidFill>
              <a:latin typeface="微软雅黑" panose="020B0503020204020204" pitchFamily="34" charset="-122"/>
              <a:ea typeface="微软雅黑" panose="020B0503020204020204" pitchFamily="34" charset="-122"/>
            </a:endParaRPr>
          </a:p>
          <a:p>
            <a:pPr lvl="1"/>
            <a:r>
              <a:rPr lang="zh-CN" altLang="en-US" sz="2040" dirty="0" smtClean="0">
                <a:solidFill>
                  <a:schemeClr val="tx1">
                    <a:alpha val="99000"/>
                  </a:schemeClr>
                </a:solidFill>
                <a:latin typeface="微软雅黑" panose="020B0503020204020204" pitchFamily="34" charset="-122"/>
                <a:ea typeface="微软雅黑" panose="020B0503020204020204" pitchFamily="34" charset="-122"/>
              </a:rPr>
              <a:t>平均每年只有 </a:t>
            </a:r>
            <a:r>
              <a:rPr lang="en-US" sz="2040" dirty="0" smtClean="0">
                <a:solidFill>
                  <a:schemeClr val="tx1">
                    <a:alpha val="99000"/>
                  </a:schemeClr>
                </a:solidFill>
                <a:latin typeface="微软雅黑" panose="020B0503020204020204" pitchFamily="34" charset="-122"/>
                <a:ea typeface="微软雅黑" panose="020B0503020204020204" pitchFamily="34" charset="-122"/>
              </a:rPr>
              <a:t>4.38 </a:t>
            </a:r>
            <a:r>
              <a:rPr lang="zh-CN" altLang="en-US" sz="2040" dirty="0" smtClean="0">
                <a:solidFill>
                  <a:schemeClr val="tx1">
                    <a:alpha val="99000"/>
                  </a:schemeClr>
                </a:solidFill>
                <a:latin typeface="微软雅黑" panose="020B0503020204020204" pitchFamily="34" charset="-122"/>
                <a:ea typeface="微软雅黑" panose="020B0503020204020204" pitchFamily="34" charset="-122"/>
              </a:rPr>
              <a:t>小时宕机时间</a:t>
            </a:r>
            <a:endParaRPr lang="en-US" sz="2040" dirty="0">
              <a:solidFill>
                <a:schemeClr val="tx1">
                  <a:alpha val="99000"/>
                </a:schemeClr>
              </a:solidFill>
              <a:latin typeface="微软雅黑" panose="020B0503020204020204" pitchFamily="34" charset="-122"/>
              <a:ea typeface="微软雅黑" panose="020B0503020204020204" pitchFamily="34" charset="-122"/>
            </a:endParaRPr>
          </a:p>
        </p:txBody>
      </p:sp>
      <p:sp>
        <p:nvSpPr>
          <p:cNvPr id="10" name="Rectangle 9"/>
          <p:cNvSpPr/>
          <p:nvPr>
            <p:custDataLst>
              <p:tags r:id="rId1"/>
            </p:custDataLst>
          </p:nvPr>
        </p:nvSpPr>
        <p:spPr bwMode="auto">
          <a:xfrm>
            <a:off x="277030" y="2043821"/>
            <a:ext cx="4419072" cy="311428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95" tIns="46599" rIns="93195" bIns="46599" numCol="1" spcCol="0" rtlCol="0" anchor="ctr" anchorCtr="0" compatLnSpc="1">
            <a:prstTxWarp prst="textNoShape">
              <a:avLst/>
            </a:prstTxWarp>
          </a:bodyPr>
          <a:lstStyle/>
          <a:p>
            <a:pPr algn="ctr" defTabSz="931708" fontAlgn="base">
              <a:spcBef>
                <a:spcPct val="0"/>
              </a:spcBef>
              <a:spcAft>
                <a:spcPct val="0"/>
              </a:spcAft>
            </a:pPr>
            <a:endParaRPr lang="en-US" sz="2311" dirty="0">
              <a:gradFill>
                <a:gsLst>
                  <a:gs pos="0">
                    <a:srgbClr val="FFFFFF"/>
                  </a:gs>
                  <a:gs pos="100000">
                    <a:srgbClr val="FFFFFF"/>
                  </a:gs>
                </a:gsLst>
                <a:lin ang="5400000" scaled="0"/>
              </a:gradFill>
            </a:endParaRPr>
          </a:p>
        </p:txBody>
      </p:sp>
      <p:sp>
        <p:nvSpPr>
          <p:cNvPr id="15" name="Rectangle 14"/>
          <p:cNvSpPr/>
          <p:nvPr/>
        </p:nvSpPr>
        <p:spPr bwMode="auto">
          <a:xfrm>
            <a:off x="2735493" y="2475079"/>
            <a:ext cx="1722763" cy="224755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255" tIns="62129" rIns="124255" bIns="124304" numCol="1" spcCol="0" rtlCol="0" anchor="b" anchorCtr="0" compatLnSpc="1">
            <a:prstTxWarp prst="textNoShape">
              <a:avLst/>
            </a:prstTxWarp>
          </a:bodyPr>
          <a:lstStyle/>
          <a:p>
            <a:pPr algn="ctr" defTabSz="931708" fontAlgn="base">
              <a:spcBef>
                <a:spcPct val="0"/>
              </a:spcBef>
              <a:spcAft>
                <a:spcPct val="0"/>
              </a:spcAft>
            </a:pPr>
            <a:r>
              <a:rPr lang="en-US" sz="1632" b="1" dirty="0">
                <a:ln>
                  <a:solidFill>
                    <a:srgbClr val="FFFFFF">
                      <a:alpha val="0"/>
                    </a:srgbClr>
                  </a:solidFill>
                </a:ln>
                <a:solidFill>
                  <a:schemeClr val="tx2"/>
                </a:solidFill>
              </a:rPr>
              <a:t>Server 2</a:t>
            </a:r>
          </a:p>
        </p:txBody>
      </p:sp>
      <p:sp>
        <p:nvSpPr>
          <p:cNvPr id="16" name="Rectangle 15"/>
          <p:cNvSpPr/>
          <p:nvPr>
            <p:custDataLst>
              <p:tags r:id="rId2"/>
            </p:custDataLst>
          </p:nvPr>
        </p:nvSpPr>
        <p:spPr bwMode="auto">
          <a:xfrm>
            <a:off x="277031" y="5151689"/>
            <a:ext cx="4419071" cy="63009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95" tIns="46599" rIns="93195" bIns="46599" numCol="1" spcCol="0" rtlCol="0" anchor="ctr" anchorCtr="0" compatLnSpc="1">
            <a:prstTxWarp prst="textNoShape">
              <a:avLst/>
            </a:prstTxWarp>
          </a:bodyPr>
          <a:lstStyle/>
          <a:p>
            <a:pPr algn="ctr" defTabSz="931708" fontAlgn="base">
              <a:spcBef>
                <a:spcPct val="0"/>
              </a:spcBef>
              <a:spcAft>
                <a:spcPct val="0"/>
              </a:spcAft>
            </a:pPr>
            <a:r>
              <a:rPr lang="en-US" sz="2311" dirty="0">
                <a:gradFill>
                  <a:gsLst>
                    <a:gs pos="0">
                      <a:srgbClr val="FFFFFF"/>
                    </a:gs>
                    <a:gs pos="100000">
                      <a:srgbClr val="FFFFFF"/>
                    </a:gs>
                  </a:gsLst>
                  <a:lin ang="5400000" scaled="0"/>
                </a:gradFill>
              </a:rPr>
              <a:t>SLA 99.95</a:t>
            </a:r>
          </a:p>
        </p:txBody>
      </p:sp>
      <p:sp>
        <p:nvSpPr>
          <p:cNvPr id="17" name="Rectangle 16"/>
          <p:cNvSpPr/>
          <p:nvPr>
            <p:custDataLst>
              <p:tags r:id="rId3"/>
            </p:custDataLst>
          </p:nvPr>
        </p:nvSpPr>
        <p:spPr bwMode="auto">
          <a:xfrm>
            <a:off x="277033" y="1422079"/>
            <a:ext cx="4419069" cy="63009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95" tIns="46599" rIns="93195" bIns="46599" numCol="1" spcCol="0" rtlCol="0" anchor="ctr" anchorCtr="0" compatLnSpc="1">
            <a:prstTxWarp prst="textNoShape">
              <a:avLst/>
            </a:prstTxWarp>
          </a:bodyPr>
          <a:lstStyle/>
          <a:p>
            <a:pPr algn="ctr" defTabSz="931708" fontAlgn="base">
              <a:spcBef>
                <a:spcPct val="0"/>
              </a:spcBef>
              <a:spcAft>
                <a:spcPct val="0"/>
              </a:spcAft>
            </a:pPr>
            <a:r>
              <a:rPr lang="zh-CN" altLang="en-US" sz="2311" b="1" dirty="0" smtClean="0">
                <a:gradFill>
                  <a:gsLst>
                    <a:gs pos="0">
                      <a:srgbClr val="FFFFFF"/>
                    </a:gs>
                    <a:gs pos="100000">
                      <a:srgbClr val="FFFFFF"/>
                    </a:gs>
                  </a:gsLst>
                  <a:lin ang="5400000" scaled="0"/>
                </a:gradFill>
              </a:rPr>
              <a:t>可用集</a:t>
            </a:r>
            <a:endParaRPr lang="en-US" sz="2311" b="1" dirty="0">
              <a:gradFill>
                <a:gsLst>
                  <a:gs pos="0">
                    <a:srgbClr val="FFFFFF"/>
                  </a:gs>
                  <a:gs pos="100000">
                    <a:srgbClr val="FFFFFF"/>
                  </a:gs>
                </a:gsLst>
                <a:lin ang="5400000" scaled="0"/>
              </a:gradFill>
            </a:endParaRPr>
          </a:p>
        </p:txBody>
      </p:sp>
      <p:pic>
        <p:nvPicPr>
          <p:cNvPr id="19" name="Picture 18"/>
          <p:cNvPicPr>
            <a:picLocks noChangeAspect="1"/>
          </p:cNvPicPr>
          <p:nvPr/>
        </p:nvPicPr>
        <p:blipFill>
          <a:blip r:embed="rId7">
            <a:grayscl/>
          </a:blip>
          <a:stretch>
            <a:fillRect/>
          </a:stretch>
        </p:blipFill>
        <p:spPr>
          <a:xfrm>
            <a:off x="2896191" y="2878641"/>
            <a:ext cx="1401365" cy="1280557"/>
          </a:xfrm>
          <a:prstGeom prst="rect">
            <a:avLst/>
          </a:prstGeom>
        </p:spPr>
      </p:pic>
      <p:sp>
        <p:nvSpPr>
          <p:cNvPr id="20" name="Rectangle 19"/>
          <p:cNvSpPr/>
          <p:nvPr/>
        </p:nvSpPr>
        <p:spPr bwMode="auto">
          <a:xfrm>
            <a:off x="531948" y="2482899"/>
            <a:ext cx="1722763" cy="224755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255" tIns="62129" rIns="124255" bIns="124304" numCol="1" spcCol="0" rtlCol="0" anchor="b" anchorCtr="0" compatLnSpc="1">
            <a:prstTxWarp prst="textNoShape">
              <a:avLst/>
            </a:prstTxWarp>
          </a:bodyPr>
          <a:lstStyle/>
          <a:p>
            <a:pPr algn="ctr" defTabSz="931708" fontAlgn="base">
              <a:spcBef>
                <a:spcPct val="0"/>
              </a:spcBef>
              <a:spcAft>
                <a:spcPct val="0"/>
              </a:spcAft>
            </a:pPr>
            <a:r>
              <a:rPr lang="en-US" sz="1632" b="1" dirty="0">
                <a:ln>
                  <a:solidFill>
                    <a:srgbClr val="FFFFFF">
                      <a:alpha val="0"/>
                    </a:srgbClr>
                  </a:solidFill>
                </a:ln>
                <a:solidFill>
                  <a:schemeClr val="tx2"/>
                </a:solidFill>
              </a:rPr>
              <a:t>Server 1</a:t>
            </a:r>
          </a:p>
        </p:txBody>
      </p:sp>
      <p:pic>
        <p:nvPicPr>
          <p:cNvPr id="21" name="Picture 20"/>
          <p:cNvPicPr>
            <a:picLocks noChangeAspect="1"/>
          </p:cNvPicPr>
          <p:nvPr/>
        </p:nvPicPr>
        <p:blipFill>
          <a:blip r:embed="rId7">
            <a:grayscl/>
          </a:blip>
          <a:stretch>
            <a:fillRect/>
          </a:stretch>
        </p:blipFill>
        <p:spPr>
          <a:xfrm>
            <a:off x="692646" y="2886462"/>
            <a:ext cx="1401365" cy="1280557"/>
          </a:xfrm>
          <a:prstGeom prst="rect">
            <a:avLst/>
          </a:prstGeom>
        </p:spPr>
      </p:pic>
    </p:spTree>
    <p:extLst>
      <p:ext uri="{BB962C8B-B14F-4D97-AF65-F5344CB8AC3E}">
        <p14:creationId xmlns:p14="http://schemas.microsoft.com/office/powerpoint/2010/main" val="3999971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虚拟机磁盘分布</a:t>
            </a:r>
            <a:endParaRPr lang="en-US" dirty="0"/>
          </a:p>
        </p:txBody>
      </p:sp>
      <p:pic>
        <p:nvPicPr>
          <p:cNvPr id="358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88" y="1632542"/>
            <a:ext cx="10255966" cy="48890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a:endCxn id="7" idx="2"/>
          </p:cNvCxnSpPr>
          <p:nvPr/>
        </p:nvCxnSpPr>
        <p:spPr>
          <a:xfrm flipH="1" flipV="1">
            <a:off x="6373631" y="2875687"/>
            <a:ext cx="1398541" cy="699273"/>
          </a:xfrm>
          <a:prstGeom prst="straightConnector1">
            <a:avLst/>
          </a:prstGeom>
          <a:ln w="57150">
            <a:solidFill>
              <a:schemeClr val="accent1"/>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4431213" y="1192947"/>
            <a:ext cx="3884835" cy="1682742"/>
          </a:xfrm>
          <a:prstGeom prst="rect">
            <a:avLst/>
          </a:prstGeom>
          <a:solidFill>
            <a:schemeClr val="tx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32" tIns="46617" rIns="93232" bIns="46617" numCol="1" rtlCol="0" anchor="ctr" anchorCtr="0" compatLnSpc="1">
            <a:prstTxWarp prst="textNoShape">
              <a:avLst/>
            </a:prstTxWarp>
          </a:bodyPr>
          <a:lstStyle/>
          <a:p>
            <a:pPr defTabSz="932056"/>
            <a:r>
              <a:rPr lang="zh-CN" altLang="en-US" sz="2243" b="1" u="sng" dirty="0" smtClean="0">
                <a:solidFill>
                  <a:srgbClr val="FFFFFF">
                    <a:alpha val="98824"/>
                  </a:srgbClr>
                </a:solidFill>
                <a:latin typeface="微软雅黑" panose="020B0503020204020204" pitchFamily="34" charset="-122"/>
                <a:ea typeface="微软雅黑" panose="020B0503020204020204" pitchFamily="34" charset="-122"/>
                <a:cs typeface="Segoe UI" pitchFamily="34" charset="0"/>
              </a:rPr>
              <a:t>系统磁盘</a:t>
            </a:r>
            <a:endParaRPr lang="en-US" sz="2243" b="1" u="sng" dirty="0">
              <a:solidFill>
                <a:srgbClr val="FFFFFF">
                  <a:alpha val="98824"/>
                </a:srgbClr>
              </a:solidFill>
              <a:latin typeface="微软雅黑" panose="020B0503020204020204" pitchFamily="34" charset="-122"/>
              <a:ea typeface="微软雅黑" panose="020B0503020204020204" pitchFamily="34" charset="-122"/>
              <a:cs typeface="Segoe UI" pitchFamily="34" charset="0"/>
            </a:endParaRPr>
          </a:p>
          <a:p>
            <a:pPr marL="349636" indent="-349636" defTabSz="932056">
              <a:buFont typeface="Arial" pitchFamily="34" charset="0"/>
              <a:buChar char="•"/>
            </a:pPr>
            <a:r>
              <a:rPr lang="zh-CN" altLang="en-US" sz="2243" dirty="0" smtClean="0">
                <a:solidFill>
                  <a:srgbClr val="FFFFFF">
                    <a:alpha val="98824"/>
                  </a:srgbClr>
                </a:solidFill>
                <a:latin typeface="微软雅黑" panose="020B0503020204020204" pitchFamily="34" charset="-122"/>
                <a:ea typeface="微软雅黑" panose="020B0503020204020204" pitchFamily="34" charset="-122"/>
                <a:cs typeface="Segoe UI" pitchFamily="34" charset="0"/>
              </a:rPr>
              <a:t>高可用</a:t>
            </a:r>
            <a:endParaRPr lang="en-US" sz="2243" dirty="0">
              <a:solidFill>
                <a:srgbClr val="FFFFFF">
                  <a:alpha val="98824"/>
                </a:srgbClr>
              </a:solidFill>
              <a:latin typeface="微软雅黑" panose="020B0503020204020204" pitchFamily="34" charset="-122"/>
              <a:ea typeface="微软雅黑" panose="020B0503020204020204" pitchFamily="34" charset="-122"/>
              <a:cs typeface="Segoe UI" pitchFamily="34" charset="0"/>
            </a:endParaRPr>
          </a:p>
          <a:p>
            <a:pPr marL="349636" indent="-349636" defTabSz="932056">
              <a:buFont typeface="Arial" pitchFamily="34" charset="0"/>
              <a:buChar char="•"/>
            </a:pPr>
            <a:r>
              <a:rPr lang="en-US" sz="2243" dirty="0">
                <a:solidFill>
                  <a:srgbClr val="FFFFFF">
                    <a:alpha val="98824"/>
                  </a:srgbClr>
                </a:solidFill>
                <a:latin typeface="微软雅黑" panose="020B0503020204020204" pitchFamily="34" charset="-122"/>
                <a:ea typeface="微软雅黑" panose="020B0503020204020204" pitchFamily="34" charset="-122"/>
                <a:cs typeface="Segoe UI" pitchFamily="34" charset="0"/>
              </a:rPr>
              <a:t>SATA</a:t>
            </a:r>
          </a:p>
          <a:p>
            <a:pPr marL="349636" indent="-349636" defTabSz="932056">
              <a:buFont typeface="Arial" pitchFamily="34" charset="0"/>
              <a:buChar char="•"/>
            </a:pPr>
            <a:r>
              <a:rPr lang="en-US" sz="2243" b="1" dirty="0">
                <a:solidFill>
                  <a:srgbClr val="FFFFFF">
                    <a:alpha val="98824"/>
                  </a:srgbClr>
                </a:solidFill>
                <a:latin typeface="微软雅黑" panose="020B0503020204020204" pitchFamily="34" charset="-122"/>
                <a:ea typeface="微软雅黑" panose="020B0503020204020204" pitchFamily="34" charset="-122"/>
                <a:cs typeface="Segoe UI" pitchFamily="34" charset="0"/>
              </a:rPr>
              <a:t>Drive C:</a:t>
            </a:r>
          </a:p>
        </p:txBody>
      </p:sp>
      <p:pic>
        <p:nvPicPr>
          <p:cNvPr id="358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894" y="3396808"/>
            <a:ext cx="9700758" cy="356433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flipH="1">
            <a:off x="3576549" y="2875690"/>
            <a:ext cx="2797082" cy="1476238"/>
          </a:xfrm>
          <a:prstGeom prst="straightConnector1">
            <a:avLst/>
          </a:prstGeom>
          <a:ln w="57150">
            <a:solidFill>
              <a:schemeClr val="accent1"/>
            </a:solidFill>
            <a:tailEnd type="arrow"/>
          </a:ln>
        </p:spPr>
        <p:style>
          <a:lnRef idx="3">
            <a:schemeClr val="accent2"/>
          </a:lnRef>
          <a:fillRef idx="0">
            <a:schemeClr val="accent2"/>
          </a:fillRef>
          <a:effectRef idx="2">
            <a:schemeClr val="accent2"/>
          </a:effectRef>
          <a:fontRef idx="minor">
            <a:schemeClr val="tx1"/>
          </a:fontRef>
        </p:style>
      </p:cxnSp>
      <p:sp>
        <p:nvSpPr>
          <p:cNvPr id="16" name="Rectangle 15"/>
          <p:cNvSpPr/>
          <p:nvPr/>
        </p:nvSpPr>
        <p:spPr bwMode="auto">
          <a:xfrm>
            <a:off x="436912" y="3574959"/>
            <a:ext cx="9958394" cy="388484"/>
          </a:xfrm>
          <a:prstGeom prst="rect">
            <a:avLst/>
          </a:prstGeom>
          <a:solidFill>
            <a:srgbClr val="94C949">
              <a:alpha val="50196"/>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32" tIns="46617" rIns="93232" bIns="46617" numCol="1" rtlCol="0" anchor="ctr" anchorCtr="0" compatLnSpc="1">
            <a:prstTxWarp prst="textNoShape">
              <a:avLst/>
            </a:prstTxWarp>
          </a:bodyPr>
          <a:lstStyle/>
          <a:p>
            <a:pPr algn="ctr" defTabSz="932056"/>
            <a:endParaRPr lang="en-US" sz="2243" dirty="0">
              <a:solidFill>
                <a:srgbClr val="FFFFFF">
                  <a:alpha val="98824"/>
                </a:srgbClr>
              </a:solidFill>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310365227"/>
      </p:ext>
    </p:extLst>
  </p:cSld>
  <p:clrMapOvr>
    <a:masterClrMapping/>
  </p:clrMapOvr>
  <p:transition advTm="166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35844"/>
                                        </p:tgtEl>
                                        <p:attrNameLst>
                                          <p:attrName>style.visibility</p:attrName>
                                        </p:attrNameLst>
                                      </p:cBhvr>
                                      <p:to>
                                        <p:strVal val="visible"/>
                                      </p:to>
                                    </p:set>
                                    <p:animEffect transition="in" filter="fade">
                                      <p:cBhvr>
                                        <p:cTn id="25" dur="500"/>
                                        <p:tgtEl>
                                          <p:spTgt spid="35844"/>
                                        </p:tgtEl>
                                      </p:cBhvr>
                                    </p:animEffect>
                                  </p:childTnLst>
                                </p:cTn>
                              </p:par>
                              <p:par>
                                <p:cTn id="26" presetID="10" presetClass="exit" presetSubtype="0" fill="hold" grpId="1" nodeType="withEffect">
                                  <p:stCondLst>
                                    <p:cond delay="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6"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 layout</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88" y="1632542"/>
            <a:ext cx="10255966" cy="48890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7616778" y="2544264"/>
            <a:ext cx="412474" cy="1272139"/>
          </a:xfrm>
          <a:prstGeom prst="straightConnector1">
            <a:avLst/>
          </a:prstGeom>
          <a:ln w="57150">
            <a:solidFill>
              <a:schemeClr val="accent1">
                <a:alpha val="92157"/>
              </a:schemeClr>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6086833" y="1215066"/>
            <a:ext cx="3884835" cy="1398541"/>
          </a:xfrm>
          <a:prstGeom prst="rect">
            <a:avLst/>
          </a:prstGeom>
          <a:solidFill>
            <a:schemeClr val="tx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32" tIns="46617" rIns="93232" bIns="46617" numCol="1" rtlCol="0" anchor="ctr" anchorCtr="0" compatLnSpc="1">
            <a:prstTxWarp prst="textNoShape">
              <a:avLst/>
            </a:prstTxWarp>
          </a:bodyPr>
          <a:lstStyle/>
          <a:p>
            <a:pPr defTabSz="932056"/>
            <a:r>
              <a:rPr lang="zh-CN" altLang="en-US" sz="2243" b="1" u="sng" dirty="0" smtClean="0">
                <a:solidFill>
                  <a:srgbClr val="FFFFFF">
                    <a:alpha val="98824"/>
                  </a:srgbClr>
                </a:solidFill>
                <a:latin typeface="微软雅黑" panose="020B0503020204020204" pitchFamily="34" charset="-122"/>
                <a:ea typeface="微软雅黑" panose="020B0503020204020204" pitchFamily="34" charset="-122"/>
                <a:cs typeface="Segoe UI" pitchFamily="34" charset="0"/>
              </a:rPr>
              <a:t>临时存储磁盘</a:t>
            </a:r>
            <a:endParaRPr lang="en-US" sz="2243" b="1" u="sng" dirty="0">
              <a:solidFill>
                <a:srgbClr val="FFFFFF">
                  <a:alpha val="98824"/>
                </a:srgbClr>
              </a:solidFill>
              <a:latin typeface="微软雅黑" panose="020B0503020204020204" pitchFamily="34" charset="-122"/>
              <a:ea typeface="微软雅黑" panose="020B0503020204020204" pitchFamily="34" charset="-122"/>
              <a:cs typeface="Segoe UI" pitchFamily="34" charset="0"/>
            </a:endParaRPr>
          </a:p>
          <a:p>
            <a:pPr marL="349636" indent="-349636" defTabSz="932056">
              <a:buFont typeface="Arial" pitchFamily="34" charset="0"/>
              <a:buChar char="•"/>
            </a:pPr>
            <a:r>
              <a:rPr lang="zh-CN" altLang="en-US" sz="2243" dirty="0" smtClean="0">
                <a:solidFill>
                  <a:srgbClr val="FFFFFF">
                    <a:alpha val="98824"/>
                  </a:srgbClr>
                </a:solidFill>
                <a:latin typeface="微软雅黑" panose="020B0503020204020204" pitchFamily="34" charset="-122"/>
                <a:ea typeface="微软雅黑" panose="020B0503020204020204" pitchFamily="34" charset="-122"/>
                <a:cs typeface="Segoe UI" pitchFamily="34" charset="0"/>
              </a:rPr>
              <a:t>本地 </a:t>
            </a:r>
            <a:r>
              <a:rPr lang="en-US" sz="2243" dirty="0" smtClean="0">
                <a:solidFill>
                  <a:srgbClr val="FFFFFF">
                    <a:alpha val="98824"/>
                  </a:srgbClr>
                </a:solidFill>
                <a:latin typeface="微软雅黑" panose="020B0503020204020204" pitchFamily="34" charset="-122"/>
                <a:ea typeface="微软雅黑" panose="020B0503020204020204" pitchFamily="34" charset="-122"/>
                <a:cs typeface="Segoe UI" pitchFamily="34" charset="0"/>
              </a:rPr>
              <a:t>(</a:t>
            </a:r>
            <a:r>
              <a:rPr lang="zh-CN" altLang="en-US" sz="2243" dirty="0" smtClean="0">
                <a:solidFill>
                  <a:srgbClr val="FFFFFF">
                    <a:alpha val="98824"/>
                  </a:srgbClr>
                </a:solidFill>
                <a:latin typeface="微软雅黑" panose="020B0503020204020204" pitchFamily="34" charset="-122"/>
                <a:ea typeface="微软雅黑" panose="020B0503020204020204" pitchFamily="34" charset="-122"/>
                <a:cs typeface="Segoe UI" pitchFamily="34" charset="0"/>
              </a:rPr>
              <a:t>临时磁盘</a:t>
            </a:r>
            <a:r>
              <a:rPr lang="en-US" sz="2243" dirty="0" smtClean="0">
                <a:solidFill>
                  <a:srgbClr val="FFFFFF">
                    <a:alpha val="98824"/>
                  </a:srgbClr>
                </a:solidFill>
                <a:latin typeface="微软雅黑" panose="020B0503020204020204" pitchFamily="34" charset="-122"/>
                <a:ea typeface="微软雅黑" panose="020B0503020204020204" pitchFamily="34" charset="-122"/>
                <a:cs typeface="Segoe UI" pitchFamily="34" charset="0"/>
              </a:rPr>
              <a:t>)</a:t>
            </a:r>
            <a:endParaRPr lang="en-US" sz="2243" dirty="0">
              <a:solidFill>
                <a:srgbClr val="FFFFFF">
                  <a:alpha val="98824"/>
                </a:srgbClr>
              </a:solidFill>
              <a:latin typeface="微软雅黑" panose="020B0503020204020204" pitchFamily="34" charset="-122"/>
              <a:ea typeface="微软雅黑" panose="020B0503020204020204" pitchFamily="34" charset="-122"/>
              <a:cs typeface="Segoe UI" pitchFamily="34" charset="0"/>
            </a:endParaRPr>
          </a:p>
          <a:p>
            <a:pPr marL="349636" indent="-349636" defTabSz="932056">
              <a:buFont typeface="Arial" pitchFamily="34" charset="0"/>
              <a:buChar char="•"/>
            </a:pPr>
            <a:r>
              <a:rPr lang="en-US" sz="2243" dirty="0">
                <a:solidFill>
                  <a:srgbClr val="FFFFFF">
                    <a:alpha val="98824"/>
                  </a:srgbClr>
                </a:solidFill>
                <a:latin typeface="微软雅黑" panose="020B0503020204020204" pitchFamily="34" charset="-122"/>
                <a:ea typeface="微软雅黑" panose="020B0503020204020204" pitchFamily="34" charset="-122"/>
                <a:cs typeface="Segoe UI" pitchFamily="34" charset="0"/>
              </a:rPr>
              <a:t>SATA</a:t>
            </a:r>
          </a:p>
          <a:p>
            <a:pPr marL="349636" indent="-349636" defTabSz="932056">
              <a:buFont typeface="Arial" pitchFamily="34" charset="0"/>
              <a:buChar char="•"/>
            </a:pPr>
            <a:r>
              <a:rPr lang="en-US" sz="2243" b="1" dirty="0">
                <a:solidFill>
                  <a:srgbClr val="FFFFFF">
                    <a:alpha val="98824"/>
                  </a:srgbClr>
                </a:solidFill>
                <a:latin typeface="微软雅黑" panose="020B0503020204020204" pitchFamily="34" charset="-122"/>
                <a:ea typeface="微软雅黑" panose="020B0503020204020204" pitchFamily="34" charset="-122"/>
                <a:cs typeface="Segoe UI" pitchFamily="34" charset="0"/>
              </a:rPr>
              <a:t>Drive D:</a:t>
            </a:r>
          </a:p>
        </p:txBody>
      </p:sp>
      <p:pic>
        <p:nvPicPr>
          <p:cNvPr id="368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677" y="3264173"/>
            <a:ext cx="9681334" cy="356433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p:nvPr/>
        </p:nvCxnSpPr>
        <p:spPr>
          <a:xfrm flipH="1">
            <a:off x="5674361" y="2544265"/>
            <a:ext cx="2354892" cy="1738319"/>
          </a:xfrm>
          <a:prstGeom prst="straightConnector1">
            <a:avLst/>
          </a:prstGeom>
          <a:ln w="57150">
            <a:solidFill>
              <a:schemeClr val="accent1">
                <a:alpha val="92157"/>
              </a:schemeClr>
            </a:solidFill>
            <a:tailEnd type="arrow"/>
          </a:ln>
        </p:spPr>
        <p:style>
          <a:lnRef idx="3">
            <a:schemeClr val="accent2"/>
          </a:lnRef>
          <a:fillRef idx="0">
            <a:schemeClr val="accent2"/>
          </a:fillRef>
          <a:effectRef idx="2">
            <a:schemeClr val="accent2"/>
          </a:effectRef>
          <a:fontRef idx="minor">
            <a:schemeClr val="tx1"/>
          </a:fontRef>
        </p:style>
      </p:cxnSp>
      <p:sp>
        <p:nvSpPr>
          <p:cNvPr id="4" name="Rectangle 3"/>
          <p:cNvSpPr/>
          <p:nvPr/>
        </p:nvSpPr>
        <p:spPr bwMode="auto">
          <a:xfrm>
            <a:off x="468681" y="3885746"/>
            <a:ext cx="9958394" cy="388484"/>
          </a:xfrm>
          <a:prstGeom prst="rect">
            <a:avLst/>
          </a:prstGeom>
          <a:solidFill>
            <a:srgbClr val="94C949">
              <a:alpha val="50196"/>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32" tIns="46617" rIns="93232" bIns="46617" numCol="1" rtlCol="0" anchor="ctr" anchorCtr="0" compatLnSpc="1">
            <a:prstTxWarp prst="textNoShape">
              <a:avLst/>
            </a:prstTxWarp>
          </a:bodyPr>
          <a:lstStyle/>
          <a:p>
            <a:pPr algn="ctr" defTabSz="932056"/>
            <a:endParaRPr lang="en-US" sz="2243" dirty="0">
              <a:solidFill>
                <a:srgbClr val="FFFFFF">
                  <a:alpha val="98824"/>
                </a:srgbClr>
              </a:solidFill>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831786853"/>
      </p:ext>
    </p:extLst>
  </p:cSld>
  <p:clrMapOvr>
    <a:masterClrMapping/>
  </p:clrMapOvr>
  <p:transition advTm="3610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36866"/>
                                        </p:tgtEl>
                                        <p:attrNameLst>
                                          <p:attrName>style.visibility</p:attrName>
                                        </p:attrNameLst>
                                      </p:cBhvr>
                                      <p:to>
                                        <p:strVal val="visible"/>
                                      </p:to>
                                    </p:set>
                                    <p:animEffect transition="in" filter="fade">
                                      <p:cBhvr>
                                        <p:cTn id="25" dur="500"/>
                                        <p:tgtEl>
                                          <p:spTgt spid="36866"/>
                                        </p:tgtEl>
                                      </p:cBhvr>
                                    </p:animEffec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微软云服务</a:t>
            </a:r>
            <a:endParaRPr lang="en-US" dirty="0"/>
          </a:p>
        </p:txBody>
      </p:sp>
      <p:sp>
        <p:nvSpPr>
          <p:cNvPr id="3" name="Content Placeholder 2"/>
          <p:cNvSpPr>
            <a:spLocks noGrp="1"/>
          </p:cNvSpPr>
          <p:nvPr>
            <p:ph idx="4294967295"/>
          </p:nvPr>
        </p:nvSpPr>
        <p:spPr>
          <a:xfrm>
            <a:off x="274640" y="1222375"/>
            <a:ext cx="11889563" cy="1126462"/>
          </a:xfrm>
          <a:prstGeom prst="rect">
            <a:avLst/>
          </a:prstGeom>
        </p:spPr>
        <p:txBody>
          <a:bodyPr/>
          <a:lstStyle/>
          <a:p>
            <a:pPr marL="0" indent="0">
              <a:buNone/>
            </a:pPr>
            <a:r>
              <a:rPr lang="en-US" altLang="zh-CN" sz="3400" dirty="0" smtClean="0">
                <a:solidFill>
                  <a:srgbClr val="595959">
                    <a:alpha val="99000"/>
                  </a:srgbClr>
                </a:solidFill>
                <a:latin typeface="微软雅黑" panose="020B0503020204020204" pitchFamily="34" charset="-122"/>
                <a:ea typeface="微软雅黑" panose="020B0503020204020204" pitchFamily="34" charset="-122"/>
              </a:rPr>
              <a:t>Microsoft Azure </a:t>
            </a:r>
            <a:r>
              <a:rPr lang="zh-CN" altLang="en-US" sz="3400" dirty="0" smtClean="0">
                <a:solidFill>
                  <a:srgbClr val="595959">
                    <a:alpha val="99000"/>
                  </a:srgbClr>
                </a:solidFill>
                <a:latin typeface="微软雅黑" panose="020B0503020204020204" pitchFamily="34" charset="-122"/>
                <a:ea typeface="微软雅黑" panose="020B0503020204020204" pitchFamily="34" charset="-122"/>
              </a:rPr>
              <a:t>提供了 </a:t>
            </a:r>
            <a:r>
              <a:rPr lang="en-US" altLang="zh-CN" sz="3400" dirty="0" err="1" smtClean="0">
                <a:solidFill>
                  <a:srgbClr val="595959">
                    <a:alpha val="99000"/>
                  </a:srgbClr>
                </a:solidFill>
                <a:latin typeface="微软雅黑" panose="020B0503020204020204" pitchFamily="34" charset="-122"/>
                <a:ea typeface="微软雅黑" panose="020B0503020204020204" pitchFamily="34" charset="-122"/>
              </a:rPr>
              <a:t>IaaS</a:t>
            </a:r>
            <a:r>
              <a:rPr lang="en-US" altLang="zh-CN" sz="3400" dirty="0" smtClean="0">
                <a:solidFill>
                  <a:srgbClr val="595959">
                    <a:alpha val="99000"/>
                  </a:srgbClr>
                </a:solidFill>
                <a:latin typeface="微软雅黑" panose="020B0503020204020204" pitchFamily="34" charset="-122"/>
                <a:ea typeface="微软雅黑" panose="020B0503020204020204" pitchFamily="34" charset="-122"/>
              </a:rPr>
              <a:t>, </a:t>
            </a:r>
            <a:r>
              <a:rPr lang="en-US" altLang="zh-CN" sz="3400" dirty="0" err="1" smtClean="0">
                <a:solidFill>
                  <a:srgbClr val="595959">
                    <a:alpha val="99000"/>
                  </a:srgbClr>
                </a:solidFill>
                <a:latin typeface="微软雅黑" panose="020B0503020204020204" pitchFamily="34" charset="-122"/>
                <a:ea typeface="微软雅黑" panose="020B0503020204020204" pitchFamily="34" charset="-122"/>
              </a:rPr>
              <a:t>PaaS</a:t>
            </a:r>
            <a:r>
              <a:rPr lang="en-US" altLang="zh-CN" sz="3400" dirty="0" smtClean="0">
                <a:solidFill>
                  <a:srgbClr val="595959">
                    <a:alpha val="99000"/>
                  </a:srgbClr>
                </a:solidFill>
                <a:latin typeface="微软雅黑" panose="020B0503020204020204" pitchFamily="34" charset="-122"/>
                <a:ea typeface="微软雅黑" panose="020B0503020204020204" pitchFamily="34" charset="-122"/>
              </a:rPr>
              <a:t> </a:t>
            </a:r>
            <a:r>
              <a:rPr lang="zh-CN" altLang="en-US" sz="3400" dirty="0" smtClean="0">
                <a:solidFill>
                  <a:srgbClr val="595959">
                    <a:alpha val="99000"/>
                  </a:srgbClr>
                </a:solidFill>
                <a:latin typeface="微软雅黑" panose="020B0503020204020204" pitchFamily="34" charset="-122"/>
                <a:ea typeface="微软雅黑" panose="020B0503020204020204" pitchFamily="34" charset="-122"/>
              </a:rPr>
              <a:t>及 </a:t>
            </a:r>
            <a:r>
              <a:rPr lang="en-US" altLang="zh-CN" sz="3400" dirty="0" smtClean="0">
                <a:solidFill>
                  <a:srgbClr val="595959">
                    <a:alpha val="99000"/>
                  </a:srgbClr>
                </a:solidFill>
                <a:latin typeface="微软雅黑" panose="020B0503020204020204" pitchFamily="34" charset="-122"/>
                <a:ea typeface="微软雅黑" panose="020B0503020204020204" pitchFamily="34" charset="-122"/>
              </a:rPr>
              <a:t>SaaS </a:t>
            </a:r>
            <a:r>
              <a:rPr lang="zh-CN" altLang="en-US" sz="3400" dirty="0">
                <a:solidFill>
                  <a:srgbClr val="595959">
                    <a:alpha val="99000"/>
                  </a:srgbClr>
                </a:solidFill>
                <a:latin typeface="微软雅黑" panose="020B0503020204020204" pitchFamily="34" charset="-122"/>
                <a:ea typeface="微软雅黑" panose="020B0503020204020204" pitchFamily="34" charset="-122"/>
              </a:rPr>
              <a:t>多</a:t>
            </a:r>
            <a:r>
              <a:rPr lang="zh-CN" altLang="en-US" sz="3400" dirty="0" smtClean="0">
                <a:solidFill>
                  <a:srgbClr val="595959">
                    <a:alpha val="99000"/>
                  </a:srgbClr>
                </a:solidFill>
                <a:latin typeface="微软雅黑" panose="020B0503020204020204" pitchFamily="34" charset="-122"/>
                <a:ea typeface="微软雅黑" panose="020B0503020204020204" pitchFamily="34" charset="-122"/>
              </a:rPr>
              <a:t>个</a:t>
            </a:r>
            <a:r>
              <a:rPr lang="zh-CN" altLang="en-US" sz="3400" dirty="0">
                <a:solidFill>
                  <a:srgbClr val="595959">
                    <a:alpha val="99000"/>
                  </a:srgbClr>
                </a:solidFill>
                <a:latin typeface="微软雅黑" panose="020B0503020204020204" pitchFamily="34" charset="-122"/>
                <a:ea typeface="微软雅黑" panose="020B0503020204020204" pitchFamily="34" charset="-122"/>
              </a:rPr>
              <a:t>层面的一组综合的云</a:t>
            </a:r>
            <a:r>
              <a:rPr lang="zh-CN" altLang="en-US" sz="3400" dirty="0" smtClean="0">
                <a:solidFill>
                  <a:srgbClr val="595959">
                    <a:alpha val="99000"/>
                  </a:srgbClr>
                </a:solidFill>
                <a:latin typeface="微软雅黑" panose="020B0503020204020204" pitchFamily="34" charset="-122"/>
                <a:ea typeface="微软雅黑" panose="020B0503020204020204" pitchFamily="34" charset="-122"/>
              </a:rPr>
              <a:t>服务</a:t>
            </a:r>
            <a:endParaRPr lang="en-US" sz="3400" dirty="0">
              <a:solidFill>
                <a:srgbClr val="595959">
                  <a:alpha val="99000"/>
                </a:srgbClr>
              </a:solidFill>
              <a:latin typeface="微软雅黑" panose="020B0503020204020204" pitchFamily="34" charset="-122"/>
              <a:ea typeface="微软雅黑" panose="020B0503020204020204" pitchFamily="34" charset="-122"/>
            </a:endParaRPr>
          </a:p>
        </p:txBody>
      </p:sp>
      <p:sp>
        <p:nvSpPr>
          <p:cNvPr id="5" name="Rectangle 4"/>
          <p:cNvSpPr/>
          <p:nvPr/>
        </p:nvSpPr>
        <p:spPr>
          <a:xfrm>
            <a:off x="562939" y="2722658"/>
            <a:ext cx="6214117" cy="3011722"/>
          </a:xfrm>
          <a:prstGeom prst="rect">
            <a:avLst/>
          </a:prstGeom>
        </p:spPr>
        <p:txBody>
          <a:bodyPr>
            <a:spAutoFit/>
          </a:bodyPr>
          <a:lstStyle/>
          <a:p>
            <a:r>
              <a:rPr lang="zh-CN" altLang="en-US" sz="2856" dirty="0">
                <a:solidFill>
                  <a:srgbClr val="00B0F0">
                    <a:alpha val="99000"/>
                  </a:srgbClr>
                </a:solidFill>
                <a:latin typeface="微软雅黑" panose="020B0503020204020204" pitchFamily="34" charset="-122"/>
                <a:ea typeface="微软雅黑" panose="020B0503020204020204" pitchFamily="34" charset="-122"/>
              </a:rPr>
              <a:t>全球分布的高标准数据中心，</a:t>
            </a:r>
            <a:endParaRPr lang="en-US" sz="2856" dirty="0">
              <a:solidFill>
                <a:srgbClr val="00B0F0">
                  <a:alpha val="99000"/>
                </a:srgbClr>
              </a:solidFill>
              <a:latin typeface="微软雅黑" panose="020B0503020204020204" pitchFamily="34" charset="-122"/>
              <a:ea typeface="微软雅黑" panose="020B0503020204020204" pitchFamily="34" charset="-122"/>
            </a:endParaRPr>
          </a:p>
          <a:p>
            <a:r>
              <a:rPr lang="en-US" sz="1836" dirty="0">
                <a:solidFill>
                  <a:srgbClr val="595959">
                    <a:alpha val="99000"/>
                  </a:srgbClr>
                </a:solidFill>
                <a:latin typeface="微软雅黑" panose="020B0503020204020204" pitchFamily="34" charset="-122"/>
                <a:ea typeface="微软雅黑" panose="020B0503020204020204" pitchFamily="34" charset="-122"/>
              </a:rPr>
              <a:t>99.95% </a:t>
            </a:r>
            <a:r>
              <a:rPr lang="zh-CN" altLang="en-US" sz="1836" dirty="0">
                <a:solidFill>
                  <a:srgbClr val="595959">
                    <a:alpha val="99000"/>
                  </a:srgbClr>
                </a:solidFill>
                <a:latin typeface="微软雅黑" panose="020B0503020204020204" pitchFamily="34" charset="-122"/>
                <a:ea typeface="微软雅黑" panose="020B0503020204020204" pitchFamily="34" charset="-122"/>
              </a:rPr>
              <a:t>按月评估的服务等级保证</a:t>
            </a:r>
            <a:r>
              <a:rPr lang="en-US" altLang="zh-CN" sz="1836" dirty="0">
                <a:solidFill>
                  <a:srgbClr val="595959">
                    <a:alpha val="99000"/>
                  </a:srgbClr>
                </a:solidFill>
                <a:latin typeface="微软雅黑" panose="020B0503020204020204" pitchFamily="34" charset="-122"/>
                <a:ea typeface="微软雅黑" panose="020B0503020204020204" pitchFamily="34" charset="-122"/>
              </a:rPr>
              <a:t>(</a:t>
            </a:r>
            <a:r>
              <a:rPr lang="en-US" sz="1836" dirty="0">
                <a:solidFill>
                  <a:srgbClr val="595959">
                    <a:alpha val="99000"/>
                  </a:srgbClr>
                </a:solidFill>
                <a:latin typeface="微软雅黑" panose="020B0503020204020204" pitchFamily="34" charset="-122"/>
                <a:ea typeface="微软雅黑" panose="020B0503020204020204" pitchFamily="34" charset="-122"/>
              </a:rPr>
              <a:t>SLA).  </a:t>
            </a:r>
            <a:r>
              <a:rPr lang="zh-CN" altLang="en-US" sz="1836" dirty="0">
                <a:solidFill>
                  <a:srgbClr val="595959">
                    <a:alpha val="99000"/>
                  </a:srgbClr>
                </a:solidFill>
                <a:latin typeface="微软雅黑" panose="020B0503020204020204" pitchFamily="34" charset="-122"/>
                <a:ea typeface="微软雅黑" panose="020B0503020204020204" pitchFamily="34" charset="-122"/>
              </a:rPr>
              <a:t>只为使用付费</a:t>
            </a:r>
            <a:r>
              <a:rPr lang="en-US" sz="1836" dirty="0">
                <a:solidFill>
                  <a:srgbClr val="595959">
                    <a:alpha val="99000"/>
                  </a:srgbClr>
                </a:solidFill>
                <a:latin typeface="微软雅黑" panose="020B0503020204020204" pitchFamily="34" charset="-122"/>
                <a:ea typeface="微软雅黑" panose="020B0503020204020204" pitchFamily="34" charset="-122"/>
              </a:rPr>
              <a:t>.</a:t>
            </a:r>
          </a:p>
          <a:p>
            <a:endParaRPr lang="en-US" sz="2856" dirty="0">
              <a:latin typeface="微软雅黑" panose="020B0503020204020204" pitchFamily="34" charset="-122"/>
              <a:ea typeface="微软雅黑" panose="020B0503020204020204" pitchFamily="34" charset="-122"/>
            </a:endParaRPr>
          </a:p>
          <a:p>
            <a:r>
              <a:rPr lang="zh-CN" altLang="en-US" sz="2856" dirty="0">
                <a:solidFill>
                  <a:srgbClr val="00B0F0">
                    <a:alpha val="99000"/>
                  </a:srgbClr>
                </a:solidFill>
                <a:latin typeface="微软雅黑" panose="020B0503020204020204" pitchFamily="34" charset="-122"/>
                <a:ea typeface="微软雅黑" panose="020B0503020204020204" pitchFamily="34" charset="-122"/>
              </a:rPr>
              <a:t>灵活和开放的基础服务选项</a:t>
            </a:r>
            <a:endParaRPr lang="en-US" sz="2856" dirty="0">
              <a:solidFill>
                <a:srgbClr val="00B0F0">
                  <a:alpha val="99000"/>
                </a:srgbClr>
              </a:solidFill>
              <a:latin typeface="微软雅黑" panose="020B0503020204020204" pitchFamily="34" charset="-122"/>
              <a:ea typeface="微软雅黑" panose="020B0503020204020204" pitchFamily="34" charset="-122"/>
            </a:endParaRPr>
          </a:p>
          <a:p>
            <a:r>
              <a:rPr lang="zh-CN" altLang="en-US" sz="1836" dirty="0">
                <a:solidFill>
                  <a:srgbClr val="595959">
                    <a:alpha val="99000"/>
                  </a:srgbClr>
                </a:solidFill>
                <a:latin typeface="微软雅黑" panose="020B0503020204020204" pitchFamily="34" charset="-122"/>
                <a:ea typeface="微软雅黑" panose="020B0503020204020204" pitchFamily="34" charset="-122"/>
              </a:rPr>
              <a:t>虚拟机，存储，虚机网络，网站和云服务</a:t>
            </a:r>
            <a:endParaRPr lang="en-US" sz="1836" dirty="0">
              <a:solidFill>
                <a:srgbClr val="595959">
                  <a:alpha val="99000"/>
                </a:srgbClr>
              </a:solidFill>
              <a:latin typeface="微软雅黑" panose="020B0503020204020204" pitchFamily="34" charset="-122"/>
              <a:ea typeface="微软雅黑" panose="020B0503020204020204" pitchFamily="34" charset="-122"/>
            </a:endParaRPr>
          </a:p>
          <a:p>
            <a:endParaRPr lang="en-US" sz="2040" dirty="0">
              <a:latin typeface="微软雅黑" panose="020B0503020204020204" pitchFamily="34" charset="-122"/>
              <a:ea typeface="微软雅黑" panose="020B0503020204020204" pitchFamily="34" charset="-122"/>
            </a:endParaRPr>
          </a:p>
          <a:p>
            <a:r>
              <a:rPr lang="zh-CN" altLang="en-US" sz="2856" dirty="0">
                <a:solidFill>
                  <a:srgbClr val="00B0F0">
                    <a:alpha val="99000"/>
                  </a:srgbClr>
                </a:solidFill>
                <a:latin typeface="微软雅黑" panose="020B0503020204020204" pitchFamily="34" charset="-122"/>
                <a:ea typeface="微软雅黑" panose="020B0503020204020204" pitchFamily="34" charset="-122"/>
              </a:rPr>
              <a:t>完善的可选高级服务</a:t>
            </a:r>
            <a:endParaRPr lang="en-US" sz="2856" dirty="0">
              <a:solidFill>
                <a:srgbClr val="00B0F0">
                  <a:alpha val="99000"/>
                </a:srgbClr>
              </a:solidFill>
              <a:latin typeface="微软雅黑" panose="020B0503020204020204" pitchFamily="34" charset="-122"/>
              <a:ea typeface="微软雅黑" panose="020B0503020204020204" pitchFamily="34" charset="-122"/>
            </a:endParaRPr>
          </a:p>
          <a:p>
            <a:r>
              <a:rPr lang="en-US" sz="1836" dirty="0">
                <a:solidFill>
                  <a:srgbClr val="595959">
                    <a:alpha val="99000"/>
                  </a:srgbClr>
                </a:solidFill>
                <a:latin typeface="微软雅黑" panose="020B0503020204020204" pitchFamily="34" charset="-122"/>
                <a:ea typeface="微软雅黑" panose="020B0503020204020204" pitchFamily="34" charset="-122"/>
              </a:rPr>
              <a:t>SQL </a:t>
            </a:r>
            <a:r>
              <a:rPr lang="zh-CN" altLang="en-US" sz="1836" dirty="0">
                <a:solidFill>
                  <a:srgbClr val="595959">
                    <a:alpha val="99000"/>
                  </a:srgbClr>
                </a:solidFill>
                <a:latin typeface="微软雅黑" panose="020B0503020204020204" pitchFamily="34" charset="-122"/>
                <a:ea typeface="微软雅黑" panose="020B0503020204020204" pitchFamily="34" charset="-122"/>
              </a:rPr>
              <a:t>数据库，缓存，服务总线和其他</a:t>
            </a:r>
            <a:endParaRPr lang="en-US" sz="1836" dirty="0">
              <a:solidFill>
                <a:srgbClr val="595959">
                  <a:alpha val="99000"/>
                </a:srgbClr>
              </a:solidFill>
              <a:latin typeface="微软雅黑" panose="020B0503020204020204" pitchFamily="34" charset="-122"/>
              <a:ea typeface="微软雅黑" panose="020B0503020204020204" pitchFamily="34" charset="-122"/>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616" y="2857048"/>
            <a:ext cx="5694499" cy="3295175"/>
          </a:xfrm>
          <a:prstGeom prst="rect">
            <a:avLst/>
          </a:prstGeom>
        </p:spPr>
      </p:pic>
    </p:spTree>
    <p:extLst>
      <p:ext uri="{BB962C8B-B14F-4D97-AF65-F5344CB8AC3E}">
        <p14:creationId xmlns:p14="http://schemas.microsoft.com/office/powerpoint/2010/main" val="20384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 layout</a:t>
            </a:r>
          </a:p>
        </p:txBody>
      </p:sp>
      <p:pic>
        <p:nvPicPr>
          <p:cNvPr id="358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88" y="1632542"/>
            <a:ext cx="10255966" cy="48890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a:endCxn id="7" idx="2"/>
          </p:cNvCxnSpPr>
          <p:nvPr/>
        </p:nvCxnSpPr>
        <p:spPr>
          <a:xfrm flipV="1">
            <a:off x="7616781" y="2875689"/>
            <a:ext cx="2607598" cy="1281996"/>
          </a:xfrm>
          <a:prstGeom prst="straightConnector1">
            <a:avLst/>
          </a:prstGeom>
          <a:ln w="57150">
            <a:solidFill>
              <a:schemeClr val="accent1">
                <a:alpha val="89804"/>
              </a:schemeClr>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8281958" y="1366488"/>
            <a:ext cx="3884835" cy="1509201"/>
          </a:xfrm>
          <a:prstGeom prst="rect">
            <a:avLst/>
          </a:prstGeom>
          <a:solidFill>
            <a:schemeClr val="tx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32" tIns="46617" rIns="93232" bIns="46617" numCol="1" rtlCol="0" anchor="ctr" anchorCtr="0" compatLnSpc="1">
            <a:prstTxWarp prst="textNoShape">
              <a:avLst/>
            </a:prstTxWarp>
          </a:bodyPr>
          <a:lstStyle/>
          <a:p>
            <a:pPr defTabSz="932056"/>
            <a:r>
              <a:rPr lang="zh-CN" altLang="en-US" sz="2243" b="1" u="sng" dirty="0" smtClean="0">
                <a:solidFill>
                  <a:srgbClr val="FFFFFF">
                    <a:alpha val="98824"/>
                  </a:srgbClr>
                </a:solidFill>
                <a:latin typeface="微软雅黑" panose="020B0503020204020204" pitchFamily="34" charset="-122"/>
                <a:ea typeface="微软雅黑" panose="020B0503020204020204" pitchFamily="34" charset="-122"/>
                <a:cs typeface="Segoe UI" pitchFamily="34" charset="0"/>
              </a:rPr>
              <a:t>数据磁盘</a:t>
            </a:r>
            <a:endParaRPr lang="en-US" sz="2243" b="1" u="sng" dirty="0">
              <a:solidFill>
                <a:srgbClr val="FFFFFF">
                  <a:alpha val="98824"/>
                </a:srgbClr>
              </a:solidFill>
              <a:latin typeface="微软雅黑" panose="020B0503020204020204" pitchFamily="34" charset="-122"/>
              <a:ea typeface="微软雅黑" panose="020B0503020204020204" pitchFamily="34" charset="-122"/>
              <a:cs typeface="Segoe UI" pitchFamily="34" charset="0"/>
            </a:endParaRPr>
          </a:p>
          <a:p>
            <a:pPr marL="349636" indent="-349636" defTabSz="932056">
              <a:buFont typeface="Arial" pitchFamily="34" charset="0"/>
              <a:buChar char="•"/>
            </a:pPr>
            <a:r>
              <a:rPr lang="zh-CN" altLang="en-US" sz="2243" dirty="0" smtClean="0">
                <a:solidFill>
                  <a:srgbClr val="FFFFFF">
                    <a:alpha val="98824"/>
                  </a:srgbClr>
                </a:solidFill>
                <a:latin typeface="微软雅黑" panose="020B0503020204020204" pitchFamily="34" charset="-122"/>
                <a:ea typeface="微软雅黑" panose="020B0503020204020204" pitchFamily="34" charset="-122"/>
                <a:cs typeface="Segoe UI" pitchFamily="34" charset="0"/>
              </a:rPr>
              <a:t>高可用</a:t>
            </a:r>
            <a:endParaRPr lang="en-US" sz="2243" dirty="0">
              <a:solidFill>
                <a:srgbClr val="FFFFFF">
                  <a:alpha val="98824"/>
                </a:srgbClr>
              </a:solidFill>
              <a:latin typeface="微软雅黑" panose="020B0503020204020204" pitchFamily="34" charset="-122"/>
              <a:ea typeface="微软雅黑" panose="020B0503020204020204" pitchFamily="34" charset="-122"/>
              <a:cs typeface="Segoe UI" pitchFamily="34" charset="0"/>
            </a:endParaRPr>
          </a:p>
          <a:p>
            <a:pPr marL="349636" indent="-349636" defTabSz="932056">
              <a:buFont typeface="Arial" pitchFamily="34" charset="0"/>
              <a:buChar char="•"/>
            </a:pPr>
            <a:r>
              <a:rPr lang="en-US" sz="2243" dirty="0">
                <a:solidFill>
                  <a:srgbClr val="FFFFFF">
                    <a:alpha val="98824"/>
                  </a:srgbClr>
                </a:solidFill>
                <a:latin typeface="微软雅黑" panose="020B0503020204020204" pitchFamily="34" charset="-122"/>
                <a:ea typeface="微软雅黑" panose="020B0503020204020204" pitchFamily="34" charset="-122"/>
                <a:cs typeface="Segoe UI" pitchFamily="34" charset="0"/>
              </a:rPr>
              <a:t>SCSI</a:t>
            </a:r>
          </a:p>
          <a:p>
            <a:pPr marL="349636" indent="-349636" defTabSz="932056">
              <a:buFont typeface="Arial" pitchFamily="34" charset="0"/>
              <a:buChar char="•"/>
            </a:pPr>
            <a:r>
              <a:rPr lang="zh-CN" altLang="en-US" sz="2243" b="1" dirty="0" smtClean="0">
                <a:solidFill>
                  <a:srgbClr val="FFFFFF">
                    <a:alpha val="98824"/>
                  </a:srgbClr>
                </a:solidFill>
                <a:latin typeface="微软雅黑" panose="020B0503020204020204" pitchFamily="34" charset="-122"/>
                <a:ea typeface="微软雅黑" panose="020B0503020204020204" pitchFamily="34" charset="-122"/>
                <a:cs typeface="Segoe UI" pitchFamily="34" charset="0"/>
              </a:rPr>
              <a:t>自定义盘符</a:t>
            </a:r>
            <a:endParaRPr lang="en-US" sz="2243" b="1" dirty="0">
              <a:solidFill>
                <a:srgbClr val="FFFFFF">
                  <a:alpha val="98824"/>
                </a:srgbClr>
              </a:solidFill>
              <a:latin typeface="微软雅黑" panose="020B0503020204020204" pitchFamily="34" charset="-122"/>
              <a:ea typeface="微软雅黑" panose="020B0503020204020204" pitchFamily="34" charset="-122"/>
              <a:cs typeface="Segoe UI" pitchFamily="34" charset="0"/>
            </a:endParaRPr>
          </a:p>
        </p:txBody>
      </p:sp>
      <p:sp>
        <p:nvSpPr>
          <p:cNvPr id="4" name="Rectangle 3"/>
          <p:cNvSpPr/>
          <p:nvPr/>
        </p:nvSpPr>
        <p:spPr bwMode="auto">
          <a:xfrm>
            <a:off x="440825" y="4157684"/>
            <a:ext cx="9958394" cy="388484"/>
          </a:xfrm>
          <a:prstGeom prst="rect">
            <a:avLst/>
          </a:prstGeom>
          <a:solidFill>
            <a:srgbClr val="94C949">
              <a:alpha val="50196"/>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32" tIns="46617" rIns="93232" bIns="46617" numCol="1" rtlCol="0" anchor="ctr" anchorCtr="0" compatLnSpc="1">
            <a:prstTxWarp prst="textNoShape">
              <a:avLst/>
            </a:prstTxWarp>
          </a:bodyPr>
          <a:lstStyle/>
          <a:p>
            <a:pPr algn="ctr" defTabSz="932056"/>
            <a:endParaRPr lang="en-US" sz="2243" dirty="0">
              <a:solidFill>
                <a:srgbClr val="FFFFFF">
                  <a:alpha val="98824"/>
                </a:srgbClr>
              </a:solidFill>
              <a:latin typeface="Segoe UI" pitchFamily="34" charset="0"/>
              <a:ea typeface="Segoe UI" pitchFamily="34" charset="0"/>
              <a:cs typeface="Segoe UI" pitchFamily="34" charset="0"/>
            </a:endParaRPr>
          </a:p>
        </p:txBody>
      </p:sp>
      <p:pic>
        <p:nvPicPr>
          <p:cNvPr id="399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37" y="3341869"/>
            <a:ext cx="9721800" cy="350606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flipH="1">
            <a:off x="7822298" y="2875689"/>
            <a:ext cx="2402078" cy="1709327"/>
          </a:xfrm>
          <a:prstGeom prst="straightConnector1">
            <a:avLst/>
          </a:prstGeom>
          <a:ln w="57150">
            <a:solidFill>
              <a:schemeClr val="accent1">
                <a:alpha val="89804"/>
              </a:schemeClr>
            </a:solidFill>
            <a:tailEnd type="arrow"/>
          </a:ln>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1881660333"/>
      </p:ext>
    </p:extLst>
  </p:cSld>
  <p:clrMapOvr>
    <a:masterClrMapping/>
  </p:clrMapOvr>
  <p:transition advTm="4755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xit" presetSubtype="0" fill="hold" grpId="1" nodeType="with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39939"/>
                                        </p:tgtEl>
                                        <p:attrNameLst>
                                          <p:attrName>style.visibility</p:attrName>
                                        </p:attrNameLst>
                                      </p:cBhvr>
                                      <p:to>
                                        <p:strVal val="visible"/>
                                      </p:to>
                                    </p:set>
                                    <p:animEffect transition="in" filter="fade">
                                      <p:cBhvr>
                                        <p:cTn id="28"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4"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磁盘缓存管理</a:t>
            </a:r>
            <a:endParaRPr lang="en-US" dirty="0"/>
          </a:p>
        </p:txBody>
      </p:sp>
      <p:sp>
        <p:nvSpPr>
          <p:cNvPr id="4" name="Text Placeholder 3"/>
          <p:cNvSpPr>
            <a:spLocks noGrp="1"/>
          </p:cNvSpPr>
          <p:nvPr>
            <p:ph type="body" sz="quarter" idx="4294967295"/>
          </p:nvPr>
        </p:nvSpPr>
        <p:spPr>
          <a:xfrm>
            <a:off x="884237" y="4411662"/>
            <a:ext cx="10684771" cy="1509712"/>
          </a:xfrm>
        </p:spPr>
        <p:txBody>
          <a:bodyPr/>
          <a:lstStyle/>
          <a:p>
            <a:pPr marL="469420" indent="-466182">
              <a:buFont typeface="Arial" pitchFamily="34" charset="0"/>
              <a:buChar char="•"/>
            </a:pPr>
            <a:r>
              <a:rPr lang="en-US" sz="2719" dirty="0"/>
              <a:t>C:\ = </a:t>
            </a:r>
            <a:r>
              <a:rPr lang="zh-CN" altLang="en-US" sz="2719" dirty="0" smtClean="0"/>
              <a:t>系统盘</a:t>
            </a:r>
            <a:endParaRPr lang="en-US" sz="2719" dirty="0"/>
          </a:p>
          <a:p>
            <a:pPr marL="469420" indent="-466182">
              <a:buFont typeface="Arial" pitchFamily="34" charset="0"/>
              <a:buChar char="•"/>
            </a:pPr>
            <a:r>
              <a:rPr lang="en-US" sz="2719" dirty="0">
                <a:solidFill>
                  <a:schemeClr val="tx2"/>
                </a:solidFill>
              </a:rPr>
              <a:t>D:\ = </a:t>
            </a:r>
            <a:r>
              <a:rPr lang="zh-CN" altLang="en-US" sz="2719" dirty="0" smtClean="0">
                <a:solidFill>
                  <a:schemeClr val="tx2"/>
                </a:solidFill>
              </a:rPr>
              <a:t>临时磁盘（无缓存）</a:t>
            </a:r>
            <a:endParaRPr lang="en-US" sz="2719" dirty="0">
              <a:solidFill>
                <a:schemeClr val="tx2"/>
              </a:solidFill>
            </a:endParaRPr>
          </a:p>
          <a:p>
            <a:pPr marL="469420" indent="-466182">
              <a:buFont typeface="Arial" pitchFamily="34" charset="0"/>
              <a:buChar char="•"/>
            </a:pPr>
            <a:r>
              <a:rPr lang="en-US" sz="2719" dirty="0"/>
              <a:t>E:\, F:\. G:\ ... </a:t>
            </a:r>
            <a:r>
              <a:rPr lang="zh-CN" altLang="en-US" sz="2719" dirty="0" smtClean="0"/>
              <a:t>数据磁盘</a:t>
            </a:r>
            <a:endParaRPr lang="en-US" sz="2719" dirty="0"/>
          </a:p>
        </p:txBody>
      </p:sp>
      <p:graphicFrame>
        <p:nvGraphicFramePr>
          <p:cNvPr id="5" name="Table 4"/>
          <p:cNvGraphicFramePr>
            <a:graphicFrameLocks noGrp="1"/>
          </p:cNvGraphicFramePr>
          <p:nvPr>
            <p:extLst>
              <p:ext uri="{D42A27DB-BD31-4B8C-83A1-F6EECF244321}">
                <p14:modId xmlns:p14="http://schemas.microsoft.com/office/powerpoint/2010/main" val="2817290357"/>
              </p:ext>
            </p:extLst>
          </p:nvPr>
        </p:nvGraphicFramePr>
        <p:xfrm>
          <a:off x="884237" y="1762124"/>
          <a:ext cx="10684771" cy="2450370"/>
        </p:xfrm>
        <a:graphic>
          <a:graphicData uri="http://schemas.openxmlformats.org/drawingml/2006/table">
            <a:tbl>
              <a:tblPr firstRow="1" bandRow="1">
                <a:tableStyleId>{B301B821-A1FF-4177-AEE7-76D212191A09}</a:tableStyleId>
              </a:tblPr>
              <a:tblGrid>
                <a:gridCol w="3025259"/>
                <a:gridCol w="3077591"/>
                <a:gridCol w="4581921"/>
              </a:tblGrid>
              <a:tr h="0">
                <a:tc>
                  <a:txBody>
                    <a:bodyPr/>
                    <a:lstStyle/>
                    <a:p>
                      <a:r>
                        <a:rPr lang="zh-CN" altLang="en-US" sz="2000" dirty="0" smtClean="0">
                          <a:latin typeface="微软雅黑" panose="020B0503020204020204" pitchFamily="34" charset="-122"/>
                          <a:ea typeface="微软雅黑" panose="020B0503020204020204" pitchFamily="34" charset="-122"/>
                        </a:rPr>
                        <a:t>性能</a:t>
                      </a:r>
                      <a:endParaRPr lang="en-US" sz="2000" dirty="0">
                        <a:latin typeface="微软雅黑" panose="020B0503020204020204" pitchFamily="34" charset="-122"/>
                        <a:ea typeface="微软雅黑" panose="020B0503020204020204" pitchFamily="34" charset="-122"/>
                      </a:endParaRPr>
                    </a:p>
                  </a:txBody>
                  <a:tcPr marL="124314" marR="124314" marT="62157" marB="62157"/>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zh-CN" altLang="en-US" sz="2000" dirty="0" smtClean="0">
                          <a:latin typeface="微软雅黑" panose="020B0503020204020204" pitchFamily="34" charset="-122"/>
                          <a:ea typeface="微软雅黑" panose="020B0503020204020204" pitchFamily="34" charset="-122"/>
                        </a:rPr>
                        <a:t>系统盘</a:t>
                      </a:r>
                      <a:endParaRPr lang="en-US" sz="2000" dirty="0" smtClean="0">
                        <a:latin typeface="微软雅黑" panose="020B0503020204020204" pitchFamily="34" charset="-122"/>
                        <a:ea typeface="微软雅黑" panose="020B0503020204020204" pitchFamily="34" charset="-122"/>
                      </a:endParaRPr>
                    </a:p>
                  </a:txBody>
                  <a:tcPr marL="124314" marR="124314" marT="62157" marB="62157"/>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zh-CN" altLang="en-US" sz="2000" dirty="0" smtClean="0">
                          <a:latin typeface="微软雅黑" panose="020B0503020204020204" pitchFamily="34" charset="-122"/>
                          <a:ea typeface="微软雅黑" panose="020B0503020204020204" pitchFamily="34" charset="-122"/>
                        </a:rPr>
                        <a:t>数据磁盘</a:t>
                      </a:r>
                      <a:endParaRPr lang="en-US" sz="2000" dirty="0">
                        <a:latin typeface="微软雅黑" panose="020B0503020204020204" pitchFamily="34" charset="-122"/>
                        <a:ea typeface="微软雅黑" panose="020B0503020204020204" pitchFamily="34" charset="-122"/>
                      </a:endParaRPr>
                    </a:p>
                  </a:txBody>
                  <a:tcPr marL="124314" marR="124314" marT="62157" marB="62157"/>
                </a:tc>
              </a:tr>
              <a:tr h="0">
                <a:tc>
                  <a:txBody>
                    <a:bodyPr/>
                    <a:lstStyle/>
                    <a:p>
                      <a:r>
                        <a:rPr lang="zh-CN" altLang="en-US" sz="2500" dirty="0" smtClean="0"/>
                        <a:t>缓存默认权限</a:t>
                      </a:r>
                      <a:endParaRPr lang="en-US" sz="2500" dirty="0"/>
                    </a:p>
                  </a:txBody>
                  <a:tcPr marL="124314" marR="124314" marT="62157" marB="62157"/>
                </a:tc>
                <a:tc>
                  <a:txBody>
                    <a:bodyPr/>
                    <a:lstStyle/>
                    <a:p>
                      <a:r>
                        <a:rPr lang="zh-CN" altLang="en-US" sz="2500" dirty="0" smtClean="0"/>
                        <a:t>可读写</a:t>
                      </a:r>
                      <a:endParaRPr lang="en-US" sz="2500" b="1" dirty="0"/>
                    </a:p>
                  </a:txBody>
                  <a:tcPr marL="124314" marR="124314" marT="62157" marB="62157"/>
                </a:tc>
                <a:tc>
                  <a:txBody>
                    <a:bodyPr/>
                    <a:lstStyle/>
                    <a:p>
                      <a:r>
                        <a:rPr lang="zh-CN" altLang="en-US" sz="2500" dirty="0" smtClean="0"/>
                        <a:t>无缓存</a:t>
                      </a:r>
                      <a:endParaRPr lang="en-US" sz="2500" b="1" dirty="0"/>
                    </a:p>
                  </a:txBody>
                  <a:tcPr marL="124314" marR="124314" marT="62157" marB="62157"/>
                </a:tc>
              </a:tr>
              <a:tr h="0">
                <a:tc>
                  <a:txBody>
                    <a:bodyPr/>
                    <a:lstStyle/>
                    <a:p>
                      <a:r>
                        <a:rPr lang="zh-CN" altLang="en-US" sz="2500" dirty="0" smtClean="0"/>
                        <a:t>最大尺寸</a:t>
                      </a:r>
                      <a:endParaRPr lang="en-US" sz="2500" dirty="0"/>
                    </a:p>
                  </a:txBody>
                  <a:tcPr marL="124314" marR="124314" marT="62157" marB="62157"/>
                </a:tc>
                <a:tc>
                  <a:txBody>
                    <a:bodyPr/>
                    <a:lstStyle/>
                    <a:p>
                      <a:r>
                        <a:rPr lang="en-US" sz="2500" dirty="0" smtClean="0"/>
                        <a:t>127</a:t>
                      </a:r>
                      <a:r>
                        <a:rPr lang="en-US" sz="2500" baseline="0" dirty="0" smtClean="0"/>
                        <a:t> GB</a:t>
                      </a:r>
                      <a:endParaRPr lang="en-US" sz="2500" b="1" dirty="0"/>
                    </a:p>
                  </a:txBody>
                  <a:tcPr marL="124314" marR="124314" marT="62157" marB="62157"/>
                </a:tc>
                <a:tc>
                  <a:txBody>
                    <a:bodyPr/>
                    <a:lstStyle/>
                    <a:p>
                      <a:r>
                        <a:rPr lang="en-US" sz="2500" dirty="0" smtClean="0"/>
                        <a:t>1 TB</a:t>
                      </a:r>
                      <a:endParaRPr lang="en-US" sz="2500" b="1" dirty="0"/>
                    </a:p>
                  </a:txBody>
                  <a:tcPr marL="124314" marR="124314" marT="62157" marB="62157"/>
                </a:tc>
              </a:tr>
              <a:tr h="0">
                <a:tc>
                  <a:txBody>
                    <a:bodyPr/>
                    <a:lstStyle/>
                    <a:p>
                      <a:r>
                        <a:rPr lang="zh-CN" altLang="en-US" sz="2500" dirty="0" smtClean="0"/>
                        <a:t>镜像</a:t>
                      </a:r>
                      <a:endParaRPr lang="en-US" sz="2500" dirty="0"/>
                    </a:p>
                  </a:txBody>
                  <a:tcPr marL="124314" marR="124314" marT="62157" marB="62157"/>
                </a:tc>
                <a:tc>
                  <a:txBody>
                    <a:bodyPr/>
                    <a:lstStyle/>
                    <a:p>
                      <a:r>
                        <a:rPr lang="en-US" sz="2500" dirty="0" smtClean="0"/>
                        <a:t>Yes</a:t>
                      </a:r>
                      <a:endParaRPr lang="en-US" sz="2500" b="1" dirty="0"/>
                    </a:p>
                  </a:txBody>
                  <a:tcPr marL="124314" marR="124314" marT="62157" marB="62157"/>
                </a:tc>
                <a:tc>
                  <a:txBody>
                    <a:bodyPr/>
                    <a:lstStyle/>
                    <a:p>
                      <a:r>
                        <a:rPr lang="en-US" sz="2500" dirty="0" smtClean="0"/>
                        <a:t>No</a:t>
                      </a:r>
                      <a:endParaRPr lang="en-US" sz="2500" b="1" dirty="0"/>
                    </a:p>
                  </a:txBody>
                  <a:tcPr marL="124314" marR="124314" marT="62157" marB="62157"/>
                </a:tc>
              </a:tr>
              <a:tr h="0">
                <a:tc>
                  <a:txBody>
                    <a:bodyPr/>
                    <a:lstStyle/>
                    <a:p>
                      <a:r>
                        <a:rPr lang="zh-CN" altLang="en-US" sz="2500" dirty="0" smtClean="0"/>
                        <a:t>修改应用</a:t>
                      </a:r>
                      <a:endParaRPr lang="en-US" sz="2500" dirty="0"/>
                    </a:p>
                  </a:txBody>
                  <a:tcPr marL="124314" marR="124314" marT="62157" marB="62157"/>
                </a:tc>
                <a:tc>
                  <a:txBody>
                    <a:bodyPr/>
                    <a:lstStyle/>
                    <a:p>
                      <a:r>
                        <a:rPr lang="zh-CN" altLang="en-US" sz="2500" dirty="0" smtClean="0"/>
                        <a:t>修改后需要重启</a:t>
                      </a:r>
                      <a:endParaRPr lang="en-US" sz="2500" dirty="0"/>
                    </a:p>
                  </a:txBody>
                  <a:tcPr marL="124314" marR="124314" marT="62157" marB="62157"/>
                </a:tc>
                <a:tc>
                  <a:txBody>
                    <a:bodyPr/>
                    <a:lstStyle/>
                    <a:p>
                      <a:r>
                        <a:rPr lang="zh-CN" altLang="en-US" sz="2500" dirty="0" smtClean="0"/>
                        <a:t>修改，填写均无需重启</a:t>
                      </a:r>
                      <a:endParaRPr lang="en-US" sz="2500" dirty="0"/>
                    </a:p>
                  </a:txBody>
                  <a:tcPr marL="124314" marR="124314" marT="62157" marB="62157"/>
                </a:tc>
              </a:tr>
            </a:tbl>
          </a:graphicData>
        </a:graphic>
      </p:graphicFrame>
    </p:spTree>
    <p:extLst>
      <p:ext uri="{BB962C8B-B14F-4D97-AF65-F5344CB8AC3E}">
        <p14:creationId xmlns:p14="http://schemas.microsoft.com/office/powerpoint/2010/main" val="2748072480"/>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2201862"/>
            <a:ext cx="10285055" cy="214673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0" rIns="93256" bIns="93260" numCol="1" rtlCol="0" anchor="b" anchorCtr="0" compatLnSpc="1">
            <a:prstTxWarp prst="textNoShape">
              <a:avLst/>
            </a:prstTxWarp>
          </a:bodyPr>
          <a:lstStyle/>
          <a:p>
            <a:pPr defTabSz="932121" fontAlgn="base">
              <a:spcBef>
                <a:spcPct val="0"/>
              </a:spcBef>
              <a:spcAft>
                <a:spcPct val="0"/>
              </a:spcAft>
            </a:pPr>
            <a:endParaRPr lang="en-US" sz="2000" dirty="0">
              <a:solidFill>
                <a:schemeClr val="bg1"/>
              </a:solidFill>
            </a:endParaRPr>
          </a:p>
        </p:txBody>
      </p:sp>
      <p:sp>
        <p:nvSpPr>
          <p:cNvPr id="7" name="Rectangle 6"/>
          <p:cNvSpPr/>
          <p:nvPr/>
        </p:nvSpPr>
        <p:spPr bwMode="auto">
          <a:xfrm>
            <a:off x="9786967" y="2201862"/>
            <a:ext cx="2298670" cy="214673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0" rIns="93256" bIns="93260" numCol="1" rtlCol="0" anchor="b" anchorCtr="0" compatLnSpc="1">
            <a:prstTxWarp prst="textNoShape">
              <a:avLst/>
            </a:prstTxWarp>
          </a:bodyPr>
          <a:lstStyle/>
          <a:p>
            <a:pPr defTabSz="932121" fontAlgn="base">
              <a:spcBef>
                <a:spcPct val="0"/>
              </a:spcBef>
              <a:spcAft>
                <a:spcPct val="0"/>
              </a:spcAft>
            </a:pPr>
            <a:r>
              <a:rPr lang="en-US" sz="2000" dirty="0">
                <a:solidFill>
                  <a:schemeClr val="tx1"/>
                </a:solidFill>
              </a:rPr>
              <a:t>Demo</a:t>
            </a:r>
          </a:p>
        </p:txBody>
      </p:sp>
      <p:sp>
        <p:nvSpPr>
          <p:cNvPr id="8" name="Rounded Rectangle 29"/>
          <p:cNvSpPr/>
          <p:nvPr/>
        </p:nvSpPr>
        <p:spPr bwMode="black">
          <a:xfrm>
            <a:off x="10632748" y="2656915"/>
            <a:ext cx="607109" cy="1236632"/>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121" fontAlgn="base">
              <a:spcBef>
                <a:spcPct val="0"/>
              </a:spcBef>
              <a:spcAft>
                <a:spcPct val="0"/>
              </a:spcAft>
            </a:pPr>
            <a:endParaRPr lang="en-US" sz="1938"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itle 2"/>
          <p:cNvSpPr txBox="1">
            <a:spLocks/>
          </p:cNvSpPr>
          <p:nvPr/>
        </p:nvSpPr>
        <p:spPr>
          <a:xfrm>
            <a:off x="503237" y="3040264"/>
            <a:ext cx="10317162" cy="609398"/>
          </a:xfrm>
          <a:prstGeom prst="rect">
            <a:avLst/>
          </a:prstGeom>
        </p:spPr>
        <p:txBody>
          <a:bodyPr vert="horz" wrap="square" lIns="0" tIns="0" rIns="0" bIns="0" rtlCol="0" anchor="b" anchorCtr="0">
            <a:spAutoFit/>
          </a:bodyPr>
          <a:lstStyle>
            <a:lvl1pPr algn="l" defTabSz="932390" rtl="0" eaLnBrk="1" latinLnBrk="0" hangingPunct="1">
              <a:lnSpc>
                <a:spcPct val="90000"/>
              </a:lnSpc>
              <a:spcBef>
                <a:spcPct val="0"/>
              </a:spcBef>
              <a:buNone/>
              <a:defRPr lang="en-US" sz="7343" b="0" kern="1200" cap="none" spc="-154" baseline="0">
                <a:ln w="3175">
                  <a:noFill/>
                </a:ln>
                <a:gradFill>
                  <a:gsLst>
                    <a:gs pos="1250">
                      <a:schemeClr val="tx1"/>
                    </a:gs>
                    <a:gs pos="100000">
                      <a:schemeClr val="tx1"/>
                    </a:gs>
                  </a:gsLst>
                  <a:lin ang="5400000" scaled="0"/>
                </a:gradFill>
                <a:effectLst/>
                <a:latin typeface="+mj-lt"/>
                <a:ea typeface="+mn-ea"/>
                <a:cs typeface="Arial" charset="0"/>
              </a:defRPr>
            </a:lvl1pPr>
          </a:lstStyle>
          <a:p>
            <a:r>
              <a:rPr lang="en-US" sz="4400" dirty="0" smtClean="0">
                <a:solidFill>
                  <a:schemeClr val="tx1"/>
                </a:solidFill>
              </a:rPr>
              <a:t>Virtual Machine</a:t>
            </a:r>
            <a:endParaRPr lang="en-US" sz="4400" dirty="0">
              <a:solidFill>
                <a:schemeClr val="tx1"/>
              </a:solidFill>
            </a:endParaRPr>
          </a:p>
        </p:txBody>
      </p:sp>
    </p:spTree>
    <p:extLst>
      <p:ext uri="{BB962C8B-B14F-4D97-AF65-F5344CB8AC3E}">
        <p14:creationId xmlns:p14="http://schemas.microsoft.com/office/powerpoint/2010/main" val="317748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437" y="2654272"/>
            <a:ext cx="11887200" cy="1376390"/>
          </a:xfrm>
        </p:spPr>
        <p:txBody>
          <a:bodyPr/>
          <a:lstStyle/>
          <a:p>
            <a:r>
              <a:rPr lang="en-US" dirty="0" smtClean="0"/>
              <a:t>Q&amp;A</a:t>
            </a:r>
            <a:endParaRPr lang="en-US" dirty="0"/>
          </a:p>
        </p:txBody>
      </p:sp>
      <p:pic>
        <p:nvPicPr>
          <p:cNvPr id="3" name="Picture 2" descr="TalkBubbles-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2679" y="317933"/>
            <a:ext cx="8228853" cy="6358659"/>
          </a:xfrm>
          <a:prstGeom prst="rect">
            <a:avLst/>
          </a:prstGeom>
        </p:spPr>
      </p:pic>
    </p:spTree>
    <p:extLst>
      <p:ext uri="{BB962C8B-B14F-4D97-AF65-F5344CB8AC3E}">
        <p14:creationId xmlns:p14="http://schemas.microsoft.com/office/powerpoint/2010/main" val="363974062"/>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67297A"/>
        </a:solidFill>
        <a:effectLst/>
      </p:bgPr>
    </p:bg>
    <p:spTree>
      <p:nvGrpSpPr>
        <p:cNvPr id="1" name=""/>
        <p:cNvGrpSpPr/>
        <p:nvPr/>
      </p:nvGrpSpPr>
      <p:grpSpPr>
        <a:xfrm>
          <a:off x="0" y="0"/>
          <a:ext cx="0" cy="0"/>
          <a:chOff x="0" y="0"/>
          <a:chExt cx="0" cy="0"/>
        </a:xfrm>
      </p:grpSpPr>
      <p:sp>
        <p:nvSpPr>
          <p:cNvPr id="4"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2014 Microsoft </a:t>
            </a:r>
            <a:r>
              <a:rPr lang="en-US" sz="700" dirty="0">
                <a:gradFill>
                  <a:gsLst>
                    <a:gs pos="0">
                      <a:srgbClr val="FFFFFF"/>
                    </a:gs>
                    <a:gs pos="100000">
                      <a:srgbClr val="FFFFFF"/>
                    </a:gs>
                  </a:gsLst>
                  <a:lin ang="5400000" scaled="0"/>
                </a:gradFill>
                <a:cs typeface="Segoe UI" pitchFamily="34" charset="0"/>
              </a:rPr>
              <a:t>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10973065" y="479425"/>
            <a:ext cx="1005840" cy="195077"/>
          </a:xfrm>
          <a:prstGeom prst="rect">
            <a:avLst/>
          </a:prstGeom>
        </p:spPr>
      </p:pic>
    </p:spTree>
    <p:extLst>
      <p:ext uri="{BB962C8B-B14F-4D97-AF65-F5344CB8AC3E}">
        <p14:creationId xmlns:p14="http://schemas.microsoft.com/office/powerpoint/2010/main" val="125731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p:spPr>
        <p:txBody>
          <a:bodyPr>
            <a:normAutofit/>
          </a:bodyPr>
          <a:lstStyle/>
          <a:p>
            <a:r>
              <a:rPr lang="zh-CN" altLang="en-US" dirty="0" smtClean="0"/>
              <a:t>全球</a:t>
            </a:r>
            <a:r>
              <a:rPr lang="zh-CN" altLang="en-US" dirty="0"/>
              <a:t>布局</a:t>
            </a:r>
            <a:endParaRPr lang="en-US" dirty="0"/>
          </a:p>
        </p:txBody>
      </p:sp>
      <p:grpSp>
        <p:nvGrpSpPr>
          <p:cNvPr id="3" name="Group 2"/>
          <p:cNvGrpSpPr/>
          <p:nvPr/>
        </p:nvGrpSpPr>
        <p:grpSpPr>
          <a:xfrm>
            <a:off x="2114463" y="1493261"/>
            <a:ext cx="8216498" cy="4549973"/>
            <a:chOff x="395371" y="1139688"/>
            <a:chExt cx="8399866" cy="4651514"/>
          </a:xfrm>
          <a:solidFill>
            <a:schemeClr val="tx1"/>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dirty="0">
                <a:solidFill>
                  <a:srgbClr val="292929"/>
                </a:solidFill>
              </a:endParaRPr>
            </a:p>
          </p:txBody>
        </p:sp>
      </p:grpSp>
      <p:sp>
        <p:nvSpPr>
          <p:cNvPr id="1315" name="Oval 1314"/>
          <p:cNvSpPr/>
          <p:nvPr/>
        </p:nvSpPr>
        <p:spPr bwMode="auto">
          <a:xfrm>
            <a:off x="4121934" y="3092254"/>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19" name="Oval 1318"/>
          <p:cNvSpPr/>
          <p:nvPr/>
        </p:nvSpPr>
        <p:spPr bwMode="auto">
          <a:xfrm>
            <a:off x="3074091" y="3202129"/>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0" name="Oval 1319"/>
          <p:cNvSpPr/>
          <p:nvPr/>
        </p:nvSpPr>
        <p:spPr bwMode="auto">
          <a:xfrm>
            <a:off x="3982574" y="3411159"/>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1" name="Oval 1320"/>
          <p:cNvSpPr/>
          <p:nvPr/>
        </p:nvSpPr>
        <p:spPr bwMode="auto">
          <a:xfrm>
            <a:off x="4304160" y="2966295"/>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2" name="Oval 1321"/>
          <p:cNvSpPr/>
          <p:nvPr/>
        </p:nvSpPr>
        <p:spPr bwMode="auto">
          <a:xfrm>
            <a:off x="2982972" y="2733145"/>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3" name="Oval 1322"/>
          <p:cNvSpPr/>
          <p:nvPr/>
        </p:nvSpPr>
        <p:spPr bwMode="auto">
          <a:xfrm>
            <a:off x="6713386" y="2499994"/>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5" name="Oval 1324"/>
          <p:cNvSpPr/>
          <p:nvPr/>
        </p:nvSpPr>
        <p:spPr bwMode="auto">
          <a:xfrm>
            <a:off x="5837061" y="2797460"/>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6" name="Oval 1325"/>
          <p:cNvSpPr/>
          <p:nvPr/>
        </p:nvSpPr>
        <p:spPr bwMode="auto">
          <a:xfrm>
            <a:off x="6180087" y="2400838"/>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7" name="Oval 1326"/>
          <p:cNvSpPr/>
          <p:nvPr/>
        </p:nvSpPr>
        <p:spPr bwMode="auto">
          <a:xfrm>
            <a:off x="6303363" y="2789423"/>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8" name="Oval 1327"/>
          <p:cNvSpPr/>
          <p:nvPr/>
        </p:nvSpPr>
        <p:spPr bwMode="auto">
          <a:xfrm>
            <a:off x="6172050" y="2888579"/>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9" name="Oval 1328"/>
          <p:cNvSpPr/>
          <p:nvPr/>
        </p:nvSpPr>
        <p:spPr bwMode="auto">
          <a:xfrm>
            <a:off x="4875868" y="4652425"/>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0" name="Oval 1329"/>
          <p:cNvSpPr/>
          <p:nvPr/>
        </p:nvSpPr>
        <p:spPr bwMode="auto">
          <a:xfrm>
            <a:off x="8511595" y="348887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1" name="Oval 1330"/>
          <p:cNvSpPr/>
          <p:nvPr/>
        </p:nvSpPr>
        <p:spPr bwMode="auto">
          <a:xfrm>
            <a:off x="8811743" y="3121729"/>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2" name="Oval 1331"/>
          <p:cNvSpPr/>
          <p:nvPr/>
        </p:nvSpPr>
        <p:spPr bwMode="auto">
          <a:xfrm>
            <a:off x="8267725" y="4287484"/>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3" name="Oval 1332"/>
          <p:cNvSpPr/>
          <p:nvPr/>
        </p:nvSpPr>
        <p:spPr bwMode="auto">
          <a:xfrm>
            <a:off x="9302166" y="5145053"/>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4" name="Oval 1333"/>
          <p:cNvSpPr/>
          <p:nvPr/>
        </p:nvSpPr>
        <p:spPr bwMode="auto">
          <a:xfrm>
            <a:off x="9044894" y="2998454"/>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5" name="Oval 1334"/>
          <p:cNvSpPr/>
          <p:nvPr/>
        </p:nvSpPr>
        <p:spPr bwMode="auto">
          <a:xfrm>
            <a:off x="9101173" y="3178008"/>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6" name="Oval 1335"/>
          <p:cNvSpPr/>
          <p:nvPr/>
        </p:nvSpPr>
        <p:spPr bwMode="auto">
          <a:xfrm>
            <a:off x="7056412" y="346475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grpSp>
        <p:nvGrpSpPr>
          <p:cNvPr id="10" name="Group 9"/>
          <p:cNvGrpSpPr/>
          <p:nvPr/>
        </p:nvGrpSpPr>
        <p:grpSpPr>
          <a:xfrm>
            <a:off x="3040818" y="2560207"/>
            <a:ext cx="5910566" cy="1945438"/>
            <a:chOff x="1067332" y="2443650"/>
            <a:chExt cx="5795198" cy="1907465"/>
          </a:xfrm>
        </p:grpSpPr>
        <p:sp>
          <p:nvSpPr>
            <p:cNvPr id="1269" name="Oval 1268"/>
            <p:cNvSpPr/>
            <p:nvPr/>
          </p:nvSpPr>
          <p:spPr bwMode="auto">
            <a:xfrm>
              <a:off x="1067332" y="274876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65" name="Oval 1264"/>
            <p:cNvSpPr/>
            <p:nvPr/>
          </p:nvSpPr>
          <p:spPr bwMode="auto">
            <a:xfrm>
              <a:off x="2239742" y="286407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448" dirty="0">
                <a:solidFill>
                  <a:srgbClr val="FFFFFF"/>
                </a:solidFill>
              </a:endParaRPr>
            </a:p>
          </p:txBody>
        </p:sp>
        <p:sp>
          <p:nvSpPr>
            <p:cNvPr id="1311" name="Oval 1310"/>
            <p:cNvSpPr/>
            <p:nvPr/>
          </p:nvSpPr>
          <p:spPr bwMode="auto">
            <a:xfrm>
              <a:off x="6139082" y="40386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448" dirty="0">
                <a:solidFill>
                  <a:srgbClr val="FFFFFF"/>
                </a:solidFill>
              </a:endParaRPr>
            </a:p>
          </p:txBody>
        </p:sp>
      </p:grpSp>
      <p:sp>
        <p:nvSpPr>
          <p:cNvPr id="1263" name="Oval 1262"/>
          <p:cNvSpPr/>
          <p:nvPr/>
        </p:nvSpPr>
        <p:spPr bwMode="auto">
          <a:xfrm>
            <a:off x="8370315" y="3018640"/>
            <a:ext cx="318736" cy="318736"/>
          </a:xfrm>
          <a:prstGeom prst="ellipse">
            <a:avLst/>
          </a:prstGeom>
          <a:solidFill>
            <a:srgbClr val="C0000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448" dirty="0">
              <a:solidFill>
                <a:srgbClr val="FFFFFF"/>
              </a:solidFill>
            </a:endParaRPr>
          </a:p>
        </p:txBody>
      </p:sp>
      <p:sp>
        <p:nvSpPr>
          <p:cNvPr id="1264" name="Oval 1263"/>
          <p:cNvSpPr/>
          <p:nvPr/>
        </p:nvSpPr>
        <p:spPr bwMode="auto">
          <a:xfrm>
            <a:off x="8578592" y="3242287"/>
            <a:ext cx="318736" cy="318736"/>
          </a:xfrm>
          <a:prstGeom prst="ellipse">
            <a:avLst/>
          </a:prstGeom>
          <a:solidFill>
            <a:srgbClr val="C0000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448" dirty="0">
              <a:solidFill>
                <a:srgbClr val="FFFFFF"/>
              </a:solidFill>
            </a:endParaRPr>
          </a:p>
        </p:txBody>
      </p:sp>
    </p:spTree>
    <p:extLst>
      <p:ext uri="{BB962C8B-B14F-4D97-AF65-F5344CB8AC3E}">
        <p14:creationId xmlns:p14="http://schemas.microsoft.com/office/powerpoint/2010/main" val="11327825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15"/>
                                        </p:tgtEl>
                                        <p:attrNameLst>
                                          <p:attrName>style.visibility</p:attrName>
                                        </p:attrNameLst>
                                      </p:cBhvr>
                                      <p:to>
                                        <p:strVal val="visible"/>
                                      </p:to>
                                    </p:set>
                                    <p:animEffect transition="in" filter="fade">
                                      <p:cBhvr>
                                        <p:cTn id="15" dur="250"/>
                                        <p:tgtEl>
                                          <p:spTgt spid="1315"/>
                                        </p:tgtEl>
                                      </p:cBhvr>
                                    </p:animEffect>
                                  </p:childTnLst>
                                </p:cTn>
                              </p:par>
                              <p:par>
                                <p:cTn id="16" presetID="10" presetClass="entr" presetSubtype="0" fill="hold" grpId="0" nodeType="withEffect">
                                  <p:stCondLst>
                                    <p:cond delay="350"/>
                                  </p:stCondLst>
                                  <p:childTnLst>
                                    <p:set>
                                      <p:cBhvr>
                                        <p:cTn id="17" dur="1" fill="hold">
                                          <p:stCondLst>
                                            <p:cond delay="0"/>
                                          </p:stCondLst>
                                        </p:cTn>
                                        <p:tgtEl>
                                          <p:spTgt spid="1319"/>
                                        </p:tgtEl>
                                        <p:attrNameLst>
                                          <p:attrName>style.visibility</p:attrName>
                                        </p:attrNameLst>
                                      </p:cBhvr>
                                      <p:to>
                                        <p:strVal val="visible"/>
                                      </p:to>
                                    </p:set>
                                    <p:animEffect transition="in" filter="fade">
                                      <p:cBhvr>
                                        <p:cTn id="18" dur="250"/>
                                        <p:tgtEl>
                                          <p:spTgt spid="1319"/>
                                        </p:tgtEl>
                                      </p:cBhvr>
                                    </p:animEffect>
                                  </p:childTnLst>
                                </p:cTn>
                              </p:par>
                              <p:par>
                                <p:cTn id="19" presetID="10" presetClass="entr" presetSubtype="0" fill="hold" grpId="0" nodeType="withEffect">
                                  <p:stCondLst>
                                    <p:cond delay="400"/>
                                  </p:stCondLst>
                                  <p:childTnLst>
                                    <p:set>
                                      <p:cBhvr>
                                        <p:cTn id="20" dur="1" fill="hold">
                                          <p:stCondLst>
                                            <p:cond delay="0"/>
                                          </p:stCondLst>
                                        </p:cTn>
                                        <p:tgtEl>
                                          <p:spTgt spid="1320"/>
                                        </p:tgtEl>
                                        <p:attrNameLst>
                                          <p:attrName>style.visibility</p:attrName>
                                        </p:attrNameLst>
                                      </p:cBhvr>
                                      <p:to>
                                        <p:strVal val="visible"/>
                                      </p:to>
                                    </p:set>
                                    <p:animEffect transition="in" filter="fade">
                                      <p:cBhvr>
                                        <p:cTn id="21" dur="250"/>
                                        <p:tgtEl>
                                          <p:spTgt spid="1320"/>
                                        </p:tgtEl>
                                      </p:cBhvr>
                                    </p:animEffect>
                                  </p:childTnLst>
                                </p:cTn>
                              </p:par>
                              <p:par>
                                <p:cTn id="22" presetID="10" presetClass="entr" presetSubtype="0" fill="hold" grpId="0" nodeType="withEffect">
                                  <p:stCondLst>
                                    <p:cond delay="450"/>
                                  </p:stCondLst>
                                  <p:childTnLst>
                                    <p:set>
                                      <p:cBhvr>
                                        <p:cTn id="23" dur="1" fill="hold">
                                          <p:stCondLst>
                                            <p:cond delay="0"/>
                                          </p:stCondLst>
                                        </p:cTn>
                                        <p:tgtEl>
                                          <p:spTgt spid="1321"/>
                                        </p:tgtEl>
                                        <p:attrNameLst>
                                          <p:attrName>style.visibility</p:attrName>
                                        </p:attrNameLst>
                                      </p:cBhvr>
                                      <p:to>
                                        <p:strVal val="visible"/>
                                      </p:to>
                                    </p:set>
                                    <p:animEffect transition="in" filter="fade">
                                      <p:cBhvr>
                                        <p:cTn id="24" dur="250"/>
                                        <p:tgtEl>
                                          <p:spTgt spid="1321"/>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1322"/>
                                        </p:tgtEl>
                                        <p:attrNameLst>
                                          <p:attrName>style.visibility</p:attrName>
                                        </p:attrNameLst>
                                      </p:cBhvr>
                                      <p:to>
                                        <p:strVal val="visible"/>
                                      </p:to>
                                    </p:set>
                                    <p:animEffect transition="in" filter="fade">
                                      <p:cBhvr>
                                        <p:cTn id="27" dur="250"/>
                                        <p:tgtEl>
                                          <p:spTgt spid="1322"/>
                                        </p:tgtEl>
                                      </p:cBhvr>
                                    </p:animEffect>
                                  </p:childTnLst>
                                </p:cTn>
                              </p:par>
                              <p:par>
                                <p:cTn id="28" presetID="10" presetClass="entr" presetSubtype="0" fill="hold" grpId="0" nodeType="withEffect">
                                  <p:stCondLst>
                                    <p:cond delay="550"/>
                                  </p:stCondLst>
                                  <p:childTnLst>
                                    <p:set>
                                      <p:cBhvr>
                                        <p:cTn id="29" dur="1" fill="hold">
                                          <p:stCondLst>
                                            <p:cond delay="0"/>
                                          </p:stCondLst>
                                        </p:cTn>
                                        <p:tgtEl>
                                          <p:spTgt spid="1329"/>
                                        </p:tgtEl>
                                        <p:attrNameLst>
                                          <p:attrName>style.visibility</p:attrName>
                                        </p:attrNameLst>
                                      </p:cBhvr>
                                      <p:to>
                                        <p:strVal val="visible"/>
                                      </p:to>
                                    </p:set>
                                    <p:animEffect transition="in" filter="fade">
                                      <p:cBhvr>
                                        <p:cTn id="30" dur="250"/>
                                        <p:tgtEl>
                                          <p:spTgt spid="13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23"/>
                                        </p:tgtEl>
                                        <p:attrNameLst>
                                          <p:attrName>style.visibility</p:attrName>
                                        </p:attrNameLst>
                                      </p:cBhvr>
                                      <p:to>
                                        <p:strVal val="visible"/>
                                      </p:to>
                                    </p:set>
                                    <p:animEffect transition="in" filter="fade">
                                      <p:cBhvr>
                                        <p:cTn id="33" dur="250"/>
                                        <p:tgtEl>
                                          <p:spTgt spid="13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25"/>
                                        </p:tgtEl>
                                        <p:attrNameLst>
                                          <p:attrName>style.visibility</p:attrName>
                                        </p:attrNameLst>
                                      </p:cBhvr>
                                      <p:to>
                                        <p:strVal val="visible"/>
                                      </p:to>
                                    </p:set>
                                    <p:animEffect transition="in" filter="fade">
                                      <p:cBhvr>
                                        <p:cTn id="36" dur="250"/>
                                        <p:tgtEl>
                                          <p:spTgt spid="13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26"/>
                                        </p:tgtEl>
                                        <p:attrNameLst>
                                          <p:attrName>style.visibility</p:attrName>
                                        </p:attrNameLst>
                                      </p:cBhvr>
                                      <p:to>
                                        <p:strVal val="visible"/>
                                      </p:to>
                                    </p:set>
                                    <p:animEffect transition="in" filter="fade">
                                      <p:cBhvr>
                                        <p:cTn id="39" dur="250"/>
                                        <p:tgtEl>
                                          <p:spTgt spid="13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27"/>
                                        </p:tgtEl>
                                        <p:attrNameLst>
                                          <p:attrName>style.visibility</p:attrName>
                                        </p:attrNameLst>
                                      </p:cBhvr>
                                      <p:to>
                                        <p:strVal val="visible"/>
                                      </p:to>
                                    </p:set>
                                    <p:animEffect transition="in" filter="fade">
                                      <p:cBhvr>
                                        <p:cTn id="42" dur="250"/>
                                        <p:tgtEl>
                                          <p:spTgt spid="13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28"/>
                                        </p:tgtEl>
                                        <p:attrNameLst>
                                          <p:attrName>style.visibility</p:attrName>
                                        </p:attrNameLst>
                                      </p:cBhvr>
                                      <p:to>
                                        <p:strVal val="visible"/>
                                      </p:to>
                                    </p:set>
                                    <p:animEffect transition="in" filter="fade">
                                      <p:cBhvr>
                                        <p:cTn id="45" dur="250"/>
                                        <p:tgtEl>
                                          <p:spTgt spid="13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36"/>
                                        </p:tgtEl>
                                        <p:attrNameLst>
                                          <p:attrName>style.visibility</p:attrName>
                                        </p:attrNameLst>
                                      </p:cBhvr>
                                      <p:to>
                                        <p:strVal val="visible"/>
                                      </p:to>
                                    </p:set>
                                    <p:animEffect transition="in" filter="fade">
                                      <p:cBhvr>
                                        <p:cTn id="48" dur="250"/>
                                        <p:tgtEl>
                                          <p:spTgt spid="133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30"/>
                                        </p:tgtEl>
                                        <p:attrNameLst>
                                          <p:attrName>style.visibility</p:attrName>
                                        </p:attrNameLst>
                                      </p:cBhvr>
                                      <p:to>
                                        <p:strVal val="visible"/>
                                      </p:to>
                                    </p:set>
                                    <p:animEffect transition="in" filter="fade">
                                      <p:cBhvr>
                                        <p:cTn id="51" dur="250"/>
                                        <p:tgtEl>
                                          <p:spTgt spid="13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31"/>
                                        </p:tgtEl>
                                        <p:attrNameLst>
                                          <p:attrName>style.visibility</p:attrName>
                                        </p:attrNameLst>
                                      </p:cBhvr>
                                      <p:to>
                                        <p:strVal val="visible"/>
                                      </p:to>
                                    </p:set>
                                    <p:animEffect transition="in" filter="fade">
                                      <p:cBhvr>
                                        <p:cTn id="54" dur="250"/>
                                        <p:tgtEl>
                                          <p:spTgt spid="133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32"/>
                                        </p:tgtEl>
                                        <p:attrNameLst>
                                          <p:attrName>style.visibility</p:attrName>
                                        </p:attrNameLst>
                                      </p:cBhvr>
                                      <p:to>
                                        <p:strVal val="visible"/>
                                      </p:to>
                                    </p:set>
                                    <p:animEffect transition="in" filter="fade">
                                      <p:cBhvr>
                                        <p:cTn id="57" dur="250"/>
                                        <p:tgtEl>
                                          <p:spTgt spid="13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33"/>
                                        </p:tgtEl>
                                        <p:attrNameLst>
                                          <p:attrName>style.visibility</p:attrName>
                                        </p:attrNameLst>
                                      </p:cBhvr>
                                      <p:to>
                                        <p:strVal val="visible"/>
                                      </p:to>
                                    </p:set>
                                    <p:animEffect transition="in" filter="fade">
                                      <p:cBhvr>
                                        <p:cTn id="60" dur="250"/>
                                        <p:tgtEl>
                                          <p:spTgt spid="133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334"/>
                                        </p:tgtEl>
                                        <p:attrNameLst>
                                          <p:attrName>style.visibility</p:attrName>
                                        </p:attrNameLst>
                                      </p:cBhvr>
                                      <p:to>
                                        <p:strVal val="visible"/>
                                      </p:to>
                                    </p:set>
                                    <p:animEffect transition="in" filter="fade">
                                      <p:cBhvr>
                                        <p:cTn id="63" dur="250"/>
                                        <p:tgtEl>
                                          <p:spTgt spid="133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335"/>
                                        </p:tgtEl>
                                        <p:attrNameLst>
                                          <p:attrName>style.visibility</p:attrName>
                                        </p:attrNameLst>
                                      </p:cBhvr>
                                      <p:to>
                                        <p:strVal val="visible"/>
                                      </p:to>
                                    </p:set>
                                    <p:animEffect transition="in" filter="fade">
                                      <p:cBhvr>
                                        <p:cTn id="66" dur="250"/>
                                        <p:tgtEl>
                                          <p:spTgt spid="133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263"/>
                                        </p:tgtEl>
                                        <p:attrNameLst>
                                          <p:attrName>style.visibility</p:attrName>
                                        </p:attrNameLst>
                                      </p:cBhvr>
                                      <p:to>
                                        <p:strVal val="visible"/>
                                      </p:to>
                                    </p:set>
                                    <p:animEffect transition="in" filter="fade">
                                      <p:cBhvr>
                                        <p:cTn id="71" dur="250"/>
                                        <p:tgtEl>
                                          <p:spTgt spid="126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264"/>
                                        </p:tgtEl>
                                        <p:attrNameLst>
                                          <p:attrName>style.visibility</p:attrName>
                                        </p:attrNameLst>
                                      </p:cBhvr>
                                      <p:to>
                                        <p:strVal val="visible"/>
                                      </p:to>
                                    </p:set>
                                    <p:animEffect transition="in" filter="fade">
                                      <p:cBhvr>
                                        <p:cTn id="74" dur="250"/>
                                        <p:tgtEl>
                                          <p:spTgt spid="1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15" grpId="0" animBg="1"/>
      <p:bldP spid="1319" grpId="0" animBg="1"/>
      <p:bldP spid="1320" grpId="0" animBg="1"/>
      <p:bldP spid="1321" grpId="0" animBg="1"/>
      <p:bldP spid="1322" grpId="0" animBg="1"/>
      <p:bldP spid="1323" grpId="0" animBg="1"/>
      <p:bldP spid="1325" grpId="0" animBg="1"/>
      <p:bldP spid="1326" grpId="0" animBg="1"/>
      <p:bldP spid="1327" grpId="0" animBg="1"/>
      <p:bldP spid="1328" grpId="0" animBg="1"/>
      <p:bldP spid="1329" grpId="0" animBg="1"/>
      <p:bldP spid="1330" grpId="0" animBg="1"/>
      <p:bldP spid="1331" grpId="0" animBg="1"/>
      <p:bldP spid="1332" grpId="0" animBg="1"/>
      <p:bldP spid="1333" grpId="0" animBg="1"/>
      <p:bldP spid="1334" grpId="0" animBg="1"/>
      <p:bldP spid="1335" grpId="0" animBg="1"/>
      <p:bldP spid="1336" grpId="0" animBg="1"/>
      <p:bldP spid="1263" grpId="0" animBg="1"/>
      <p:bldP spid="12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微软云服务功能模块</a:t>
            </a:r>
            <a:endParaRPr lang="zh-CN" altLang="en-US" dirty="0"/>
          </a:p>
        </p:txBody>
      </p:sp>
      <p:sp>
        <p:nvSpPr>
          <p:cNvPr id="4" name="Rectangle 3"/>
          <p:cNvSpPr/>
          <p:nvPr/>
        </p:nvSpPr>
        <p:spPr bwMode="auto">
          <a:xfrm>
            <a:off x="628728" y="1500458"/>
            <a:ext cx="2075795" cy="483099"/>
          </a:xfrm>
          <a:prstGeom prst="rect">
            <a:avLst/>
          </a:prstGeom>
          <a:solidFill>
            <a:srgbClr val="00ABE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zh-CN" altLang="en-US" sz="2040" b="1" dirty="0" smtClean="0">
                <a:solidFill>
                  <a:prstClr val="white"/>
                </a:solidFill>
                <a:latin typeface="Segoe UI Light" panose="020B0502040204020203" pitchFamily="34" charset="0"/>
                <a:ea typeface="Segoe UI" pitchFamily="34" charset="0"/>
                <a:cs typeface="Segoe UI Light" panose="020B0502040204020203" pitchFamily="34" charset="0"/>
              </a:rPr>
              <a:t>计算服务</a:t>
            </a:r>
            <a:endParaRPr lang="en-US" sz="2040" b="1" dirty="0">
              <a:solidFill>
                <a:prstClr val="white"/>
              </a:solidFill>
              <a:latin typeface="Segoe UI Light" panose="020B0502040204020203" pitchFamily="34" charset="0"/>
              <a:ea typeface="Segoe UI" pitchFamily="34" charset="0"/>
              <a:cs typeface="Segoe UI Light" panose="020B0502040204020203" pitchFamily="34" charset="0"/>
            </a:endParaRPr>
          </a:p>
        </p:txBody>
      </p:sp>
      <p:pic>
        <p:nvPicPr>
          <p:cNvPr id="5" name="Picture 4" descr="C:\Users\Public\Documents\Projects In Progress\Microsoft Azure\Icons\Compute\Virtual_Machines.bmp">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458" y="2079119"/>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Public\Documents\Projects In Progress\Microsoft Azure\Icons\Compute\Cloud_Services.bmp">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458" y="2654606"/>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Public\Documents\Projects In Progress\Microsoft Azure\Icons\Compute\Web_Sites.bmp">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58" y="3228403"/>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Public\Documents\Projects In Progress\Microsoft Azure\Icons\Compute\Mobile_Services.bmp">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7458" y="3838917"/>
            <a:ext cx="466302" cy="46630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093757" y="2127770"/>
            <a:ext cx="1481625"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Virtual Machines</a:t>
            </a:r>
            <a:endParaRPr lang="en-US" sz="1428" dirty="0">
              <a:solidFill>
                <a:prstClr val="black"/>
              </a:solidFill>
            </a:endParaRPr>
          </a:p>
        </p:txBody>
      </p:sp>
      <p:sp>
        <p:nvSpPr>
          <p:cNvPr id="10" name="Rectangle 9"/>
          <p:cNvSpPr/>
          <p:nvPr/>
        </p:nvSpPr>
        <p:spPr>
          <a:xfrm>
            <a:off x="1093757" y="2709123"/>
            <a:ext cx="1335987"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Cloud Services</a:t>
            </a:r>
            <a:endParaRPr lang="en-US" sz="1428" dirty="0">
              <a:solidFill>
                <a:prstClr val="black"/>
              </a:solidFill>
            </a:endParaRPr>
          </a:p>
        </p:txBody>
      </p:sp>
      <p:sp>
        <p:nvSpPr>
          <p:cNvPr id="11" name="Rectangle 10"/>
          <p:cNvSpPr/>
          <p:nvPr/>
        </p:nvSpPr>
        <p:spPr>
          <a:xfrm>
            <a:off x="1093757" y="3270961"/>
            <a:ext cx="862544" cy="312073"/>
          </a:xfrm>
          <a:prstGeom prst="rect">
            <a:avLst/>
          </a:prstGeom>
        </p:spPr>
        <p:txBody>
          <a:bodyPr wrap="none">
            <a:spAutoFit/>
          </a:bodyPr>
          <a:lstStyle/>
          <a:p>
            <a:r>
              <a:rPr lang="en-US" sz="1428" dirty="0" smtClean="0">
                <a:solidFill>
                  <a:prstClr val="black"/>
                </a:solidFill>
                <a:latin typeface="Segoe UI Light" panose="020B0502040204020203" pitchFamily="34" charset="0"/>
                <a:cs typeface="Segoe UI Light" panose="020B0502040204020203" pitchFamily="34" charset="0"/>
              </a:rPr>
              <a:t>Websites</a:t>
            </a:r>
            <a:endParaRPr lang="en-US" sz="1428" dirty="0">
              <a:solidFill>
                <a:prstClr val="black"/>
              </a:solidFill>
            </a:endParaRPr>
          </a:p>
        </p:txBody>
      </p:sp>
      <p:sp>
        <p:nvSpPr>
          <p:cNvPr id="12" name="Rectangle 11"/>
          <p:cNvSpPr/>
          <p:nvPr/>
        </p:nvSpPr>
        <p:spPr>
          <a:xfrm>
            <a:off x="1093757" y="3876857"/>
            <a:ext cx="1407924"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Mobile Services</a:t>
            </a:r>
            <a:endParaRPr lang="en-US" sz="1428" dirty="0">
              <a:solidFill>
                <a:prstClr val="black"/>
              </a:solidFill>
            </a:endParaRPr>
          </a:p>
        </p:txBody>
      </p:sp>
      <p:sp>
        <p:nvSpPr>
          <p:cNvPr id="13" name="Rectangle 12"/>
          <p:cNvSpPr/>
          <p:nvPr/>
        </p:nvSpPr>
        <p:spPr bwMode="auto">
          <a:xfrm>
            <a:off x="2704523" y="1500459"/>
            <a:ext cx="2212477" cy="480251"/>
          </a:xfrm>
          <a:prstGeom prst="rect">
            <a:avLst/>
          </a:prstGeom>
          <a:solidFill>
            <a:srgbClr val="89C4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zh-CN" altLang="en-US" sz="2040" b="1" dirty="0" smtClean="0">
                <a:solidFill>
                  <a:prstClr val="white"/>
                </a:solidFill>
                <a:latin typeface="Segoe UI Light" panose="020B0502040204020203" pitchFamily="34" charset="0"/>
                <a:ea typeface="Segoe UI" pitchFamily="34" charset="0"/>
                <a:cs typeface="Segoe UI Light" panose="020B0502040204020203" pitchFamily="34" charset="0"/>
              </a:rPr>
              <a:t>数据服务</a:t>
            </a:r>
            <a:endParaRPr lang="en-US" sz="2040" b="1" dirty="0">
              <a:solidFill>
                <a:prstClr val="white"/>
              </a:solidFill>
              <a:latin typeface="Segoe UI Light" panose="020B0502040204020203" pitchFamily="34" charset="0"/>
              <a:ea typeface="Segoe UI" pitchFamily="34" charset="0"/>
              <a:cs typeface="Segoe UI Light" panose="020B0502040204020203" pitchFamily="34" charset="0"/>
            </a:endParaRPr>
          </a:p>
        </p:txBody>
      </p:sp>
      <p:sp>
        <p:nvSpPr>
          <p:cNvPr id="14" name="Rectangle 13"/>
          <p:cNvSpPr/>
          <p:nvPr/>
        </p:nvSpPr>
        <p:spPr>
          <a:xfrm>
            <a:off x="3145656" y="2113867"/>
            <a:ext cx="796530"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Storage</a:t>
            </a:r>
            <a:endParaRPr lang="en-US" sz="1428" dirty="0">
              <a:solidFill>
                <a:prstClr val="black"/>
              </a:solidFill>
            </a:endParaRPr>
          </a:p>
        </p:txBody>
      </p:sp>
      <p:sp>
        <p:nvSpPr>
          <p:cNvPr id="15" name="Rectangle 14"/>
          <p:cNvSpPr/>
          <p:nvPr/>
        </p:nvSpPr>
        <p:spPr>
          <a:xfrm>
            <a:off x="3145656" y="2692754"/>
            <a:ext cx="1285370"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SQL Database</a:t>
            </a:r>
            <a:endParaRPr lang="en-US" sz="1428" dirty="0">
              <a:solidFill>
                <a:prstClr val="black"/>
              </a:solidFill>
            </a:endParaRPr>
          </a:p>
        </p:txBody>
      </p:sp>
      <p:sp>
        <p:nvSpPr>
          <p:cNvPr id="16" name="Rectangle 15"/>
          <p:cNvSpPr/>
          <p:nvPr/>
        </p:nvSpPr>
        <p:spPr>
          <a:xfrm>
            <a:off x="3145655" y="3255533"/>
            <a:ext cx="752388"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Backup</a:t>
            </a:r>
            <a:endParaRPr lang="en-US" sz="1428" dirty="0">
              <a:solidFill>
                <a:prstClr val="black"/>
              </a:solidFill>
            </a:endParaRPr>
          </a:p>
        </p:txBody>
      </p:sp>
      <p:sp>
        <p:nvSpPr>
          <p:cNvPr id="17" name="Rectangle 16"/>
          <p:cNvSpPr/>
          <p:nvPr/>
        </p:nvSpPr>
        <p:spPr>
          <a:xfrm>
            <a:off x="3145655" y="3821252"/>
            <a:ext cx="673912"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Cache</a:t>
            </a:r>
            <a:endParaRPr lang="en-US" sz="1428" dirty="0">
              <a:solidFill>
                <a:prstClr val="black"/>
              </a:solidFill>
            </a:endParaRPr>
          </a:p>
        </p:txBody>
      </p:sp>
      <p:pic>
        <p:nvPicPr>
          <p:cNvPr id="18" name="Picture 2" descr="C:\Users\Public\Documents\Projects In Progress\Microsoft Azure\Icons\Data Services\Storage.bmp">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6932" y="2083211"/>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Public\Documents\Projects In Progress\Microsoft Azure\Icons\Data Services\SQL_Database.bmp">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6932" y="2654606"/>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Public\Documents\Projects In Progress\Microsoft Azure\Icons\Data Services\Backup.bmp">
            <a:hlinkClick r:id="rId15"/>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6932" y="3222422"/>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Public\Documents\Projects In Progress\Microsoft Azure\Icons\Data Services\Cache.bmp">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06932" y="3791224"/>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Public\Documents\Projects In Progress\Microsoft Azure\Icons\Data Services\HDInsight.bmp">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06932" y="4360027"/>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Public\Documents\Projects In Progress\Microsoft Azure\Icons\Data Services\Recovery_Manager.bmp">
            <a:hlinkClick r:id="rId21"/>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06932" y="4928829"/>
            <a:ext cx="466302" cy="46630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3145656" y="4407291"/>
            <a:ext cx="951848"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HDInsight</a:t>
            </a:r>
            <a:endParaRPr lang="en-US" sz="1428" dirty="0">
              <a:solidFill>
                <a:prstClr val="black"/>
              </a:solidFill>
            </a:endParaRPr>
          </a:p>
        </p:txBody>
      </p:sp>
      <p:sp>
        <p:nvSpPr>
          <p:cNvPr id="25" name="Rectangle 24"/>
          <p:cNvSpPr/>
          <p:nvPr/>
        </p:nvSpPr>
        <p:spPr>
          <a:xfrm>
            <a:off x="3145656" y="4979751"/>
            <a:ext cx="1662970"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Recovery Manager</a:t>
            </a:r>
            <a:endParaRPr lang="en-US" sz="1428" dirty="0">
              <a:solidFill>
                <a:prstClr val="black"/>
              </a:solidFill>
            </a:endParaRPr>
          </a:p>
        </p:txBody>
      </p:sp>
      <p:sp>
        <p:nvSpPr>
          <p:cNvPr id="26" name="Rectangle 25"/>
          <p:cNvSpPr/>
          <p:nvPr/>
        </p:nvSpPr>
        <p:spPr bwMode="auto">
          <a:xfrm>
            <a:off x="4917000" y="1500459"/>
            <a:ext cx="4525948" cy="480251"/>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zh-CN" altLang="en-US" sz="2040" b="1" dirty="0" smtClean="0">
                <a:solidFill>
                  <a:prstClr val="white"/>
                </a:solidFill>
                <a:latin typeface="Segoe UI Light" panose="020B0502040204020203" pitchFamily="34" charset="0"/>
                <a:ea typeface="Segoe UI" pitchFamily="34" charset="0"/>
                <a:cs typeface="Segoe UI Light" panose="020B0502040204020203" pitchFamily="34" charset="0"/>
              </a:rPr>
              <a:t>应用服务</a:t>
            </a:r>
            <a:endParaRPr lang="en-US" sz="2040" b="1" dirty="0">
              <a:solidFill>
                <a:prstClr val="white"/>
              </a:solidFill>
              <a:latin typeface="Segoe UI Light" panose="020B0502040204020203" pitchFamily="34" charset="0"/>
              <a:ea typeface="Segoe UI" pitchFamily="34" charset="0"/>
              <a:cs typeface="Segoe UI Light" panose="020B0502040204020203" pitchFamily="34" charset="0"/>
            </a:endParaRPr>
          </a:p>
        </p:txBody>
      </p:sp>
      <p:pic>
        <p:nvPicPr>
          <p:cNvPr id="27" name="Picture 2" descr="C:\Users\Public\Documents\Projects In Progress\Microsoft Azure\Icons\App Services\Media_Services.bmp">
            <a:hlinkClick r:id="rId23"/>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26798" y="2079119"/>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Public\Documents\Projects In Progress\Microsoft Azure\Icons\App Services\Active_Directory.bmp">
            <a:hlinkClick r:id="rId25"/>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26798" y="2654606"/>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Public\Documents\Projects In Progress\Microsoft Azure\Icons\App Services\Multi-Factor_Authentication.bmp">
            <a:hlinkClick r:id="rId27"/>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26798" y="3230093"/>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Public\Documents\Projects In Progress\Microsoft Azure\Icons\App Services\Service_Bus.bmp">
            <a:hlinkClick r:id="rId29"/>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939492" y="3787240"/>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Public\Documents\Projects In Progress\Microsoft Azure\Icons\App Services\Notification_Hubs.bmp">
            <a:hlinkClick r:id="rId31"/>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39492" y="4353796"/>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Public\Documents\Projects In Progress\Microsoft Azure\Icons\App Services\Biz_Talk_Services.bmp">
            <a:hlinkClick r:id="rId33"/>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939492" y="4928829"/>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Public\Documents\Projects In Progress\Microsoft Azure\Icons\App Services\Scheduler.bmp">
            <a:hlinkClick r:id="rId35"/>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183721" y="2079119"/>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Public\Documents\Projects In Progress\Microsoft Azure\Icons\App Services\Visual_Studio_Online.bmp">
            <a:hlinkClick r:id="rId37"/>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183721" y="2654606"/>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Public\Documents\Projects In Progress\Microsoft Azure\Icons\App Services\Automation.bmp">
            <a:hlinkClick r:id="rId39"/>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183721" y="3222422"/>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Public\Documents\Projects In Progress\Microsoft Azure\Icons\App Services\CDN.bmp">
            <a:hlinkClick r:id="rId41"/>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183721" y="3776443"/>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C:\Users\Public\Documents\Projects In Progress\Microsoft Azure\Icons\App Services\Azure_Remote_App.bmp">
            <a:hlinkClick r:id="rId43"/>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183721" y="4362482"/>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Public\Documents\Projects In Progress\Microsoft Azure\Icons\App Services\API_Management.bmp">
            <a:hlinkClick r:id="rId45"/>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183721" y="4939180"/>
            <a:ext cx="466302" cy="466302"/>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a:xfrm>
            <a:off x="5401902" y="2113867"/>
            <a:ext cx="1357241"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Media Services</a:t>
            </a:r>
            <a:endParaRPr lang="en-US" sz="1428" dirty="0">
              <a:solidFill>
                <a:prstClr val="black"/>
              </a:solidFill>
            </a:endParaRPr>
          </a:p>
        </p:txBody>
      </p:sp>
      <p:sp>
        <p:nvSpPr>
          <p:cNvPr id="40" name="Rectangle 39"/>
          <p:cNvSpPr/>
          <p:nvPr/>
        </p:nvSpPr>
        <p:spPr>
          <a:xfrm>
            <a:off x="5401902" y="2692754"/>
            <a:ext cx="1431990"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Active Directory</a:t>
            </a:r>
            <a:endParaRPr lang="en-US" sz="1428" dirty="0">
              <a:solidFill>
                <a:prstClr val="black"/>
              </a:solidFill>
            </a:endParaRPr>
          </a:p>
        </p:txBody>
      </p:sp>
      <p:sp>
        <p:nvSpPr>
          <p:cNvPr id="41" name="Rectangle 40"/>
          <p:cNvSpPr/>
          <p:nvPr/>
        </p:nvSpPr>
        <p:spPr>
          <a:xfrm>
            <a:off x="5401902" y="3255533"/>
            <a:ext cx="1483194"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Muti-factor Auth</a:t>
            </a:r>
            <a:endParaRPr lang="en-US" sz="1428" dirty="0">
              <a:solidFill>
                <a:prstClr val="black"/>
              </a:solidFill>
            </a:endParaRPr>
          </a:p>
        </p:txBody>
      </p:sp>
      <p:sp>
        <p:nvSpPr>
          <p:cNvPr id="42" name="Rectangle 41"/>
          <p:cNvSpPr/>
          <p:nvPr/>
        </p:nvSpPr>
        <p:spPr>
          <a:xfrm>
            <a:off x="5401902" y="3821252"/>
            <a:ext cx="1074401"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Service Bus</a:t>
            </a:r>
            <a:endParaRPr lang="en-US" sz="1428" dirty="0">
              <a:solidFill>
                <a:prstClr val="black"/>
              </a:solidFill>
            </a:endParaRPr>
          </a:p>
        </p:txBody>
      </p:sp>
      <p:sp>
        <p:nvSpPr>
          <p:cNvPr id="43" name="Rectangle 42"/>
          <p:cNvSpPr/>
          <p:nvPr/>
        </p:nvSpPr>
        <p:spPr>
          <a:xfrm>
            <a:off x="5401901" y="4407291"/>
            <a:ext cx="1533878"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Notification Hubs</a:t>
            </a:r>
            <a:endParaRPr lang="en-US" sz="1428" dirty="0">
              <a:solidFill>
                <a:prstClr val="black"/>
              </a:solidFill>
            </a:endParaRPr>
          </a:p>
        </p:txBody>
      </p:sp>
      <p:sp>
        <p:nvSpPr>
          <p:cNvPr id="44" name="Rectangle 43"/>
          <p:cNvSpPr/>
          <p:nvPr/>
        </p:nvSpPr>
        <p:spPr>
          <a:xfrm>
            <a:off x="5401902" y="4979751"/>
            <a:ext cx="1376206"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BizTalk Services</a:t>
            </a:r>
            <a:endParaRPr lang="en-US" sz="1428" dirty="0">
              <a:solidFill>
                <a:prstClr val="black"/>
              </a:solidFill>
            </a:endParaRPr>
          </a:p>
        </p:txBody>
      </p:sp>
      <p:sp>
        <p:nvSpPr>
          <p:cNvPr id="45" name="Rectangle 44"/>
          <p:cNvSpPr/>
          <p:nvPr/>
        </p:nvSpPr>
        <p:spPr>
          <a:xfrm>
            <a:off x="7645182" y="2116998"/>
            <a:ext cx="958388"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Scheduler</a:t>
            </a:r>
            <a:endParaRPr lang="en-US" sz="1428" dirty="0">
              <a:solidFill>
                <a:prstClr val="black"/>
              </a:solidFill>
            </a:endParaRPr>
          </a:p>
        </p:txBody>
      </p:sp>
      <p:sp>
        <p:nvSpPr>
          <p:cNvPr id="46" name="Rectangle 45"/>
          <p:cNvSpPr/>
          <p:nvPr/>
        </p:nvSpPr>
        <p:spPr>
          <a:xfrm>
            <a:off x="7645182" y="2695885"/>
            <a:ext cx="1748051"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Visual Studio Online</a:t>
            </a:r>
            <a:endParaRPr lang="en-US" sz="1428" dirty="0">
              <a:solidFill>
                <a:prstClr val="black"/>
              </a:solidFill>
            </a:endParaRPr>
          </a:p>
        </p:txBody>
      </p:sp>
      <p:sp>
        <p:nvSpPr>
          <p:cNvPr id="47" name="Rectangle 46"/>
          <p:cNvSpPr/>
          <p:nvPr/>
        </p:nvSpPr>
        <p:spPr>
          <a:xfrm>
            <a:off x="7645183" y="3258664"/>
            <a:ext cx="1108799"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Automation</a:t>
            </a:r>
            <a:endParaRPr lang="en-US" sz="1428" dirty="0">
              <a:solidFill>
                <a:prstClr val="black"/>
              </a:solidFill>
            </a:endParaRPr>
          </a:p>
        </p:txBody>
      </p:sp>
      <p:sp>
        <p:nvSpPr>
          <p:cNvPr id="48" name="Rectangle 47"/>
          <p:cNvSpPr/>
          <p:nvPr/>
        </p:nvSpPr>
        <p:spPr>
          <a:xfrm>
            <a:off x="7645182" y="3824383"/>
            <a:ext cx="562738"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CDN</a:t>
            </a:r>
            <a:endParaRPr lang="en-US" sz="1428" dirty="0">
              <a:solidFill>
                <a:prstClr val="black"/>
              </a:solidFill>
            </a:endParaRPr>
          </a:p>
        </p:txBody>
      </p:sp>
      <p:sp>
        <p:nvSpPr>
          <p:cNvPr id="49" name="Rectangle 48"/>
          <p:cNvSpPr/>
          <p:nvPr/>
        </p:nvSpPr>
        <p:spPr>
          <a:xfrm>
            <a:off x="7645182" y="4410422"/>
            <a:ext cx="1629879"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Azure RemoteApp</a:t>
            </a:r>
            <a:endParaRPr lang="en-US" sz="1428" dirty="0">
              <a:solidFill>
                <a:prstClr val="black"/>
              </a:solidFill>
            </a:endParaRPr>
          </a:p>
        </p:txBody>
      </p:sp>
      <p:sp>
        <p:nvSpPr>
          <p:cNvPr id="50" name="Rectangle 49"/>
          <p:cNvSpPr/>
          <p:nvPr/>
        </p:nvSpPr>
        <p:spPr>
          <a:xfrm>
            <a:off x="7645182" y="4982882"/>
            <a:ext cx="1542051"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API Management</a:t>
            </a:r>
            <a:endParaRPr lang="en-US" sz="1428" dirty="0">
              <a:solidFill>
                <a:prstClr val="black"/>
              </a:solidFill>
            </a:endParaRPr>
          </a:p>
        </p:txBody>
      </p:sp>
      <p:sp>
        <p:nvSpPr>
          <p:cNvPr id="51" name="Rectangle 50"/>
          <p:cNvSpPr/>
          <p:nvPr/>
        </p:nvSpPr>
        <p:spPr bwMode="auto">
          <a:xfrm>
            <a:off x="9442948" y="1500459"/>
            <a:ext cx="2246643" cy="480251"/>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zh-CN" altLang="en-US" sz="2040" b="1" dirty="0" smtClean="0">
                <a:solidFill>
                  <a:prstClr val="white"/>
                </a:solidFill>
                <a:latin typeface="Segoe UI Light" panose="020B0502040204020203" pitchFamily="34" charset="0"/>
                <a:ea typeface="Segoe UI" pitchFamily="34" charset="0"/>
                <a:cs typeface="Segoe UI Light" panose="020B0502040204020203" pitchFamily="34" charset="0"/>
              </a:rPr>
              <a:t>网络服务</a:t>
            </a:r>
            <a:endParaRPr lang="en-US" sz="2040" b="1" dirty="0">
              <a:solidFill>
                <a:prstClr val="white"/>
              </a:solidFill>
              <a:latin typeface="Segoe UI Light" panose="020B0502040204020203" pitchFamily="34" charset="0"/>
              <a:ea typeface="Segoe UI" pitchFamily="34" charset="0"/>
              <a:cs typeface="Segoe UI Light" panose="020B0502040204020203" pitchFamily="34" charset="0"/>
            </a:endParaRPr>
          </a:p>
        </p:txBody>
      </p:sp>
      <p:sp>
        <p:nvSpPr>
          <p:cNvPr id="52" name="Rectangle 51"/>
          <p:cNvSpPr/>
          <p:nvPr/>
        </p:nvSpPr>
        <p:spPr>
          <a:xfrm>
            <a:off x="9922436" y="2135746"/>
            <a:ext cx="1219516"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ExpressRoute</a:t>
            </a:r>
            <a:endParaRPr lang="en-US" sz="1428" dirty="0">
              <a:solidFill>
                <a:prstClr val="black"/>
              </a:solidFill>
            </a:endParaRPr>
          </a:p>
        </p:txBody>
      </p:sp>
      <p:sp>
        <p:nvSpPr>
          <p:cNvPr id="53" name="Rectangle 52"/>
          <p:cNvSpPr/>
          <p:nvPr/>
        </p:nvSpPr>
        <p:spPr>
          <a:xfrm>
            <a:off x="9922437" y="2714633"/>
            <a:ext cx="1403149"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Virtual Network</a:t>
            </a:r>
            <a:endParaRPr lang="en-US" sz="1428" dirty="0">
              <a:solidFill>
                <a:prstClr val="black"/>
              </a:solidFill>
            </a:endParaRPr>
          </a:p>
        </p:txBody>
      </p:sp>
      <p:sp>
        <p:nvSpPr>
          <p:cNvPr id="54" name="Rectangle 53"/>
          <p:cNvSpPr/>
          <p:nvPr/>
        </p:nvSpPr>
        <p:spPr>
          <a:xfrm>
            <a:off x="9922436" y="3277412"/>
            <a:ext cx="1388239" cy="318286"/>
          </a:xfrm>
          <a:prstGeom prst="rect">
            <a:avLst/>
          </a:prstGeom>
        </p:spPr>
        <p:txBody>
          <a:bodyPr wrap="none">
            <a:spAutoFit/>
          </a:bodyPr>
          <a:lstStyle/>
          <a:p>
            <a:r>
              <a:rPr lang="en-US" sz="1428" dirty="0">
                <a:solidFill>
                  <a:prstClr val="black"/>
                </a:solidFill>
                <a:latin typeface="Segoe UI Light" panose="020B0502040204020203" pitchFamily="34" charset="0"/>
                <a:cs typeface="Segoe UI Light" panose="020B0502040204020203" pitchFamily="34" charset="0"/>
              </a:rPr>
              <a:t>Traffic Manager</a:t>
            </a:r>
            <a:endParaRPr lang="en-US" sz="1428" dirty="0">
              <a:solidFill>
                <a:prstClr val="black"/>
              </a:solidFill>
            </a:endParaRPr>
          </a:p>
        </p:txBody>
      </p:sp>
      <p:pic>
        <p:nvPicPr>
          <p:cNvPr id="55" name="Picture 2" descr="C:\Users\Public\Documents\Projects In Progress\Microsoft Azure\Icons\Network\ExpressRoute.bmp">
            <a:hlinkClick r:id="rId47"/>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9459976" y="2048040"/>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3" descr="C:\Users\Public\Documents\Projects In Progress\Microsoft Azure\Icons\Network\Virtual_Networks.bmp">
            <a:hlinkClick r:id="rId49"/>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9459976" y="2653539"/>
            <a:ext cx="466302" cy="466302"/>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 descr="C:\Users\Public\Documents\Projects In Progress\Microsoft Azure\Icons\Network\Traffic_Manager.bmp">
            <a:hlinkClick r:id="rId51"/>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9460340" y="3217071"/>
            <a:ext cx="466302" cy="466302"/>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3145656" y="5552211"/>
            <a:ext cx="1208985" cy="312073"/>
          </a:xfrm>
          <a:prstGeom prst="rect">
            <a:avLst/>
          </a:prstGeom>
        </p:spPr>
        <p:txBody>
          <a:bodyPr wrap="none">
            <a:spAutoFit/>
          </a:bodyPr>
          <a:lstStyle/>
          <a:p>
            <a:r>
              <a:rPr lang="en-US" sz="1428" dirty="0" err="1" smtClean="0">
                <a:solidFill>
                  <a:prstClr val="black"/>
                </a:solidFill>
                <a:latin typeface="Segoe UI Light" panose="020B0502040204020203" pitchFamily="34" charset="0"/>
                <a:cs typeface="Segoe UI Light" panose="020B0502040204020203" pitchFamily="34" charset="0"/>
              </a:rPr>
              <a:t>DocumentDB</a:t>
            </a:r>
            <a:endParaRPr lang="en-US" sz="1428" dirty="0">
              <a:solidFill>
                <a:prstClr val="black"/>
              </a:solidFill>
            </a:endParaRPr>
          </a:p>
        </p:txBody>
      </p:sp>
      <p:pic>
        <p:nvPicPr>
          <p:cNvPr id="3" name="Picture 2"/>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2699453" y="5497631"/>
            <a:ext cx="473781" cy="455951"/>
          </a:xfrm>
          <a:prstGeom prst="rect">
            <a:avLst/>
          </a:prstGeom>
        </p:spPr>
      </p:pic>
      <p:sp>
        <p:nvSpPr>
          <p:cNvPr id="74" name="Rectangle 73"/>
          <p:cNvSpPr/>
          <p:nvPr/>
        </p:nvSpPr>
        <p:spPr>
          <a:xfrm>
            <a:off x="1086783" y="2127770"/>
            <a:ext cx="1481625" cy="318286"/>
          </a:xfrm>
          <a:prstGeom prst="rect">
            <a:avLst/>
          </a:prstGeom>
        </p:spPr>
        <p:txBody>
          <a:bodyPr wrap="none">
            <a:spAutoFit/>
          </a:bodyPr>
          <a:lstStyle/>
          <a:p>
            <a:r>
              <a:rPr lang="en-US" sz="1428" b="1" dirty="0">
                <a:solidFill>
                  <a:prstClr val="black"/>
                </a:solidFill>
                <a:latin typeface="Segoe UI Light" panose="020B0502040204020203" pitchFamily="34" charset="0"/>
                <a:cs typeface="Segoe UI Light" panose="020B0502040204020203" pitchFamily="34" charset="0"/>
              </a:rPr>
              <a:t>Virtual Machines</a:t>
            </a:r>
            <a:endParaRPr lang="en-US" sz="1428" b="1" dirty="0">
              <a:solidFill>
                <a:prstClr val="black"/>
              </a:solidFill>
            </a:endParaRPr>
          </a:p>
        </p:txBody>
      </p:sp>
      <p:sp>
        <p:nvSpPr>
          <p:cNvPr id="75" name="Rectangle 74"/>
          <p:cNvSpPr/>
          <p:nvPr/>
        </p:nvSpPr>
        <p:spPr>
          <a:xfrm>
            <a:off x="1086783" y="2709123"/>
            <a:ext cx="1335987" cy="318286"/>
          </a:xfrm>
          <a:prstGeom prst="rect">
            <a:avLst/>
          </a:prstGeom>
        </p:spPr>
        <p:txBody>
          <a:bodyPr wrap="none">
            <a:spAutoFit/>
          </a:bodyPr>
          <a:lstStyle/>
          <a:p>
            <a:r>
              <a:rPr lang="en-US" sz="1428" b="1" dirty="0">
                <a:solidFill>
                  <a:prstClr val="black"/>
                </a:solidFill>
                <a:latin typeface="Segoe UI Light" panose="020B0502040204020203" pitchFamily="34" charset="0"/>
                <a:cs typeface="Segoe UI Light" panose="020B0502040204020203" pitchFamily="34" charset="0"/>
              </a:rPr>
              <a:t>Cloud Services</a:t>
            </a:r>
            <a:endParaRPr lang="en-US" sz="1428" b="1" dirty="0">
              <a:solidFill>
                <a:prstClr val="black"/>
              </a:solidFill>
            </a:endParaRPr>
          </a:p>
        </p:txBody>
      </p:sp>
      <p:sp>
        <p:nvSpPr>
          <p:cNvPr id="76" name="Rectangle 75"/>
          <p:cNvSpPr/>
          <p:nvPr/>
        </p:nvSpPr>
        <p:spPr>
          <a:xfrm>
            <a:off x="1086783" y="3270961"/>
            <a:ext cx="862544" cy="312073"/>
          </a:xfrm>
          <a:prstGeom prst="rect">
            <a:avLst/>
          </a:prstGeom>
        </p:spPr>
        <p:txBody>
          <a:bodyPr wrap="none">
            <a:spAutoFit/>
          </a:bodyPr>
          <a:lstStyle/>
          <a:p>
            <a:r>
              <a:rPr lang="en-US" sz="1428" b="1" dirty="0" smtClean="0">
                <a:solidFill>
                  <a:prstClr val="black"/>
                </a:solidFill>
                <a:latin typeface="Segoe UI Light" panose="020B0502040204020203" pitchFamily="34" charset="0"/>
                <a:cs typeface="Segoe UI Light" panose="020B0502040204020203" pitchFamily="34" charset="0"/>
              </a:rPr>
              <a:t>Websites</a:t>
            </a:r>
            <a:endParaRPr lang="en-US" sz="1428" b="1" dirty="0">
              <a:solidFill>
                <a:prstClr val="black"/>
              </a:solidFill>
            </a:endParaRPr>
          </a:p>
        </p:txBody>
      </p:sp>
      <p:sp>
        <p:nvSpPr>
          <p:cNvPr id="77" name="Rectangle 76"/>
          <p:cNvSpPr/>
          <p:nvPr/>
        </p:nvSpPr>
        <p:spPr>
          <a:xfrm>
            <a:off x="3138682" y="2113867"/>
            <a:ext cx="796530" cy="318286"/>
          </a:xfrm>
          <a:prstGeom prst="rect">
            <a:avLst/>
          </a:prstGeom>
        </p:spPr>
        <p:txBody>
          <a:bodyPr wrap="none">
            <a:spAutoFit/>
          </a:bodyPr>
          <a:lstStyle/>
          <a:p>
            <a:r>
              <a:rPr lang="en-US" sz="1428" b="1" dirty="0">
                <a:solidFill>
                  <a:prstClr val="black"/>
                </a:solidFill>
                <a:latin typeface="Segoe UI Light" panose="020B0502040204020203" pitchFamily="34" charset="0"/>
                <a:cs typeface="Segoe UI Light" panose="020B0502040204020203" pitchFamily="34" charset="0"/>
              </a:rPr>
              <a:t>Storage</a:t>
            </a:r>
            <a:endParaRPr lang="en-US" sz="1428" b="1" dirty="0">
              <a:solidFill>
                <a:prstClr val="black"/>
              </a:solidFill>
            </a:endParaRPr>
          </a:p>
        </p:txBody>
      </p:sp>
      <p:sp>
        <p:nvSpPr>
          <p:cNvPr id="78" name="Rectangle 77"/>
          <p:cNvSpPr/>
          <p:nvPr/>
        </p:nvSpPr>
        <p:spPr>
          <a:xfrm>
            <a:off x="3138682" y="2692754"/>
            <a:ext cx="1285370" cy="318286"/>
          </a:xfrm>
          <a:prstGeom prst="rect">
            <a:avLst/>
          </a:prstGeom>
        </p:spPr>
        <p:txBody>
          <a:bodyPr wrap="none">
            <a:spAutoFit/>
          </a:bodyPr>
          <a:lstStyle/>
          <a:p>
            <a:r>
              <a:rPr lang="en-US" sz="1428" b="1" dirty="0">
                <a:solidFill>
                  <a:prstClr val="black"/>
                </a:solidFill>
                <a:latin typeface="Segoe UI Light" panose="020B0502040204020203" pitchFamily="34" charset="0"/>
                <a:cs typeface="Segoe UI Light" panose="020B0502040204020203" pitchFamily="34" charset="0"/>
              </a:rPr>
              <a:t>SQL Database</a:t>
            </a:r>
            <a:endParaRPr lang="en-US" sz="1428" b="1" dirty="0">
              <a:solidFill>
                <a:prstClr val="black"/>
              </a:solidFill>
            </a:endParaRPr>
          </a:p>
        </p:txBody>
      </p:sp>
      <p:sp>
        <p:nvSpPr>
          <p:cNvPr id="79" name="Rectangle 78"/>
          <p:cNvSpPr/>
          <p:nvPr/>
        </p:nvSpPr>
        <p:spPr>
          <a:xfrm>
            <a:off x="3138682" y="4407291"/>
            <a:ext cx="951848" cy="318286"/>
          </a:xfrm>
          <a:prstGeom prst="rect">
            <a:avLst/>
          </a:prstGeom>
        </p:spPr>
        <p:txBody>
          <a:bodyPr wrap="none">
            <a:spAutoFit/>
          </a:bodyPr>
          <a:lstStyle/>
          <a:p>
            <a:r>
              <a:rPr lang="en-US" sz="1428" b="1" dirty="0">
                <a:solidFill>
                  <a:prstClr val="black"/>
                </a:solidFill>
                <a:latin typeface="Segoe UI Light" panose="020B0502040204020203" pitchFamily="34" charset="0"/>
                <a:cs typeface="Segoe UI Light" panose="020B0502040204020203" pitchFamily="34" charset="0"/>
              </a:rPr>
              <a:t>HDInsight</a:t>
            </a:r>
            <a:endParaRPr lang="en-US" sz="1428" b="1" dirty="0">
              <a:solidFill>
                <a:prstClr val="black"/>
              </a:solidFill>
            </a:endParaRPr>
          </a:p>
        </p:txBody>
      </p:sp>
      <p:sp>
        <p:nvSpPr>
          <p:cNvPr id="80" name="Rectangle 79"/>
          <p:cNvSpPr/>
          <p:nvPr/>
        </p:nvSpPr>
        <p:spPr>
          <a:xfrm>
            <a:off x="5394928" y="2113867"/>
            <a:ext cx="1357241" cy="318286"/>
          </a:xfrm>
          <a:prstGeom prst="rect">
            <a:avLst/>
          </a:prstGeom>
        </p:spPr>
        <p:txBody>
          <a:bodyPr wrap="none">
            <a:spAutoFit/>
          </a:bodyPr>
          <a:lstStyle/>
          <a:p>
            <a:r>
              <a:rPr lang="en-US" sz="1428" b="1" dirty="0">
                <a:solidFill>
                  <a:prstClr val="black"/>
                </a:solidFill>
                <a:latin typeface="Segoe UI Light" panose="020B0502040204020203" pitchFamily="34" charset="0"/>
                <a:cs typeface="Segoe UI Light" panose="020B0502040204020203" pitchFamily="34" charset="0"/>
              </a:rPr>
              <a:t>Media Services</a:t>
            </a:r>
            <a:endParaRPr lang="en-US" sz="1428" b="1" dirty="0">
              <a:solidFill>
                <a:prstClr val="black"/>
              </a:solidFill>
            </a:endParaRPr>
          </a:p>
        </p:txBody>
      </p:sp>
      <p:sp>
        <p:nvSpPr>
          <p:cNvPr id="81" name="Rectangle 80"/>
          <p:cNvSpPr/>
          <p:nvPr/>
        </p:nvSpPr>
        <p:spPr>
          <a:xfrm>
            <a:off x="5394928" y="2692754"/>
            <a:ext cx="1431990" cy="318286"/>
          </a:xfrm>
          <a:prstGeom prst="rect">
            <a:avLst/>
          </a:prstGeom>
        </p:spPr>
        <p:txBody>
          <a:bodyPr wrap="none">
            <a:spAutoFit/>
          </a:bodyPr>
          <a:lstStyle/>
          <a:p>
            <a:r>
              <a:rPr lang="en-US" sz="1428" b="1" dirty="0">
                <a:solidFill>
                  <a:prstClr val="black"/>
                </a:solidFill>
                <a:latin typeface="Segoe UI Light" panose="020B0502040204020203" pitchFamily="34" charset="0"/>
                <a:cs typeface="Segoe UI Light" panose="020B0502040204020203" pitchFamily="34" charset="0"/>
              </a:rPr>
              <a:t>Active Directory</a:t>
            </a:r>
            <a:endParaRPr lang="en-US" sz="1428" b="1" dirty="0">
              <a:solidFill>
                <a:prstClr val="black"/>
              </a:solidFill>
            </a:endParaRPr>
          </a:p>
        </p:txBody>
      </p:sp>
      <p:sp>
        <p:nvSpPr>
          <p:cNvPr id="82" name="Rectangle 81"/>
          <p:cNvSpPr/>
          <p:nvPr/>
        </p:nvSpPr>
        <p:spPr>
          <a:xfrm>
            <a:off x="5394928" y="3821252"/>
            <a:ext cx="1074401" cy="318286"/>
          </a:xfrm>
          <a:prstGeom prst="rect">
            <a:avLst/>
          </a:prstGeom>
        </p:spPr>
        <p:txBody>
          <a:bodyPr wrap="none">
            <a:spAutoFit/>
          </a:bodyPr>
          <a:lstStyle/>
          <a:p>
            <a:r>
              <a:rPr lang="en-US" sz="1428" b="1" dirty="0">
                <a:solidFill>
                  <a:prstClr val="black"/>
                </a:solidFill>
                <a:latin typeface="Segoe UI Light" panose="020B0502040204020203" pitchFamily="34" charset="0"/>
                <a:cs typeface="Segoe UI Light" panose="020B0502040204020203" pitchFamily="34" charset="0"/>
              </a:rPr>
              <a:t>Service Bus</a:t>
            </a:r>
            <a:endParaRPr lang="en-US" sz="1428" b="1" dirty="0">
              <a:solidFill>
                <a:prstClr val="black"/>
              </a:solidFill>
            </a:endParaRPr>
          </a:p>
        </p:txBody>
      </p:sp>
      <p:sp>
        <p:nvSpPr>
          <p:cNvPr id="83" name="Rectangle 82"/>
          <p:cNvSpPr/>
          <p:nvPr/>
        </p:nvSpPr>
        <p:spPr>
          <a:xfrm>
            <a:off x="5394927" y="4407291"/>
            <a:ext cx="1533878" cy="318286"/>
          </a:xfrm>
          <a:prstGeom prst="rect">
            <a:avLst/>
          </a:prstGeom>
        </p:spPr>
        <p:txBody>
          <a:bodyPr wrap="none">
            <a:spAutoFit/>
          </a:bodyPr>
          <a:lstStyle/>
          <a:p>
            <a:r>
              <a:rPr lang="en-US" sz="1428" b="1" dirty="0">
                <a:solidFill>
                  <a:prstClr val="black"/>
                </a:solidFill>
                <a:latin typeface="Segoe UI Light" panose="020B0502040204020203" pitchFamily="34" charset="0"/>
                <a:cs typeface="Segoe UI Light" panose="020B0502040204020203" pitchFamily="34" charset="0"/>
              </a:rPr>
              <a:t>Notification Hubs</a:t>
            </a:r>
            <a:endParaRPr lang="en-US" sz="1428" b="1" dirty="0">
              <a:solidFill>
                <a:prstClr val="black"/>
              </a:solidFill>
            </a:endParaRPr>
          </a:p>
        </p:txBody>
      </p:sp>
      <p:sp>
        <p:nvSpPr>
          <p:cNvPr id="84" name="Rectangle 83"/>
          <p:cNvSpPr/>
          <p:nvPr/>
        </p:nvSpPr>
        <p:spPr>
          <a:xfrm>
            <a:off x="7638208" y="2116998"/>
            <a:ext cx="958388" cy="318286"/>
          </a:xfrm>
          <a:prstGeom prst="rect">
            <a:avLst/>
          </a:prstGeom>
        </p:spPr>
        <p:txBody>
          <a:bodyPr wrap="none">
            <a:spAutoFit/>
          </a:bodyPr>
          <a:lstStyle/>
          <a:p>
            <a:r>
              <a:rPr lang="en-US" sz="1428" b="1" dirty="0">
                <a:solidFill>
                  <a:prstClr val="black"/>
                </a:solidFill>
                <a:latin typeface="Segoe UI Light" panose="020B0502040204020203" pitchFamily="34" charset="0"/>
                <a:cs typeface="Segoe UI Light" panose="020B0502040204020203" pitchFamily="34" charset="0"/>
              </a:rPr>
              <a:t>Scheduler</a:t>
            </a:r>
            <a:endParaRPr lang="en-US" sz="1428" b="1" dirty="0">
              <a:solidFill>
                <a:prstClr val="black"/>
              </a:solidFill>
            </a:endParaRPr>
          </a:p>
        </p:txBody>
      </p:sp>
      <p:sp>
        <p:nvSpPr>
          <p:cNvPr id="85" name="Rectangle 84"/>
          <p:cNvSpPr/>
          <p:nvPr/>
        </p:nvSpPr>
        <p:spPr>
          <a:xfrm>
            <a:off x="7638208" y="3824383"/>
            <a:ext cx="562738" cy="318286"/>
          </a:xfrm>
          <a:prstGeom prst="rect">
            <a:avLst/>
          </a:prstGeom>
        </p:spPr>
        <p:txBody>
          <a:bodyPr wrap="none">
            <a:spAutoFit/>
          </a:bodyPr>
          <a:lstStyle/>
          <a:p>
            <a:r>
              <a:rPr lang="en-US" sz="1428" b="1" dirty="0">
                <a:solidFill>
                  <a:prstClr val="black"/>
                </a:solidFill>
                <a:latin typeface="Segoe UI Light" panose="020B0502040204020203" pitchFamily="34" charset="0"/>
                <a:cs typeface="Segoe UI Light" panose="020B0502040204020203" pitchFamily="34" charset="0"/>
              </a:rPr>
              <a:t>CDN</a:t>
            </a:r>
            <a:endParaRPr lang="en-US" sz="1428" b="1" dirty="0">
              <a:solidFill>
                <a:prstClr val="black"/>
              </a:solidFill>
            </a:endParaRPr>
          </a:p>
        </p:txBody>
      </p:sp>
      <p:sp>
        <p:nvSpPr>
          <p:cNvPr id="86" name="Rectangle 85"/>
          <p:cNvSpPr/>
          <p:nvPr/>
        </p:nvSpPr>
        <p:spPr>
          <a:xfrm>
            <a:off x="9915463" y="2714633"/>
            <a:ext cx="1403149" cy="318286"/>
          </a:xfrm>
          <a:prstGeom prst="rect">
            <a:avLst/>
          </a:prstGeom>
        </p:spPr>
        <p:txBody>
          <a:bodyPr wrap="none">
            <a:spAutoFit/>
          </a:bodyPr>
          <a:lstStyle/>
          <a:p>
            <a:r>
              <a:rPr lang="en-US" sz="1428" b="1" dirty="0">
                <a:solidFill>
                  <a:prstClr val="black"/>
                </a:solidFill>
                <a:latin typeface="Segoe UI Light" panose="020B0502040204020203" pitchFamily="34" charset="0"/>
                <a:cs typeface="Segoe UI Light" panose="020B0502040204020203" pitchFamily="34" charset="0"/>
              </a:rPr>
              <a:t>Virtual Network</a:t>
            </a:r>
            <a:endParaRPr lang="en-US" sz="1428" b="1" dirty="0">
              <a:solidFill>
                <a:prstClr val="black"/>
              </a:solidFill>
            </a:endParaRPr>
          </a:p>
        </p:txBody>
      </p:sp>
      <p:sp>
        <p:nvSpPr>
          <p:cNvPr id="87" name="Rectangle 86"/>
          <p:cNvSpPr/>
          <p:nvPr/>
        </p:nvSpPr>
        <p:spPr>
          <a:xfrm>
            <a:off x="9915462" y="3277412"/>
            <a:ext cx="1388239" cy="318286"/>
          </a:xfrm>
          <a:prstGeom prst="rect">
            <a:avLst/>
          </a:prstGeom>
        </p:spPr>
        <p:txBody>
          <a:bodyPr wrap="none">
            <a:spAutoFit/>
          </a:bodyPr>
          <a:lstStyle/>
          <a:p>
            <a:r>
              <a:rPr lang="en-US" sz="1428" b="1" dirty="0">
                <a:solidFill>
                  <a:prstClr val="black"/>
                </a:solidFill>
                <a:latin typeface="Segoe UI Light" panose="020B0502040204020203" pitchFamily="34" charset="0"/>
                <a:cs typeface="Segoe UI Light" panose="020B0502040204020203" pitchFamily="34" charset="0"/>
              </a:rPr>
              <a:t>Traffic Manager</a:t>
            </a:r>
            <a:endParaRPr lang="en-US" sz="1428" b="1" dirty="0">
              <a:solidFill>
                <a:prstClr val="black"/>
              </a:solidFill>
            </a:endParaRPr>
          </a:p>
        </p:txBody>
      </p:sp>
      <p:sp>
        <p:nvSpPr>
          <p:cNvPr id="89" name="Rectangle 88"/>
          <p:cNvSpPr/>
          <p:nvPr/>
        </p:nvSpPr>
        <p:spPr bwMode="auto">
          <a:xfrm>
            <a:off x="2638136" y="3751254"/>
            <a:ext cx="2217571" cy="502288"/>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2575382" y="4888859"/>
            <a:ext cx="2217571" cy="1127028"/>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p:cNvSpPr/>
          <p:nvPr/>
        </p:nvSpPr>
        <p:spPr bwMode="auto">
          <a:xfrm>
            <a:off x="7090796" y="2581586"/>
            <a:ext cx="2217571" cy="600456"/>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p:cNvSpPr/>
          <p:nvPr/>
        </p:nvSpPr>
        <p:spPr bwMode="auto">
          <a:xfrm>
            <a:off x="7094907" y="4325345"/>
            <a:ext cx="2217571" cy="1127028"/>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4808626" y="3125976"/>
            <a:ext cx="2217571" cy="623182"/>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p:cNvSpPr/>
          <p:nvPr/>
        </p:nvSpPr>
        <p:spPr bwMode="auto">
          <a:xfrm>
            <a:off x="9372966" y="1991306"/>
            <a:ext cx="2217571" cy="623182"/>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7" name="Picture 96"/>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4939492" y="5497631"/>
            <a:ext cx="466302" cy="466302"/>
          </a:xfrm>
          <a:prstGeom prst="rect">
            <a:avLst/>
          </a:prstGeom>
        </p:spPr>
      </p:pic>
      <p:sp>
        <p:nvSpPr>
          <p:cNvPr id="98" name="Rectangle 97"/>
          <p:cNvSpPr/>
          <p:nvPr/>
        </p:nvSpPr>
        <p:spPr>
          <a:xfrm>
            <a:off x="5401902" y="5566463"/>
            <a:ext cx="1545103" cy="312073"/>
          </a:xfrm>
          <a:prstGeom prst="rect">
            <a:avLst/>
          </a:prstGeom>
        </p:spPr>
        <p:txBody>
          <a:bodyPr wrap="none">
            <a:spAutoFit/>
          </a:bodyPr>
          <a:lstStyle/>
          <a:p>
            <a:r>
              <a:rPr lang="en-US" sz="1428" dirty="0" smtClean="0">
                <a:solidFill>
                  <a:prstClr val="black"/>
                </a:solidFill>
                <a:latin typeface="Segoe UI Light" panose="020B0502040204020203" pitchFamily="34" charset="0"/>
                <a:cs typeface="Segoe UI Light" panose="020B0502040204020203" pitchFamily="34" charset="0"/>
              </a:rPr>
              <a:t>M</a:t>
            </a:r>
            <a:r>
              <a:rPr lang="en-US" altLang="zh-CN" sz="1428" dirty="0" smtClean="0">
                <a:solidFill>
                  <a:prstClr val="black"/>
                </a:solidFill>
                <a:latin typeface="Segoe UI Light" panose="020B0502040204020203" pitchFamily="34" charset="0"/>
                <a:cs typeface="Segoe UI Light" panose="020B0502040204020203" pitchFamily="34" charset="0"/>
              </a:rPr>
              <a:t>achine Learning</a:t>
            </a:r>
            <a:endParaRPr lang="en-US" sz="1428" dirty="0">
              <a:solidFill>
                <a:prstClr val="black"/>
              </a:solidFill>
            </a:endParaRPr>
          </a:p>
        </p:txBody>
      </p:sp>
      <p:sp>
        <p:nvSpPr>
          <p:cNvPr id="94" name="Rectangle 93"/>
          <p:cNvSpPr/>
          <p:nvPr/>
        </p:nvSpPr>
        <p:spPr bwMode="auto">
          <a:xfrm>
            <a:off x="4823342" y="4858055"/>
            <a:ext cx="2217571" cy="122782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a:xfrm>
            <a:off x="1093757" y="3876857"/>
            <a:ext cx="1407924" cy="318286"/>
          </a:xfrm>
          <a:prstGeom prst="rect">
            <a:avLst/>
          </a:prstGeom>
        </p:spPr>
        <p:txBody>
          <a:bodyPr wrap="none">
            <a:spAutoFit/>
          </a:bodyPr>
          <a:lstStyle/>
          <a:p>
            <a:r>
              <a:rPr lang="en-US" sz="1428" b="1" dirty="0">
                <a:solidFill>
                  <a:prstClr val="black"/>
                </a:solidFill>
                <a:latin typeface="Segoe UI Light" panose="020B0502040204020203" pitchFamily="34" charset="0"/>
                <a:cs typeface="Segoe UI Light" panose="020B0502040204020203" pitchFamily="34" charset="0"/>
              </a:rPr>
              <a:t>Mobile Services</a:t>
            </a:r>
            <a:endParaRPr lang="en-US" sz="1428" b="1" dirty="0">
              <a:solidFill>
                <a:prstClr val="black"/>
              </a:solidFill>
            </a:endParaRPr>
          </a:p>
        </p:txBody>
      </p:sp>
    </p:spTree>
    <p:extLst>
      <p:ext uri="{BB962C8B-B14F-4D97-AF65-F5344CB8AC3E}">
        <p14:creationId xmlns:p14="http://schemas.microsoft.com/office/powerpoint/2010/main" val="4164422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500"/>
                                        <p:tgtEl>
                                          <p:spTgt spid="9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fade">
                                      <p:cBhvr>
                                        <p:cTn id="13" dur="500"/>
                                        <p:tgtEl>
                                          <p:spTgt spid="8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fade">
                                      <p:cBhvr>
                                        <p:cTn id="16" dur="500"/>
                                        <p:tgtEl>
                                          <p:spTgt spid="8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fade">
                                      <p:cBhvr>
                                        <p:cTn id="25" dur="500"/>
                                        <p:tgtEl>
                                          <p:spTgt spid="7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500"/>
                                        <p:tgtEl>
                                          <p:spTgt spid="8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fade">
                                      <p:cBhvr>
                                        <p:cTn id="40" dur="500"/>
                                        <p:tgtEl>
                                          <p:spTgt spid="8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500"/>
                                        <p:tgtEl>
                                          <p:spTgt spid="8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4"/>
                                        </p:tgtEl>
                                        <p:attrNameLst>
                                          <p:attrName>style.visibility</p:attrName>
                                        </p:attrNameLst>
                                      </p:cBhvr>
                                      <p:to>
                                        <p:strVal val="visible"/>
                                      </p:to>
                                    </p:set>
                                    <p:animEffect transition="in" filter="fade">
                                      <p:cBhvr>
                                        <p:cTn id="46" dur="500"/>
                                        <p:tgtEl>
                                          <p:spTgt spid="8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500"/>
                                        <p:tgtEl>
                                          <p:spTgt spid="8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9"/>
                                        </p:tgtEl>
                                        <p:attrNameLst>
                                          <p:attrName>style.visibility</p:attrName>
                                        </p:attrNameLst>
                                      </p:cBhvr>
                                      <p:to>
                                        <p:strVal val="visible"/>
                                      </p:to>
                                    </p:set>
                                    <p:animEffect transition="in" filter="fade">
                                      <p:cBhvr>
                                        <p:cTn id="52" dur="500"/>
                                        <p:tgtEl>
                                          <p:spTgt spid="8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fade">
                                      <p:cBhvr>
                                        <p:cTn id="58" dur="500"/>
                                        <p:tgtEl>
                                          <p:spTgt spid="9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2"/>
                                        </p:tgtEl>
                                        <p:attrNameLst>
                                          <p:attrName>style.visibility</p:attrName>
                                        </p:attrNameLst>
                                      </p:cBhvr>
                                      <p:to>
                                        <p:strVal val="visible"/>
                                      </p:to>
                                    </p:set>
                                    <p:animEffect transition="in" filter="fade">
                                      <p:cBhvr>
                                        <p:cTn id="61" dur="500"/>
                                        <p:tgtEl>
                                          <p:spTgt spid="9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1"/>
                                        </p:tgtEl>
                                        <p:attrNameLst>
                                          <p:attrName>style.visibility</p:attrName>
                                        </p:attrNameLst>
                                      </p:cBhvr>
                                      <p:to>
                                        <p:strVal val="visible"/>
                                      </p:to>
                                    </p:set>
                                    <p:animEffect transition="in" filter="fade">
                                      <p:cBhvr>
                                        <p:cTn id="64" dur="500"/>
                                        <p:tgtEl>
                                          <p:spTgt spid="9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animEffect transition="in" filter="fade">
                                      <p:cBhvr>
                                        <p:cTn id="67" dur="500"/>
                                        <p:tgtEl>
                                          <p:spTgt spid="9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5"/>
                                        </p:tgtEl>
                                        <p:attrNameLst>
                                          <p:attrName>style.visibility</p:attrName>
                                        </p:attrNameLst>
                                      </p:cBhvr>
                                      <p:to>
                                        <p:strVal val="visible"/>
                                      </p:to>
                                    </p:set>
                                    <p:animEffect transition="in" filter="fade">
                                      <p:cBhvr>
                                        <p:cTn id="70"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9" grpId="0" animBg="1"/>
      <p:bldP spid="90" grpId="0" animBg="1"/>
      <p:bldP spid="91" grpId="0" animBg="1"/>
      <p:bldP spid="92" grpId="0" animBg="1"/>
      <p:bldP spid="93" grpId="0" animBg="1"/>
      <p:bldP spid="95" grpId="0" animBg="1"/>
      <p:bldP spid="94" grpId="0" animBg="1"/>
      <p:bldP spid="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sz="6000" dirty="0" smtClean="0">
                <a:solidFill>
                  <a:srgbClr val="3F3F3F"/>
                </a:solidFill>
              </a:rPr>
              <a:t>存储</a:t>
            </a:r>
            <a:r>
              <a:rPr lang="en-US" altLang="zh-CN" sz="6000" dirty="0" smtClean="0">
                <a:solidFill>
                  <a:srgbClr val="3F3F3F"/>
                </a:solidFill>
              </a:rPr>
              <a:t/>
            </a:r>
            <a:br>
              <a:rPr lang="en-US" altLang="zh-CN" sz="6000" dirty="0" smtClean="0">
                <a:solidFill>
                  <a:srgbClr val="3F3F3F"/>
                </a:solidFill>
              </a:rPr>
            </a:br>
            <a:r>
              <a:rPr lang="en-US" sz="4400" dirty="0" smtClean="0">
                <a:solidFill>
                  <a:srgbClr val="3F3F3F"/>
                </a:solidFill>
              </a:rPr>
              <a:t>S</a:t>
            </a:r>
            <a:r>
              <a:rPr lang="en-US" altLang="zh-CN" sz="4400" dirty="0" smtClean="0">
                <a:solidFill>
                  <a:srgbClr val="3F3F3F"/>
                </a:solidFill>
              </a:rPr>
              <a:t>torage</a:t>
            </a:r>
            <a:endParaRPr lang="en-US" sz="6000" dirty="0">
              <a:solidFill>
                <a:srgbClr val="3F3F3F"/>
              </a:solidFill>
            </a:endParaRPr>
          </a:p>
        </p:txBody>
      </p:sp>
      <p:pic>
        <p:nvPicPr>
          <p:cNvPr id="4" name="Picture 3" descr="Dat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637" y="0"/>
            <a:ext cx="9051738" cy="6994525"/>
          </a:xfrm>
          <a:prstGeom prst="rect">
            <a:avLst/>
          </a:prstGeom>
        </p:spPr>
      </p:pic>
    </p:spTree>
    <p:extLst>
      <p:ext uri="{BB962C8B-B14F-4D97-AF65-F5344CB8AC3E}">
        <p14:creationId xmlns:p14="http://schemas.microsoft.com/office/powerpoint/2010/main" val="232078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NNLVtoYe02f10lz0Wu67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UJ.J2to3hUaF8gJKvv5Km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KJ1.EFvKn0yN88BLzPrIH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gsOSXgRYWUuG8Urmf51bvg"/>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TqFClCPiUOX3eAEKdb9Y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pUBMnsC5EkSibpt8tHO4G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ywXz88RTUCJi7XGQw_hD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eYmJsV9A70yWGtcl7.Npv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US_hPSJ40eZ4DFctBWik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9LDiOFjpKkSWytBgiHjcm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MrMesjBLmkC9z0iMtTvzBA"/>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f6ic1BLhEOZRHY9vzdP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eLN9MH8Q0C35hr5IDnaM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JfBRWqKMc0idFhiSQVlKm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31uslV5RUUKFa7jI9eisY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_pKIraBLyUimPGEmvin3D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SOtmRPJYDEmXuiYyKw5bD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itONjqEDgUCfmSRIp.sg2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sem81md41keRrXVPIYRUQ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4w7zzrcsy0SKvIdd4Uj1Y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UZZUklck0im3O5wYm3xB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IS.fyaglUStkBo8vPVgc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5ZuYbwBhnk2mVa4KfNYqp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Pbi3D46VEa69ua1v_QYo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eW501GfLqEmiYsB8jaMsY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A4MOKUzKqUSqR3za.u4tL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lV1FJqTBUEG38z8aNsUsX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aiOTkoka06k9eytrbek_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9Y4QeKAuiUGSXlYPeNoug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x3Qp9UFEuO2zpCpi6o6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f_oOBIKWV0WpBQipM0WR8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qNcV7BhkhE2rG7wXmQHUm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3pWkjWIsECFSPcMYQq2Q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7TQBLwN7JUqZ50IxKG9wQ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64.xml><?xml version="1.0" encoding="utf-8"?>
<p:tagLst xmlns:a="http://schemas.openxmlformats.org/drawingml/2006/main" xmlns:r="http://schemas.openxmlformats.org/officeDocument/2006/relationships" xmlns:p="http://schemas.openxmlformats.org/presentationml/2006/main">
  <p:tag name="TIMING" val="|5.7|8.9|.5"/>
</p:tagLst>
</file>

<file path=ppt/tags/tag65.xml><?xml version="1.0" encoding="utf-8"?>
<p:tagLst xmlns:a="http://schemas.openxmlformats.org/drawingml/2006/main" xmlns:r="http://schemas.openxmlformats.org/officeDocument/2006/relationships" xmlns:p="http://schemas.openxmlformats.org/presentationml/2006/main">
  <p:tag name="TIMING" val="|.8|18.8|.5"/>
</p:tagLst>
</file>

<file path=ppt/tags/tag66.xml><?xml version="1.0" encoding="utf-8"?>
<p:tagLst xmlns:a="http://schemas.openxmlformats.org/drawingml/2006/main" xmlns:r="http://schemas.openxmlformats.org/officeDocument/2006/relationships" xmlns:p="http://schemas.openxmlformats.org/presentationml/2006/main">
  <p:tag name="TIMING" val="|.4|44.6|.5"/>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heme/theme1.xml><?xml version="1.0" encoding="utf-8"?>
<a:theme xmlns:a="http://schemas.openxmlformats.org/drawingml/2006/main" name="3-30410_WPC_Breakout_Template_16x9">
  <a:themeElements>
    <a:clrScheme name="Custom 6">
      <a:dk1>
        <a:srgbClr val="000000"/>
      </a:dk1>
      <a:lt1>
        <a:srgbClr val="FFFFFF"/>
      </a:lt1>
      <a:dk2>
        <a:srgbClr val="3F3F3F"/>
      </a:dk2>
      <a:lt2>
        <a:srgbClr val="F2F2F2"/>
      </a:lt2>
      <a:accent1>
        <a:srgbClr val="E63A1D"/>
      </a:accent1>
      <a:accent2>
        <a:srgbClr val="67297A"/>
      </a:accent2>
      <a:accent3>
        <a:srgbClr val="55C5E9"/>
      </a:accent3>
      <a:accent4>
        <a:srgbClr val="FDB813"/>
      </a:accent4>
      <a:accent5>
        <a:srgbClr val="F68C1E"/>
      </a:accent5>
      <a:accent6>
        <a:srgbClr val="442258"/>
      </a:accent6>
      <a:hlink>
        <a:srgbClr val="0072C6"/>
      </a:hlink>
      <a:folHlink>
        <a:srgbClr val="4C4C4C"/>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2014_Breakout_Template.potx" id="{E19D56E8-C416-453B-B7B6-02715B48C872}" vid="{97F69465-83A4-4C5F-A9B2-4A503E466C78}"/>
    </a:ext>
  </a:extLst>
</a:theme>
</file>

<file path=ppt/theme/theme2.xml><?xml version="1.0" encoding="utf-8"?>
<a:theme xmlns:a="http://schemas.openxmlformats.org/drawingml/2006/main" name="1_3-30410_WPC_Breakout_Template_16x9">
  <a:themeElements>
    <a:clrScheme name="Custom 5">
      <a:dk1>
        <a:srgbClr val="000000"/>
      </a:dk1>
      <a:lt1>
        <a:srgbClr val="FFFFFF"/>
      </a:lt1>
      <a:dk2>
        <a:srgbClr val="3F3F3F"/>
      </a:dk2>
      <a:lt2>
        <a:srgbClr val="F2F2F2"/>
      </a:lt2>
      <a:accent1>
        <a:srgbClr val="E63A1D"/>
      </a:accent1>
      <a:accent2>
        <a:srgbClr val="67297A"/>
      </a:accent2>
      <a:accent3>
        <a:srgbClr val="55C5E9"/>
      </a:accent3>
      <a:accent4>
        <a:srgbClr val="FDB813"/>
      </a:accent4>
      <a:accent5>
        <a:srgbClr val="F68C1E"/>
      </a:accent5>
      <a:accent6>
        <a:srgbClr val="442258"/>
      </a:accent6>
      <a:hlink>
        <a:srgbClr val="0072C6"/>
      </a:hlink>
      <a:folHlink>
        <a:srgbClr val="4C4C4C"/>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2014_Breakout_Template.potx" id="{E19D56E8-C416-453B-B7B6-02715B48C872}" vid="{97F69465-83A4-4C5F-A9B2-4A503E466C7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5">
    <a:dk1>
      <a:srgbClr val="000000"/>
    </a:dk1>
    <a:lt1>
      <a:srgbClr val="FFFFFF"/>
    </a:lt1>
    <a:dk2>
      <a:srgbClr val="3F3F3F"/>
    </a:dk2>
    <a:lt2>
      <a:srgbClr val="F2F2F2"/>
    </a:lt2>
    <a:accent1>
      <a:srgbClr val="E63A1D"/>
    </a:accent1>
    <a:accent2>
      <a:srgbClr val="67297A"/>
    </a:accent2>
    <a:accent3>
      <a:srgbClr val="55C5E9"/>
    </a:accent3>
    <a:accent4>
      <a:srgbClr val="FDB813"/>
    </a:accent4>
    <a:accent5>
      <a:srgbClr val="F68C1E"/>
    </a:accent5>
    <a:accent6>
      <a:srgbClr val="442258"/>
    </a:accent6>
    <a:hlink>
      <a:srgbClr val="0072C6"/>
    </a:hlink>
    <a:folHlink>
      <a:srgbClr val="4C4C4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650151EDED7B4D803A54D633B4C18D" ma:contentTypeVersion="1" ma:contentTypeDescription="Create a new document." ma:contentTypeScope="" ma:versionID="c3ef05d88025007eb2ae072f48c965ff">
  <xsd:schema xmlns:xsd="http://www.w3.org/2001/XMLSchema" xmlns:xs="http://www.w3.org/2001/XMLSchema" xmlns:p="http://schemas.microsoft.com/office/2006/metadata/properties" xmlns:ns2="726b8fdb-8854-4512-bfeb-a28d72213e8e" targetNamespace="http://schemas.microsoft.com/office/2006/metadata/properties" ma:root="true" ma:fieldsID="aa558f4c1323ea2247d076b28f8f8ba6" ns2:_="">
    <xsd:import namespace="726b8fdb-8854-4512-bfeb-a28d72213e8e"/>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6b8fdb-8854-4512-bfeb-a28d72213e8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067677-1420-4D22-8F28-2E17A2B303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6b8fdb-8854-4512-bfeb-a28d72213e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AB9D3B-7DFC-4B81-8A65-108E5A2ABF24}">
  <ds:schemaRefs>
    <ds:schemaRef ds:uri="http://schemas.microsoft.com/sharepoint/v3/contenttype/forms"/>
  </ds:schemaRefs>
</ds:datastoreItem>
</file>

<file path=customXml/itemProps3.xml><?xml version="1.0" encoding="utf-8"?>
<ds:datastoreItem xmlns:ds="http://schemas.openxmlformats.org/officeDocument/2006/customXml" ds:itemID="{4751A146-5728-428C-8817-D76BF93CE8C9}">
  <ds:schemaRefs>
    <ds:schemaRef ds:uri="http://purl.org/dc/elements/1.1/"/>
    <ds:schemaRef ds:uri="http://schemas.microsoft.com/office/2006/metadata/properties"/>
    <ds:schemaRef ds:uri="726b8fdb-8854-4512-bfeb-a28d72213e8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WPC2014_Breakout_Template</Template>
  <TotalTime>0</TotalTime>
  <Words>5007</Words>
  <Application>Microsoft Office PowerPoint</Application>
  <PresentationFormat>Custom</PresentationFormat>
  <Paragraphs>752</Paragraphs>
  <Slides>64</Slides>
  <Notes>63</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64</vt:i4>
      </vt:variant>
    </vt:vector>
  </HeadingPairs>
  <TitlesOfParts>
    <vt:vector size="78" baseType="lpstr">
      <vt:lpstr>微软雅黑</vt:lpstr>
      <vt:lpstr>Segoe Light</vt:lpstr>
      <vt:lpstr>宋体</vt:lpstr>
      <vt:lpstr>微软雅黑 Light</vt:lpstr>
      <vt:lpstr>Arial</vt:lpstr>
      <vt:lpstr>Calibri</vt:lpstr>
      <vt:lpstr>Consolas</vt:lpstr>
      <vt:lpstr>Segoe UI</vt:lpstr>
      <vt:lpstr>Segoe UI Light</vt:lpstr>
      <vt:lpstr>Segoe UI Symbol</vt:lpstr>
      <vt:lpstr>Wingdings</vt:lpstr>
      <vt:lpstr>3-30410_WPC_Breakout_Template_16x9</vt:lpstr>
      <vt:lpstr>1_3-30410_WPC_Breakout_Template_16x9</vt:lpstr>
      <vt:lpstr>think-cell Slide</vt:lpstr>
      <vt:lpstr>微软云服务概述</vt:lpstr>
      <vt:lpstr>议程</vt:lpstr>
      <vt:lpstr>微软云服务</vt:lpstr>
      <vt:lpstr>云计算的特点与优势</vt:lpstr>
      <vt:lpstr>云服务模式</vt:lpstr>
      <vt:lpstr>微软云服务</vt:lpstr>
      <vt:lpstr>全球布局</vt:lpstr>
      <vt:lpstr>微软云服务功能模块</vt:lpstr>
      <vt:lpstr>存储 Storage</vt:lpstr>
      <vt:lpstr>存储</vt:lpstr>
      <vt:lpstr>API</vt:lpstr>
      <vt:lpstr>Blob</vt:lpstr>
      <vt:lpstr>Blob</vt:lpstr>
      <vt:lpstr>Table</vt:lpstr>
      <vt:lpstr>Table</vt:lpstr>
      <vt:lpstr>Table Entity</vt:lpstr>
      <vt:lpstr>Queue</vt:lpstr>
      <vt:lpstr>模块</vt:lpstr>
      <vt:lpstr>Queue</vt:lpstr>
      <vt:lpstr>PowerPoint Presentation</vt:lpstr>
      <vt:lpstr>计算服务模型</vt:lpstr>
      <vt:lpstr>PowerPoint Presentation</vt:lpstr>
      <vt:lpstr>网站 Website</vt:lpstr>
      <vt:lpstr>PowerPoint Presentation</vt:lpstr>
      <vt:lpstr>部署方式灵活</vt:lpstr>
      <vt:lpstr>规模</vt:lpstr>
      <vt:lpstr>免费和共享站点</vt:lpstr>
      <vt:lpstr>免费和共享站点</vt:lpstr>
      <vt:lpstr>基本和标准站点</vt:lpstr>
      <vt:lpstr>基本和标准站点</vt:lpstr>
      <vt:lpstr>部署槽</vt:lpstr>
      <vt:lpstr>标准站点</vt:lpstr>
      <vt:lpstr>丰富的网站模板</vt:lpstr>
      <vt:lpstr>Kudu</vt:lpstr>
      <vt:lpstr>PowerPoint Presentation</vt:lpstr>
      <vt:lpstr>云服务 Cloud Service</vt:lpstr>
      <vt:lpstr>云服务</vt:lpstr>
      <vt:lpstr>角色与实例 当服务由单个 Web Role 和单个 Worker Role 组成</vt:lpstr>
      <vt:lpstr>故障域</vt:lpstr>
      <vt:lpstr>角色与实例 当服务角色实例分布在三个故障域中</vt:lpstr>
      <vt:lpstr>更新域</vt:lpstr>
      <vt:lpstr>部署</vt:lpstr>
      <vt:lpstr>部署</vt:lpstr>
      <vt:lpstr>部署</vt:lpstr>
      <vt:lpstr>部署</vt:lpstr>
      <vt:lpstr>部署</vt:lpstr>
      <vt:lpstr>部署</vt:lpstr>
      <vt:lpstr>PowerPoint Presentation</vt:lpstr>
      <vt:lpstr>虚拟机 Virtual Machine</vt:lpstr>
      <vt:lpstr>虚拟机</vt:lpstr>
      <vt:lpstr>使用虚拟机</vt:lpstr>
      <vt:lpstr>支持多种应用程序</vt:lpstr>
      <vt:lpstr>Linux系统</vt:lpstr>
      <vt:lpstr>丰富的虚机模板</vt:lpstr>
      <vt:lpstr>虚拟机尺寸</vt:lpstr>
      <vt:lpstr>虚拟机与云服务 多个虚机可以部署在同一个云服务下</vt:lpstr>
      <vt:lpstr>服务等级</vt:lpstr>
      <vt:lpstr>虚拟机磁盘分布</vt:lpstr>
      <vt:lpstr>VM disk layout</vt:lpstr>
      <vt:lpstr>VM disk layout</vt:lpstr>
      <vt:lpstr>磁盘缓存管理</vt:lpstr>
      <vt:lpstr>PowerPoint Presentation</vt:lpstr>
      <vt:lpstr>Q&amp;A</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2014-07-18T21:27:04Z</dcterms:created>
  <dcterms:modified xsi:type="dcterms:W3CDTF">2015-05-21T17:23:01Z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0x01010015650151EDED7B4D803A54D633B4C18D</vt:lpwstr>
  </property>
</Properties>
</file>