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89"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5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3E483-1EE2-4D07-8816-B77FE8EC28A6}" type="datetimeFigureOut">
              <a:rPr lang="en-US" smtClean="0"/>
              <a:t>5/22/2015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188F7-9C14-4070-8419-83947488EA89}" type="slidenum">
              <a:rPr lang="en-US" smtClean="0"/>
              <a:t>‹#›</a:t>
            </a:fld>
            <a:endParaRPr lang="en-US"/>
          </a:p>
        </p:txBody>
      </p:sp>
    </p:spTree>
    <p:extLst>
      <p:ext uri="{BB962C8B-B14F-4D97-AF65-F5344CB8AC3E}">
        <p14:creationId xmlns:p14="http://schemas.microsoft.com/office/powerpoint/2010/main" val="150842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B6C4F2-481A-4DA3-A80F-EDE3FC2A94E8}"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1115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10509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4783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21024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431466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74417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3255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0486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43114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24531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05081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065029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133628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36565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421537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57075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4240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5/22/2015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153391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60920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284727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5992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107758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内容占位符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Tree>
    <p:extLst>
      <p:ext uri="{BB962C8B-B14F-4D97-AF65-F5344CB8AC3E}">
        <p14:creationId xmlns:p14="http://schemas.microsoft.com/office/powerpoint/2010/main" val="30671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DCCE9536-9545-42DF-AE5D-E9C9DE857977}" type="datetimeFigureOut">
              <a:rPr lang="zh-CN" altLang="en-US" smtClean="0"/>
              <a:t>2015/5/22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A8C4D0-D0AB-46AE-8C31-D2BDAC5B129C}" type="slidenum">
              <a:rPr lang="zh-CN" altLang="en-US" smtClean="0"/>
              <a:t>‹#›</a:t>
            </a:fld>
            <a:endParaRPr lang="zh-CN" altLang="en-US"/>
          </a:p>
        </p:txBody>
      </p:sp>
      <p:pic>
        <p:nvPicPr>
          <p:cNvPr id="6" name="内容占位符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7" name="Rectangle 6"/>
          <p:cNvSpPr/>
          <p:nvPr userDrawn="1"/>
        </p:nvSpPr>
        <p:spPr>
          <a:xfrm>
            <a:off x="3581400" y="2438400"/>
            <a:ext cx="4269509" cy="1265382"/>
          </a:xfrm>
          <a:prstGeom prst="rect">
            <a:avLst/>
          </a:prstGeom>
          <a:solidFill>
            <a:srgbClr val="01A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userDrawn="1"/>
        </p:nvSpPr>
        <p:spPr>
          <a:xfrm>
            <a:off x="3463636" y="4397375"/>
            <a:ext cx="3403600" cy="1265382"/>
          </a:xfrm>
          <a:prstGeom prst="rect">
            <a:avLst/>
          </a:prstGeom>
          <a:solidFill>
            <a:srgbClr val="01A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userDrawn="1"/>
        </p:nvSpPr>
        <p:spPr>
          <a:xfrm>
            <a:off x="177800" y="139412"/>
            <a:ext cx="3403600" cy="1265382"/>
          </a:xfrm>
          <a:prstGeom prst="rect">
            <a:avLst/>
          </a:prstGeom>
          <a:solidFill>
            <a:srgbClr val="01A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userDrawn="1"/>
        </p:nvSpPr>
        <p:spPr>
          <a:xfrm>
            <a:off x="0" y="1849612"/>
            <a:ext cx="12192000" cy="157898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 Placeholder 11"/>
          <p:cNvSpPr>
            <a:spLocks noGrp="1"/>
          </p:cNvSpPr>
          <p:nvPr>
            <p:ph type="body" sz="quarter" idx="13" hasCustomPrompt="1"/>
          </p:nvPr>
        </p:nvSpPr>
        <p:spPr>
          <a:xfrm>
            <a:off x="736445" y="2233322"/>
            <a:ext cx="4849813" cy="1069975"/>
          </a:xfrm>
        </p:spPr>
        <p:txBody>
          <a:bodyPr anchor="ctr">
            <a:normAutofit/>
          </a:bodyPr>
          <a:lstStyle>
            <a:lvl1pPr marL="0" indent="0" algn="l">
              <a:buNone/>
              <a:defRPr sz="6000">
                <a:solidFill>
                  <a:schemeClr val="bg1"/>
                </a:solidFill>
                <a:latin typeface="微软雅黑 Light" panose="020B0502040204020203" pitchFamily="34" charset="-122"/>
                <a:ea typeface="微软雅黑 Light" panose="020B0502040204020203" pitchFamily="34" charset="-122"/>
              </a:defRPr>
            </a:lvl1pPr>
          </a:lstStyle>
          <a:p>
            <a:pPr lvl="0"/>
            <a:r>
              <a:rPr lang="en-US" altLang="zh-CN" dirty="0" smtClean="0"/>
              <a:t>[</a:t>
            </a:r>
            <a:r>
              <a:rPr lang="zh-CN" altLang="en-US" dirty="0" smtClean="0"/>
              <a:t>课程标题</a:t>
            </a:r>
            <a:r>
              <a:rPr lang="en-US" altLang="zh-CN" dirty="0" smtClean="0"/>
              <a:t>]</a:t>
            </a:r>
            <a:endParaRPr lang="zh-CN" altLang="en-US" dirty="0"/>
          </a:p>
        </p:txBody>
      </p:sp>
      <p:sp>
        <p:nvSpPr>
          <p:cNvPr id="13" name="Text Placeholder 11"/>
          <p:cNvSpPr>
            <a:spLocks noGrp="1"/>
          </p:cNvSpPr>
          <p:nvPr>
            <p:ph type="body" sz="quarter" idx="14" hasCustomPrompt="1"/>
          </p:nvPr>
        </p:nvSpPr>
        <p:spPr>
          <a:xfrm>
            <a:off x="736444" y="4261656"/>
            <a:ext cx="4849813" cy="1069975"/>
          </a:xfrm>
        </p:spPr>
        <p:txBody>
          <a:bodyPr anchor="ctr">
            <a:noAutofit/>
          </a:bodyPr>
          <a:lstStyle>
            <a:lvl1pPr marL="0" indent="0" algn="l">
              <a:buNone/>
              <a:defRPr sz="2000">
                <a:solidFill>
                  <a:schemeClr val="bg1"/>
                </a:solidFill>
                <a:latin typeface="微软雅黑 Light" panose="020B0502040204020203" pitchFamily="34" charset="-122"/>
                <a:ea typeface="微软雅黑 Light" panose="020B0502040204020203" pitchFamily="34" charset="-122"/>
              </a:defRPr>
            </a:lvl1pPr>
          </a:lstStyle>
          <a:p>
            <a:pPr lvl="0"/>
            <a:r>
              <a:rPr lang="en-US" altLang="zh-CN" dirty="0" smtClean="0"/>
              <a:t>[</a:t>
            </a:r>
            <a:r>
              <a:rPr lang="zh-CN" altLang="en-US" dirty="0" smtClean="0"/>
              <a:t>讲师</a:t>
            </a:r>
            <a:r>
              <a:rPr lang="en-US" altLang="zh-CN" dirty="0" smtClean="0"/>
              <a:t>]</a:t>
            </a:r>
          </a:p>
          <a:p>
            <a:pPr lvl="0"/>
            <a:r>
              <a:rPr lang="en-US" altLang="zh-CN" dirty="0" smtClean="0"/>
              <a:t>[</a:t>
            </a:r>
            <a:r>
              <a:rPr lang="zh-CN" altLang="en-US" dirty="0" smtClean="0"/>
              <a:t>职务</a:t>
            </a:r>
            <a:r>
              <a:rPr lang="en-US" altLang="zh-CN" dirty="0" smtClean="0"/>
              <a:t>]</a:t>
            </a:r>
          </a:p>
          <a:p>
            <a:pPr lvl="0"/>
            <a:r>
              <a:rPr lang="en-US" altLang="zh-CN" dirty="0" smtClean="0"/>
              <a:t>[</a:t>
            </a:r>
            <a:r>
              <a:rPr lang="zh-CN" altLang="en-US" dirty="0" smtClean="0"/>
              <a:t>电子邮件</a:t>
            </a:r>
            <a:r>
              <a:rPr lang="en-US" altLang="zh-CN" dirty="0" smtClean="0"/>
              <a:t>]</a:t>
            </a:r>
            <a:endParaRPr lang="zh-CN" altLang="en-US" dirty="0"/>
          </a:p>
        </p:txBody>
      </p:sp>
      <p:sp>
        <p:nvSpPr>
          <p:cNvPr id="14" name="Text Placeholder 11"/>
          <p:cNvSpPr>
            <a:spLocks noGrp="1"/>
          </p:cNvSpPr>
          <p:nvPr>
            <p:ph type="body" sz="quarter" idx="15" hasCustomPrompt="1"/>
          </p:nvPr>
        </p:nvSpPr>
        <p:spPr>
          <a:xfrm>
            <a:off x="792199" y="1871832"/>
            <a:ext cx="4951569" cy="413850"/>
          </a:xfrm>
        </p:spPr>
        <p:txBody>
          <a:bodyPr anchor="ctr">
            <a:normAutofit/>
          </a:bodyPr>
          <a:lstStyle>
            <a:lvl1pPr marL="0" indent="0" algn="l">
              <a:buNone/>
              <a:defRPr sz="2000">
                <a:solidFill>
                  <a:schemeClr val="bg1"/>
                </a:solidFill>
                <a:latin typeface="微软雅黑 Light" panose="020B0502040204020203" pitchFamily="34" charset="-122"/>
                <a:ea typeface="微软雅黑 Light" panose="020B0502040204020203" pitchFamily="34" charset="-122"/>
              </a:defRPr>
            </a:lvl1pPr>
          </a:lstStyle>
          <a:p>
            <a:pPr lvl="0"/>
            <a:r>
              <a:rPr lang="en-US" altLang="zh-CN" dirty="0" smtClean="0"/>
              <a:t>[</a:t>
            </a:r>
            <a:r>
              <a:rPr lang="zh-CN" altLang="en-US" dirty="0" smtClean="0"/>
              <a:t>模块名称</a:t>
            </a:r>
            <a:r>
              <a:rPr lang="en-US" altLang="zh-CN" dirty="0" smtClean="0"/>
              <a:t>]</a:t>
            </a:r>
            <a:endParaRPr lang="zh-CN" altLang="en-US" dirty="0"/>
          </a:p>
        </p:txBody>
      </p:sp>
    </p:spTree>
    <p:extLst>
      <p:ext uri="{BB962C8B-B14F-4D97-AF65-F5344CB8AC3E}">
        <p14:creationId xmlns:p14="http://schemas.microsoft.com/office/powerpoint/2010/main" val="16740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内容占位符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47" r="27286"/>
          <a:stretch/>
        </p:blipFill>
        <p:spPr>
          <a:xfrm>
            <a:off x="0" y="7187"/>
            <a:ext cx="434898" cy="6857194"/>
          </a:xfrm>
          <a:prstGeom prst="rect">
            <a:avLst/>
          </a:prstGeom>
        </p:spPr>
      </p:pic>
      <p:sp>
        <p:nvSpPr>
          <p:cNvPr id="2" name="Title 1"/>
          <p:cNvSpPr>
            <a:spLocks noGrp="1"/>
          </p:cNvSpPr>
          <p:nvPr>
            <p:ph type="title"/>
          </p:nvPr>
        </p:nvSpPr>
        <p:spPr>
          <a:xfrm>
            <a:off x="579863" y="220159"/>
            <a:ext cx="11340791" cy="605031"/>
          </a:xfrm>
        </p:spPr>
        <p:txBody>
          <a:bodyPr>
            <a:noAutofit/>
          </a:bodyPr>
          <a:lstStyle>
            <a:lvl1pPr>
              <a:defRPr sz="3200">
                <a:latin typeface="微软雅黑 Light" panose="020B0502040204020203" pitchFamily="34" charset="-122"/>
                <a:ea typeface="微软雅黑 Light" panose="020B0502040204020203"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79863" y="914400"/>
            <a:ext cx="11340791" cy="5262563"/>
          </a:xfrm>
        </p:spPr>
        <p:txBody>
          <a:bodyPr>
            <a:normAutofit/>
          </a:bodyPr>
          <a:lstStyle>
            <a:lvl1pPr>
              <a:defRPr sz="2800">
                <a:latin typeface="微软雅黑 Light" panose="020B0502040204020203" pitchFamily="34" charset="-122"/>
                <a:ea typeface="微软雅黑 Light" panose="020B0502040204020203" pitchFamily="34" charset="-122"/>
              </a:defRPr>
            </a:lvl1pPr>
            <a:lvl2pPr>
              <a:defRPr sz="2400">
                <a:latin typeface="微软雅黑 Light" panose="020B0502040204020203" pitchFamily="34" charset="-122"/>
                <a:ea typeface="微软雅黑 Light" panose="020B0502040204020203" pitchFamily="34" charset="-122"/>
              </a:defRPr>
            </a:lvl2pPr>
            <a:lvl3pPr>
              <a:defRPr sz="20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DCCE9536-9545-42DF-AE5D-E9C9DE857977}" type="datetimeFigureOut">
              <a:rPr lang="zh-CN" altLang="en-US" smtClean="0"/>
              <a:t>2015/5/22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8C4D0-D0AB-46AE-8C31-D2BDAC5B129C}" type="slidenum">
              <a:rPr lang="zh-CN" altLang="en-US" smtClean="0"/>
              <a:t>‹#›</a:t>
            </a:fld>
            <a:endParaRPr lang="zh-CN" altLang="en-US"/>
          </a:p>
        </p:txBody>
      </p:sp>
    </p:spTree>
    <p:extLst>
      <p:ext uri="{BB962C8B-B14F-4D97-AF65-F5344CB8AC3E}">
        <p14:creationId xmlns:p14="http://schemas.microsoft.com/office/powerpoint/2010/main" val="245546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1188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3"/>
            <a:ext cx="10240453"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8"/>
            <a:ext cx="10240453" cy="498599"/>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78816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10597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18418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3">
    <p:bg>
      <p:bgPr>
        <a:solidFill>
          <a:schemeClr val="tx1"/>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2" hasCustomPrompt="1"/>
          </p:nvPr>
        </p:nvSpPr>
        <p:spPr>
          <a:xfrm>
            <a:off x="271106" y="4777531"/>
            <a:ext cx="7171399" cy="1794661"/>
          </a:xfrm>
          <a:noFill/>
        </p:spPr>
        <p:txBody>
          <a:bodyPr lIns="146260" tIns="109696" rIns="146260" bIns="109696">
            <a:noAutofit/>
          </a:bodyPr>
          <a:lstStyle>
            <a:lvl1pPr marL="0" indent="0">
              <a:spcBef>
                <a:spcPts val="0"/>
              </a:spcBef>
              <a:buNone/>
              <a:defRPr sz="2941" spc="0" baseline="0">
                <a:solidFill>
                  <a:srgbClr val="3F3F3F"/>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269303" y="2976098"/>
            <a:ext cx="7171399" cy="1801436"/>
          </a:xfrm>
          <a:noFill/>
        </p:spPr>
        <p:txBody>
          <a:bodyPr lIns="146260" tIns="91413" rIns="146260" bIns="91413" anchor="t" anchorCtr="0"/>
          <a:lstStyle>
            <a:lvl1pPr>
              <a:defRPr sz="5882" spc="-98" baseline="0">
                <a:solidFill>
                  <a:srgbClr val="3F3F3F"/>
                </a:solidFill>
              </a:defRPr>
            </a:lvl1pPr>
          </a:lstStyle>
          <a:p>
            <a:r>
              <a:rPr lang="en-US" dirty="0" smtClean="0"/>
              <a:t>Presentation title</a:t>
            </a:r>
            <a:endParaRPr lang="en-US" dirty="0"/>
          </a:p>
        </p:txBody>
      </p:sp>
      <p:pic>
        <p:nvPicPr>
          <p:cNvPr id="6" name="Picture 5" descr="MGX_DevOps_SlideGraphics_070114-06.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935" y="1561183"/>
            <a:ext cx="5296066" cy="5296817"/>
          </a:xfrm>
          <a:prstGeom prst="rect">
            <a:avLst/>
          </a:prstGeom>
        </p:spPr>
      </p:pic>
    </p:spTree>
    <p:extLst>
      <p:ext uri="{BB962C8B-B14F-4D97-AF65-F5344CB8AC3E}">
        <p14:creationId xmlns:p14="http://schemas.microsoft.com/office/powerpoint/2010/main" val="2745968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E9536-9545-42DF-AE5D-E9C9DE857977}" type="datetimeFigureOut">
              <a:rPr lang="zh-CN" altLang="en-US" smtClean="0"/>
              <a:t>2015/5/22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8C4D0-D0AB-46AE-8C31-D2BDAC5B129C}" type="slidenum">
              <a:rPr lang="zh-CN" altLang="en-US" smtClean="0"/>
              <a:t>‹#›</a:t>
            </a:fld>
            <a:endParaRPr lang="zh-CN" altLang="en-US"/>
          </a:p>
        </p:txBody>
      </p:sp>
    </p:spTree>
    <p:extLst>
      <p:ext uri="{BB962C8B-B14F-4D97-AF65-F5344CB8AC3E}">
        <p14:creationId xmlns:p14="http://schemas.microsoft.com/office/powerpoint/2010/main" val="2082869907"/>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7" r:id="rId4"/>
    <p:sldLayoutId id="2147483678" r:id="rId5"/>
    <p:sldLayoutId id="2147483679" r:id="rId6"/>
    <p:sldLayoutId id="2147483680" r:id="rId7"/>
    <p:sldLayoutId id="214748368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7.xml"/><Relationship Id="rId16"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microsoft.com/office/2007/relationships/hdphoto" Target="../media/hdphoto5.wdp"/><Relationship Id="rId5" Type="http://schemas.openxmlformats.org/officeDocument/2006/relationships/image" Target="../media/image37.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4.wdp"/></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hyperlink" Target="http://www.windowsazure.c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www.windowsazure.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7811" y="3766229"/>
            <a:ext cx="5815204" cy="559196"/>
          </a:xfrm>
          <a:prstGeom prst="rect">
            <a:avLst/>
          </a:prstGeom>
          <a:noFill/>
        </p:spPr>
        <p:txBody>
          <a:bodyPr vert="horz" wrap="square" lIns="143385" tIns="89616" rIns="143385" bIns="89616" rtlCol="0" anchor="t" anchorCtr="0">
            <a:noAutofit/>
          </a:bodyPr>
          <a:lstStyle>
            <a:lvl1pPr algn="l" defTabSz="932468" rtl="0" eaLnBrk="1" latinLnBrk="0" hangingPunct="1">
              <a:lnSpc>
                <a:spcPct val="90000"/>
              </a:lnSpc>
              <a:spcBef>
                <a:spcPct val="0"/>
              </a:spcBef>
              <a:buNone/>
              <a:defRPr lang="en-US" sz="5000"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a:lnSpc>
                <a:spcPct val="100000"/>
              </a:lnSpc>
            </a:pPr>
            <a:r>
              <a:rPr sz="1765" spc="0" dirty="0">
                <a:solidFill>
                  <a:srgbClr val="67297A"/>
                </a:solidFill>
              </a:rPr>
              <a:t>S</a:t>
            </a:r>
            <a:r>
              <a:rPr lang="en-US" altLang="zh-CN" sz="1765" spc="0" dirty="0">
                <a:solidFill>
                  <a:srgbClr val="67297A"/>
                </a:solidFill>
              </a:rPr>
              <a:t>torage, Website, Cloud Service and Virtual Machine</a:t>
            </a:r>
            <a:endParaRPr sz="1765" spc="0" dirty="0">
              <a:solidFill>
                <a:srgbClr val="67297A"/>
              </a:solidFill>
            </a:endParaRPr>
          </a:p>
        </p:txBody>
      </p:sp>
      <p:sp>
        <p:nvSpPr>
          <p:cNvPr id="12" name="Text Placeholder 1"/>
          <p:cNvSpPr>
            <a:spLocks noGrp="1"/>
          </p:cNvSpPr>
          <p:nvPr>
            <p:ph type="body" sz="quarter" idx="12"/>
          </p:nvPr>
        </p:nvSpPr>
        <p:spPr>
          <a:xfrm>
            <a:off x="257811" y="4611354"/>
            <a:ext cx="7171399" cy="595856"/>
          </a:xfrm>
        </p:spPr>
        <p:txBody>
          <a:bodyPr/>
          <a:lstStyle/>
          <a:p>
            <a:r>
              <a:rPr lang="zh-CN" altLang="en-US" dirty="0"/>
              <a:t>徐磊</a:t>
            </a:r>
            <a:endParaRPr lang="en-US" altLang="zh-CN" dirty="0"/>
          </a:p>
          <a:p>
            <a:r>
              <a:rPr lang="en-US" dirty="0"/>
              <a:t>Microsoft Regional Director</a:t>
            </a:r>
          </a:p>
          <a:p>
            <a:r>
              <a:rPr lang="en-US" dirty="0" smtClean="0"/>
              <a:t>Microsoft Most Valuable Professional</a:t>
            </a:r>
            <a:endParaRPr lang="en-US" dirty="0"/>
          </a:p>
        </p:txBody>
      </p:sp>
      <p:sp>
        <p:nvSpPr>
          <p:cNvPr id="13" name="Title 2"/>
          <p:cNvSpPr>
            <a:spLocks noGrp="1"/>
          </p:cNvSpPr>
          <p:nvPr>
            <p:ph type="title"/>
          </p:nvPr>
        </p:nvSpPr>
        <p:spPr>
          <a:xfrm>
            <a:off x="257811" y="2568845"/>
            <a:ext cx="9179551" cy="943176"/>
          </a:xfrm>
        </p:spPr>
        <p:txBody>
          <a:bodyPr>
            <a:normAutofit fontScale="90000"/>
          </a:bodyPr>
          <a:lstStyle/>
          <a:p>
            <a:r>
              <a:rPr lang="en-US" dirty="0" smtClean="0">
                <a:latin typeface="微软雅黑" panose="020B0503020204020204" pitchFamily="34" charset="-122"/>
                <a:ea typeface="微软雅黑" panose="020B0503020204020204" pitchFamily="34" charset="-122"/>
              </a:rPr>
              <a:t>Azure Website</a:t>
            </a:r>
            <a:endParaRPr lang="en-US" dirty="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362" y="0"/>
            <a:ext cx="1798638" cy="1798638"/>
          </a:xfrm>
          <a:prstGeom prst="rect">
            <a:avLst/>
          </a:prstGeom>
        </p:spPr>
      </p:pic>
    </p:spTree>
    <p:extLst>
      <p:ext uri="{BB962C8B-B14F-4D97-AF65-F5344CB8AC3E}">
        <p14:creationId xmlns:p14="http://schemas.microsoft.com/office/powerpoint/2010/main" val="3846436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838199" y="-10743"/>
            <a:ext cx="10515600" cy="1325563"/>
          </a:xfrm>
        </p:spPr>
        <p:txBody>
          <a:bodyPr/>
          <a:lstStyle/>
          <a:p>
            <a:r>
              <a:rPr lang="zh-CN" altLang="en-US" dirty="0" smtClean="0">
                <a:gradFill>
                  <a:gsLst>
                    <a:gs pos="0">
                      <a:srgbClr val="FFFFFF"/>
                    </a:gs>
                    <a:gs pos="100000">
                      <a:srgbClr val="FFFFFF"/>
                    </a:gs>
                  </a:gsLst>
                  <a:lin ang="5400000" scaled="0"/>
                </a:gradFill>
              </a:rPr>
              <a:t>扩展</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3254417" cy="584775"/>
          </a:xfrm>
          <a:prstGeom prst="rect">
            <a:avLst/>
          </a:prstGeom>
        </p:spPr>
        <p:txBody>
          <a:bodyPr wrap="none">
            <a:spAutoFit/>
          </a:bodyPr>
          <a:lstStyle/>
          <a:p>
            <a:r>
              <a:rPr lang="zh-CN" altLang="en-US" sz="3200" dirty="0" smtClean="0"/>
              <a:t>多租户</a:t>
            </a:r>
            <a:r>
              <a:rPr lang="en-US" sz="3200" dirty="0" smtClean="0"/>
              <a:t>. </a:t>
            </a:r>
            <a:r>
              <a:rPr lang="zh-CN" altLang="en-US" sz="3200" dirty="0" smtClean="0"/>
              <a:t>每日配额</a:t>
            </a:r>
            <a:endParaRPr lang="en-US" sz="3200" dirty="0"/>
          </a:p>
        </p:txBody>
      </p:sp>
      <p:sp>
        <p:nvSpPr>
          <p:cNvPr id="9" name="Rectangle 8"/>
          <p:cNvSpPr/>
          <p:nvPr/>
        </p:nvSpPr>
        <p:spPr>
          <a:xfrm>
            <a:off x="3837022" y="2874683"/>
            <a:ext cx="3254417" cy="584775"/>
          </a:xfrm>
          <a:prstGeom prst="rect">
            <a:avLst/>
          </a:prstGeom>
        </p:spPr>
        <p:txBody>
          <a:bodyPr wrap="none">
            <a:spAutoFit/>
          </a:bodyPr>
          <a:lstStyle/>
          <a:p>
            <a:r>
              <a:rPr lang="zh-CN" altLang="en-US" sz="3200" dirty="0" smtClean="0"/>
              <a:t>多租户</a:t>
            </a:r>
            <a:r>
              <a:rPr lang="en-US" sz="3200" dirty="0" smtClean="0"/>
              <a:t>. </a:t>
            </a:r>
            <a:r>
              <a:rPr lang="zh-CN" altLang="en-US" sz="3200" dirty="0" smtClean="0"/>
              <a:t>每日配额</a:t>
            </a:r>
            <a:endParaRPr lang="en-US" sz="3200" dirty="0"/>
          </a:p>
        </p:txBody>
      </p:sp>
      <p:sp>
        <p:nvSpPr>
          <p:cNvPr id="16" name="Rectangle 15"/>
          <p:cNvSpPr/>
          <p:nvPr/>
        </p:nvSpPr>
        <p:spPr>
          <a:xfrm>
            <a:off x="5323192" y="3815794"/>
            <a:ext cx="3653564" cy="584775"/>
          </a:xfrm>
          <a:prstGeom prst="rect">
            <a:avLst/>
          </a:prstGeom>
        </p:spPr>
        <p:txBody>
          <a:bodyPr wrap="none">
            <a:spAutoFit/>
          </a:bodyPr>
          <a:lstStyle/>
          <a:p>
            <a:r>
              <a:rPr lang="zh-CN" altLang="en-US" sz="3200" dirty="0" smtClean="0">
                <a:solidFill>
                  <a:srgbClr val="292929"/>
                </a:solidFill>
              </a:rPr>
              <a:t>独享虚拟机</a:t>
            </a:r>
            <a:r>
              <a:rPr lang="en-US" sz="3200" dirty="0" smtClean="0">
                <a:solidFill>
                  <a:srgbClr val="292929"/>
                </a:solidFill>
              </a:rPr>
              <a:t>. </a:t>
            </a:r>
            <a:r>
              <a:rPr lang="zh-CN" altLang="en-US" sz="3200" dirty="0" smtClean="0">
                <a:solidFill>
                  <a:srgbClr val="292929"/>
                </a:solidFill>
              </a:rPr>
              <a:t>无配额</a:t>
            </a:r>
            <a:endParaRPr lang="en-US" sz="3200" dirty="0"/>
          </a:p>
        </p:txBody>
      </p:sp>
    </p:spTree>
    <p:extLst>
      <p:ext uri="{BB962C8B-B14F-4D97-AF65-F5344CB8AC3E}">
        <p14:creationId xmlns:p14="http://schemas.microsoft.com/office/powerpoint/2010/main" val="199169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4"/>
            <a:ext cx="7647392" cy="923394"/>
            <a:chOff x="3031844" y="1170370"/>
            <a:chExt cx="7645400" cy="923394"/>
          </a:xfrm>
        </p:grpSpPr>
        <p:grpSp>
          <p:nvGrpSpPr>
            <p:cNvPr id="20" name="Group 19"/>
            <p:cNvGrpSpPr/>
            <p:nvPr/>
          </p:nvGrpSpPr>
          <p:grpSpPr>
            <a:xfrm>
              <a:off x="3031844" y="1170370"/>
              <a:ext cx="7645400" cy="923394"/>
              <a:chOff x="2540230" y="5754872"/>
              <a:chExt cx="7645400" cy="92339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4"/>
              </a:xfrm>
              <a:prstGeom prst="rect">
                <a:avLst/>
              </a:prstGeom>
              <a:noFill/>
            </p:spPr>
            <p:txBody>
              <a:bodyPr wrap="square" lIns="0" tIns="0" rIns="0" bIns="0" rtlCol="0">
                <a:spAutoFit/>
              </a:bodyPr>
              <a:lstStyle/>
              <a:p>
                <a:pPr algn="ctr" defTabSz="1218967">
                  <a:lnSpc>
                    <a:spcPct val="90000"/>
                  </a:lnSpc>
                  <a:spcBef>
                    <a:spcPct val="20000"/>
                  </a:spcBef>
                  <a:buSzPct val="80000"/>
                </a:pPr>
                <a:r>
                  <a:rPr lang="en-US" sz="6667"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2"/>
            <a:ext cx="12192001" cy="983235"/>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419"/>
            <a:ext cx="852680"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396" y="1533593"/>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07" algn="l"/>
              </a:tabLst>
            </a:pPr>
            <a:r>
              <a:rPr sz="32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a:xfrm>
            <a:off x="873203" y="641"/>
            <a:ext cx="10515600" cy="1325563"/>
          </a:xfrm>
        </p:spPr>
        <p:txBody>
          <a:bodyPr/>
          <a:lstStyle/>
          <a:p>
            <a:r>
              <a:rPr lang="en-US" dirty="0" smtClean="0">
                <a:gradFill>
                  <a:gsLst>
                    <a:gs pos="0">
                      <a:srgbClr val="FFFFFF"/>
                    </a:gs>
                    <a:gs pos="100000">
                      <a:srgbClr val="FFFFFF"/>
                    </a:gs>
                  </a:gsLst>
                  <a:lin ang="5400000" scaled="0"/>
                </a:gradFill>
              </a:rPr>
              <a:t>W</a:t>
            </a:r>
            <a:r>
              <a:rPr lang="en-US" altLang="zh-CN" dirty="0" smtClean="0">
                <a:gradFill>
                  <a:gsLst>
                    <a:gs pos="0">
                      <a:srgbClr val="FFFFFF"/>
                    </a:gs>
                    <a:gs pos="100000">
                      <a:srgbClr val="FFFFFF"/>
                    </a:gs>
                  </a:gsLst>
                  <a:lin ang="5400000" scaled="0"/>
                </a:gradFill>
              </a:rPr>
              <a:t>eb</a:t>
            </a:r>
            <a:r>
              <a:rPr lang="zh-CN" altLang="en-US" dirty="0" smtClean="0">
                <a:gradFill>
                  <a:gsLst>
                    <a:gs pos="0">
                      <a:srgbClr val="FFFFFF"/>
                    </a:gs>
                    <a:gs pos="100000">
                      <a:srgbClr val="FFFFFF"/>
                    </a:gs>
                  </a:gsLst>
                  <a:lin ang="5400000" scaled="0"/>
                </a:gradFill>
              </a:rPr>
              <a:t>站点</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010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0"/>
            <a:ext cx="7647392" cy="923394"/>
            <a:chOff x="3031844" y="1170371"/>
            <a:chExt cx="7645400" cy="923395"/>
          </a:xfrm>
        </p:grpSpPr>
        <p:grpSp>
          <p:nvGrpSpPr>
            <p:cNvPr id="20" name="Group 19"/>
            <p:cNvGrpSpPr/>
            <p:nvPr/>
          </p:nvGrpSpPr>
          <p:grpSpPr>
            <a:xfrm>
              <a:off x="3031844" y="1170371"/>
              <a:ext cx="7645400" cy="923395"/>
              <a:chOff x="2540230" y="5754873"/>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693"/>
            <a:ext cx="852680"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1444" y="4536375"/>
            <a:ext cx="852680"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2"/>
            <a:ext cx="12192001" cy="983235"/>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396" y="1533589"/>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a:xfrm>
            <a:off x="873203" y="14505"/>
            <a:ext cx="10515600" cy="1325563"/>
          </a:xfrm>
        </p:spPr>
        <p:txBody>
          <a:bodyPr/>
          <a:lstStyle/>
          <a:p>
            <a:r>
              <a:rPr lang="en-US" dirty="0">
                <a:gradFill>
                  <a:gsLst>
                    <a:gs pos="0">
                      <a:srgbClr val="FFFFFF"/>
                    </a:gs>
                    <a:gs pos="100000">
                      <a:srgbClr val="FFFFFF"/>
                    </a:gs>
                  </a:gsLst>
                  <a:lin ang="5400000" scaled="0"/>
                </a:gradFill>
              </a:rPr>
              <a:t>W</a:t>
            </a:r>
            <a:r>
              <a:rPr lang="en-US" altLang="zh-CN" dirty="0">
                <a:gradFill>
                  <a:gsLst>
                    <a:gs pos="0">
                      <a:srgbClr val="FFFFFF"/>
                    </a:gs>
                    <a:gs pos="100000">
                      <a:srgbClr val="FFFFFF"/>
                    </a:gs>
                  </a:gsLst>
                  <a:lin ang="5400000" scaled="0"/>
                </a:gradFill>
              </a:rPr>
              <a:t>eb</a:t>
            </a:r>
            <a:r>
              <a:rPr lang="zh-CN" altLang="en-US" dirty="0">
                <a:gradFill>
                  <a:gsLst>
                    <a:gs pos="0">
                      <a:srgbClr val="FFFFFF"/>
                    </a:gs>
                    <a:gs pos="100000">
                      <a:srgbClr val="FFFFFF"/>
                    </a:gs>
                  </a:gsLst>
                  <a:lin ang="5400000" scaled="0"/>
                </a:gradFill>
              </a:rPr>
              <a:t>站点</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77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94" y="1589948"/>
            <a:ext cx="6578137"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12183975" cy="983235"/>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83975" cy="1046297"/>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6"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9861" y="300008"/>
            <a:ext cx="2090169"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60706" y="3762627"/>
            <a:ext cx="866389" cy="63107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2633" y="1301044"/>
            <a:ext cx="7612011" cy="923394"/>
            <a:chOff x="3031844" y="1178212"/>
            <a:chExt cx="7610028" cy="923395"/>
          </a:xfrm>
        </p:grpSpPr>
        <p:grpSp>
          <p:nvGrpSpPr>
            <p:cNvPr id="314" name="Group 313"/>
            <p:cNvGrpSpPr/>
            <p:nvPr/>
          </p:nvGrpSpPr>
          <p:grpSpPr>
            <a:xfrm>
              <a:off x="3031844" y="1178212"/>
              <a:ext cx="7610028" cy="923395"/>
              <a:chOff x="2540230" y="5762714"/>
              <a:chExt cx="7610028" cy="923395"/>
            </a:xfrm>
          </p:grpSpPr>
          <p:sp>
            <p:nvSpPr>
              <p:cNvPr id="316" name="TextBox 315"/>
              <p:cNvSpPr txBox="1"/>
              <p:nvPr/>
            </p:nvSpPr>
            <p:spPr>
              <a:xfrm>
                <a:off x="9159657" y="5762714"/>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125"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a:xfrm>
            <a:off x="803731" y="-9628"/>
            <a:ext cx="10515600" cy="1325563"/>
          </a:xfrm>
        </p:spPr>
        <p:txBody>
          <a:bodyPr/>
          <a:lstStyle/>
          <a:p>
            <a:r>
              <a:rPr lang="en-US" dirty="0">
                <a:gradFill>
                  <a:gsLst>
                    <a:gs pos="0">
                      <a:srgbClr val="FFFFFF"/>
                    </a:gs>
                    <a:gs pos="100000">
                      <a:srgbClr val="FFFFFF"/>
                    </a:gs>
                  </a:gsLst>
                  <a:lin ang="5400000" scaled="0"/>
                </a:gradFill>
              </a:rPr>
              <a:t>W</a:t>
            </a:r>
            <a:r>
              <a:rPr lang="en-US" altLang="zh-CN" dirty="0">
                <a:gradFill>
                  <a:gsLst>
                    <a:gs pos="0">
                      <a:srgbClr val="FFFFFF"/>
                    </a:gs>
                    <a:gs pos="100000">
                      <a:srgbClr val="FFFFFF"/>
                    </a:gs>
                  </a:gsLst>
                  <a:lin ang="5400000" scaled="0"/>
                </a:gradFill>
              </a:rPr>
              <a:t>eb</a:t>
            </a:r>
            <a:r>
              <a:rPr lang="zh-CN" altLang="en-US" dirty="0">
                <a:gradFill>
                  <a:gsLst>
                    <a:gs pos="0">
                      <a:srgbClr val="FFFFFF"/>
                    </a:gs>
                    <a:gs pos="100000">
                      <a:srgbClr val="FFFFFF"/>
                    </a:gs>
                  </a:gsLst>
                  <a:lin ang="5400000" scaled="0"/>
                </a:gradFill>
              </a:rPr>
              <a:t>站点</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7145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6"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6"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a:xfrm>
            <a:off x="872728" y="-21161"/>
            <a:ext cx="10515600" cy="1325563"/>
          </a:xfrm>
        </p:spPr>
        <p:txBody>
          <a:bodyPr/>
          <a:lstStyle/>
          <a:p>
            <a:r>
              <a:rPr lang="en-US" dirty="0">
                <a:gradFill>
                  <a:gsLst>
                    <a:gs pos="0">
                      <a:srgbClr val="FFFFFF"/>
                    </a:gs>
                    <a:gs pos="100000">
                      <a:srgbClr val="FFFFFF"/>
                    </a:gs>
                  </a:gsLst>
                  <a:lin ang="5400000" scaled="0"/>
                </a:gradFill>
              </a:rPr>
              <a:t>W</a:t>
            </a:r>
            <a:r>
              <a:rPr lang="en-US" altLang="zh-CN" dirty="0">
                <a:gradFill>
                  <a:gsLst>
                    <a:gs pos="0">
                      <a:srgbClr val="FFFFFF"/>
                    </a:gs>
                    <a:gs pos="100000">
                      <a:srgbClr val="FFFFFF"/>
                    </a:gs>
                  </a:gsLst>
                  <a:lin ang="5400000" scaled="0"/>
                </a:gradFill>
              </a:rPr>
              <a:t>eb</a:t>
            </a:r>
            <a:r>
              <a:rPr lang="zh-CN" altLang="en-US" dirty="0">
                <a:gradFill>
                  <a:gsLst>
                    <a:gs pos="0">
                      <a:srgbClr val="FFFFFF"/>
                    </a:gs>
                    <a:gs pos="100000">
                      <a:srgbClr val="FFFFFF"/>
                    </a:gs>
                  </a:gsLst>
                  <a:lin ang="5400000" scaled="0"/>
                </a:gradFill>
              </a:rPr>
              <a:t>站点</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469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6"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6"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a:xfrm>
            <a:off x="804155" y="34813"/>
            <a:ext cx="10515600" cy="1325563"/>
          </a:xfrm>
        </p:spPr>
        <p:txBody>
          <a:bodyPr/>
          <a:lstStyle/>
          <a:p>
            <a:r>
              <a:rPr lang="en-US" dirty="0">
                <a:gradFill>
                  <a:gsLst>
                    <a:gs pos="0">
                      <a:srgbClr val="FFFFFF"/>
                    </a:gs>
                    <a:gs pos="100000">
                      <a:srgbClr val="FFFFFF"/>
                    </a:gs>
                  </a:gsLst>
                  <a:lin ang="5400000" scaled="0"/>
                </a:gradFill>
              </a:rPr>
              <a:t>W</a:t>
            </a:r>
            <a:r>
              <a:rPr lang="en-US" altLang="zh-CN" dirty="0">
                <a:gradFill>
                  <a:gsLst>
                    <a:gs pos="0">
                      <a:srgbClr val="FFFFFF"/>
                    </a:gs>
                    <a:gs pos="100000">
                      <a:srgbClr val="FFFFFF"/>
                    </a:gs>
                  </a:gsLst>
                  <a:lin ang="5400000" scaled="0"/>
                </a:gradFill>
              </a:rPr>
              <a:t>eb</a:t>
            </a:r>
            <a:r>
              <a:rPr lang="zh-CN" altLang="en-US" dirty="0">
                <a:gradFill>
                  <a:gsLst>
                    <a:gs pos="0">
                      <a:srgbClr val="FFFFFF"/>
                    </a:gs>
                    <a:gs pos="100000">
                      <a:srgbClr val="FFFFFF"/>
                    </a:gs>
                  </a:gsLst>
                  <a:lin ang="5400000" scaled="0"/>
                </a:gradFill>
              </a:rPr>
              <a:t>站点</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7105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66730" y="3009050"/>
            <a:ext cx="10240453" cy="997196"/>
          </a:xfrm>
        </p:spPr>
        <p:txBody>
          <a:bodyPr>
            <a:normAutofit fontScale="90000"/>
          </a:bodyPr>
          <a:lstStyle/>
          <a:p>
            <a:r>
              <a:rPr lang="zh-CN" altLang="en-US" dirty="0" smtClean="0">
                <a:gradFill>
                  <a:gsLst>
                    <a:gs pos="1250">
                      <a:srgbClr val="FFFFFF"/>
                    </a:gs>
                    <a:gs pos="100000">
                      <a:srgbClr val="FFFFFF"/>
                    </a:gs>
                  </a:gsLst>
                  <a:lin ang="5400000" scaled="0"/>
                </a:gradFill>
              </a:rPr>
              <a:t>扩展</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10606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4" y="2539690"/>
            <a:ext cx="2372866"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566" y="1533590"/>
            <a:ext cx="241477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err="1">
                <a:gradFill>
                  <a:gsLst>
                    <a:gs pos="0">
                      <a:srgbClr val="5F5F5F"/>
                    </a:gs>
                    <a:gs pos="100000">
                      <a:srgbClr val="5F5F5F"/>
                    </a:gs>
                  </a:gsLst>
                  <a:lin ang="5400000" scaled="0"/>
                </a:gradFill>
              </a:rPr>
              <a:t>cpu</a:t>
            </a:r>
            <a:r>
              <a:rPr lang="en-US" dirty="0">
                <a:gradFill>
                  <a:gsLst>
                    <a:gs pos="0">
                      <a:srgbClr val="5F5F5F"/>
                    </a:gs>
                    <a:gs pos="100000">
                      <a:srgbClr val="5F5F5F"/>
                    </a:gs>
                  </a:gsLst>
                  <a:lin ang="5400000" scaled="0"/>
                </a:gradFill>
              </a:rPr>
              <a:t>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a:xfrm>
            <a:off x="804155" y="-10157"/>
            <a:ext cx="10515600" cy="1325563"/>
          </a:xfrm>
        </p:spPr>
        <p:txBody>
          <a:bodyPr/>
          <a:lstStyle/>
          <a:p>
            <a:r>
              <a:rPr lang="zh-CN" altLang="en-US" dirty="0" smtClean="0">
                <a:gradFill>
                  <a:gsLst>
                    <a:gs pos="0">
                      <a:srgbClr val="FFFFFF"/>
                    </a:gs>
                    <a:gs pos="100000">
                      <a:srgbClr val="FFFFFF"/>
                    </a:gs>
                  </a:gsLst>
                  <a:lin ang="5400000" scaled="0"/>
                </a:gradFill>
              </a:rPr>
              <a:t>自动扩展</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3" y="2520077"/>
            <a:ext cx="2372866"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6" y="2500463"/>
            <a:ext cx="2372866"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1819510"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0016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M</a:t>
            </a:r>
            <a:r>
              <a:rPr lang="en-US" altLang="zh-CN" dirty="0" smtClean="0"/>
              <a:t>icrosoft </a:t>
            </a:r>
            <a:r>
              <a:rPr lang="en-US" dirty="0" smtClean="0"/>
              <a:t>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Ready-to-Go Open Source </a:t>
            </a:r>
          </a:p>
          <a:p>
            <a:r>
              <a:rPr lang="en-US" sz="3600" spc="-71" dirty="0">
                <a:gradFill>
                  <a:gsLst>
                    <a:gs pos="2917">
                      <a:schemeClr val="tx1"/>
                    </a:gs>
                    <a:gs pos="30000">
                      <a:schemeClr val="tx1"/>
                    </a:gs>
                  </a:gsLst>
                  <a:lin ang="5400000" scaled="0"/>
                </a:gradFill>
              </a:rPr>
              <a:t>Web Applications, </a:t>
            </a:r>
          </a:p>
          <a:p>
            <a:r>
              <a:rPr lang="en-US" sz="3600" spc="-71" dirty="0">
                <a:gradFill>
                  <a:gsLst>
                    <a:gs pos="2917">
                      <a:schemeClr val="tx1"/>
                    </a:gs>
                    <a:gs pos="30000">
                      <a:schemeClr val="tx1"/>
                    </a:gs>
                  </a:gsLst>
                  <a:lin ang="5400000" scaled="0"/>
                </a:gradFill>
              </a:rPr>
              <a:t>Frameworks, </a:t>
            </a:r>
          </a:p>
          <a:p>
            <a:r>
              <a:rPr lang="en-US" sz="3600"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77" y="1323546"/>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 y="1323544"/>
            <a:ext cx="1009913" cy="10096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277" y="1339591"/>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47" y="2814672"/>
            <a:ext cx="1012740" cy="7689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950" y="2748201"/>
            <a:ext cx="1156517" cy="901848"/>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860"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701" y="4065058"/>
            <a:ext cx="923007" cy="9227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699" y="3943684"/>
            <a:ext cx="1165819" cy="1165515"/>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059"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1508" y="4031329"/>
            <a:ext cx="985601" cy="990223"/>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100" y="3872246"/>
            <a:ext cx="1308729" cy="1308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073" y="1147181"/>
            <a:ext cx="1378783" cy="1378424"/>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347" y="5198291"/>
            <a:ext cx="1429712" cy="1362167"/>
          </a:xfrm>
          <a:prstGeom prst="rect">
            <a:avLst/>
          </a:prstGeom>
        </p:spPr>
      </p:pic>
      <p:pic>
        <p:nvPicPr>
          <p:cNvPr id="4" name="Picture 3"/>
          <p:cNvPicPr>
            <a:picLocks noChangeAspect="1"/>
          </p:cNvPicPr>
          <p:nvPr/>
        </p:nvPicPr>
        <p:blipFill>
          <a:blip r:embed="rId16"/>
          <a:stretch>
            <a:fillRect/>
          </a:stretch>
        </p:blipFill>
        <p:spPr>
          <a:xfrm>
            <a:off x="1931861" y="5579331"/>
            <a:ext cx="1663492" cy="660317"/>
          </a:xfrm>
          <a:prstGeom prst="rect">
            <a:avLst/>
          </a:prstGeom>
        </p:spPr>
      </p:pic>
      <p:pic>
        <p:nvPicPr>
          <p:cNvPr id="6" name="Picture 5"/>
          <p:cNvPicPr>
            <a:picLocks noChangeAspect="1"/>
          </p:cNvPicPr>
          <p:nvPr/>
        </p:nvPicPr>
        <p:blipFill>
          <a:blip r:embed="rId17"/>
          <a:stretch>
            <a:fillRect/>
          </a:stretch>
        </p:blipFill>
        <p:spPr>
          <a:xfrm>
            <a:off x="3847102" y="5398499"/>
            <a:ext cx="1329365" cy="1319517"/>
          </a:xfrm>
          <a:prstGeom prst="rect">
            <a:avLst/>
          </a:prstGeom>
        </p:spPr>
      </p:pic>
      <p:pic>
        <p:nvPicPr>
          <p:cNvPr id="7" name="Picture 6"/>
          <p:cNvPicPr>
            <a:picLocks noChangeAspect="1"/>
          </p:cNvPicPr>
          <p:nvPr/>
        </p:nvPicPr>
        <p:blipFill>
          <a:blip r:embed="rId18"/>
          <a:stretch>
            <a:fillRect/>
          </a:stretch>
        </p:blipFill>
        <p:spPr>
          <a:xfrm>
            <a:off x="5687073" y="5398501"/>
            <a:ext cx="1309520" cy="1319516"/>
          </a:xfrm>
          <a:prstGeom prst="rect">
            <a:avLst/>
          </a:prstGeom>
        </p:spPr>
      </p:pic>
    </p:spTree>
    <p:extLst>
      <p:ext uri="{BB962C8B-B14F-4D97-AF65-F5344CB8AC3E}">
        <p14:creationId xmlns:p14="http://schemas.microsoft.com/office/powerpoint/2010/main" val="4118299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altLang="zh-CN" dirty="0" smtClean="0"/>
              <a:t>icrosoft </a:t>
            </a:r>
            <a:r>
              <a:rPr lang="en-US" dirty="0" smtClean="0"/>
              <a:t>Azure Web Sites</a:t>
            </a:r>
            <a:endParaRPr lang="en-US" dirty="0"/>
          </a:p>
        </p:txBody>
      </p:sp>
      <p:sp>
        <p:nvSpPr>
          <p:cNvPr id="24" name="Rectangle 23"/>
          <p:cNvSpPr/>
          <p:nvPr/>
        </p:nvSpPr>
        <p:spPr bwMode="auto">
          <a:xfrm>
            <a:off x="8307712" y="4240246"/>
            <a:ext cx="3004917" cy="31618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4" tIns="45723" rIns="91444" bIns="45723" numCol="1" rtlCol="0" anchor="t" anchorCtr="0" compatLnSpc="1">
            <a:prstTxWarp prst="textNoShape">
              <a:avLst/>
            </a:prstTxWarp>
          </a:bodyPr>
          <a:lstStyle/>
          <a:p>
            <a:pPr marL="171461" indent="-171461" defTabSz="914424">
              <a:spcBef>
                <a:spcPct val="20000"/>
              </a:spcBef>
              <a:spcAft>
                <a:spcPts val="800"/>
              </a:spcAft>
              <a:buSzPct val="80000"/>
              <a:buFont typeface="Arial" pitchFamily="34" charset="0"/>
              <a:buChar char="•"/>
              <a:defRPr/>
            </a:pPr>
            <a:endParaRPr lang="en-US" sz="1200" dirty="0">
              <a:solidFill>
                <a:srgbClr val="0071BC">
                  <a:alpha val="99000"/>
                </a:srgbClr>
              </a:solidFill>
            </a:endParaRPr>
          </a:p>
        </p:txBody>
      </p:sp>
      <p:grpSp>
        <p:nvGrpSpPr>
          <p:cNvPr id="4" name="Group 3"/>
          <p:cNvGrpSpPr/>
          <p:nvPr/>
        </p:nvGrpSpPr>
        <p:grpSpPr>
          <a:xfrm>
            <a:off x="4343021" y="1388507"/>
            <a:ext cx="3479623" cy="3478716"/>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8" name="Rectangle 17"/>
            <p:cNvSpPr/>
            <p:nvPr/>
          </p:nvSpPr>
          <p:spPr>
            <a:xfrm>
              <a:off x="4734845" y="4540008"/>
              <a:ext cx="2743200" cy="361626"/>
            </a:xfrm>
            <a:prstGeom prst="rect">
              <a:avLst/>
            </a:prstGeom>
          </p:spPr>
          <p:txBody>
            <a:bodyPr wrap="square" lIns="121920" anchor="b" anchorCtr="0">
              <a:spAutoFit/>
            </a:bodyPr>
            <a:lstStyle/>
            <a:p>
              <a:pPr algn="ctr" defTabSz="914422">
                <a:lnSpc>
                  <a:spcPct val="85000"/>
                </a:lnSpc>
                <a:defRPr/>
              </a:pPr>
              <a:r>
                <a:rPr lang="zh-CN" altLang="en-US" sz="2800" kern="0" spc="-71" dirty="0" smtClean="0">
                  <a:gradFill>
                    <a:gsLst>
                      <a:gs pos="0">
                        <a:srgbClr val="FFFFFF"/>
                      </a:gs>
                      <a:gs pos="100000">
                        <a:srgbClr val="FFFFFF"/>
                      </a:gs>
                    </a:gsLst>
                    <a:lin ang="16200000" scaled="0"/>
                  </a:gradFill>
                  <a:ea typeface="Segoe UI" pitchFamily="34" charset="0"/>
                  <a:cs typeface="Segoe UI" pitchFamily="34" charset="0"/>
                </a:rPr>
                <a:t>易于编码</a:t>
              </a:r>
              <a:endParaRPr lang="en-US" sz="2800" kern="0" spc="-71" dirty="0">
                <a:gradFill>
                  <a:gsLst>
                    <a:gs pos="0">
                      <a:srgbClr val="FFFFFF"/>
                    </a:gs>
                    <a:gs pos="100000">
                      <a:srgbClr val="FFFFFF"/>
                    </a:gs>
                  </a:gsLst>
                  <a:lin ang="16200000" scaled="0"/>
                </a:gradFill>
                <a:ea typeface="Segoe UI" pitchFamily="34" charset="0"/>
                <a:cs typeface="Segoe UI" pitchFamily="34" charset="0"/>
              </a:endParaRP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5" name="Group 4"/>
          <p:cNvGrpSpPr/>
          <p:nvPr/>
        </p:nvGrpSpPr>
        <p:grpSpPr>
          <a:xfrm>
            <a:off x="8000905" y="1388507"/>
            <a:ext cx="3479623" cy="3478716"/>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9" name="Rectangle 18"/>
            <p:cNvSpPr/>
            <p:nvPr/>
          </p:nvSpPr>
          <p:spPr>
            <a:xfrm>
              <a:off x="8380580" y="4540008"/>
              <a:ext cx="2743200" cy="361626"/>
            </a:xfrm>
            <a:prstGeom prst="rect">
              <a:avLst/>
            </a:prstGeom>
          </p:spPr>
          <p:txBody>
            <a:bodyPr wrap="square" lIns="121920" anchor="b" anchorCtr="0">
              <a:spAutoFit/>
            </a:bodyPr>
            <a:lstStyle/>
            <a:p>
              <a:pPr algn="ctr" defTabSz="914422">
                <a:lnSpc>
                  <a:spcPct val="85000"/>
                </a:lnSpc>
                <a:defRPr/>
              </a:pPr>
              <a:r>
                <a:rPr lang="zh-CN" altLang="en-US" sz="2800" kern="0" spc="-71" dirty="0" smtClean="0">
                  <a:gradFill>
                    <a:gsLst>
                      <a:gs pos="0">
                        <a:srgbClr val="FFFFFF"/>
                      </a:gs>
                      <a:gs pos="100000">
                        <a:srgbClr val="FFFFFF"/>
                      </a:gs>
                    </a:gsLst>
                    <a:lin ang="16200000" scaled="0"/>
                  </a:gradFill>
                  <a:ea typeface="Segoe UI" pitchFamily="34" charset="0"/>
                  <a:cs typeface="Segoe UI" pitchFamily="34" charset="0"/>
                </a:rPr>
                <a:t>上线</a:t>
              </a:r>
              <a:endParaRPr lang="en-US" sz="2800" kern="0" spc="-71" dirty="0">
                <a:gradFill>
                  <a:gsLst>
                    <a:gs pos="0">
                      <a:srgbClr val="FFFFFF"/>
                    </a:gs>
                    <a:gs pos="100000">
                      <a:srgbClr val="FFFFFF"/>
                    </a:gs>
                  </a:gsLst>
                  <a:lin ang="16200000" scaled="0"/>
                </a:gradFill>
                <a:ea typeface="Segoe UI" pitchFamily="34" charset="0"/>
                <a:cs typeface="Segoe UI" pitchFamily="34" charset="0"/>
              </a:endParaRP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 name="Group 2"/>
          <p:cNvGrpSpPr/>
          <p:nvPr/>
        </p:nvGrpSpPr>
        <p:grpSpPr>
          <a:xfrm>
            <a:off x="683683" y="1388507"/>
            <a:ext cx="3479623" cy="3478716"/>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16200000" scaled="0"/>
                </a:gradFill>
              </a:endParaRPr>
            </a:p>
          </p:txBody>
        </p:sp>
        <p:sp>
          <p:nvSpPr>
            <p:cNvPr id="17" name="Rectangle 16"/>
            <p:cNvSpPr/>
            <p:nvPr/>
          </p:nvSpPr>
          <p:spPr>
            <a:xfrm>
              <a:off x="1077078" y="4540008"/>
              <a:ext cx="2743200" cy="361626"/>
            </a:xfrm>
            <a:prstGeom prst="rect">
              <a:avLst/>
            </a:prstGeom>
          </p:spPr>
          <p:txBody>
            <a:bodyPr wrap="square" lIns="121920" anchor="b" anchorCtr="0">
              <a:spAutoFit/>
            </a:bodyPr>
            <a:lstStyle/>
            <a:p>
              <a:pPr algn="ctr" defTabSz="914422">
                <a:lnSpc>
                  <a:spcPct val="85000"/>
                </a:lnSpc>
                <a:defRPr/>
              </a:pPr>
              <a:r>
                <a:rPr lang="zh-CN" altLang="en-US" sz="2800" kern="0" spc="-71" dirty="0" smtClean="0">
                  <a:gradFill>
                    <a:gsLst>
                      <a:gs pos="0">
                        <a:srgbClr val="FFFFFF"/>
                      </a:gs>
                      <a:gs pos="100000">
                        <a:srgbClr val="FFFFFF"/>
                      </a:gs>
                    </a:gsLst>
                    <a:lin ang="16200000" scaled="0"/>
                  </a:gradFill>
                  <a:ea typeface="Segoe UI" pitchFamily="34" charset="0"/>
                  <a:cs typeface="Segoe UI" pitchFamily="34" charset="0"/>
                </a:rPr>
                <a:t>入门简单</a:t>
              </a:r>
              <a:endParaRPr lang="en-US" sz="2800" kern="0" spc="-71" dirty="0">
                <a:gradFill>
                  <a:gsLst>
                    <a:gs pos="0">
                      <a:srgbClr val="FFFFFF"/>
                    </a:gs>
                    <a:gs pos="100000">
                      <a:srgbClr val="FFFFFF"/>
                    </a:gs>
                  </a:gsLst>
                  <a:lin ang="16200000" scaled="0"/>
                </a:gradFill>
                <a:ea typeface="Segoe UI" pitchFamily="34" charset="0"/>
                <a:cs typeface="Segoe UI" pitchFamily="34" charset="0"/>
              </a:endParaRP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945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9514" y="182215"/>
            <a:ext cx="11524432" cy="1063487"/>
          </a:xfrm>
        </p:spPr>
        <p:txBody>
          <a:bodyPr/>
          <a:lstStyle/>
          <a:p>
            <a:r>
              <a:rPr lang="zh-CN" altLang="en-US" dirty="0" smtClean="0"/>
              <a:t>课程内容</a:t>
            </a:r>
            <a:endParaRPr lang="zh-CN" altLang="en-US" dirty="0"/>
          </a:p>
        </p:txBody>
      </p:sp>
      <p:sp>
        <p:nvSpPr>
          <p:cNvPr id="5" name="Content Placeholder 2"/>
          <p:cNvSpPr>
            <a:spLocks noGrp="1"/>
          </p:cNvSpPr>
          <p:nvPr>
            <p:ph sz="quarter" idx="10"/>
          </p:nvPr>
        </p:nvSpPr>
        <p:spPr>
          <a:xfrm>
            <a:off x="379413" y="1388226"/>
            <a:ext cx="11525250" cy="5290388"/>
          </a:xfrm>
        </p:spPr>
        <p:txBody>
          <a:bodyPr/>
          <a:lstStyle/>
          <a:p>
            <a:r>
              <a:rPr lang="en-US" altLang="zh-CN" dirty="0" smtClean="0"/>
              <a:t>Web Sites </a:t>
            </a:r>
            <a:r>
              <a:rPr lang="zh-CN" altLang="en-US" dirty="0" smtClean="0"/>
              <a:t>服务介绍</a:t>
            </a:r>
            <a:endParaRPr lang="en-US" altLang="zh-CN" dirty="0" smtClean="0"/>
          </a:p>
          <a:p>
            <a:r>
              <a:rPr lang="en-US" altLang="zh-CN" dirty="0" smtClean="0"/>
              <a:t>Web Sites </a:t>
            </a:r>
            <a:r>
              <a:rPr lang="zh-CN" altLang="en-US" dirty="0" smtClean="0"/>
              <a:t>的部署和开发</a:t>
            </a:r>
            <a:endParaRPr lang="en-US" altLang="zh-CN" dirty="0" smtClean="0"/>
          </a:p>
          <a:p>
            <a:r>
              <a:rPr lang="en-US" altLang="zh-CN" dirty="0" smtClean="0"/>
              <a:t>Web Sites </a:t>
            </a:r>
            <a:r>
              <a:rPr lang="zh-CN" altLang="en-US" dirty="0" smtClean="0"/>
              <a:t>的动态扩展</a:t>
            </a:r>
            <a:endParaRPr lang="en-US" altLang="zh-CN" dirty="0" smtClean="0"/>
          </a:p>
          <a:p>
            <a:r>
              <a:rPr lang="en-US" altLang="zh-CN" dirty="0" smtClean="0"/>
              <a:t>App Gallery </a:t>
            </a:r>
          </a:p>
        </p:txBody>
      </p:sp>
    </p:spTree>
    <p:extLst>
      <p:ext uri="{BB962C8B-B14F-4D97-AF65-F5344CB8AC3E}">
        <p14:creationId xmlns:p14="http://schemas.microsoft.com/office/powerpoint/2010/main" val="1125039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入门</a:t>
            </a:r>
            <a:r>
              <a:rPr lang="zh-CN" altLang="en-US" dirty="0" smtClean="0"/>
              <a:t>简单</a:t>
            </a:r>
            <a:endParaRPr lang="en-US" dirty="0"/>
          </a:p>
        </p:txBody>
      </p:sp>
      <p:sp>
        <p:nvSpPr>
          <p:cNvPr id="4" name="Text Placeholder 3"/>
          <p:cNvSpPr>
            <a:spLocks noGrp="1"/>
          </p:cNvSpPr>
          <p:nvPr>
            <p:ph type="body" sz="quarter" idx="4294967295"/>
          </p:nvPr>
        </p:nvSpPr>
        <p:spPr>
          <a:xfrm>
            <a:off x="5399618" y="1843618"/>
            <a:ext cx="6792383" cy="3771900"/>
          </a:xfrm>
          <a:prstGeom prst="rect">
            <a:avLst/>
          </a:prstGeom>
        </p:spPr>
        <p:txBody>
          <a:bodyPr/>
          <a:lstStyle/>
          <a:p>
            <a:pPr marL="0" indent="0">
              <a:spcAft>
                <a:spcPts val="800"/>
              </a:spcAft>
              <a:buNone/>
              <a:defRPr/>
            </a:pPr>
            <a:r>
              <a:rPr lang="en-US" sz="2800" dirty="0"/>
              <a:t>Get started with 10 free web sites</a:t>
            </a:r>
          </a:p>
          <a:p>
            <a:pPr marL="0" indent="0">
              <a:spcAft>
                <a:spcPts val="800"/>
              </a:spcAft>
              <a:buNone/>
              <a:defRPr/>
            </a:pPr>
            <a:r>
              <a:rPr lang="en-US" sz="2800" dirty="0"/>
              <a:t>Create new sites in seconds</a:t>
            </a:r>
          </a:p>
          <a:p>
            <a:pPr marL="0" indent="0">
              <a:spcAft>
                <a:spcPts val="800"/>
              </a:spcAft>
              <a:buNone/>
              <a:defRPr/>
            </a:pPr>
            <a:r>
              <a:rPr lang="en-US" sz="2800" dirty="0"/>
              <a:t>Easily manage and scale your sites</a:t>
            </a:r>
          </a:p>
          <a:p>
            <a:pPr marL="0" indent="0">
              <a:spcAft>
                <a:spcPts val="800"/>
              </a:spcAft>
              <a:buNone/>
              <a:defRPr/>
            </a:pPr>
            <a:r>
              <a:rPr lang="en-US" sz="2800" dirty="0"/>
              <a:t>Automatic load balancing and shared storage across instances</a:t>
            </a:r>
          </a:p>
          <a:p>
            <a:pPr marL="0" indent="0">
              <a:spcAft>
                <a:spcPts val="800"/>
              </a:spcAft>
              <a:buSzPct val="80000"/>
              <a:buNone/>
              <a:defRPr/>
            </a:pPr>
            <a:r>
              <a:rPr lang="en-US" sz="2800" dirty="0"/>
              <a:t>Scale out or up to reserved instances for improved performance and scale</a:t>
            </a:r>
          </a:p>
        </p:txBody>
      </p:sp>
      <p:grpSp>
        <p:nvGrpSpPr>
          <p:cNvPr id="7" name="Group 6"/>
          <p:cNvGrpSpPr/>
          <p:nvPr/>
        </p:nvGrpSpPr>
        <p:grpSpPr>
          <a:xfrm>
            <a:off x="683683" y="1995554"/>
            <a:ext cx="3479623" cy="3478716"/>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82934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容易编码</a:t>
            </a:r>
            <a:endParaRPr lang="en-US" dirty="0"/>
          </a:p>
        </p:txBody>
      </p:sp>
      <p:sp>
        <p:nvSpPr>
          <p:cNvPr id="4" name="Text Placeholder 3"/>
          <p:cNvSpPr>
            <a:spLocks noGrp="1"/>
          </p:cNvSpPr>
          <p:nvPr>
            <p:ph type="body" sz="quarter" idx="4294967295"/>
          </p:nvPr>
        </p:nvSpPr>
        <p:spPr>
          <a:xfrm>
            <a:off x="4984752" y="2021418"/>
            <a:ext cx="7207249" cy="3340100"/>
          </a:xfrm>
          <a:prstGeom prst="rect">
            <a:avLst/>
          </a:prstGeom>
        </p:spPr>
        <p:txBody>
          <a:bodyPr/>
          <a:lstStyle/>
          <a:p>
            <a:pPr marL="0" indent="0">
              <a:spcAft>
                <a:spcPts val="800"/>
              </a:spcAft>
              <a:buNone/>
            </a:pPr>
            <a:r>
              <a:rPr lang="en-US" sz="2800" dirty="0"/>
              <a:t>Use ASP.NET, ASP, PHP, or Node.js</a:t>
            </a:r>
          </a:p>
          <a:p>
            <a:pPr marL="0" indent="0">
              <a:spcAft>
                <a:spcPts val="800"/>
              </a:spcAft>
              <a:buNone/>
            </a:pPr>
            <a:r>
              <a:rPr lang="en-US" sz="2800" dirty="0"/>
              <a:t>SQL Azure or MySQL databases</a:t>
            </a:r>
          </a:p>
          <a:p>
            <a:pPr marL="0" indent="0">
              <a:spcAft>
                <a:spcPts val="800"/>
              </a:spcAft>
              <a:buNone/>
            </a:pPr>
            <a:r>
              <a:rPr lang="en-US" sz="2800" dirty="0"/>
              <a:t>Start with open source apps and frameworks</a:t>
            </a:r>
          </a:p>
          <a:p>
            <a:pPr marL="0" indent="0">
              <a:spcAft>
                <a:spcPts val="800"/>
              </a:spcAft>
              <a:buNone/>
            </a:pPr>
            <a:r>
              <a:rPr lang="en-US" sz="2800" dirty="0"/>
              <a:t>Develop with VS and </a:t>
            </a:r>
            <a:r>
              <a:rPr lang="en-US" sz="2800" dirty="0" err="1"/>
              <a:t>WebMatrix</a:t>
            </a:r>
            <a:endParaRPr lang="en-US" sz="2800" dirty="0"/>
          </a:p>
          <a:p>
            <a:pPr marL="0" indent="0">
              <a:spcAft>
                <a:spcPts val="800"/>
              </a:spcAft>
              <a:buNone/>
            </a:pPr>
            <a:r>
              <a:rPr lang="en-US" sz="2800" dirty="0"/>
              <a:t>Supports any Web development tool on any platform (Windows, OSX, Linux)</a:t>
            </a:r>
          </a:p>
        </p:txBody>
      </p:sp>
      <p:grpSp>
        <p:nvGrpSpPr>
          <p:cNvPr id="3" name="Group 2"/>
          <p:cNvGrpSpPr/>
          <p:nvPr/>
        </p:nvGrpSpPr>
        <p:grpSpPr>
          <a:xfrm>
            <a:off x="683683" y="1995554"/>
            <a:ext cx="3479623"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22759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上线</a:t>
            </a:r>
            <a:endParaRPr lang="en-US" dirty="0"/>
          </a:p>
        </p:txBody>
      </p:sp>
      <p:sp>
        <p:nvSpPr>
          <p:cNvPr id="4" name="Text Placeholder 3"/>
          <p:cNvSpPr>
            <a:spLocks noGrp="1"/>
          </p:cNvSpPr>
          <p:nvPr>
            <p:ph type="body" sz="quarter" idx="4294967295"/>
          </p:nvPr>
        </p:nvSpPr>
        <p:spPr>
          <a:xfrm>
            <a:off x="5137152" y="2048934"/>
            <a:ext cx="7054849" cy="3153833"/>
          </a:xfrm>
          <a:prstGeom prst="rect">
            <a:avLst/>
          </a:prstGeom>
        </p:spPr>
        <p:txBody>
          <a:bodyPr/>
          <a:lstStyle/>
          <a:p>
            <a:pPr marL="0" indent="0">
              <a:spcAft>
                <a:spcPts val="800"/>
              </a:spcAft>
              <a:buNone/>
            </a:pPr>
            <a:r>
              <a:rPr lang="en-US" sz="2800" dirty="0"/>
              <a:t>Rapid deployment for quick iteration</a:t>
            </a:r>
          </a:p>
          <a:p>
            <a:pPr marL="0" indent="0">
              <a:spcAft>
                <a:spcPts val="800"/>
              </a:spcAft>
              <a:buNone/>
            </a:pPr>
            <a:r>
              <a:rPr lang="en-US" sz="2800" dirty="0"/>
              <a:t>Integrated source control with Team Foundation Server (TFS) and </a:t>
            </a:r>
            <a:r>
              <a:rPr lang="en-US" sz="2800" dirty="0" err="1"/>
              <a:t>Git</a:t>
            </a:r>
            <a:endParaRPr lang="en-US" sz="2800" dirty="0"/>
          </a:p>
          <a:p>
            <a:pPr marL="0" indent="0">
              <a:spcAft>
                <a:spcPts val="800"/>
              </a:spcAft>
              <a:buNone/>
            </a:pPr>
            <a:r>
              <a:rPr lang="en-US" sz="2800" dirty="0"/>
              <a:t>Built-in monitoring of </a:t>
            </a:r>
            <a:r>
              <a:rPr lang="en-US" sz="2800" dirty="0" err="1"/>
              <a:t>perf</a:t>
            </a:r>
            <a:r>
              <a:rPr lang="en-US" sz="2800" dirty="0"/>
              <a:t> and usage data</a:t>
            </a:r>
          </a:p>
          <a:p>
            <a:pPr marL="0" indent="0">
              <a:spcAft>
                <a:spcPts val="800"/>
              </a:spcAft>
              <a:buNone/>
            </a:pPr>
            <a:r>
              <a:rPr lang="en-US" sz="2800" dirty="0"/>
              <a:t>Quick access to request logs, failed requests diagnostics and diagnostics</a:t>
            </a:r>
          </a:p>
        </p:txBody>
      </p:sp>
      <p:grpSp>
        <p:nvGrpSpPr>
          <p:cNvPr id="3" name="Group 2"/>
          <p:cNvGrpSpPr/>
          <p:nvPr/>
        </p:nvGrpSpPr>
        <p:grpSpPr>
          <a:xfrm>
            <a:off x="683683" y="1995554"/>
            <a:ext cx="3479623" cy="3478716"/>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160" fontAlgn="base">
                <a:spcBef>
                  <a:spcPct val="0"/>
                </a:spcBef>
                <a:spcAft>
                  <a:spcPct val="0"/>
                </a:spcAft>
              </a:pPr>
              <a:endParaRPr lang="en-US" sz="2267"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79780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zh-CN" altLang="en-US" dirty="0"/>
          </a:p>
        </p:txBody>
      </p:sp>
      <p:sp>
        <p:nvSpPr>
          <p:cNvPr id="3" name="Text Placeholder 2"/>
          <p:cNvSpPr>
            <a:spLocks noGrp="1"/>
          </p:cNvSpPr>
          <p:nvPr>
            <p:ph type="body" idx="1"/>
          </p:nvPr>
        </p:nvSpPr>
        <p:spPr/>
        <p:txBody>
          <a:bodyPr>
            <a:normAutofit lnSpcReduction="10000"/>
          </a:bodyPr>
          <a:lstStyle/>
          <a:p>
            <a:r>
              <a:rPr lang="zh-CN" altLang="en-US" dirty="0" smtClean="0"/>
              <a:t>本课核心知识点</a:t>
            </a:r>
            <a:endParaRPr lang="en-US" altLang="zh-CN" dirty="0" smtClean="0"/>
          </a:p>
          <a:p>
            <a:r>
              <a:rPr lang="zh-CN" altLang="en-US" dirty="0" smtClean="0"/>
              <a:t>参考技术文献</a:t>
            </a:r>
            <a:endParaRPr lang="en-US" altLang="zh-CN" dirty="0" smtClean="0"/>
          </a:p>
          <a:p>
            <a:r>
              <a:rPr lang="zh-CN" altLang="en-US" dirty="0"/>
              <a:t>动手</a:t>
            </a:r>
            <a:r>
              <a:rPr lang="zh-CN" altLang="en-US" dirty="0" smtClean="0"/>
              <a:t>做：</a:t>
            </a:r>
            <a:endParaRPr lang="en-US" altLang="zh-CN" dirty="0" smtClean="0"/>
          </a:p>
          <a:p>
            <a:pPr lvl="1"/>
            <a:r>
              <a:rPr lang="zh-CN" altLang="en-US" dirty="0" smtClean="0"/>
              <a:t>相关微软在线动手实验 </a:t>
            </a:r>
            <a:endParaRPr lang="en-US" altLang="zh-CN" dirty="0" smtClean="0"/>
          </a:p>
          <a:p>
            <a:pPr lvl="1"/>
            <a:r>
              <a:rPr lang="zh-CN" altLang="en-US" dirty="0" smtClean="0"/>
              <a:t>或相关</a:t>
            </a:r>
            <a:r>
              <a:rPr lang="en-US" altLang="zh-CN" dirty="0" smtClean="0"/>
              <a:t>TechNet/MSDN</a:t>
            </a:r>
            <a:r>
              <a:rPr lang="zh-CN" altLang="en-US" dirty="0" smtClean="0"/>
              <a:t>技术文章或博客</a:t>
            </a:r>
            <a:endParaRPr lang="en-US" altLang="zh-CN" dirty="0" smtClean="0"/>
          </a:p>
          <a:p>
            <a:r>
              <a:rPr lang="zh-CN" altLang="en-US" dirty="0" smtClean="0"/>
              <a:t>申请</a:t>
            </a:r>
            <a:r>
              <a:rPr lang="en-US" altLang="zh-CN" dirty="0" smtClean="0"/>
              <a:t>Microsoft Azure</a:t>
            </a:r>
            <a:r>
              <a:rPr lang="zh-CN" altLang="en-US" dirty="0" smtClean="0"/>
              <a:t>试用</a:t>
            </a:r>
            <a:r>
              <a:rPr lang="en-US" altLang="zh-CN" dirty="0" smtClean="0"/>
              <a:t>:</a:t>
            </a:r>
          </a:p>
          <a:p>
            <a:pPr lvl="1"/>
            <a:r>
              <a:rPr lang="zh-CN" altLang="en-US" dirty="0" smtClean="0"/>
              <a:t>由</a:t>
            </a:r>
            <a:r>
              <a:rPr lang="en-US" altLang="zh-CN" dirty="0" smtClean="0"/>
              <a:t>21</a:t>
            </a:r>
            <a:r>
              <a:rPr lang="zh-CN" altLang="en-US" dirty="0" smtClean="0"/>
              <a:t>世纪互联运营的</a:t>
            </a:r>
            <a:r>
              <a:rPr lang="en-US" altLang="zh-CN" dirty="0" smtClean="0"/>
              <a:t>Microsoft Azure</a:t>
            </a:r>
          </a:p>
          <a:p>
            <a:pPr marL="288925" lvl="1" indent="0">
              <a:buNone/>
            </a:pPr>
            <a:r>
              <a:rPr lang="en-US" altLang="zh-CN" dirty="0">
                <a:solidFill>
                  <a:srgbClr val="FF0000"/>
                </a:solidFill>
              </a:rPr>
              <a:t>  </a:t>
            </a:r>
            <a:r>
              <a:rPr lang="en-US" altLang="zh-CN" dirty="0">
                <a:solidFill>
                  <a:srgbClr val="FF0000"/>
                </a:solidFill>
                <a:hlinkClick r:id="rId3"/>
              </a:rPr>
              <a:t>http://www.windowsazure.cn</a:t>
            </a:r>
            <a:r>
              <a:rPr lang="en-US" altLang="zh-CN" dirty="0" smtClean="0">
                <a:solidFill>
                  <a:srgbClr val="FF0000"/>
                </a:solidFill>
                <a:hlinkClick r:id="rId3"/>
              </a:rPr>
              <a:t>/</a:t>
            </a:r>
            <a:endParaRPr lang="en-US" altLang="zh-CN" dirty="0" smtClean="0">
              <a:solidFill>
                <a:srgbClr val="FF0000"/>
              </a:solidFill>
            </a:endParaRPr>
          </a:p>
          <a:p>
            <a:pPr lvl="1"/>
            <a:r>
              <a:rPr lang="zh-CN" altLang="en-US" dirty="0" smtClean="0"/>
              <a:t>非中国地区：全球</a:t>
            </a:r>
            <a:r>
              <a:rPr lang="en-US" altLang="zh-CN" dirty="0" smtClean="0"/>
              <a:t>Microsoft Azure</a:t>
            </a:r>
          </a:p>
          <a:p>
            <a:pPr marL="288925" lvl="1" indent="0">
              <a:buNone/>
            </a:pPr>
            <a:r>
              <a:rPr lang="en-US" altLang="zh-CN" dirty="0">
                <a:solidFill>
                  <a:srgbClr val="FF0000"/>
                </a:solidFill>
              </a:rPr>
              <a:t>  </a:t>
            </a:r>
            <a:r>
              <a:rPr lang="en-US" altLang="zh-CN" dirty="0">
                <a:solidFill>
                  <a:srgbClr val="FF0000"/>
                </a:solidFill>
                <a:hlinkClick r:id="rId4"/>
              </a:rPr>
              <a:t>http</a:t>
            </a:r>
            <a:r>
              <a:rPr lang="en-US" altLang="zh-CN" dirty="0" smtClean="0">
                <a:solidFill>
                  <a:srgbClr val="FF0000"/>
                </a:solidFill>
                <a:hlinkClick r:id="rId4"/>
              </a:rPr>
              <a:t>://www.windowsazure.com/</a:t>
            </a:r>
            <a:r>
              <a:rPr lang="en-US" altLang="zh-CN" dirty="0" smtClean="0">
                <a:solidFill>
                  <a:srgbClr val="FF0000"/>
                </a:solidFill>
              </a:rPr>
              <a:t> </a:t>
            </a:r>
          </a:p>
          <a:p>
            <a:endParaRPr lang="zh-CN" altLang="en-US" dirty="0"/>
          </a:p>
        </p:txBody>
      </p:sp>
    </p:spTree>
    <p:extLst>
      <p:ext uri="{BB962C8B-B14F-4D97-AF65-F5344CB8AC3E}">
        <p14:creationId xmlns:p14="http://schemas.microsoft.com/office/powerpoint/2010/main" val="2292066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194"/>
          </a:xfrm>
        </p:spPr>
      </p:pic>
    </p:spTree>
    <p:extLst>
      <p:ext uri="{BB962C8B-B14F-4D97-AF65-F5344CB8AC3E}">
        <p14:creationId xmlns:p14="http://schemas.microsoft.com/office/powerpoint/2010/main" val="670912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470378"/>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1337" y="1404763"/>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zh-CN" altLang="en-US" sz="2000" dirty="0">
                <a:gradFill>
                  <a:gsLst>
                    <a:gs pos="0">
                      <a:schemeClr val="tx1"/>
                    </a:gs>
                    <a:gs pos="100000">
                      <a:schemeClr val="tx1"/>
                    </a:gs>
                  </a:gsLst>
                  <a:lin ang="5400000" scaled="0"/>
                </a:gradFill>
                <a:ea typeface="Kozuka Gothic Pro R" pitchFamily="34" charset="-128"/>
              </a:rPr>
              <a:t>自建</a:t>
            </a:r>
            <a:r>
              <a:rPr lang="zh-CN" altLang="en-US" sz="2000" dirty="0" smtClean="0">
                <a:gradFill>
                  <a:gsLst>
                    <a:gs pos="0">
                      <a:schemeClr val="tx1"/>
                    </a:gs>
                    <a:gs pos="100000">
                      <a:schemeClr val="tx1"/>
                    </a:gs>
                  </a:gsLst>
                  <a:lin ang="5400000" scaled="0"/>
                </a:gradFill>
                <a:ea typeface="Kozuka Gothic Pro R" pitchFamily="34" charset="-128"/>
              </a:rPr>
              <a:t>数据中心</a:t>
            </a:r>
            <a:endParaRPr lang="en-US" sz="2000" dirty="0">
              <a:gradFill>
                <a:gsLst>
                  <a:gs pos="0">
                    <a:schemeClr val="tx1"/>
                  </a:gs>
                  <a:gs pos="100000">
                    <a:schemeClr val="tx1"/>
                  </a:gs>
                </a:gsLst>
                <a:lin ang="5400000" scaled="0"/>
              </a:gradFill>
              <a:ea typeface="Kozuka Gothic Pro R" pitchFamily="34" charset="-128"/>
            </a:endParaRPr>
          </a:p>
        </p:txBody>
      </p:sp>
      <p:sp>
        <p:nvSpPr>
          <p:cNvPr id="128" name="Rectangle 127"/>
          <p:cNvSpPr/>
          <p:nvPr/>
        </p:nvSpPr>
        <p:spPr>
          <a:xfrm>
            <a:off x="1680987" y="440919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虚拟化</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a:xfrm>
            <a:off x="1680987" y="3954375"/>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操作系统</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a:xfrm>
            <a:off x="1680987" y="4864011"/>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硬件</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1680987" y="3499555"/>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网络</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a:xfrm>
            <a:off x="1680987" y="2572931"/>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a:gradFill>
                  <a:gsLst>
                    <a:gs pos="0">
                      <a:srgbClr val="FFFFFF"/>
                    </a:gs>
                    <a:gs pos="100000">
                      <a:srgbClr val="FFFFFF"/>
                    </a:gs>
                  </a:gsLst>
                  <a:lin ang="5400000" scaled="0"/>
                </a:gradFill>
                <a:ea typeface="Segoe UI" pitchFamily="34" charset="0"/>
                <a:cs typeface="Segoe UI" pitchFamily="34" charset="0"/>
              </a:rPr>
              <a:t>数据</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a:xfrm>
            <a:off x="1680987" y="211811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应用</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a:xfrm>
            <a:off x="1680986" y="3044736"/>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防火墙</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a:xfrm>
            <a:off x="9364296" y="1406096"/>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zh-CN" altLang="en-US" sz="2000" dirty="0" smtClean="0">
                <a:gradFill>
                  <a:gsLst>
                    <a:gs pos="0">
                      <a:schemeClr val="tx1"/>
                    </a:gs>
                    <a:gs pos="100000">
                      <a:schemeClr val="tx1"/>
                    </a:gs>
                  </a:gsLst>
                  <a:lin ang="5400000" scaled="0"/>
                </a:gradFill>
                <a:ea typeface="Kozuka Gothic Pro R" pitchFamily="34" charset="-128"/>
              </a:rPr>
              <a:t>站点</a:t>
            </a:r>
            <a:endParaRPr lang="en-US" sz="2000" dirty="0">
              <a:gradFill>
                <a:gsLst>
                  <a:gs pos="0">
                    <a:schemeClr val="tx1"/>
                  </a:gs>
                  <a:gs pos="100000">
                    <a:schemeClr val="tx1"/>
                  </a:gs>
                </a:gsLst>
                <a:lin ang="5400000" scaled="0"/>
              </a:gradFill>
              <a:ea typeface="Kozuka Gothic Pro R" pitchFamily="34" charset="-128"/>
            </a:endParaRPr>
          </a:p>
        </p:txBody>
      </p:sp>
      <p:sp>
        <p:nvSpPr>
          <p:cNvPr id="180" name="Rectangle 179"/>
          <p:cNvSpPr/>
          <p:nvPr/>
        </p:nvSpPr>
        <p:spPr>
          <a:xfrm>
            <a:off x="9364296" y="2119445"/>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应用</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a:xfrm>
            <a:off x="9364296" y="2574264"/>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数据 </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a:xfrm>
            <a:off x="6807063" y="1406096"/>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zh-CN" altLang="en-US" sz="2000" dirty="0" smtClean="0">
                <a:gradFill>
                  <a:gsLst>
                    <a:gs pos="0">
                      <a:schemeClr val="tx1"/>
                    </a:gs>
                    <a:gs pos="100000">
                      <a:schemeClr val="tx1"/>
                    </a:gs>
                  </a:gsLst>
                  <a:lin ang="5400000" scaled="0"/>
                </a:gradFill>
                <a:ea typeface="Kozuka Gothic Pro R" pitchFamily="34" charset="-128"/>
              </a:rPr>
              <a:t>云服务</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7061" y="2119448"/>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应用</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a:xfrm>
            <a:off x="6807061" y="3051952"/>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防火墙规则</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a:xfrm>
            <a:off x="6807061" y="2574267"/>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数据</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a:xfrm>
            <a:off x="6807061" y="3519008"/>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虚拟网络</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a:xfrm>
            <a:off x="4256818" y="1406096"/>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zh-CN" altLang="en-US" sz="2000" dirty="0" smtClean="0">
                <a:gradFill>
                  <a:gsLst>
                    <a:gs pos="0">
                      <a:schemeClr val="tx1"/>
                    </a:gs>
                    <a:gs pos="100000">
                      <a:schemeClr val="tx1"/>
                    </a:gs>
                  </a:gsLst>
                  <a:lin ang="5400000" scaled="0"/>
                </a:gradFill>
                <a:ea typeface="Kozuka Gothic Pro R" pitchFamily="34" charset="-128"/>
              </a:rPr>
              <a:t>虚拟机</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6818" y="3500887"/>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虚拟网络</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a:xfrm>
            <a:off x="4256818" y="2574267"/>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数据</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a:xfrm>
            <a:off x="4256818" y="2119449"/>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应用</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4256818" y="3046069"/>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防火墙规则</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a:xfrm>
            <a:off x="4256818" y="3955707"/>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zh-CN" altLang="en-US" sz="1467" dirty="0" smtClean="0">
                <a:gradFill>
                  <a:gsLst>
                    <a:gs pos="0">
                      <a:srgbClr val="FFFFFF"/>
                    </a:gs>
                    <a:gs pos="100000">
                      <a:srgbClr val="FFFFFF"/>
                    </a:gs>
                  </a:gsLst>
                  <a:lin ang="5400000" scaled="0"/>
                </a:gradFill>
                <a:ea typeface="Segoe UI" pitchFamily="34" charset="0"/>
                <a:cs typeface="Segoe UI" pitchFamily="34" charset="0"/>
              </a:rPr>
              <a:t>操作系统</a:t>
            </a:r>
            <a:endParaRPr lang="en-US" sz="1467" dirty="0">
              <a:gradFill>
                <a:gsLst>
                  <a:gs pos="0">
                    <a:srgbClr val="FFFFFF"/>
                  </a:gs>
                  <a:gs pos="100000">
                    <a:srgbClr val="FFFFFF"/>
                  </a:gs>
                </a:gsLst>
                <a:lin ang="5400000" scaled="0"/>
              </a:gradFill>
              <a:ea typeface="Segoe UI" pitchFamily="34" charset="0"/>
              <a:cs typeface="Segoe UI" pitchFamily="34" charset="0"/>
            </a:endParaRPr>
          </a:p>
        </p:txBody>
      </p:sp>
      <p:sp>
        <p:nvSpPr>
          <p:cNvPr id="41" name="Pentagon 40"/>
          <p:cNvSpPr/>
          <p:nvPr/>
        </p:nvSpPr>
        <p:spPr bwMode="auto">
          <a:xfrm>
            <a:off x="595745" y="5953471"/>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zh-CN" altLang="en-US" sz="2400" dirty="0" smtClean="0">
                <a:gradFill>
                  <a:gsLst>
                    <a:gs pos="0">
                      <a:srgbClr val="FFFFFF"/>
                    </a:gs>
                    <a:gs pos="100000">
                      <a:srgbClr val="FFFFFF"/>
                    </a:gs>
                  </a:gsLst>
                  <a:lin ang="5400000" scaled="0"/>
                </a:gradFill>
                <a:ea typeface="Segoe UI" pitchFamily="34" charset="0"/>
                <a:cs typeface="Segoe UI" pitchFamily="34" charset="0"/>
              </a:rPr>
              <a:t>聚焦应用</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766243"/>
            <a:ext cx="1025891" cy="102562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5887" y="921203"/>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470603"/>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p>
        </p:txBody>
      </p:sp>
      <p:sp>
        <p:nvSpPr>
          <p:cNvPr id="38" name="Rectangle 37"/>
          <p:cNvSpPr/>
          <p:nvPr/>
        </p:nvSpPr>
        <p:spPr>
          <a:xfrm>
            <a:off x="6246027" y="393548"/>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smtClean="0">
                <a:gradFill>
                  <a:gsLst>
                    <a:gs pos="0">
                      <a:schemeClr val="tx1"/>
                    </a:gs>
                    <a:gs pos="100000">
                      <a:schemeClr val="tx1"/>
                    </a:gs>
                  </a:gsLst>
                  <a:lin ang="5400000" scaled="0"/>
                </a:gradFill>
                <a:ea typeface="Kozuka Gothic Pro R" pitchFamily="34" charset="-128"/>
              </a:rPr>
              <a:t>M</a:t>
            </a:r>
            <a:r>
              <a:rPr lang="en-US" altLang="zh-CN" sz="2000" dirty="0" smtClean="0">
                <a:gradFill>
                  <a:gsLst>
                    <a:gs pos="0">
                      <a:schemeClr val="tx1"/>
                    </a:gs>
                    <a:gs pos="100000">
                      <a:schemeClr val="tx1"/>
                    </a:gs>
                  </a:gsLst>
                  <a:lin ang="5400000" scaled="0"/>
                </a:gradFill>
                <a:ea typeface="Kozuka Gothic Pro R" pitchFamily="34" charset="-128"/>
              </a:rPr>
              <a:t>icrosoft </a:t>
            </a:r>
            <a:r>
              <a:rPr lang="en-US" sz="2000" dirty="0" smtClean="0">
                <a:gradFill>
                  <a:gsLst>
                    <a:gs pos="0">
                      <a:schemeClr val="tx1"/>
                    </a:gs>
                    <a:gs pos="100000">
                      <a:schemeClr val="tx1"/>
                    </a:gs>
                  </a:gsLst>
                  <a:lin ang="5400000" scaled="0"/>
                </a:gradFill>
                <a:ea typeface="Kozuka Gothic Pro R" pitchFamily="34" charset="-128"/>
              </a:rPr>
              <a:t>Azure</a:t>
            </a:r>
            <a:endParaRPr lang="en-US" sz="2000" dirty="0">
              <a:gradFill>
                <a:gsLst>
                  <a:gs pos="0">
                    <a:schemeClr val="tx1"/>
                  </a:gs>
                  <a:gs pos="100000">
                    <a:schemeClr val="tx1"/>
                  </a:gs>
                </a:gsLst>
                <a:lin ang="5400000" scaled="0"/>
              </a:gradFill>
              <a:ea typeface="Kozuka Gothic Pro R" pitchFamily="34" charset="-128"/>
            </a:endParaRPr>
          </a:p>
        </p:txBody>
      </p:sp>
    </p:spTree>
    <p:extLst>
      <p:ext uri="{BB962C8B-B14F-4D97-AF65-F5344CB8AC3E}">
        <p14:creationId xmlns:p14="http://schemas.microsoft.com/office/powerpoint/2010/main" val="312010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7" spc="-100"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M</a:t>
            </a:r>
            <a:r>
              <a:rPr lang="en-US" altLang="zh-CN" sz="5467" spc="-100"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icrosoft </a:t>
            </a:r>
            <a:r>
              <a:rPr lang="en-US" sz="5467" spc="-100" dirty="0" smtClean="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Azure </a:t>
            </a:r>
            <a:r>
              <a:rPr lang="en-US" sz="5467"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Web Sites</a:t>
            </a:r>
            <a:endParaRPr lang="en-US" altLang="zh-CN" sz="5467"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600"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600"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zh-CN" altLang="en-US" sz="3600" dirty="0" smtClean="0">
                  <a:gradFill>
                    <a:gsLst>
                      <a:gs pos="0">
                        <a:schemeClr val="tx1"/>
                      </a:gs>
                      <a:gs pos="100000">
                        <a:schemeClr val="tx1"/>
                      </a:gs>
                    </a:gsLst>
                    <a:lin ang="5400000" scaled="0"/>
                  </a:gradFill>
                </a:rPr>
                <a:t>入门简单</a:t>
              </a:r>
              <a:endParaRPr lang="en-US" altLang="zh-CN" sz="36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zh-CN" altLang="en-US" sz="2000" dirty="0" smtClean="0">
                  <a:gradFill>
                    <a:gsLst>
                      <a:gs pos="0">
                        <a:schemeClr val="tx1"/>
                      </a:gs>
                      <a:gs pos="100000">
                        <a:schemeClr val="tx1"/>
                      </a:gs>
                    </a:gsLst>
                    <a:lin ang="5400000" scaled="0"/>
                  </a:gradFill>
                </a:rPr>
                <a:t>开始简单，可以按照你的想法扩展，无任何困难</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zh-CN" altLang="en-US" sz="3600" dirty="0" smtClean="0">
                  <a:gradFill>
                    <a:gsLst>
                      <a:gs pos="0">
                        <a:schemeClr val="tx1"/>
                      </a:gs>
                      <a:gs pos="100000">
                        <a:schemeClr val="tx1"/>
                      </a:gs>
                    </a:gsLst>
                    <a:lin ang="5400000" scaled="0"/>
                  </a:gradFill>
                </a:rPr>
                <a:t>容易编码</a:t>
              </a:r>
              <a:endParaRPr lang="en-US" altLang="zh-CN" sz="36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zh-CN" altLang="en-US" sz="2000" dirty="0" smtClean="0">
                  <a:gradFill>
                    <a:gsLst>
                      <a:gs pos="0">
                        <a:schemeClr val="tx1"/>
                      </a:gs>
                      <a:gs pos="100000">
                        <a:schemeClr val="tx1"/>
                      </a:gs>
                    </a:gsLst>
                    <a:lin ang="5400000" scaled="0"/>
                  </a:gradFill>
                </a:rPr>
                <a:t>可以用经典</a:t>
              </a:r>
              <a:r>
                <a:rPr lang="en-US" altLang="zh-CN" sz="2000" dirty="0" smtClean="0">
                  <a:gradFill>
                    <a:gsLst>
                      <a:gs pos="0">
                        <a:schemeClr val="tx1"/>
                      </a:gs>
                      <a:gs pos="100000">
                        <a:schemeClr val="tx1"/>
                      </a:gs>
                    </a:gsLst>
                    <a:lin ang="5400000" scaled="0"/>
                  </a:gradFill>
                </a:rPr>
                <a:t>asp</a:t>
              </a:r>
              <a:r>
                <a:rPr lang="zh-CN" altLang="en-US" sz="2000" dirty="0" smtClean="0">
                  <a:gradFill>
                    <a:gsLst>
                      <a:gs pos="0">
                        <a:schemeClr val="tx1"/>
                      </a:gs>
                      <a:gs pos="100000">
                        <a:schemeClr val="tx1"/>
                      </a:gs>
                    </a:gsLst>
                    <a:lin ang="5400000" scaled="0"/>
                  </a:gradFill>
                </a:rPr>
                <a:t>，</a:t>
              </a:r>
              <a:r>
                <a:rPr lang="en-US" altLang="zh-CN" sz="2000" dirty="0" smtClean="0">
                  <a:gradFill>
                    <a:gsLst>
                      <a:gs pos="0">
                        <a:schemeClr val="tx1"/>
                      </a:gs>
                      <a:gs pos="100000">
                        <a:schemeClr val="tx1"/>
                      </a:gs>
                    </a:gsLst>
                    <a:lin ang="5400000" scaled="0"/>
                  </a:gradFill>
                </a:rPr>
                <a:t>asp.net</a:t>
              </a:r>
              <a:r>
                <a:rPr lang="zh-CN" altLang="en-US" sz="2000" dirty="0" smtClean="0">
                  <a:gradFill>
                    <a:gsLst>
                      <a:gs pos="0">
                        <a:schemeClr val="tx1"/>
                      </a:gs>
                      <a:gs pos="100000">
                        <a:schemeClr val="tx1"/>
                      </a:gs>
                    </a:gsLst>
                    <a:lin ang="5400000" scaled="0"/>
                  </a:gradFill>
                </a:rPr>
                <a:t>，</a:t>
              </a:r>
              <a:r>
                <a:rPr lang="en-US" altLang="zh-CN" sz="2000" dirty="0" err="1" smtClean="0">
                  <a:gradFill>
                    <a:gsLst>
                      <a:gs pos="0">
                        <a:schemeClr val="tx1"/>
                      </a:gs>
                      <a:gs pos="100000">
                        <a:schemeClr val="tx1"/>
                      </a:gs>
                    </a:gsLst>
                    <a:lin ang="5400000" scaled="0"/>
                  </a:gradFill>
                </a:rPr>
                <a:t>php</a:t>
              </a:r>
              <a:r>
                <a:rPr lang="zh-CN" altLang="en-US" sz="2000" dirty="0" smtClean="0">
                  <a:gradFill>
                    <a:gsLst>
                      <a:gs pos="0">
                        <a:schemeClr val="tx1"/>
                      </a:gs>
                      <a:gs pos="100000">
                        <a:schemeClr val="tx1"/>
                      </a:gs>
                    </a:gsLst>
                    <a:lin ang="5400000" scaled="0"/>
                  </a:gradFill>
                </a:rPr>
                <a:t>，</a:t>
              </a:r>
              <a:r>
                <a:rPr lang="en-US" altLang="zh-CN" sz="2000" dirty="0" smtClean="0">
                  <a:gradFill>
                    <a:gsLst>
                      <a:gs pos="0">
                        <a:schemeClr val="tx1"/>
                      </a:gs>
                      <a:gs pos="100000">
                        <a:schemeClr val="tx1"/>
                      </a:gs>
                    </a:gsLst>
                    <a:lin ang="5400000" scaled="0"/>
                  </a:gradFill>
                </a:rPr>
                <a:t>node.js</a:t>
              </a:r>
              <a:r>
                <a:rPr lang="zh-CN" altLang="en-US" sz="2000" dirty="0" smtClean="0">
                  <a:gradFill>
                    <a:gsLst>
                      <a:gs pos="0">
                        <a:schemeClr val="tx1"/>
                      </a:gs>
                      <a:gs pos="100000">
                        <a:schemeClr val="tx1"/>
                      </a:gs>
                    </a:gsLst>
                    <a:lin ang="5400000" scaled="0"/>
                  </a:gradFill>
                </a:rPr>
                <a:t>进行编码。可以在</a:t>
              </a:r>
              <a:r>
                <a:rPr lang="en-US" altLang="zh-CN" sz="2000" dirty="0" smtClean="0">
                  <a:gradFill>
                    <a:gsLst>
                      <a:gs pos="0">
                        <a:schemeClr val="tx1"/>
                      </a:gs>
                      <a:gs pos="100000">
                        <a:schemeClr val="tx1"/>
                      </a:gs>
                    </a:gsLst>
                    <a:lin ang="5400000" scaled="0"/>
                  </a:gradFill>
                </a:rPr>
                <a:t>Windows</a:t>
              </a:r>
              <a:r>
                <a:rPr lang="zh-CN" altLang="en-US" sz="2000" dirty="0" smtClean="0">
                  <a:gradFill>
                    <a:gsLst>
                      <a:gs pos="0">
                        <a:schemeClr val="tx1"/>
                      </a:gs>
                      <a:gs pos="100000">
                        <a:schemeClr val="tx1"/>
                      </a:gs>
                    </a:gsLst>
                    <a:lin ang="5400000" scaled="0"/>
                  </a:gradFill>
                </a:rPr>
                <a:t>，</a:t>
              </a:r>
              <a:r>
                <a:rPr lang="en-US" altLang="zh-CN" sz="2000" dirty="0" smtClean="0">
                  <a:gradFill>
                    <a:gsLst>
                      <a:gs pos="0">
                        <a:schemeClr val="tx1"/>
                      </a:gs>
                      <a:gs pos="100000">
                        <a:schemeClr val="tx1"/>
                      </a:gs>
                    </a:gsLst>
                    <a:lin ang="5400000" scaled="0"/>
                  </a:gradFill>
                </a:rPr>
                <a:t>OSX</a:t>
              </a:r>
              <a:r>
                <a:rPr lang="zh-CN" altLang="en-US" sz="2000" dirty="0" smtClean="0">
                  <a:gradFill>
                    <a:gsLst>
                      <a:gs pos="0">
                        <a:schemeClr val="tx1"/>
                      </a:gs>
                      <a:gs pos="100000">
                        <a:schemeClr val="tx1"/>
                      </a:gs>
                    </a:gsLst>
                    <a:lin ang="5400000" scaled="0"/>
                  </a:gradFill>
                </a:rPr>
                <a:t>和</a:t>
              </a:r>
              <a:r>
                <a:rPr lang="en-US" altLang="zh-CN" sz="2000" dirty="0" smtClean="0">
                  <a:gradFill>
                    <a:gsLst>
                      <a:gs pos="0">
                        <a:schemeClr val="tx1"/>
                      </a:gs>
                      <a:gs pos="100000">
                        <a:schemeClr val="tx1"/>
                      </a:gs>
                    </a:gsLst>
                    <a:lin ang="5400000" scaled="0"/>
                  </a:gradFill>
                </a:rPr>
                <a:t>Linux</a:t>
              </a:r>
              <a:r>
                <a:rPr lang="zh-CN" altLang="en-US" sz="2000" dirty="0" smtClean="0">
                  <a:gradFill>
                    <a:gsLst>
                      <a:gs pos="0">
                        <a:schemeClr val="tx1"/>
                      </a:gs>
                      <a:gs pos="100000">
                        <a:schemeClr val="tx1"/>
                      </a:gs>
                    </a:gsLst>
                    <a:lin ang="5400000" scaled="0"/>
                  </a:gradFill>
                </a:rPr>
                <a:t>上开发</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zh-CN" altLang="en-US" sz="3600" dirty="0" smtClean="0">
                  <a:gradFill>
                    <a:gsLst>
                      <a:gs pos="0">
                        <a:schemeClr val="tx1"/>
                      </a:gs>
                      <a:gs pos="100000">
                        <a:schemeClr val="tx1"/>
                      </a:gs>
                    </a:gsLst>
                    <a:lin ang="5400000" scaled="0"/>
                  </a:gradFill>
                </a:rPr>
                <a:t>上线</a:t>
              </a:r>
              <a:endParaRPr lang="en-US" altLang="zh-CN" sz="36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fontAlgn="base">
                <a:spcBef>
                  <a:spcPct val="0"/>
                </a:spcBef>
                <a:spcAft>
                  <a:spcPct val="0"/>
                </a:spcAft>
                <a:buClr>
                  <a:srgbClr val="FFFF99"/>
                </a:buClr>
                <a:buSzPct val="120000"/>
                <a:defRPr/>
              </a:pPr>
              <a:r>
                <a:rPr lang="zh-CN" altLang="en-US" sz="2000" dirty="0" smtClean="0">
                  <a:gradFill>
                    <a:gsLst>
                      <a:gs pos="0">
                        <a:schemeClr val="tx1"/>
                      </a:gs>
                      <a:gs pos="100000">
                        <a:schemeClr val="tx1"/>
                      </a:gs>
                    </a:gsLst>
                    <a:lin ang="5400000" scaled="0"/>
                  </a:gradFill>
                </a:rPr>
                <a:t>迅速部署，易于监控，可以快速诊断和解决问题</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1306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0" rIns="91432" bIns="91436" numCol="1" rtlCol="0" anchor="b" anchorCtr="0" compatLnSpc="1">
            <a:prstTxWarp prst="textNoShape">
              <a:avLst/>
            </a:prstTxWarp>
          </a:bodyPr>
          <a:lstStyle/>
          <a:p>
            <a:pPr defTabSz="914046"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78950" y="3009051"/>
            <a:ext cx="10240453" cy="997196"/>
          </a:xfrm>
        </p:spPr>
        <p:txBody>
          <a:bodyPr>
            <a:normAutofit fontScale="90000"/>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46"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46" fontAlgn="base">
                <a:spcBef>
                  <a:spcPct val="0"/>
                </a:spcBef>
                <a:spcAft>
                  <a:spcPct val="0"/>
                </a:spcAft>
              </a:pPr>
              <a:r>
                <a:rPr lang="en-US" sz="2267"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46"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3780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zh-CN" altLang="en-US" dirty="0" smtClean="0"/>
              <a:t>支持部署的方式</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grpSp>
        <p:nvGrpSpPr>
          <p:cNvPr id="5" name="Group 4"/>
          <p:cNvGrpSpPr/>
          <p:nvPr/>
        </p:nvGrpSpPr>
        <p:grpSpPr>
          <a:xfrm>
            <a:off x="3282933" y="3757233"/>
            <a:ext cx="5270591" cy="203474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372133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78950" y="3009051"/>
            <a:ext cx="10240453" cy="997196"/>
          </a:xfrm>
        </p:spPr>
        <p:txBody>
          <a:bodyPr>
            <a:normAutofit fontScale="90000"/>
          </a:bodyPr>
          <a:lstStyle/>
          <a:p>
            <a:r>
              <a:rPr lang="zh-CN" altLang="en-US" dirty="0" smtClean="0">
                <a:gradFill>
                  <a:gsLst>
                    <a:gs pos="1250">
                      <a:srgbClr val="FFFFFF"/>
                    </a:gs>
                    <a:gs pos="100000">
                      <a:srgbClr val="FFFFFF"/>
                    </a:gs>
                  </a:gsLst>
                  <a:lin ang="5400000" scaled="0"/>
                </a:gradFill>
              </a:rPr>
              <a:t>部署</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510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支持的</a:t>
            </a:r>
            <a:r>
              <a:rPr lang="en-US" altLang="zh-CN" dirty="0" smtClean="0"/>
              <a:t>Web</a:t>
            </a:r>
            <a:r>
              <a:rPr lang="zh-CN" altLang="en-US" dirty="0" smtClean="0"/>
              <a:t>框架</a:t>
            </a:r>
            <a:endParaRPr lang="en-US" dirty="0"/>
          </a:p>
        </p:txBody>
      </p:sp>
      <p:grpSp>
        <p:nvGrpSpPr>
          <p:cNvPr id="22" name="Group 21"/>
          <p:cNvGrpSpPr/>
          <p:nvPr/>
        </p:nvGrpSpPr>
        <p:grpSpPr>
          <a:xfrm>
            <a:off x="3548493" y="2568554"/>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9226083" y="2553815"/>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6389992" y="2568554"/>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5" name="Group 24"/>
          <p:cNvGrpSpPr/>
          <p:nvPr/>
        </p:nvGrpSpPr>
        <p:grpSpPr>
          <a:xfrm>
            <a:off x="606360" y="2568554"/>
            <a:ext cx="2364507"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89" y="3154444"/>
            <a:ext cx="1333848" cy="5429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7549454" y="5388823"/>
            <a:ext cx="3607847"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spTree>
    <p:extLst>
      <p:ext uri="{BB962C8B-B14F-4D97-AF65-F5344CB8AC3E}">
        <p14:creationId xmlns:p14="http://schemas.microsoft.com/office/powerpoint/2010/main" val="20668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78950" y="2552187"/>
            <a:ext cx="10240453" cy="1994392"/>
          </a:xfrm>
        </p:spPr>
        <p:txBody>
          <a:bodyPr>
            <a:normAutofit fontScale="90000"/>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507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1254</Words>
  <Application>Microsoft Office PowerPoint</Application>
  <PresentationFormat>Widescreen</PresentationFormat>
  <Paragraphs>259</Paragraphs>
  <Slides>24</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Kozuka Gothic Pro R</vt:lpstr>
      <vt:lpstr>微软雅黑</vt:lpstr>
      <vt:lpstr>Segoe Light</vt:lpstr>
      <vt:lpstr>宋体</vt:lpstr>
      <vt:lpstr>微软雅黑 Light</vt:lpstr>
      <vt:lpstr>Arial</vt:lpstr>
      <vt:lpstr>Calibri</vt:lpstr>
      <vt:lpstr>Calibri Light</vt:lpstr>
      <vt:lpstr>Segoe UI</vt:lpstr>
      <vt:lpstr>Segoe UI Light</vt:lpstr>
      <vt:lpstr>Wingdings</vt:lpstr>
      <vt:lpstr>Office 主题</vt:lpstr>
      <vt:lpstr>Azure Website</vt:lpstr>
      <vt:lpstr>课程内容</vt:lpstr>
      <vt:lpstr>PowerPoint Presentation</vt:lpstr>
      <vt:lpstr>PowerPoint Presentation</vt:lpstr>
      <vt:lpstr>Hello World</vt:lpstr>
      <vt:lpstr>支持部署的方式</vt:lpstr>
      <vt:lpstr>部署</vt:lpstr>
      <vt:lpstr>支持的Web框架</vt:lpstr>
      <vt:lpstr>WordPress &amp;  WebMatrix</vt:lpstr>
      <vt:lpstr>扩展</vt:lpstr>
      <vt:lpstr>Web站点</vt:lpstr>
      <vt:lpstr>Web站点</vt:lpstr>
      <vt:lpstr>Web站点</vt:lpstr>
      <vt:lpstr>Web站点</vt:lpstr>
      <vt:lpstr>Web站点</vt:lpstr>
      <vt:lpstr>扩展</vt:lpstr>
      <vt:lpstr>自动扩展</vt:lpstr>
      <vt:lpstr>Microsoft Azure Web App Gallery</vt:lpstr>
      <vt:lpstr>Microsoft Azure Web Sites</vt:lpstr>
      <vt:lpstr>入门简单</vt:lpstr>
      <vt:lpstr>容易编码</vt:lpstr>
      <vt:lpstr>上线</vt:lpstr>
      <vt:lpstr>小结</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chenwangcheng</dc:creator>
  <cp:lastModifiedBy>Lei Xu</cp:lastModifiedBy>
  <cp:revision>12</cp:revision>
  <dcterms:created xsi:type="dcterms:W3CDTF">2014-09-16T03:31:56Z</dcterms:created>
  <dcterms:modified xsi:type="dcterms:W3CDTF">2015-05-21T17:22:56Z</dcterms:modified>
</cp:coreProperties>
</file>