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4"/>
  </p:notesMasterIdLst>
  <p:handoutMasterIdLst>
    <p:handoutMasterId r:id="rId25"/>
  </p:handoutMasterIdLst>
  <p:sldIdLst>
    <p:sldId id="339" r:id="rId5"/>
    <p:sldId id="322" r:id="rId6"/>
    <p:sldId id="323" r:id="rId7"/>
    <p:sldId id="335" r:id="rId8"/>
    <p:sldId id="338" r:id="rId9"/>
    <p:sldId id="341" r:id="rId10"/>
    <p:sldId id="340" r:id="rId11"/>
    <p:sldId id="344" r:id="rId12"/>
    <p:sldId id="326" r:id="rId13"/>
    <p:sldId id="324" r:id="rId14"/>
    <p:sldId id="342" r:id="rId15"/>
    <p:sldId id="325" r:id="rId16"/>
    <p:sldId id="343" r:id="rId17"/>
    <p:sldId id="337" r:id="rId18"/>
    <p:sldId id="345" r:id="rId19"/>
    <p:sldId id="347" r:id="rId20"/>
    <p:sldId id="346" r:id="rId21"/>
    <p:sldId id="348"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03" autoAdjust="0"/>
    <p:restoredTop sz="80210"/>
  </p:normalViewPr>
  <p:slideViewPr>
    <p:cSldViewPr snapToGrid="0">
      <p:cViewPr varScale="1">
        <p:scale>
          <a:sx n="74" d="100"/>
          <a:sy n="74" d="100"/>
        </p:scale>
        <p:origin x="432" y="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BB6C4F2-481A-4DA3-A80F-EDE3FC2A94E8}"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5903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to get the job done</a:t>
            </a:r>
          </a:p>
          <a:p>
            <a:r>
              <a:rPr lang="en-US" dirty="0" smtClean="0"/>
              <a:t>In the box – out of the box</a:t>
            </a:r>
          </a:p>
          <a:p>
            <a:r>
              <a:rPr lang="en-US" dirty="0" err="1" smtClean="0"/>
              <a:t>PSGet</a:t>
            </a:r>
            <a:r>
              <a:rPr lang="en-US" dirty="0" smtClean="0"/>
              <a:t>/</a:t>
            </a:r>
            <a:r>
              <a:rPr lang="en-US" dirty="0" err="1" smtClean="0"/>
              <a:t>OneGet</a:t>
            </a:r>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223996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5337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Heterogeneous Configuration Management Platform</a:t>
            </a:r>
          </a:p>
          <a:p>
            <a:r>
              <a:rPr lang="en-US" dirty="0" smtClean="0"/>
              <a:t>Why declarative configurations? </a:t>
            </a:r>
          </a:p>
          <a:p>
            <a:r>
              <a:rPr lang="en-US" dirty="0" smtClean="0"/>
              <a:t>Managing drift</a:t>
            </a:r>
          </a:p>
          <a:p>
            <a:r>
              <a:rPr lang="en-US" dirty="0" smtClean="0"/>
              <a:t>Cross platform importance</a:t>
            </a:r>
          </a:p>
          <a:p>
            <a:r>
              <a:rPr lang="en-US" dirty="0" err="1" smtClean="0"/>
              <a:t>DevOps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5B1FA65-2E3B-4254-A8F5-00106D426B46}" type="datetime1">
              <a:rPr lang="en-US" smtClean="0">
                <a:solidFill>
                  <a:prstClr val="black"/>
                </a:solidFill>
              </a:rPr>
              <a:pPr/>
              <a:t>5/22/2015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38017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5/22/2015 1:23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7086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24253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Supported PowerShell versions and Operating Systems</a:t>
            </a:r>
          </a:p>
          <a:p>
            <a:r>
              <a:rPr lang="en-US" dirty="0" smtClean="0"/>
              <a:t>Feb WMF 5 preview KB3037315</a:t>
            </a:r>
          </a:p>
          <a:p>
            <a:r>
              <a:rPr lang="en-US" dirty="0" smtClean="0"/>
              <a:t>DSC is built on CIM and needs the </a:t>
            </a:r>
            <a:r>
              <a:rPr lang="en-US" dirty="0" err="1" smtClean="0"/>
              <a:t>WinRM</a:t>
            </a:r>
            <a:r>
              <a:rPr lang="en-US" dirty="0" smtClean="0"/>
              <a:t> service and listeners – </a:t>
            </a:r>
            <a:r>
              <a:rPr lang="en-US" dirty="0" err="1" smtClean="0"/>
              <a:t>Remoting</a:t>
            </a:r>
            <a:endParaRPr lang="en-US" dirty="0" smtClean="0"/>
          </a:p>
          <a:p>
            <a:r>
              <a:rPr lang="en-US" dirty="0" smtClean="0"/>
              <a:t>Configuring </a:t>
            </a:r>
            <a:r>
              <a:rPr lang="en-US" dirty="0" err="1" smtClean="0"/>
              <a:t>Remoting</a:t>
            </a:r>
            <a:r>
              <a:rPr lang="en-US" dirty="0" smtClean="0"/>
              <a:t> for DSC</a:t>
            </a:r>
          </a:p>
          <a:p>
            <a:r>
              <a:rPr lang="en-US" dirty="0" smtClean="0"/>
              <a:t>Configure a script execution policy</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5/22/2015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389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18480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53521" y="6015456"/>
            <a:ext cx="2338479" cy="842544"/>
          </a:xfrm>
          <a:prstGeom prst="rect">
            <a:avLst/>
          </a:prstGeom>
          <a:noFill/>
          <a:ln>
            <a:noFill/>
          </a:ln>
        </p:spPr>
      </p:pic>
    </p:spTree>
    <p:extLst>
      <p:ext uri="{BB962C8B-B14F-4D97-AF65-F5344CB8AC3E}">
        <p14:creationId xmlns:p14="http://schemas.microsoft.com/office/powerpoint/2010/main" val="75399996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chemeClr val="tx1"/>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2" hasCustomPrompt="1"/>
          </p:nvPr>
        </p:nvSpPr>
        <p:spPr>
          <a:xfrm>
            <a:off x="271106" y="4777531"/>
            <a:ext cx="7171399" cy="1794661"/>
          </a:xfrm>
          <a:prstGeom prst="rect">
            <a:avLst/>
          </a:prstGeom>
          <a:noFill/>
        </p:spPr>
        <p:txBody>
          <a:bodyPr lIns="146260" tIns="109696" rIns="146260" bIns="109696">
            <a:noAutofit/>
          </a:bodyPr>
          <a:lstStyle>
            <a:lvl1pPr marL="0" indent="0">
              <a:spcBef>
                <a:spcPts val="0"/>
              </a:spcBef>
              <a:buNone/>
              <a:defRPr sz="2941" spc="0" baseline="0">
                <a:solidFill>
                  <a:srgbClr val="3F3F3F"/>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269303" y="2976098"/>
            <a:ext cx="7171399" cy="1801436"/>
          </a:xfrm>
          <a:noFill/>
        </p:spPr>
        <p:txBody>
          <a:bodyPr lIns="146260" tIns="91413" rIns="146260" bIns="91413" anchor="t" anchorCtr="0"/>
          <a:lstStyle>
            <a:lvl1pPr>
              <a:defRPr sz="5882" spc="-98" baseline="0">
                <a:solidFill>
                  <a:srgbClr val="3F3F3F"/>
                </a:solidFill>
              </a:defRPr>
            </a:lvl1pPr>
          </a:lstStyle>
          <a:p>
            <a:r>
              <a:rPr lang="en-US" dirty="0" smtClean="0"/>
              <a:t>Presentation title</a:t>
            </a:r>
            <a:endParaRPr lang="en-US" dirty="0"/>
          </a:p>
        </p:txBody>
      </p:sp>
      <p:pic>
        <p:nvPicPr>
          <p:cNvPr id="6" name="Picture 5" descr="MGX_DevOps_SlideGraphics_070114-06.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95935" y="1561183"/>
            <a:ext cx="5296066" cy="5296817"/>
          </a:xfrm>
          <a:prstGeom prst="rect">
            <a:avLst/>
          </a:prstGeom>
        </p:spPr>
      </p:pic>
    </p:spTree>
    <p:extLst>
      <p:ext uri="{BB962C8B-B14F-4D97-AF65-F5344CB8AC3E}">
        <p14:creationId xmlns:p14="http://schemas.microsoft.com/office/powerpoint/2010/main" val="1175492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a:prstGeom prst="rect">
            <a:avLst/>
          </a:prstGeo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37819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58338"/>
          </a:xfrm>
          <a:prstGeom prst="rect">
            <a:avLst/>
          </a:prstGeo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58338"/>
          </a:xfrm>
          <a:prstGeom prst="rect">
            <a:avLst/>
          </a:prstGeo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22821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8" r:id="rId9"/>
    <p:sldLayoutId id="2147483679" r:id="rId10"/>
    <p:sldLayoutId id="2147483680" r:id="rId11"/>
    <p:sldLayoutId id="2147483681" r:id="rId12"/>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gallery.technet.microsoft.com/scriptcenter/DSC-Resource-Kit-All-c449312d" TargetMode="External"/><Relationship Id="rId2" Type="http://schemas.openxmlformats.org/officeDocument/2006/relationships/hyperlink" Target="http://www.dmtf.org/education/mof" TargetMode="External"/><Relationship Id="rId1" Type="http://schemas.openxmlformats.org/officeDocument/2006/relationships/slideLayout" Target="../slideLayouts/slideLayout3.xml"/><Relationship Id="rId5" Type="http://schemas.openxmlformats.org/officeDocument/2006/relationships/hyperlink" Target="https://github.com/msutter/puppet-dsc" TargetMode="External"/><Relationship Id="rId4" Type="http://schemas.openxmlformats.org/officeDocument/2006/relationships/hyperlink" Target="https://github.com/opscode-cookbooks/ds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7811" y="3766229"/>
            <a:ext cx="5815204" cy="559196"/>
          </a:xfrm>
          <a:prstGeom prst="rect">
            <a:avLst/>
          </a:prstGeom>
          <a:noFill/>
        </p:spPr>
        <p:txBody>
          <a:bodyPr vert="horz" wrap="square" lIns="143385" tIns="89616" rIns="143385" bIns="89616" rtlCol="0" anchor="t" anchorCtr="0">
            <a:noAutofit/>
          </a:bodyPr>
          <a:lstStyle>
            <a:lvl1pPr algn="l" defTabSz="932468" rtl="0" eaLnBrk="1" latinLnBrk="0" hangingPunct="1">
              <a:lnSpc>
                <a:spcPct val="90000"/>
              </a:lnSpc>
              <a:spcBef>
                <a:spcPct val="0"/>
              </a:spcBef>
              <a:buNone/>
              <a:defRPr lang="en-US" sz="5000"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a:lnSpc>
                <a:spcPct val="100000"/>
              </a:lnSpc>
            </a:pPr>
            <a:endParaRPr sz="1765" spc="0" dirty="0">
              <a:solidFill>
                <a:srgbClr val="67297A"/>
              </a:solidFill>
            </a:endParaRPr>
          </a:p>
        </p:txBody>
      </p:sp>
      <p:sp>
        <p:nvSpPr>
          <p:cNvPr id="12" name="Text Placeholder 1"/>
          <p:cNvSpPr>
            <a:spLocks noGrp="1"/>
          </p:cNvSpPr>
          <p:nvPr>
            <p:ph type="body" sz="quarter" idx="12"/>
          </p:nvPr>
        </p:nvSpPr>
        <p:spPr>
          <a:xfrm>
            <a:off x="257811" y="4611354"/>
            <a:ext cx="7171399" cy="595856"/>
          </a:xfrm>
        </p:spPr>
        <p:txBody>
          <a:bodyPr/>
          <a:lstStyle/>
          <a:p>
            <a:r>
              <a:rPr lang="zh-CN" altLang="en-US" b="0" dirty="0"/>
              <a:t>徐磊</a:t>
            </a:r>
            <a:endParaRPr lang="en-US" altLang="zh-CN" b="0" dirty="0"/>
          </a:p>
          <a:p>
            <a:r>
              <a:rPr lang="en-US" b="0" dirty="0"/>
              <a:t>Microsoft Regional Director</a:t>
            </a:r>
          </a:p>
          <a:p>
            <a:r>
              <a:rPr lang="en-US" b="0" dirty="0" smtClean="0"/>
              <a:t>Microsoft Most Valuable Professional</a:t>
            </a:r>
            <a:endParaRPr lang="en-US" b="0" dirty="0"/>
          </a:p>
        </p:txBody>
      </p:sp>
      <p:sp>
        <p:nvSpPr>
          <p:cNvPr id="13" name="Title 2"/>
          <p:cNvSpPr>
            <a:spLocks noGrp="1"/>
          </p:cNvSpPr>
          <p:nvPr>
            <p:ph type="title"/>
          </p:nvPr>
        </p:nvSpPr>
        <p:spPr>
          <a:xfrm>
            <a:off x="257811" y="2568845"/>
            <a:ext cx="9179551" cy="943176"/>
          </a:xfrm>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使用</a:t>
            </a:r>
            <a:r>
              <a:rPr lang="en-US" dirty="0" err="1" smtClean="0">
                <a:latin typeface="微软雅黑" panose="020B0503020204020204" pitchFamily="34" charset="-122"/>
                <a:ea typeface="微软雅黑" panose="020B0503020204020204" pitchFamily="34" charset="-122"/>
              </a:rPr>
              <a:t>Powershell</a:t>
            </a:r>
            <a:r>
              <a:rPr lang="en-US" dirty="0" smtClean="0">
                <a:latin typeface="微软雅黑" panose="020B0503020204020204" pitchFamily="34" charset="-122"/>
                <a:ea typeface="微软雅黑" panose="020B0503020204020204" pitchFamily="34" charset="-122"/>
              </a:rPr>
              <a:t> DSC</a:t>
            </a:r>
            <a:r>
              <a:rPr lang="zh-CN" altLang="en-US" dirty="0" smtClean="0">
                <a:latin typeface="微软雅黑" panose="020B0503020204020204" pitchFamily="34" charset="-122"/>
                <a:ea typeface="微软雅黑" panose="020B0503020204020204" pitchFamily="34" charset="-122"/>
              </a:rPr>
              <a:t>完成环境部署</a:t>
            </a:r>
            <a:endParaRPr lang="en-US" dirty="0">
              <a:latin typeface="微软雅黑" panose="020B0503020204020204" pitchFamily="34" charset="-122"/>
              <a:ea typeface="微软雅黑" panose="020B0503020204020204" pitchFamily="34" charset="-12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362" y="0"/>
            <a:ext cx="1798638" cy="1798638"/>
          </a:xfrm>
          <a:prstGeom prst="rect">
            <a:avLst/>
          </a:prstGeom>
        </p:spPr>
      </p:pic>
    </p:spTree>
    <p:extLst>
      <p:ext uri="{BB962C8B-B14F-4D97-AF65-F5344CB8AC3E}">
        <p14:creationId xmlns:p14="http://schemas.microsoft.com/office/powerpoint/2010/main" val="134131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847932"/>
          </a:xfrm>
        </p:spPr>
        <p:txBody>
          <a:bodyPr/>
          <a:lstStyle/>
          <a:p>
            <a:r>
              <a:rPr lang="en-US" dirty="0" smtClean="0"/>
              <a:t>DSC </a:t>
            </a:r>
            <a:r>
              <a:rPr lang="zh-CN" altLang="en-US" dirty="0"/>
              <a:t>环境</a:t>
            </a:r>
            <a:r>
              <a:rPr lang="zh-Hans" altLang="en-US" dirty="0" smtClean="0"/>
              <a:t>架构概览</a:t>
            </a:r>
            <a:r>
              <a:rPr lang="en-US" altLang="zh-Hans" dirty="0" smtClean="0"/>
              <a:t> </a:t>
            </a:r>
            <a:r>
              <a:rPr lang="zh-Hans" altLang="en-US" dirty="0" smtClean="0"/>
              <a:t>（推／拉模式）</a:t>
            </a:r>
            <a:endParaRPr lang="en-US" dirty="0"/>
          </a:p>
        </p:txBody>
      </p:sp>
      <p:pic>
        <p:nvPicPr>
          <p:cNvPr id="4" name="Content Placeholder 3" descr="DSC_Architecture.png"/>
          <p:cNvPicPr>
            <a:picLocks noGrp="1" noChangeAspect="1"/>
          </p:cNvPicPr>
          <p:nvPr>
            <p:ph sz="quarter" idx="10"/>
          </p:nvPr>
        </p:nvPicPr>
        <p:blipFill>
          <a:blip r:embed="rId3">
            <a:extLst>
              <a:ext uri="{28A0092B-C50C-407E-A947-70E740481C1C}">
                <a14:useLocalDpi xmlns:a14="http://schemas.microsoft.com/office/drawing/2010/main" val="0"/>
              </a:ext>
            </a:extLst>
          </a:blip>
          <a:srcRect l="-11262" r="-11262"/>
          <a:stretch>
            <a:fillRect/>
          </a:stretch>
        </p:blipFill>
        <p:spPr>
          <a:xfrm>
            <a:off x="390752" y="1137991"/>
            <a:ext cx="11525250" cy="52911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32518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own Arrow 10"/>
          <p:cNvSpPr/>
          <p:nvPr/>
        </p:nvSpPr>
        <p:spPr bwMode="auto">
          <a:xfrm>
            <a:off x="6853553" y="2644633"/>
            <a:ext cx="4490608" cy="2024718"/>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Calls</a:t>
            </a:r>
          </a:p>
        </p:txBody>
      </p:sp>
      <p:sp>
        <p:nvSpPr>
          <p:cNvPr id="7" name="Rounded Rectangle 6"/>
          <p:cNvSpPr/>
          <p:nvPr/>
        </p:nvSpPr>
        <p:spPr bwMode="auto">
          <a:xfrm>
            <a:off x="6813132" y="1658577"/>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MOF on</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Target Node</a:t>
            </a:r>
          </a:p>
        </p:txBody>
      </p:sp>
      <p:sp>
        <p:nvSpPr>
          <p:cNvPr id="9" name="Rounded Rectangle 8"/>
          <p:cNvSpPr/>
          <p:nvPr/>
        </p:nvSpPr>
        <p:spPr bwMode="auto">
          <a:xfrm>
            <a:off x="6813132" y="4523686"/>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DSC Resources</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1961" dirty="0">
                <a:gradFill>
                  <a:gsLst>
                    <a:gs pos="0">
                      <a:srgbClr val="FFFFFF"/>
                    </a:gs>
                    <a:gs pos="100000">
                      <a:srgbClr val="FFFFFF"/>
                    </a:gs>
                  </a:gsLst>
                  <a:lin ang="5400000" scaled="0"/>
                </a:gradFill>
                <a:ea typeface="Segoe UI" pitchFamily="34" charset="0"/>
                <a:cs typeface="Segoe UI" pitchFamily="34" charset="0"/>
              </a:rPr>
              <a:t>specialized</a:t>
            </a:r>
            <a:br>
              <a:rPr lang="en-US" sz="1961" dirty="0">
                <a:gradFill>
                  <a:gsLst>
                    <a:gs pos="0">
                      <a:srgbClr val="FFFFFF"/>
                    </a:gs>
                    <a:gs pos="100000">
                      <a:srgbClr val="FFFFFF"/>
                    </a:gs>
                  </a:gsLst>
                  <a:lin ang="5400000" scaled="0"/>
                </a:gradFill>
                <a:ea typeface="Segoe UI" pitchFamily="34" charset="0"/>
                <a:cs typeface="Segoe UI" pitchFamily="34" charset="0"/>
              </a:rPr>
            </a:br>
            <a:r>
              <a:rPr lang="en-US" sz="1961" dirty="0">
                <a:gradFill>
                  <a:gsLst>
                    <a:gs pos="0">
                      <a:srgbClr val="FFFFFF"/>
                    </a:gs>
                    <a:gs pos="100000">
                      <a:srgbClr val="FFFFFF"/>
                    </a:gs>
                  </a:gsLst>
                  <a:lin ang="5400000" scaled="0"/>
                </a:gradFill>
                <a:ea typeface="Segoe UI" pitchFamily="34" charset="0"/>
                <a:cs typeface="Segoe UI" pitchFamily="34" charset="0"/>
              </a:rPr>
              <a:t>Windows PowerShell modules</a:t>
            </a: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rot="12765906">
            <a:off x="5416572" y="1789525"/>
            <a:ext cx="1397977" cy="3531764"/>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vert"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Pushed</a:t>
            </a:r>
          </a:p>
        </p:txBody>
      </p:sp>
      <p:sp>
        <p:nvSpPr>
          <p:cNvPr id="10" name="Down Arrow 9"/>
          <p:cNvSpPr/>
          <p:nvPr/>
        </p:nvSpPr>
        <p:spPr bwMode="auto">
          <a:xfrm>
            <a:off x="1026989" y="2498968"/>
            <a:ext cx="4490608" cy="2024718"/>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Compiled</a:t>
            </a:r>
          </a:p>
        </p:txBody>
      </p:sp>
      <p:sp>
        <p:nvSpPr>
          <p:cNvPr id="2" name="Title 1"/>
          <p:cNvSpPr>
            <a:spLocks noGrp="1"/>
          </p:cNvSpPr>
          <p:nvPr>
            <p:ph type="title"/>
          </p:nvPr>
        </p:nvSpPr>
        <p:spPr/>
        <p:txBody>
          <a:bodyPr/>
          <a:lstStyle/>
          <a:p>
            <a:r>
              <a:rPr lang="en-US" dirty="0" smtClean="0"/>
              <a:t>DSC </a:t>
            </a:r>
            <a:r>
              <a:rPr lang="zh-CN" altLang="en-US" dirty="0" smtClean="0"/>
              <a:t>逻辑架构</a:t>
            </a:r>
            <a:endParaRPr lang="en-US" dirty="0"/>
          </a:p>
        </p:txBody>
      </p:sp>
      <p:sp>
        <p:nvSpPr>
          <p:cNvPr id="5" name="Rounded Rectangle 4"/>
          <p:cNvSpPr/>
          <p:nvPr/>
        </p:nvSpPr>
        <p:spPr bwMode="auto">
          <a:xfrm>
            <a:off x="986434" y="1692195"/>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Configuration Script</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MyConfig.ps1</a:t>
            </a:r>
          </a:p>
        </p:txBody>
      </p:sp>
      <p:sp>
        <p:nvSpPr>
          <p:cNvPr id="6" name="Rounded Rectangle 5"/>
          <p:cNvSpPr/>
          <p:nvPr/>
        </p:nvSpPr>
        <p:spPr bwMode="auto">
          <a:xfrm>
            <a:off x="1026988" y="4523686"/>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MOF</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SERVER2.mof</a:t>
            </a:r>
          </a:p>
        </p:txBody>
      </p:sp>
      <p:sp>
        <p:nvSpPr>
          <p:cNvPr id="13" name="TextBox 12"/>
          <p:cNvSpPr txBox="1"/>
          <p:nvPr/>
        </p:nvSpPr>
        <p:spPr>
          <a:xfrm>
            <a:off x="1026989" y="5938962"/>
            <a:ext cx="4490608" cy="621556"/>
          </a:xfrm>
          <a:prstGeom prst="rect">
            <a:avLst/>
          </a:prstGeom>
          <a:noFill/>
        </p:spPr>
        <p:txBody>
          <a:bodyPr wrap="square" lIns="179285" tIns="143428" rIns="179285" bIns="143428" rtlCol="0">
            <a:spAutoFit/>
          </a:bodyPr>
          <a:lstStyle/>
          <a:p>
            <a:pPr algn="ctr">
              <a:lnSpc>
                <a:spcPct val="90000"/>
              </a:lnSpc>
              <a:spcAft>
                <a:spcPts val="588"/>
              </a:spcAft>
            </a:pPr>
            <a:r>
              <a:rPr lang="zh-CN" altLang="en-US" sz="2353" dirty="0" smtClean="0">
                <a:gradFill>
                  <a:gsLst>
                    <a:gs pos="2917">
                      <a:schemeClr val="tx1"/>
                    </a:gs>
                    <a:gs pos="30000">
                      <a:schemeClr val="tx1"/>
                    </a:gs>
                  </a:gsLst>
                  <a:lin ang="5400000" scaled="0"/>
                </a:gradFill>
              </a:rPr>
              <a:t>编写阶段</a:t>
            </a:r>
            <a:endParaRPr lang="en-US" sz="2353" dirty="0">
              <a:gradFill>
                <a:gsLst>
                  <a:gs pos="2917">
                    <a:schemeClr val="tx1"/>
                  </a:gs>
                  <a:gs pos="30000">
                    <a:schemeClr val="tx1"/>
                  </a:gs>
                </a:gsLst>
                <a:lin ang="5400000" scaled="0"/>
              </a:gradFill>
            </a:endParaRPr>
          </a:p>
        </p:txBody>
      </p:sp>
      <p:sp>
        <p:nvSpPr>
          <p:cNvPr id="14" name="TextBox 13"/>
          <p:cNvSpPr txBox="1"/>
          <p:nvPr/>
        </p:nvSpPr>
        <p:spPr>
          <a:xfrm>
            <a:off x="6853553" y="5938962"/>
            <a:ext cx="4490608" cy="621556"/>
          </a:xfrm>
          <a:prstGeom prst="rect">
            <a:avLst/>
          </a:prstGeom>
          <a:noFill/>
        </p:spPr>
        <p:txBody>
          <a:bodyPr wrap="square" lIns="179285" tIns="143428" rIns="179285" bIns="143428" rtlCol="0">
            <a:spAutoFit/>
          </a:bodyPr>
          <a:lstStyle/>
          <a:p>
            <a:pPr algn="ctr">
              <a:lnSpc>
                <a:spcPct val="90000"/>
              </a:lnSpc>
              <a:spcAft>
                <a:spcPts val="588"/>
              </a:spcAft>
            </a:pPr>
            <a:r>
              <a:rPr lang="zh-CN" altLang="en-US" sz="2353" dirty="0">
                <a:gradFill>
                  <a:gsLst>
                    <a:gs pos="2917">
                      <a:schemeClr val="tx1"/>
                    </a:gs>
                    <a:gs pos="30000">
                      <a:schemeClr val="tx1"/>
                    </a:gs>
                  </a:gsLst>
                  <a:lin ang="5400000" scaled="0"/>
                </a:gradFill>
              </a:rPr>
              <a:t>执行</a:t>
            </a:r>
            <a:r>
              <a:rPr lang="zh-CN" altLang="en-US" sz="2353" dirty="0" smtClean="0">
                <a:gradFill>
                  <a:gsLst>
                    <a:gs pos="2917">
                      <a:schemeClr val="tx1"/>
                    </a:gs>
                    <a:gs pos="30000">
                      <a:schemeClr val="tx1"/>
                    </a:gs>
                  </a:gsLst>
                  <a:lin ang="5400000" scaled="0"/>
                </a:gradFill>
              </a:rPr>
              <a:t>阶段（部署）</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752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a:t>
            </a:r>
            <a:r>
              <a:rPr lang="zh-Hans" altLang="en-US" dirty="0" smtClean="0"/>
              <a:t>资源（脚本）</a:t>
            </a:r>
            <a:endParaRPr lang="en-US" dirty="0"/>
          </a:p>
        </p:txBody>
      </p:sp>
      <p:sp>
        <p:nvSpPr>
          <p:cNvPr id="3" name="Content Placeholder 2"/>
          <p:cNvSpPr>
            <a:spLocks noGrp="1"/>
          </p:cNvSpPr>
          <p:nvPr>
            <p:ph sz="quarter" idx="10"/>
          </p:nvPr>
        </p:nvSpPr>
        <p:spPr/>
        <p:txBody>
          <a:bodyPr/>
          <a:lstStyle/>
          <a:p>
            <a:r>
              <a:rPr lang="zh-Hans" altLang="en-US" dirty="0" smtClean="0"/>
              <a:t>帮助你“说到做到”的丰富资源</a:t>
            </a:r>
            <a:endParaRPr lang="en-US" dirty="0" smtClean="0"/>
          </a:p>
          <a:p>
            <a:r>
              <a:rPr lang="zh-Hans" altLang="en-US" dirty="0" smtClean="0"/>
              <a:t>开箱即用</a:t>
            </a:r>
            <a:r>
              <a:rPr lang="en-US" altLang="zh-Hans" dirty="0" smtClean="0"/>
              <a:t> </a:t>
            </a:r>
            <a:r>
              <a:rPr lang="zh-Hans" altLang="en-US" dirty="0" smtClean="0"/>
              <a:t>＋</a:t>
            </a:r>
            <a:r>
              <a:rPr lang="en-US" altLang="zh-Hans" dirty="0" smtClean="0"/>
              <a:t> </a:t>
            </a:r>
            <a:r>
              <a:rPr lang="zh-Hans" altLang="en-US" dirty="0" smtClean="0"/>
              <a:t>社区支持</a:t>
            </a:r>
            <a:endParaRPr lang="en-US" dirty="0" smtClean="0"/>
          </a:p>
          <a:p>
            <a:r>
              <a:rPr lang="en-US" dirty="0" err="1" smtClean="0"/>
              <a:t>PSGet</a:t>
            </a:r>
            <a:r>
              <a:rPr lang="en-US" dirty="0" smtClean="0"/>
              <a:t>/</a:t>
            </a:r>
            <a:r>
              <a:rPr lang="en-US" dirty="0" err="1" smtClean="0"/>
              <a:t>OneGet</a:t>
            </a:r>
            <a:endParaRPr lang="en-US" dirty="0" smtClean="0"/>
          </a:p>
        </p:txBody>
      </p:sp>
      <p:pic>
        <p:nvPicPr>
          <p:cNvPr id="4" name="Picture 3" descr="resource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4320" y="2723880"/>
            <a:ext cx="7283008" cy="3768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332618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1119501"/>
          </a:xfrm>
        </p:spPr>
        <p:txBody>
          <a:bodyPr/>
          <a:lstStyle/>
          <a:p>
            <a:r>
              <a:rPr lang="en-US" dirty="0" smtClean="0"/>
              <a:t>DSC </a:t>
            </a:r>
            <a:r>
              <a:rPr lang="zh-CN" altLang="en-US" dirty="0" smtClean="0"/>
              <a:t>资源结构</a:t>
            </a:r>
            <a:endParaRPr lang="en-US" dirty="0"/>
          </a:p>
        </p:txBody>
      </p:sp>
      <p:sp>
        <p:nvSpPr>
          <p:cNvPr id="4" name="Rounded Rectangle 3"/>
          <p:cNvSpPr/>
          <p:nvPr/>
        </p:nvSpPr>
        <p:spPr bwMode="auto">
          <a:xfrm>
            <a:off x="986434" y="1692195"/>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Module</a:t>
            </a:r>
          </a:p>
          <a:p>
            <a:pPr algn="ctr" defTabSz="914102" fontAlgn="base">
              <a:lnSpc>
                <a:spcPct val="90000"/>
              </a:lnSpc>
              <a:spcBef>
                <a:spcPct val="0"/>
              </a:spcBef>
              <a:spcAft>
                <a:spcPct val="0"/>
              </a:spcAft>
            </a:pPr>
            <a:r>
              <a:rPr lang="en-US" sz="2353" b="1" dirty="0" err="1">
                <a:gradFill>
                  <a:gsLst>
                    <a:gs pos="0">
                      <a:srgbClr val="FFFFFF"/>
                    </a:gs>
                    <a:gs pos="100000">
                      <a:srgbClr val="FFFFFF"/>
                    </a:gs>
                  </a:gsLst>
                  <a:lin ang="5400000" scaled="0"/>
                </a:gradFill>
                <a:ea typeface="Segoe UI" pitchFamily="34" charset="0"/>
                <a:cs typeface="Segoe UI" pitchFamily="34" charset="0"/>
              </a:rPr>
              <a:t>xNetworking</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6096000" y="1692195"/>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Resource</a:t>
            </a:r>
          </a:p>
          <a:p>
            <a:pPr algn="ctr" defTabSz="914102" fontAlgn="base">
              <a:lnSpc>
                <a:spcPct val="90000"/>
              </a:lnSpc>
              <a:spcBef>
                <a:spcPct val="0"/>
              </a:spcBef>
              <a:spcAft>
                <a:spcPct val="0"/>
              </a:spcAft>
            </a:pPr>
            <a:r>
              <a:rPr lang="en-US" sz="2353" b="1" dirty="0" err="1">
                <a:gradFill>
                  <a:gsLst>
                    <a:gs pos="0">
                      <a:srgbClr val="FFFFFF"/>
                    </a:gs>
                    <a:gs pos="100000">
                      <a:srgbClr val="FFFFFF"/>
                    </a:gs>
                  </a:gsLst>
                  <a:lin ang="5400000" scaled="0"/>
                </a:gradFill>
                <a:ea typeface="Segoe UI" pitchFamily="34" charset="0"/>
                <a:cs typeface="Segoe UI" pitchFamily="34" charset="0"/>
              </a:rPr>
              <a:t>xIPAddress</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6096000" y="2870061"/>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Resource</a:t>
            </a:r>
          </a:p>
          <a:p>
            <a:pPr algn="ctr" defTabSz="914102" fontAlgn="base">
              <a:lnSpc>
                <a:spcPct val="90000"/>
              </a:lnSpc>
              <a:spcBef>
                <a:spcPct val="0"/>
              </a:spcBef>
              <a:spcAft>
                <a:spcPct val="0"/>
              </a:spcAft>
            </a:pPr>
            <a:r>
              <a:rPr lang="en-US" sz="2353" b="1" dirty="0" err="1">
                <a:gradFill>
                  <a:gsLst>
                    <a:gs pos="0">
                      <a:srgbClr val="FFFFFF"/>
                    </a:gs>
                    <a:gs pos="100000">
                      <a:srgbClr val="FFFFFF"/>
                    </a:gs>
                  </a:gsLst>
                  <a:lin ang="5400000" scaled="0"/>
                </a:gradFill>
                <a:ea typeface="Segoe UI" pitchFamily="34" charset="0"/>
                <a:cs typeface="Segoe UI" pitchFamily="34" charset="0"/>
              </a:rPr>
              <a:t>xDNSServerAddress</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096000" y="4056491"/>
            <a:ext cx="4482075" cy="9860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Module</a:t>
            </a:r>
          </a:p>
          <a:p>
            <a:pPr algn="ctr" defTabSz="914102" fontAlgn="base">
              <a:lnSpc>
                <a:spcPct val="90000"/>
              </a:lnSpc>
              <a:spcBef>
                <a:spcPct val="0"/>
              </a:spcBef>
              <a:spcAft>
                <a:spcPct val="0"/>
              </a:spcAft>
            </a:pPr>
            <a:r>
              <a:rPr lang="en-US" sz="2353" b="1" dirty="0" err="1">
                <a:gradFill>
                  <a:gsLst>
                    <a:gs pos="0">
                      <a:srgbClr val="FFFFFF"/>
                    </a:gs>
                    <a:gs pos="100000">
                      <a:srgbClr val="FFFFFF"/>
                    </a:gs>
                  </a:gsLst>
                  <a:lin ang="5400000" scaled="0"/>
                </a:gradFill>
                <a:ea typeface="Segoe UI" pitchFamily="34" charset="0"/>
                <a:cs typeface="Segoe UI" pitchFamily="34" charset="0"/>
              </a:rPr>
              <a:t>xFirewall</a:t>
            </a:r>
            <a:endParaRPr lang="en-US" sz="2353"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Folded Corner 7"/>
          <p:cNvSpPr/>
          <p:nvPr/>
        </p:nvSpPr>
        <p:spPr bwMode="auto">
          <a:xfrm>
            <a:off x="1793208" y="3160076"/>
            <a:ext cx="3047811" cy="3316736"/>
          </a:xfrm>
          <a:prstGeom prst="foldedCorner">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“x” denotes “Experimental”</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“c” denotes “Community”</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For internal resources develop a private prefix</a:t>
            </a:r>
          </a:p>
        </p:txBody>
      </p:sp>
      <p:cxnSp>
        <p:nvCxnSpPr>
          <p:cNvPr id="10" name="Elbow Connector 9"/>
          <p:cNvCxnSpPr>
            <a:stCxn id="4" idx="3"/>
            <a:endCxn id="7" idx="1"/>
          </p:cNvCxnSpPr>
          <p:nvPr/>
        </p:nvCxnSpPr>
        <p:spPr>
          <a:xfrm>
            <a:off x="5468510" y="2185224"/>
            <a:ext cx="627491" cy="236429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3"/>
            <a:endCxn id="6" idx="1"/>
          </p:cNvCxnSpPr>
          <p:nvPr/>
        </p:nvCxnSpPr>
        <p:spPr>
          <a:xfrm>
            <a:off x="5468510" y="2185224"/>
            <a:ext cx="627491" cy="117786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5" idx="1"/>
          </p:cNvCxnSpPr>
          <p:nvPr/>
        </p:nvCxnSpPr>
        <p:spPr>
          <a:xfrm>
            <a:off x="5442768" y="2185223"/>
            <a:ext cx="653232" cy="12450"/>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545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嵐】竹风体" panose="020B0604000101010104" pitchFamily="34" charset="-128"/>
                <a:ea typeface="【嵐】竹风体" panose="020B0604000101010104" pitchFamily="34" charset="-128"/>
                <a:cs typeface="【嵐】竹风体" panose="020B0604000101010104" pitchFamily="34" charset="-128"/>
              </a:rPr>
              <a:t>MOF?</a:t>
            </a:r>
            <a:endParaRPr lang="en-US" dirty="0"/>
          </a:p>
        </p:txBody>
      </p:sp>
      <p:sp>
        <p:nvSpPr>
          <p:cNvPr id="3" name="Content Placeholder 2"/>
          <p:cNvSpPr>
            <a:spLocks noGrp="1"/>
          </p:cNvSpPr>
          <p:nvPr>
            <p:ph sz="quarter" idx="10"/>
          </p:nvPr>
        </p:nvSpPr>
        <p:spPr>
          <a:xfrm>
            <a:off x="378696" y="966195"/>
            <a:ext cx="11525250" cy="5290388"/>
          </a:xfrm>
        </p:spPr>
        <p:txBody>
          <a:bodyPr/>
          <a:lstStyle/>
          <a:p>
            <a:r>
              <a:rPr lang="en-US" b="1" u="sng" dirty="0">
                <a:latin typeface="+mn-lt"/>
                <a:ea typeface="+mn-ea"/>
                <a:cs typeface="【嵐】竹风体" panose="020B0604000101010104" pitchFamily="34" charset="-128"/>
              </a:rPr>
              <a:t>Managed Object Format </a:t>
            </a:r>
          </a:p>
          <a:p>
            <a:r>
              <a:rPr lang="en-US" dirty="0">
                <a:latin typeface="+mn-lt"/>
                <a:ea typeface="+mn-ea"/>
                <a:cs typeface="【嵐】竹风体" panose="020B0604000101010104" pitchFamily="34" charset="-128"/>
              </a:rPr>
              <a:t>DMTF </a:t>
            </a:r>
            <a:r>
              <a:rPr lang="zh-Hans" altLang="en-US" dirty="0">
                <a:latin typeface="+mn-lt"/>
                <a:ea typeface="+mn-ea"/>
                <a:cs typeface="【嵐】竹风体" panose="020B0604000101010104" pitchFamily="34" charset="-128"/>
              </a:rPr>
              <a:t>标准：</a:t>
            </a:r>
            <a:r>
              <a:rPr lang="en-AU" altLang="zh-Hans" dirty="0">
                <a:latin typeface="+mn-lt"/>
                <a:ea typeface="+mn-ea"/>
                <a:cs typeface="【嵐】竹风体" panose="020B0604000101010104" pitchFamily="34" charset="-128"/>
                <a:hlinkClick r:id="rId2"/>
              </a:rPr>
              <a:t>http://www.dmtf.org/education/mof</a:t>
            </a:r>
            <a:r>
              <a:rPr lang="en-AU" altLang="zh-Hans" dirty="0">
                <a:latin typeface="+mn-lt"/>
                <a:ea typeface="+mn-ea"/>
                <a:cs typeface="【嵐】竹风体" panose="020B0604000101010104" pitchFamily="34" charset="-128"/>
              </a:rPr>
              <a:t> </a:t>
            </a:r>
          </a:p>
          <a:p>
            <a:pPr lvl="1"/>
            <a:r>
              <a:rPr lang="en-US" altLang="zh-Hans" dirty="0">
                <a:latin typeface="+mn-lt"/>
                <a:ea typeface="+mn-ea"/>
                <a:cs typeface="【嵐】竹风体" panose="020B0604000101010104" pitchFamily="34" charset="-128"/>
              </a:rPr>
              <a:t>Distributed Management Task Force:</a:t>
            </a:r>
            <a:r>
              <a:rPr lang="en-AU" altLang="zh-Hans" dirty="0">
                <a:latin typeface="+mn-lt"/>
                <a:ea typeface="+mn-ea"/>
                <a:cs typeface="【嵐】竹风体" panose="020B0604000101010104" pitchFamily="34" charset="-128"/>
              </a:rPr>
              <a:t>The DMTF is an </a:t>
            </a:r>
            <a:r>
              <a:rPr lang="en-AU" altLang="zh-Hans" b="1" u="sng" dirty="0">
                <a:latin typeface="+mn-lt"/>
                <a:ea typeface="+mn-ea"/>
                <a:cs typeface="【嵐】竹风体" panose="020B0604000101010104" pitchFamily="34" charset="-128"/>
              </a:rPr>
              <a:t>industry standards organization</a:t>
            </a:r>
            <a:r>
              <a:rPr lang="en-AU" altLang="zh-Hans" dirty="0">
                <a:latin typeface="+mn-lt"/>
                <a:ea typeface="+mn-ea"/>
                <a:cs typeface="【嵐】竹风体" panose="020B0604000101010104" pitchFamily="34" charset="-128"/>
              </a:rPr>
              <a:t> working to simplify the manageability of </a:t>
            </a:r>
            <a:r>
              <a:rPr lang="en-AU" altLang="zh-Hans" b="1" u="sng" dirty="0">
                <a:latin typeface="+mn-lt"/>
                <a:ea typeface="+mn-ea"/>
                <a:cs typeface="【嵐】竹风体" panose="020B0604000101010104" pitchFamily="34" charset="-128"/>
              </a:rPr>
              <a:t>network-accessible technologies </a:t>
            </a:r>
            <a:r>
              <a:rPr lang="en-AU" altLang="zh-Hans" dirty="0">
                <a:latin typeface="+mn-lt"/>
                <a:ea typeface="+mn-ea"/>
                <a:cs typeface="【嵐】竹风体" panose="020B0604000101010104" pitchFamily="34" charset="-128"/>
              </a:rPr>
              <a:t>through open and collaborative efforts by leading technology companies.</a:t>
            </a:r>
          </a:p>
          <a:p>
            <a:r>
              <a:rPr lang="zh-Hans" altLang="en-US" dirty="0">
                <a:latin typeface="+mn-lt"/>
                <a:ea typeface="+mn-ea"/>
                <a:cs typeface="【嵐】竹风体" panose="020B0604000101010104" pitchFamily="34" charset="-128"/>
              </a:rPr>
              <a:t>支持</a:t>
            </a:r>
            <a:r>
              <a:rPr lang="en-US" altLang="zh-Hans" dirty="0">
                <a:latin typeface="+mn-lt"/>
                <a:ea typeface="+mn-ea"/>
                <a:cs typeface="【嵐】竹风体" panose="020B0604000101010104" pitchFamily="34" charset="-128"/>
              </a:rPr>
              <a:t>MOF</a:t>
            </a:r>
            <a:r>
              <a:rPr lang="zh-Hans" altLang="en-US" dirty="0">
                <a:latin typeface="+mn-lt"/>
                <a:ea typeface="+mn-ea"/>
                <a:cs typeface="【嵐】竹风体" panose="020B0604000101010104" pitchFamily="34" charset="-128"/>
              </a:rPr>
              <a:t>规范的自动化工具</a:t>
            </a:r>
            <a:endParaRPr lang="en-US" altLang="zh-Hans" dirty="0">
              <a:latin typeface="+mn-lt"/>
              <a:ea typeface="+mn-ea"/>
              <a:cs typeface="【嵐】竹风体" panose="020B0604000101010104" pitchFamily="34" charset="-128"/>
            </a:endParaRPr>
          </a:p>
          <a:p>
            <a:pPr lvl="1"/>
            <a:r>
              <a:rPr lang="en-US" sz="1800" dirty="0">
                <a:latin typeface="+mn-lt"/>
                <a:ea typeface="+mn-ea"/>
                <a:cs typeface="【嵐】竹风体" panose="020B0604000101010104" pitchFamily="34" charset="-128"/>
              </a:rPr>
              <a:t>PowerShell DSC: </a:t>
            </a:r>
            <a:endParaRPr lang="en-US" sz="1800" dirty="0" smtClean="0">
              <a:latin typeface="+mn-lt"/>
              <a:ea typeface="+mn-ea"/>
              <a:cs typeface="【嵐】竹风体" panose="020B0604000101010104" pitchFamily="34" charset="-128"/>
            </a:endParaRPr>
          </a:p>
          <a:p>
            <a:pPr marL="457046" lvl="1" indent="0">
              <a:buNone/>
            </a:pPr>
            <a:r>
              <a:rPr lang="en-US" sz="1800" dirty="0" smtClean="0">
                <a:latin typeface="+mn-lt"/>
                <a:ea typeface="+mn-ea"/>
                <a:cs typeface="【嵐】竹风体" panose="020B0604000101010104" pitchFamily="34" charset="-128"/>
                <a:hlinkClick r:id="rId3"/>
              </a:rPr>
              <a:t>https</a:t>
            </a:r>
            <a:r>
              <a:rPr lang="en-US" sz="1800" dirty="0">
                <a:latin typeface="+mn-lt"/>
                <a:ea typeface="+mn-ea"/>
                <a:cs typeface="【嵐】竹风体" panose="020B0604000101010104" pitchFamily="34" charset="-128"/>
                <a:hlinkClick r:id="rId3"/>
              </a:rPr>
              <a:t>://gallery.technet.microsoft.com/scriptcenter/DSC-Resource-Kit-All-c449312d</a:t>
            </a:r>
            <a:r>
              <a:rPr lang="en-US" sz="1800" dirty="0">
                <a:latin typeface="+mn-lt"/>
                <a:ea typeface="+mn-ea"/>
                <a:cs typeface="【嵐】竹风体" panose="020B0604000101010104" pitchFamily="34" charset="-128"/>
              </a:rPr>
              <a:t> </a:t>
            </a:r>
          </a:p>
          <a:p>
            <a:pPr lvl="1"/>
            <a:r>
              <a:rPr lang="en-US" sz="1800" dirty="0">
                <a:latin typeface="+mn-lt"/>
                <a:ea typeface="+mn-ea"/>
                <a:cs typeface="【嵐】竹风体" panose="020B0604000101010104" pitchFamily="34" charset="-128"/>
              </a:rPr>
              <a:t>Chef: </a:t>
            </a:r>
          </a:p>
          <a:p>
            <a:pPr marL="457046" lvl="1" indent="0">
              <a:buNone/>
            </a:pPr>
            <a:r>
              <a:rPr lang="en-US" sz="1800" dirty="0" smtClean="0">
                <a:latin typeface="+mn-lt"/>
                <a:ea typeface="+mn-ea"/>
                <a:cs typeface="【嵐】竹风体" panose="020B0604000101010104" pitchFamily="34" charset="-128"/>
                <a:hlinkClick r:id="rId4"/>
              </a:rPr>
              <a:t>https</a:t>
            </a:r>
            <a:r>
              <a:rPr lang="en-US" sz="1800" dirty="0">
                <a:latin typeface="+mn-lt"/>
                <a:ea typeface="+mn-ea"/>
                <a:cs typeface="【嵐】竹风体" panose="020B0604000101010104" pitchFamily="34" charset="-128"/>
                <a:hlinkClick r:id="rId4"/>
              </a:rPr>
              <a:t>://github.com/opscode-cookbooks/dsc</a:t>
            </a:r>
            <a:r>
              <a:rPr lang="en-US" sz="1800" dirty="0">
                <a:latin typeface="+mn-lt"/>
                <a:ea typeface="+mn-ea"/>
                <a:cs typeface="【嵐】竹风体" panose="020B0604000101010104" pitchFamily="34" charset="-128"/>
              </a:rPr>
              <a:t> </a:t>
            </a:r>
          </a:p>
          <a:p>
            <a:pPr lvl="1"/>
            <a:r>
              <a:rPr lang="en-US" sz="1800" dirty="0">
                <a:latin typeface="+mn-lt"/>
                <a:ea typeface="+mn-ea"/>
                <a:cs typeface="【嵐】竹风体" panose="020B0604000101010104" pitchFamily="34" charset="-128"/>
              </a:rPr>
              <a:t>Puppet: </a:t>
            </a:r>
            <a:endParaRPr lang="en-US" sz="1800" dirty="0" smtClean="0">
              <a:latin typeface="+mn-lt"/>
              <a:ea typeface="+mn-ea"/>
              <a:cs typeface="【嵐】竹风体" panose="020B0604000101010104" pitchFamily="34" charset="-128"/>
            </a:endParaRPr>
          </a:p>
          <a:p>
            <a:pPr marL="457046" lvl="1" indent="0">
              <a:buNone/>
            </a:pPr>
            <a:r>
              <a:rPr lang="en-US" sz="1800" dirty="0" smtClean="0">
                <a:latin typeface="+mn-lt"/>
                <a:ea typeface="+mn-ea"/>
                <a:cs typeface="【嵐】竹风体" panose="020B0604000101010104" pitchFamily="34" charset="-128"/>
                <a:hlinkClick r:id="rId5"/>
              </a:rPr>
              <a:t>https</a:t>
            </a:r>
            <a:r>
              <a:rPr lang="en-US" sz="1800" dirty="0">
                <a:latin typeface="+mn-lt"/>
                <a:ea typeface="+mn-ea"/>
                <a:cs typeface="【嵐】竹风体" panose="020B0604000101010104" pitchFamily="34" charset="-128"/>
                <a:hlinkClick r:id="rId5"/>
              </a:rPr>
              <a:t>://</a:t>
            </a:r>
            <a:r>
              <a:rPr lang="en-US" sz="1800" dirty="0" smtClean="0">
                <a:latin typeface="+mn-lt"/>
                <a:ea typeface="+mn-ea"/>
                <a:cs typeface="【嵐】竹风体" panose="020B0604000101010104" pitchFamily="34" charset="-128"/>
                <a:hlinkClick r:id="rId5"/>
              </a:rPr>
              <a:t>github.com/msutter/puppet-dsc</a:t>
            </a:r>
            <a:endParaRPr lang="en-US" sz="1800" dirty="0">
              <a:latin typeface="+mn-lt"/>
              <a:ea typeface="+mn-ea"/>
            </a:endParaRPr>
          </a:p>
        </p:txBody>
      </p:sp>
    </p:spTree>
    <p:extLst>
      <p:ext uri="{BB962C8B-B14F-4D97-AF65-F5344CB8AC3E}">
        <p14:creationId xmlns:p14="http://schemas.microsoft.com/office/powerpoint/2010/main" val="168321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zh-Hans" altLang="en-US" dirty="0" smtClean="0"/>
              <a:t>什么</a:t>
            </a:r>
            <a:r>
              <a:rPr lang="en-GB" dirty="0" smtClean="0"/>
              <a:t>DSC？ </a:t>
            </a:r>
            <a:r>
              <a:rPr lang="zh-Hans" altLang="en-US" dirty="0" smtClean="0"/>
              <a:t>理想状态配置的目标</a:t>
            </a:r>
            <a:endParaRPr lang="en-GB" dirty="0" smtClean="0"/>
          </a:p>
          <a:p>
            <a:r>
              <a:rPr lang="en-GB" dirty="0" smtClean="0"/>
              <a:t>DSC </a:t>
            </a:r>
            <a:r>
              <a:rPr lang="zh-CN" altLang="en-US" dirty="0"/>
              <a:t>环</a:t>
            </a:r>
            <a:r>
              <a:rPr lang="zh-CN" altLang="en-US" dirty="0" smtClean="0"/>
              <a:t>境，架构，脚本结构</a:t>
            </a:r>
            <a:endParaRPr lang="en-US" altLang="zh-CN" dirty="0" smtClean="0"/>
          </a:p>
          <a:p>
            <a:r>
              <a:rPr lang="zh-CN" altLang="en-US" b="1" u="sng" dirty="0"/>
              <a:t>使</a:t>
            </a:r>
            <a:r>
              <a:rPr lang="zh-CN" altLang="en-US" b="1" u="sng" dirty="0" smtClean="0"/>
              <a:t>用</a:t>
            </a:r>
            <a:r>
              <a:rPr lang="en-US" altLang="zh-CN" b="1" u="sng" dirty="0" smtClean="0"/>
              <a:t>DSC</a:t>
            </a:r>
            <a:r>
              <a:rPr lang="zh-CN" altLang="en-US" b="1" u="sng" dirty="0" smtClean="0"/>
              <a:t>完成</a:t>
            </a:r>
            <a:r>
              <a:rPr lang="en-US" altLang="zh-CN" b="1" u="sng" dirty="0" smtClean="0"/>
              <a:t>Azure</a:t>
            </a:r>
            <a:r>
              <a:rPr lang="zh-CN" altLang="en-US" b="1" u="sng" dirty="0" smtClean="0"/>
              <a:t>资源部署 </a:t>
            </a:r>
            <a:r>
              <a:rPr lang="en-US" altLang="zh-CN" b="1" u="sng" dirty="0" smtClean="0"/>
              <a:t>– </a:t>
            </a:r>
            <a:r>
              <a:rPr lang="zh-CN" altLang="en-US" b="1" u="sng" dirty="0" smtClean="0"/>
              <a:t>创建虚拟机</a:t>
            </a:r>
            <a:endParaRPr lang="en-US" altLang="zh-CN" b="1" u="sng"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资源配置 </a:t>
            </a:r>
            <a:r>
              <a:rPr lang="en-US" altLang="zh-CN" dirty="0" smtClean="0"/>
              <a:t>– </a:t>
            </a:r>
            <a:r>
              <a:rPr lang="zh-CN" altLang="en-US" dirty="0" smtClean="0"/>
              <a:t>在虚拟机中启用</a:t>
            </a:r>
            <a:r>
              <a:rPr lang="en-US" altLang="zh-CN" dirty="0" err="1" smtClean="0"/>
              <a:t>WebServer</a:t>
            </a:r>
            <a:endParaRPr lang="en-GB" dirty="0" smtClean="0"/>
          </a:p>
        </p:txBody>
      </p:sp>
      <p:sp>
        <p:nvSpPr>
          <p:cNvPr id="2" name="Title 1"/>
          <p:cNvSpPr>
            <a:spLocks noGrp="1"/>
          </p:cNvSpPr>
          <p:nvPr>
            <p:ph type="title"/>
          </p:nvPr>
        </p:nvSpPr>
        <p:spPr/>
        <p:txBody>
          <a:bodyPr/>
          <a:lstStyle/>
          <a:p>
            <a:r>
              <a:rPr lang="zh-Hans" altLang="en-US" dirty="0" smtClean="0"/>
              <a:t>内容</a:t>
            </a:r>
            <a:endParaRPr lang="en-US" dirty="0"/>
          </a:p>
        </p:txBody>
      </p:sp>
    </p:spTree>
    <p:extLst>
      <p:ext uri="{BB962C8B-B14F-4D97-AF65-F5344CB8AC3E}">
        <p14:creationId xmlns:p14="http://schemas.microsoft.com/office/powerpoint/2010/main" val="2081613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DSC</a:t>
            </a:r>
            <a:r>
              <a:rPr lang="zh-CN" altLang="en-US" dirty="0"/>
              <a:t>完成</a:t>
            </a:r>
            <a:r>
              <a:rPr lang="en-US" altLang="zh-CN" dirty="0"/>
              <a:t>Azure</a:t>
            </a:r>
            <a:r>
              <a:rPr lang="zh-CN" altLang="en-US" dirty="0"/>
              <a:t>资源部署 </a:t>
            </a:r>
            <a:r>
              <a:rPr lang="en-US" altLang="zh-CN" dirty="0"/>
              <a:t>– </a:t>
            </a:r>
            <a:r>
              <a:rPr lang="zh-CN" altLang="en-US" dirty="0"/>
              <a:t>创建虚拟机</a:t>
            </a:r>
          </a:p>
        </p:txBody>
      </p:sp>
    </p:spTree>
    <p:extLst>
      <p:ext uri="{BB962C8B-B14F-4D97-AF65-F5344CB8AC3E}">
        <p14:creationId xmlns:p14="http://schemas.microsoft.com/office/powerpoint/2010/main" val="315609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zh-Hans" altLang="en-US" dirty="0" smtClean="0"/>
              <a:t>什么</a:t>
            </a:r>
            <a:r>
              <a:rPr lang="en-GB" dirty="0" smtClean="0"/>
              <a:t>DSC？ </a:t>
            </a:r>
            <a:r>
              <a:rPr lang="zh-Hans" altLang="en-US" dirty="0" smtClean="0"/>
              <a:t>理想状态配置的目标</a:t>
            </a:r>
            <a:endParaRPr lang="en-GB" dirty="0" smtClean="0"/>
          </a:p>
          <a:p>
            <a:r>
              <a:rPr lang="en-GB" dirty="0" smtClean="0"/>
              <a:t>DSC </a:t>
            </a:r>
            <a:r>
              <a:rPr lang="zh-CN" altLang="en-US" dirty="0"/>
              <a:t>环</a:t>
            </a:r>
            <a:r>
              <a:rPr lang="zh-CN" altLang="en-US" dirty="0" smtClean="0"/>
              <a:t>境，架构，脚本结构</a:t>
            </a:r>
            <a:endParaRPr lang="en-US" altLang="zh-CN"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资源部署 </a:t>
            </a:r>
            <a:r>
              <a:rPr lang="en-US" altLang="zh-CN" dirty="0" smtClean="0"/>
              <a:t>– </a:t>
            </a:r>
            <a:r>
              <a:rPr lang="zh-CN" altLang="en-US" dirty="0" smtClean="0"/>
              <a:t>虚拟机</a:t>
            </a:r>
            <a:endParaRPr lang="en-US" altLang="zh-CN" dirty="0" smtClean="0"/>
          </a:p>
          <a:p>
            <a:r>
              <a:rPr lang="zh-CN" altLang="en-US" b="1" u="sng" dirty="0"/>
              <a:t>使</a:t>
            </a:r>
            <a:r>
              <a:rPr lang="zh-CN" altLang="en-US" b="1" u="sng" dirty="0" smtClean="0"/>
              <a:t>用</a:t>
            </a:r>
            <a:r>
              <a:rPr lang="en-US" altLang="zh-CN" b="1" u="sng" dirty="0" smtClean="0"/>
              <a:t>DSC</a:t>
            </a:r>
            <a:r>
              <a:rPr lang="zh-CN" altLang="en-US" b="1" u="sng" dirty="0" smtClean="0"/>
              <a:t>完成</a:t>
            </a:r>
            <a:r>
              <a:rPr lang="en-US" altLang="zh-CN" b="1" u="sng" dirty="0" smtClean="0"/>
              <a:t>Azure</a:t>
            </a:r>
            <a:r>
              <a:rPr lang="zh-CN" altLang="en-US" b="1" u="sng" dirty="0" smtClean="0"/>
              <a:t>资源配置 </a:t>
            </a:r>
            <a:r>
              <a:rPr lang="en-US" altLang="zh-CN" b="1" u="sng" dirty="0" smtClean="0"/>
              <a:t>– </a:t>
            </a:r>
            <a:r>
              <a:rPr lang="zh-CN" altLang="en-US" b="1" u="sng" dirty="0" smtClean="0"/>
              <a:t>在虚拟机中启用</a:t>
            </a:r>
            <a:r>
              <a:rPr lang="en-US" altLang="zh-CN" b="1" u="sng" dirty="0" err="1" smtClean="0"/>
              <a:t>WebServer</a:t>
            </a:r>
            <a:endParaRPr lang="en-GB" b="1" u="sng" dirty="0" smtClean="0"/>
          </a:p>
        </p:txBody>
      </p:sp>
      <p:sp>
        <p:nvSpPr>
          <p:cNvPr id="2" name="Title 1"/>
          <p:cNvSpPr>
            <a:spLocks noGrp="1"/>
          </p:cNvSpPr>
          <p:nvPr>
            <p:ph type="title"/>
          </p:nvPr>
        </p:nvSpPr>
        <p:spPr/>
        <p:txBody>
          <a:bodyPr/>
          <a:lstStyle/>
          <a:p>
            <a:r>
              <a:rPr lang="zh-Hans" altLang="en-US" dirty="0" smtClean="0"/>
              <a:t>内容</a:t>
            </a:r>
            <a:endParaRPr lang="en-US" dirty="0"/>
          </a:p>
        </p:txBody>
      </p:sp>
    </p:spTree>
    <p:extLst>
      <p:ext uri="{BB962C8B-B14F-4D97-AF65-F5344CB8AC3E}">
        <p14:creationId xmlns:p14="http://schemas.microsoft.com/office/powerpoint/2010/main" val="3657697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DSC</a:t>
            </a:r>
            <a:r>
              <a:rPr lang="zh-CN" altLang="en-US" dirty="0"/>
              <a:t>完成</a:t>
            </a:r>
            <a:r>
              <a:rPr lang="en-US" altLang="zh-CN" dirty="0"/>
              <a:t>Azure</a:t>
            </a:r>
            <a:r>
              <a:rPr lang="zh-CN" altLang="en-US" dirty="0"/>
              <a:t>资源配置 </a:t>
            </a:r>
            <a:r>
              <a:rPr lang="en-US" altLang="zh-CN" dirty="0"/>
              <a:t>– </a:t>
            </a:r>
            <a:r>
              <a:rPr lang="zh-CN" altLang="en-US" dirty="0"/>
              <a:t>在虚拟机中启用</a:t>
            </a:r>
            <a:r>
              <a:rPr lang="en-US" altLang="zh-CN" dirty="0" err="1"/>
              <a:t>WebServer</a:t>
            </a:r>
            <a:endParaRPr lang="en-GB" dirty="0"/>
          </a:p>
        </p:txBody>
      </p:sp>
    </p:spTree>
    <p:extLst>
      <p:ext uri="{BB962C8B-B14F-4D97-AF65-F5344CB8AC3E}">
        <p14:creationId xmlns:p14="http://schemas.microsoft.com/office/powerpoint/2010/main" val="1327796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4487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zh-Hans" altLang="en-US" b="1" u="sng" dirty="0" smtClean="0"/>
              <a:t>什么</a:t>
            </a:r>
            <a:r>
              <a:rPr lang="en-GB" b="1" u="sng" dirty="0" smtClean="0"/>
              <a:t>DSC？ </a:t>
            </a:r>
            <a:r>
              <a:rPr lang="zh-Hans" altLang="en-US" b="1" u="sng" dirty="0" smtClean="0"/>
              <a:t>理想状态配置的目标</a:t>
            </a:r>
            <a:endParaRPr lang="en-GB" b="1" u="sng" dirty="0" smtClean="0"/>
          </a:p>
          <a:p>
            <a:r>
              <a:rPr lang="en-GB" dirty="0" smtClean="0"/>
              <a:t>DSC </a:t>
            </a:r>
            <a:r>
              <a:rPr lang="zh-CN" altLang="en-US" dirty="0"/>
              <a:t>环</a:t>
            </a:r>
            <a:r>
              <a:rPr lang="zh-CN" altLang="en-US" dirty="0" smtClean="0"/>
              <a:t>境，架构，脚本结构</a:t>
            </a:r>
            <a:endParaRPr lang="en-US" altLang="zh-CN"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资源部署 </a:t>
            </a:r>
            <a:r>
              <a:rPr lang="en-US" altLang="zh-CN" dirty="0" smtClean="0"/>
              <a:t>– </a:t>
            </a:r>
            <a:r>
              <a:rPr lang="zh-CN" altLang="en-US" dirty="0" smtClean="0"/>
              <a:t>虚拟机</a:t>
            </a:r>
            <a:endParaRPr lang="en-US" altLang="zh-CN"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资源配置 </a:t>
            </a:r>
            <a:r>
              <a:rPr lang="en-US" altLang="zh-CN" dirty="0" smtClean="0"/>
              <a:t>– </a:t>
            </a:r>
            <a:r>
              <a:rPr lang="zh-CN" altLang="en-US" dirty="0" smtClean="0"/>
              <a:t>在虚拟机中启用</a:t>
            </a:r>
            <a:r>
              <a:rPr lang="en-US" altLang="zh-CN" dirty="0" err="1" smtClean="0"/>
              <a:t>WebServer</a:t>
            </a:r>
            <a:endParaRPr lang="en-GB" dirty="0" smtClean="0"/>
          </a:p>
        </p:txBody>
      </p:sp>
      <p:sp>
        <p:nvSpPr>
          <p:cNvPr id="2" name="Title 1"/>
          <p:cNvSpPr>
            <a:spLocks noGrp="1"/>
          </p:cNvSpPr>
          <p:nvPr>
            <p:ph type="title"/>
          </p:nvPr>
        </p:nvSpPr>
        <p:spPr/>
        <p:txBody>
          <a:bodyPr/>
          <a:lstStyle/>
          <a:p>
            <a:r>
              <a:rPr lang="zh-Hans" altLang="en-US" dirty="0" smtClean="0"/>
              <a:t>内容</a:t>
            </a:r>
            <a:endParaRPr lang="en-US" dirty="0"/>
          </a:p>
        </p:txBody>
      </p:sp>
    </p:spTree>
    <p:extLst>
      <p:ext uri="{BB962C8B-B14F-4D97-AF65-F5344CB8AC3E}">
        <p14:creationId xmlns:p14="http://schemas.microsoft.com/office/powerpoint/2010/main" val="42733798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a:t>
            </a:r>
            <a:r>
              <a:rPr lang="en-US" dirty="0"/>
              <a:t> </a:t>
            </a:r>
            <a:r>
              <a:rPr lang="zh-Hans" altLang="en-US" dirty="0" smtClean="0"/>
              <a:t>目标</a:t>
            </a:r>
            <a:endParaRPr lang="en-US" dirty="0"/>
          </a:p>
        </p:txBody>
      </p:sp>
      <p:sp>
        <p:nvSpPr>
          <p:cNvPr id="3" name="Content Placeholder 2"/>
          <p:cNvSpPr>
            <a:spLocks noGrp="1"/>
          </p:cNvSpPr>
          <p:nvPr>
            <p:ph sz="quarter" idx="10"/>
          </p:nvPr>
        </p:nvSpPr>
        <p:spPr/>
        <p:txBody>
          <a:bodyPr/>
          <a:lstStyle/>
          <a:p>
            <a:r>
              <a:rPr lang="zh-Hans" altLang="en-US" dirty="0" smtClean="0"/>
              <a:t>分布式异构环境配置管理平台</a:t>
            </a:r>
          </a:p>
          <a:p>
            <a:r>
              <a:rPr lang="zh-Hans" altLang="en-US" dirty="0" smtClean="0"/>
              <a:t>为什么要使用声明式配置？</a:t>
            </a:r>
            <a:endParaRPr lang="en-US" dirty="0" smtClean="0"/>
          </a:p>
          <a:p>
            <a:r>
              <a:rPr lang="zh-Hans" altLang="en-US" dirty="0" smtClean="0"/>
              <a:t>管理变更</a:t>
            </a:r>
            <a:endParaRPr lang="en-US" dirty="0" smtClean="0"/>
          </a:p>
          <a:p>
            <a:r>
              <a:rPr lang="zh-Hans" altLang="en-US" dirty="0" smtClean="0"/>
              <a:t>跨平台支持</a:t>
            </a:r>
            <a:endParaRPr lang="en-US" dirty="0" smtClean="0"/>
          </a:p>
          <a:p>
            <a:r>
              <a:rPr lang="zh-Hans" altLang="en-US" dirty="0" smtClean="0"/>
              <a:t>研发运维一体化（</a:t>
            </a:r>
            <a:r>
              <a:rPr lang="en-US" dirty="0" err="1" smtClean="0"/>
              <a:t>DevOps</a:t>
            </a:r>
            <a:r>
              <a:rPr lang="en-US" dirty="0" smtClean="0"/>
              <a:t>）?</a:t>
            </a:r>
            <a:endParaRPr lang="en-US" dirty="0"/>
          </a:p>
        </p:txBody>
      </p:sp>
    </p:spTree>
    <p:extLst>
      <p:ext uri="{BB962C8B-B14F-4D97-AF65-F5344CB8AC3E}">
        <p14:creationId xmlns:p14="http://schemas.microsoft.com/office/powerpoint/2010/main" val="3101644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73" y="462259"/>
            <a:ext cx="10620996" cy="1357102"/>
          </a:xfrm>
        </p:spPr>
        <p:txBody>
          <a:bodyPr/>
          <a:lstStyle/>
          <a:p>
            <a:r>
              <a:rPr lang="zh-Hans" altLang="en-US" dirty="0"/>
              <a:t>机遇</a:t>
            </a:r>
            <a:r>
              <a:rPr lang="zh-Hans" altLang="en-US" dirty="0" smtClean="0"/>
              <a:t>和挑战</a:t>
            </a:r>
            <a:r>
              <a:rPr lang="en-US" dirty="0"/>
              <a:t/>
            </a:r>
            <a:br>
              <a:rPr lang="en-US" dirty="0"/>
            </a:br>
            <a:endParaRPr lang="en-US" dirty="0"/>
          </a:p>
        </p:txBody>
      </p:sp>
      <p:graphicFrame>
        <p:nvGraphicFramePr>
          <p:cNvPr id="6" name="Table 5"/>
          <p:cNvGraphicFramePr>
            <a:graphicFrameLocks noGrp="1"/>
          </p:cNvGraphicFramePr>
          <p:nvPr>
            <p:extLst/>
          </p:nvPr>
        </p:nvGraphicFramePr>
        <p:xfrm>
          <a:off x="357924" y="1429034"/>
          <a:ext cx="5248160" cy="2873913"/>
        </p:xfrm>
        <a:graphic>
          <a:graphicData uri="http://schemas.openxmlformats.org/drawingml/2006/table">
            <a:tbl>
              <a:tblPr firstRow="1" bandRow="1">
                <a:tableStyleId>{5C22544A-7EE6-4342-B048-85BDC9FD1C3A}</a:tableStyleId>
              </a:tblPr>
              <a:tblGrid>
                <a:gridCol w="2294590"/>
                <a:gridCol w="2953570"/>
              </a:tblGrid>
              <a:tr h="524699">
                <a:tc gridSpan="2">
                  <a:txBody>
                    <a:bodyPr/>
                    <a:lstStyle/>
                    <a:p>
                      <a:r>
                        <a:rPr lang="zh-Hans" altLang="en-US" sz="2800" dirty="0" smtClean="0"/>
                        <a:t>大规模部署意味着 </a:t>
                      </a:r>
                      <a:r>
                        <a:rPr lang="en-US" sz="2800" baseline="0" dirty="0" smtClean="0"/>
                        <a:t>…</a:t>
                      </a:r>
                      <a:endParaRPr lang="en-US" sz="2800" dirty="0"/>
                    </a:p>
                  </a:txBody>
                  <a:tcPr marL="91427" marR="91427" marT="45713" marB="45713"/>
                </a:tc>
                <a:tc hMerge="1">
                  <a:txBody>
                    <a:bodyPr/>
                    <a:lstStyle/>
                    <a:p>
                      <a:endParaRPr lang="en-US" sz="2800" dirty="0"/>
                    </a:p>
                  </a:txBody>
                  <a:tcPr/>
                </a:tc>
              </a:tr>
              <a:tr h="1391243">
                <a:tc>
                  <a:txBody>
                    <a:bodyPr/>
                    <a:lstStyle/>
                    <a:p>
                      <a:r>
                        <a:rPr lang="zh-Hans" altLang="en-US" sz="2800" dirty="0" smtClean="0"/>
                        <a:t>业务快速发展</a:t>
                      </a:r>
                      <a:endParaRPr lang="en-US" sz="2800" dirty="0"/>
                    </a:p>
                  </a:txBody>
                  <a:tcPr marL="91427" marR="91427" marT="45713" marB="45713"/>
                </a:tc>
                <a:tc>
                  <a:txBody>
                    <a:bodyPr/>
                    <a:lstStyle/>
                    <a:p>
                      <a:r>
                        <a:rPr lang="zh-Hans" altLang="en-US" sz="2800" dirty="0" smtClean="0"/>
                        <a:t>同时 </a:t>
                      </a:r>
                      <a:r>
                        <a:rPr lang="en-US" sz="2800" dirty="0" smtClean="0"/>
                        <a:t>… </a:t>
                      </a:r>
                    </a:p>
                    <a:p>
                      <a:r>
                        <a:rPr lang="zh-Hans" altLang="en-US" sz="2800" dirty="0" smtClean="0"/>
                        <a:t>更多的服务器</a:t>
                      </a:r>
                      <a:endParaRPr lang="en-US" sz="2800" baseline="0" dirty="0" smtClean="0"/>
                    </a:p>
                    <a:p>
                      <a:r>
                        <a:rPr lang="en-US" sz="2800" baseline="0" dirty="0" smtClean="0"/>
                        <a:t>=&gt; </a:t>
                      </a:r>
                      <a:r>
                        <a:rPr lang="zh-Hans" altLang="en-US" sz="2800" baseline="0" dirty="0" smtClean="0"/>
                        <a:t>更多的宕机</a:t>
                      </a:r>
                      <a:endParaRPr lang="en-US" sz="2800" dirty="0"/>
                    </a:p>
                  </a:txBody>
                  <a:tcPr marL="91427" marR="91427" marT="45713" marB="45713"/>
                </a:tc>
              </a:tr>
              <a:tr h="957971">
                <a:tc gridSpan="2">
                  <a:txBody>
                    <a:bodyPr/>
                    <a:lstStyle/>
                    <a:p>
                      <a:pPr algn="ctr"/>
                      <a:r>
                        <a:rPr lang="zh-Hans" altLang="en-US" sz="2800" dirty="0" smtClean="0"/>
                        <a:t>规模 </a:t>
                      </a:r>
                      <a:r>
                        <a:rPr lang="en-US" altLang="zh-Hans" sz="2800" dirty="0" smtClean="0"/>
                        <a:t>X </a:t>
                      </a:r>
                      <a:r>
                        <a:rPr lang="zh-Hans" altLang="en-US" sz="2800" dirty="0" smtClean="0"/>
                        <a:t>复杂度 </a:t>
                      </a:r>
                      <a:r>
                        <a:rPr lang="en-US" altLang="zh-Hans" sz="2800" dirty="0" smtClean="0"/>
                        <a:t>&gt; </a:t>
                      </a:r>
                      <a:r>
                        <a:rPr lang="zh-Hans" altLang="en-US" sz="2800" dirty="0" smtClean="0"/>
                        <a:t>运维团队的能力</a:t>
                      </a:r>
                      <a:endParaRPr lang="en-US" sz="2800" dirty="0"/>
                    </a:p>
                  </a:txBody>
                  <a:tcPr marL="91427" marR="91427" marT="45713" marB="45713"/>
                </a:tc>
                <a:tc hMerge="1">
                  <a:txBody>
                    <a:bodyPr/>
                    <a:lstStyle/>
                    <a:p>
                      <a:endParaRPr lang="en-US" dirty="0"/>
                    </a:p>
                  </a:txBody>
                  <a:tcPr/>
                </a:tc>
              </a:tr>
            </a:tbl>
          </a:graphicData>
        </a:graphic>
      </p:graphicFrame>
      <p:graphicFrame>
        <p:nvGraphicFramePr>
          <p:cNvPr id="4" name="Table 3"/>
          <p:cNvGraphicFramePr>
            <a:graphicFrameLocks noGrp="1"/>
          </p:cNvGraphicFramePr>
          <p:nvPr>
            <p:extLst/>
          </p:nvPr>
        </p:nvGraphicFramePr>
        <p:xfrm>
          <a:off x="5816764" y="1422250"/>
          <a:ext cx="6111799" cy="2887615"/>
        </p:xfrm>
        <a:graphic>
          <a:graphicData uri="http://schemas.openxmlformats.org/drawingml/2006/table">
            <a:tbl>
              <a:tblPr firstRow="1" bandRow="1">
                <a:tableStyleId>{5C22544A-7EE6-4342-B048-85BDC9FD1C3A}</a:tableStyleId>
              </a:tblPr>
              <a:tblGrid>
                <a:gridCol w="3020247"/>
                <a:gridCol w="3091552"/>
              </a:tblGrid>
              <a:tr h="524699">
                <a:tc gridSpan="2">
                  <a:txBody>
                    <a:bodyPr/>
                    <a:lstStyle/>
                    <a:p>
                      <a:r>
                        <a:rPr lang="zh-Hans" altLang="en-US" sz="2800" dirty="0" smtClean="0"/>
                        <a:t>快速迭代意味着 </a:t>
                      </a:r>
                      <a:r>
                        <a:rPr lang="en-US" sz="2800" dirty="0" smtClean="0"/>
                        <a:t>…</a:t>
                      </a:r>
                      <a:endParaRPr lang="en-US" sz="2800" dirty="0"/>
                    </a:p>
                  </a:txBody>
                  <a:tcPr marL="91427" marR="91427" marT="45713" marB="45713"/>
                </a:tc>
                <a:tc hMerge="1">
                  <a:txBody>
                    <a:bodyPr/>
                    <a:lstStyle/>
                    <a:p>
                      <a:endParaRPr lang="en-US" sz="2800" dirty="0"/>
                    </a:p>
                  </a:txBody>
                  <a:tcPr/>
                </a:tc>
              </a:tr>
              <a:tr h="1404945">
                <a:tc>
                  <a:txBody>
                    <a:bodyPr/>
                    <a:lstStyle/>
                    <a:p>
                      <a:pPr marL="0" marR="0" lvl="1" indent="0" algn="l" defTabSz="914180" rtl="0" eaLnBrk="1" fontAlgn="auto" latinLnBrk="0" hangingPunct="1">
                        <a:lnSpc>
                          <a:spcPct val="100000"/>
                        </a:lnSpc>
                        <a:spcBef>
                          <a:spcPts val="0"/>
                        </a:spcBef>
                        <a:spcAft>
                          <a:spcPts val="0"/>
                        </a:spcAft>
                        <a:buClrTx/>
                        <a:buSzTx/>
                        <a:buFontTx/>
                        <a:buNone/>
                        <a:tabLst/>
                        <a:defRPr/>
                      </a:pPr>
                      <a:r>
                        <a:rPr lang="zh-Hans" altLang="en-US" sz="2800" dirty="0" smtClean="0"/>
                        <a:t>快速适应市场挑战</a:t>
                      </a:r>
                      <a:endParaRPr lang="en-US" sz="2800" dirty="0" smtClean="0"/>
                    </a:p>
                  </a:txBody>
                  <a:tcPr marL="91427" marR="91427" marT="45713" marB="45713"/>
                </a:tc>
                <a:tc>
                  <a:txBody>
                    <a:bodyPr/>
                    <a:lstStyle/>
                    <a:p>
                      <a:r>
                        <a:rPr lang="zh-Hans" altLang="en-US" sz="2800" dirty="0" smtClean="0"/>
                        <a:t>同时</a:t>
                      </a:r>
                      <a:r>
                        <a:rPr lang="en-US" sz="2800" dirty="0" smtClean="0"/>
                        <a:t>…</a:t>
                      </a:r>
                    </a:p>
                    <a:p>
                      <a:r>
                        <a:rPr lang="zh-Hans" altLang="en-US" sz="2800" baseline="0" dirty="0" smtClean="0"/>
                        <a:t>更多的变更</a:t>
                      </a:r>
                      <a:endParaRPr lang="en-US" sz="2800" baseline="0" dirty="0" smtClean="0"/>
                    </a:p>
                    <a:p>
                      <a:r>
                        <a:rPr lang="en-US" sz="2800" baseline="0" dirty="0" smtClean="0"/>
                        <a:t>=&gt; </a:t>
                      </a:r>
                      <a:r>
                        <a:rPr lang="zh-Hans" altLang="en-US" sz="2800" baseline="0" dirty="0" smtClean="0"/>
                        <a:t>更多的问题</a:t>
                      </a:r>
                      <a:endParaRPr lang="en-US" sz="2800" dirty="0"/>
                    </a:p>
                  </a:txBody>
                  <a:tcPr marL="91427" marR="91427" marT="45713" marB="45713"/>
                </a:tc>
              </a:tr>
              <a:tr h="957971">
                <a:tc gridSpan="2">
                  <a:txBody>
                    <a:bodyPr/>
                    <a:lstStyle/>
                    <a:p>
                      <a:pPr algn="ctr"/>
                      <a:r>
                        <a:rPr lang="zh-Hans" altLang="en-US" sz="2800" dirty="0" smtClean="0"/>
                        <a:t>变更造成了大多数的运维问题！</a:t>
                      </a:r>
                      <a:endParaRPr lang="en-US" sz="2800" dirty="0"/>
                    </a:p>
                  </a:txBody>
                  <a:tcPr marL="91427" marR="91427" marT="45713" marB="45713"/>
                </a:tc>
                <a:tc hMerge="1">
                  <a:txBody>
                    <a:bodyPr/>
                    <a:lstStyle/>
                    <a:p>
                      <a:endParaRPr lang="en-US" dirty="0"/>
                    </a:p>
                  </a:txBody>
                  <a:tcPr/>
                </a:tc>
              </a:tr>
            </a:tbl>
          </a:graphicData>
        </a:graphic>
      </p:graphicFrame>
      <p:sp>
        <p:nvSpPr>
          <p:cNvPr id="3" name="TextBox 2"/>
          <p:cNvSpPr txBox="1"/>
          <p:nvPr/>
        </p:nvSpPr>
        <p:spPr>
          <a:xfrm>
            <a:off x="596728" y="4683639"/>
            <a:ext cx="10811246" cy="1661993"/>
          </a:xfrm>
          <a:prstGeom prst="rect">
            <a:avLst/>
          </a:prstGeom>
          <a:noFill/>
        </p:spPr>
        <p:txBody>
          <a:bodyPr wrap="square" lIns="0" tIns="0" rIns="0" bIns="0" rtlCol="0">
            <a:spAutoFit/>
          </a:bodyPr>
          <a:lstStyle/>
          <a:p>
            <a:r>
              <a:rPr lang="zh-Hans" altLang="en-US" sz="3600" b="1" dirty="0" smtClean="0">
                <a:effectLst>
                  <a:outerShdw blurRad="38100" dist="38100" dir="2700000" algn="tl">
                    <a:srgbClr val="000000">
                      <a:alpha val="43137"/>
                    </a:srgbClr>
                  </a:outerShdw>
                </a:effectLst>
                <a:latin typeface="Segoe UI Light" pitchFamily="34" charset="0"/>
              </a:rPr>
              <a:t>云时代</a:t>
            </a:r>
            <a:r>
              <a:rPr lang="en-US" sz="3600" b="1" dirty="0" smtClean="0">
                <a:effectLst>
                  <a:outerShdw blurRad="38100" dist="38100" dir="2700000" algn="tl">
                    <a:srgbClr val="000000">
                      <a:alpha val="43137"/>
                    </a:srgbClr>
                  </a:outerShdw>
                </a:effectLst>
                <a:latin typeface="Segoe UI Light" pitchFamily="34" charset="0"/>
              </a:rPr>
              <a:t>… </a:t>
            </a:r>
            <a:r>
              <a:rPr lang="en-US" sz="2353" b="1" dirty="0" smtClean="0">
                <a:effectLst>
                  <a:outerShdw blurRad="38100" dist="38100" dir="2700000" algn="tl">
                    <a:srgbClr val="000000">
                      <a:alpha val="43137"/>
                    </a:srgbClr>
                  </a:outerShdw>
                </a:effectLst>
                <a:latin typeface="Segoe UI Light" pitchFamily="34" charset="0"/>
              </a:rPr>
              <a:t>(</a:t>
            </a:r>
            <a:r>
              <a:rPr lang="zh-Hans" altLang="en-US" sz="2353" b="1" dirty="0" smtClean="0">
                <a:effectLst>
                  <a:outerShdw blurRad="38100" dist="38100" dir="2700000" algn="tl">
                    <a:srgbClr val="000000">
                      <a:alpha val="43137"/>
                    </a:srgbClr>
                  </a:outerShdw>
                </a:effectLst>
                <a:latin typeface="Segoe UI Light" pitchFamily="34" charset="0"/>
              </a:rPr>
              <a:t>运维管理</a:t>
            </a:r>
            <a:r>
              <a:rPr lang="en-US" sz="2353" b="1" dirty="0" smtClean="0">
                <a:effectLst>
                  <a:outerShdw blurRad="38100" dist="38100" dir="2700000" algn="tl">
                    <a:srgbClr val="000000">
                      <a:alpha val="43137"/>
                    </a:srgbClr>
                  </a:outerShdw>
                </a:effectLst>
                <a:latin typeface="Segoe UI Light" pitchFamily="34" charset="0"/>
              </a:rPr>
              <a:t>)</a:t>
            </a:r>
            <a:endParaRPr lang="en-US" sz="3600" b="1" dirty="0">
              <a:effectLst>
                <a:outerShdw blurRad="38100" dist="38100" dir="2700000" algn="tl">
                  <a:srgbClr val="000000">
                    <a:alpha val="43137"/>
                  </a:srgbClr>
                </a:outerShdw>
              </a:effectLst>
              <a:latin typeface="Segoe UI Light" pitchFamily="34" charset="0"/>
            </a:endParaRPr>
          </a:p>
          <a:p>
            <a:r>
              <a:rPr lang="en-US" sz="3600" b="1" dirty="0">
                <a:effectLst>
                  <a:outerShdw blurRad="38100" dist="38100" dir="2700000" algn="tl">
                    <a:srgbClr val="000000">
                      <a:alpha val="43137"/>
                    </a:srgbClr>
                  </a:outerShdw>
                </a:effectLst>
                <a:latin typeface="Segoe UI Light" pitchFamily="34" charset="0"/>
              </a:rPr>
              <a:t>	</a:t>
            </a:r>
            <a:r>
              <a:rPr lang="zh-Hans" altLang="en-US" sz="3600" b="1" dirty="0" smtClean="0">
                <a:effectLst>
                  <a:outerShdw blurRad="38100" dist="38100" dir="2700000" algn="tl">
                    <a:srgbClr val="000000">
                      <a:alpha val="43137"/>
                    </a:srgbClr>
                  </a:outerShdw>
                </a:effectLst>
                <a:latin typeface="Segoe UI Light" pitchFamily="34" charset="0"/>
              </a:rPr>
              <a:t>快速变更</a:t>
            </a:r>
            <a:r>
              <a:rPr lang="en-US" altLang="zh-Hans" sz="3600" b="1" dirty="0" smtClean="0">
                <a:effectLst>
                  <a:outerShdw blurRad="38100" dist="38100" dir="2700000" algn="tl">
                    <a:srgbClr val="000000">
                      <a:alpha val="43137"/>
                    </a:srgbClr>
                  </a:outerShdw>
                </a:effectLst>
                <a:latin typeface="Segoe UI Light" pitchFamily="34" charset="0"/>
              </a:rPr>
              <a:t>+</a:t>
            </a:r>
            <a:r>
              <a:rPr lang="zh-Hans" altLang="en-US" sz="3600" b="1" dirty="0" smtClean="0">
                <a:effectLst>
                  <a:outerShdw blurRad="38100" dist="38100" dir="2700000" algn="tl">
                    <a:srgbClr val="000000">
                      <a:alpha val="43137"/>
                    </a:srgbClr>
                  </a:outerShdw>
                </a:effectLst>
                <a:latin typeface="Segoe UI Light" pitchFamily="34" charset="0"/>
              </a:rPr>
              <a:t>大规模部署，同时处理持续的宕机</a:t>
            </a:r>
            <a:r>
              <a:rPr lang="en-US" altLang="zh-Hans" sz="3600" b="1" dirty="0" smtClean="0">
                <a:effectLst>
                  <a:outerShdw blurRad="38100" dist="38100" dir="2700000" algn="tl">
                    <a:srgbClr val="000000">
                      <a:alpha val="43137"/>
                    </a:srgbClr>
                  </a:outerShdw>
                </a:effectLst>
                <a:latin typeface="Segoe UI Light" pitchFamily="34" charset="0"/>
              </a:rPr>
              <a:t>/</a:t>
            </a:r>
            <a:r>
              <a:rPr lang="zh-Hans" altLang="en-US" sz="3600" b="1" dirty="0" smtClean="0">
                <a:effectLst>
                  <a:outerShdw blurRad="38100" dist="38100" dir="2700000" algn="tl">
                    <a:srgbClr val="000000">
                      <a:alpha val="43137"/>
                    </a:srgbClr>
                  </a:outerShdw>
                </a:effectLst>
                <a:latin typeface="Segoe UI Light" pitchFamily="34" charset="0"/>
              </a:rPr>
              <a:t>现场问题。</a:t>
            </a:r>
            <a:endParaRPr lang="en-US" sz="3600" b="1" dirty="0">
              <a:effectLst>
                <a:outerShdw blurRad="38100" dist="38100" dir="2700000" algn="tl">
                  <a:srgbClr val="000000">
                    <a:alpha val="43137"/>
                  </a:srgbClr>
                </a:outerShdw>
              </a:effectLst>
              <a:latin typeface="Segoe UI Light" pitchFamily="34" charset="0"/>
            </a:endParaRPr>
          </a:p>
        </p:txBody>
      </p:sp>
    </p:spTree>
    <p:extLst>
      <p:ext uri="{BB962C8B-B14F-4D97-AF65-F5344CB8AC3E}">
        <p14:creationId xmlns:p14="http://schemas.microsoft.com/office/powerpoint/2010/main" val="1328104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92" y="229055"/>
            <a:ext cx="11147432" cy="747791"/>
          </a:xfrm>
        </p:spPr>
        <p:txBody>
          <a:bodyPr/>
          <a:lstStyle/>
          <a:p>
            <a:r>
              <a:rPr lang="zh-Hans" altLang="en-US" dirty="0" smtClean="0"/>
              <a:t>大家都需要的 </a:t>
            </a:r>
            <a:r>
              <a:rPr lang="en-US" dirty="0" smtClean="0"/>
              <a:t>…</a:t>
            </a:r>
            <a:endParaRPr lang="en-US" dirty="0"/>
          </a:p>
        </p:txBody>
      </p:sp>
      <p:sp>
        <p:nvSpPr>
          <p:cNvPr id="4" name="Content Placeholder 2"/>
          <p:cNvSpPr txBox="1">
            <a:spLocks/>
          </p:cNvSpPr>
          <p:nvPr/>
        </p:nvSpPr>
        <p:spPr>
          <a:xfrm>
            <a:off x="2305952" y="1309624"/>
            <a:ext cx="7525241" cy="1989465"/>
          </a:xfrm>
          <a:prstGeom prst="rect">
            <a:avLst/>
          </a:prstGeom>
          <a:solidFill>
            <a:schemeClr val="accent1">
              <a:lumMod val="75000"/>
            </a:schemeClr>
          </a:solidFill>
        </p:spPr>
        <p:txBody>
          <a:bodyPr vert="horz" wrap="square" lIns="0" tIns="0" rIns="0" bIns="0" rtlCol="0">
            <a:normAutofit fontScale="62500" lnSpcReduction="20000"/>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5911" lvl="1" indent="0" algn="ctr">
              <a:buNone/>
            </a:pPr>
            <a:endParaRPr lang="en-US" sz="2799" dirty="0"/>
          </a:p>
          <a:p>
            <a:pPr marL="335911" lvl="1" indent="0" algn="ctr">
              <a:buNone/>
            </a:pPr>
            <a:r>
              <a:rPr lang="zh-Hans" altLang="en-US" sz="4411" dirty="0">
                <a:solidFill>
                  <a:schemeClr val="bg1"/>
                </a:solidFill>
              </a:rPr>
              <a:t>高</a:t>
            </a:r>
            <a:r>
              <a:rPr lang="zh-Hans" altLang="en-US" sz="4411" dirty="0" smtClean="0">
                <a:solidFill>
                  <a:schemeClr val="bg1"/>
                </a:solidFill>
              </a:rPr>
              <a:t>可用的服务</a:t>
            </a:r>
            <a:r>
              <a:rPr lang="en-US" sz="4411" dirty="0" smtClean="0">
                <a:solidFill>
                  <a:schemeClr val="bg1"/>
                </a:solidFill>
              </a:rPr>
              <a:t>+</a:t>
            </a:r>
            <a:endParaRPr lang="en-US" sz="4411" dirty="0">
              <a:solidFill>
                <a:schemeClr val="bg1"/>
              </a:solidFill>
            </a:endParaRPr>
          </a:p>
          <a:p>
            <a:pPr marL="335911" lvl="1" indent="0" algn="ctr">
              <a:buNone/>
            </a:pPr>
            <a:r>
              <a:rPr lang="zh-Hans" altLang="en-US" sz="4411" dirty="0" smtClean="0">
                <a:solidFill>
                  <a:schemeClr val="bg1"/>
                </a:solidFill>
              </a:rPr>
              <a:t>持续快速的迭代开发</a:t>
            </a:r>
            <a:r>
              <a:rPr lang="en-US" sz="4411" dirty="0" smtClean="0">
                <a:solidFill>
                  <a:schemeClr val="bg1"/>
                </a:solidFill>
              </a:rPr>
              <a:t>+</a:t>
            </a:r>
            <a:endParaRPr lang="en-US" sz="4411" dirty="0">
              <a:solidFill>
                <a:schemeClr val="bg1"/>
              </a:solidFill>
            </a:endParaRPr>
          </a:p>
          <a:p>
            <a:pPr marL="335911" lvl="1" indent="0" algn="ctr">
              <a:buNone/>
            </a:pPr>
            <a:r>
              <a:rPr lang="en-US" sz="4411" u="sng" dirty="0">
                <a:solidFill>
                  <a:schemeClr val="bg1"/>
                </a:solidFill>
              </a:rPr>
              <a:t>      </a:t>
            </a:r>
            <a:r>
              <a:rPr lang="zh-Hans" altLang="en-US" sz="4411" u="sng" dirty="0" smtClean="0">
                <a:solidFill>
                  <a:schemeClr val="bg1"/>
                </a:solidFill>
              </a:rPr>
              <a:t>持续部署</a:t>
            </a:r>
            <a:r>
              <a:rPr lang="en-US" sz="4411" u="sng" dirty="0" smtClean="0">
                <a:solidFill>
                  <a:schemeClr val="bg1"/>
                </a:solidFill>
              </a:rPr>
              <a:t>_________</a:t>
            </a:r>
            <a:endParaRPr lang="en-US" sz="4411" u="sng" dirty="0">
              <a:solidFill>
                <a:schemeClr val="bg1"/>
              </a:solidFill>
            </a:endParaRPr>
          </a:p>
          <a:p>
            <a:pPr marL="335911" lvl="1" indent="0" algn="ctr">
              <a:buNone/>
            </a:pPr>
            <a:r>
              <a:rPr lang="zh-Hans" altLang="en-US" sz="4411" dirty="0" smtClean="0">
                <a:solidFill>
                  <a:schemeClr val="bg1"/>
                </a:solidFill>
              </a:rPr>
              <a:t>自动化</a:t>
            </a:r>
            <a:endParaRPr lang="en-US" sz="4411" dirty="0">
              <a:solidFill>
                <a:schemeClr val="bg1"/>
              </a:solidFill>
            </a:endParaRPr>
          </a:p>
          <a:p>
            <a:pPr marL="559851" lvl="2" indent="0" algn="ctr">
              <a:buNone/>
            </a:pPr>
            <a:r>
              <a:rPr lang="en-US" sz="1799" dirty="0"/>
              <a:t>	</a:t>
            </a:r>
          </a:p>
        </p:txBody>
      </p:sp>
      <p:sp>
        <p:nvSpPr>
          <p:cNvPr id="5" name="TextBox 4"/>
          <p:cNvSpPr txBox="1"/>
          <p:nvPr/>
        </p:nvSpPr>
        <p:spPr>
          <a:xfrm>
            <a:off x="8515860" y="3457673"/>
            <a:ext cx="2087391" cy="1424919"/>
          </a:xfrm>
          <a:prstGeom prst="rect">
            <a:avLst/>
          </a:prstGeom>
          <a:noFill/>
        </p:spPr>
        <p:txBody>
          <a:bodyPr wrap="square" lIns="182806" tIns="146245" rIns="182806" bIns="146245" rtlCol="0">
            <a:spAutoFit/>
          </a:bodyPr>
          <a:lstStyle/>
          <a:p>
            <a:pPr>
              <a:lnSpc>
                <a:spcPct val="90000"/>
              </a:lnSpc>
              <a:spcAft>
                <a:spcPts val="600"/>
              </a:spcAft>
            </a:pPr>
            <a:r>
              <a:rPr lang="en-US" sz="7996" dirty="0">
                <a:latin typeface="Algerian" panose="04020705040A02060702" pitchFamily="82" charset="0"/>
              </a:rPr>
              <a:t>$$</a:t>
            </a:r>
          </a:p>
        </p:txBody>
      </p:sp>
      <p:sp>
        <p:nvSpPr>
          <p:cNvPr id="6" name="Right Arrow 5"/>
          <p:cNvSpPr/>
          <p:nvPr/>
        </p:nvSpPr>
        <p:spPr bwMode="auto">
          <a:xfrm>
            <a:off x="3959064" y="3932810"/>
            <a:ext cx="4390721" cy="394185"/>
          </a:xfrm>
          <a:prstGeom prst="rightArrow">
            <a:avLst/>
          </a:prstGeom>
          <a:solidFill>
            <a:schemeClr val="accent1">
              <a:lumMod val="75000"/>
            </a:schemeClr>
          </a:solidFill>
        </p:spPr>
        <p:txBody>
          <a:bodyPr vert="horz" wrap="square" lIns="146245" tIns="91403" rIns="146245" bIns="91403" rtlCol="0">
            <a:spAutoFit/>
          </a:bodyPr>
          <a:lstStyle/>
          <a:p>
            <a:pPr marL="335911" indent="-335911" defTabSz="913731">
              <a:lnSpc>
                <a:spcPct val="90000"/>
              </a:lnSpc>
              <a:spcBef>
                <a:spcPct val="20000"/>
              </a:spcBef>
              <a:buSzPct val="90000"/>
              <a:buFont typeface="Arial" pitchFamily="34" charset="0"/>
              <a:buChar char="•"/>
            </a:pPr>
            <a:endParaRPr lang="en-US" sz="100" dirty="0">
              <a:gradFill>
                <a:gsLst>
                  <a:gs pos="1250">
                    <a:schemeClr val="tx1"/>
                  </a:gs>
                  <a:gs pos="100000">
                    <a:schemeClr val="tx1"/>
                  </a:gs>
                </a:gsLst>
                <a:lin ang="5400000" scaled="0"/>
              </a:gradFill>
              <a:latin typeface="+mj-lt"/>
            </a:endParaRPr>
          </a:p>
        </p:txBody>
      </p:sp>
      <p:sp>
        <p:nvSpPr>
          <p:cNvPr id="7" name="TextBox 6"/>
          <p:cNvSpPr txBox="1"/>
          <p:nvPr/>
        </p:nvSpPr>
        <p:spPr>
          <a:xfrm>
            <a:off x="2181705" y="3679186"/>
            <a:ext cx="1799476" cy="973192"/>
          </a:xfrm>
          <a:prstGeom prst="rect">
            <a:avLst/>
          </a:prstGeom>
          <a:noFill/>
        </p:spPr>
        <p:txBody>
          <a:bodyPr wrap="square" lIns="182806" tIns="146245" rIns="182806" bIns="146245" rtlCol="0">
            <a:spAutoFit/>
          </a:bodyPr>
          <a:lstStyle/>
          <a:p>
            <a:pPr>
              <a:lnSpc>
                <a:spcPct val="90000"/>
              </a:lnSpc>
              <a:spcAft>
                <a:spcPts val="600"/>
              </a:spcAft>
            </a:pPr>
            <a:r>
              <a:rPr lang="en-US" sz="4799" dirty="0">
                <a:latin typeface="Algerian" panose="04020705040A02060702" pitchFamily="82" charset="0"/>
              </a:rPr>
              <a:t>Idea</a:t>
            </a:r>
          </a:p>
        </p:txBody>
      </p:sp>
      <p:sp>
        <p:nvSpPr>
          <p:cNvPr id="8" name="TextBox 7"/>
          <p:cNvSpPr txBox="1"/>
          <p:nvPr/>
        </p:nvSpPr>
        <p:spPr>
          <a:xfrm>
            <a:off x="2358221" y="4707091"/>
            <a:ext cx="7525240" cy="627624"/>
          </a:xfrm>
          <a:prstGeom prst="rect">
            <a:avLst/>
          </a:prstGeom>
          <a:solidFill>
            <a:schemeClr val="accent1">
              <a:lumMod val="75000"/>
            </a:schemeClr>
          </a:solidFill>
        </p:spPr>
        <p:txBody>
          <a:bodyPr wrap="square" lIns="182806" tIns="146245" rIns="182806" bIns="146245" rtlCol="0">
            <a:spAutoFit/>
          </a:bodyPr>
          <a:lstStyle/>
          <a:p>
            <a:pPr>
              <a:lnSpc>
                <a:spcPct val="90000"/>
              </a:lnSpc>
              <a:spcAft>
                <a:spcPts val="600"/>
              </a:spcAft>
            </a:pPr>
            <a:r>
              <a:rPr lang="en-US" sz="2399" dirty="0">
                <a:solidFill>
                  <a:schemeClr val="bg1"/>
                </a:solidFill>
              </a:rPr>
              <a:t>Business                 Development               Operations</a:t>
            </a:r>
          </a:p>
        </p:txBody>
      </p:sp>
    </p:spTree>
    <p:extLst>
      <p:ext uri="{BB962C8B-B14F-4D97-AF65-F5344CB8AC3E}">
        <p14:creationId xmlns:p14="http://schemas.microsoft.com/office/powerpoint/2010/main" val="19315253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7"/>
            <a:ext cx="5442085" cy="685702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783" y="486"/>
            <a:ext cx="5618218" cy="6854226"/>
          </a:xfrm>
          <a:prstGeom prst="rect">
            <a:avLst/>
          </a:prstGeom>
        </p:spPr>
      </p:pic>
      <p:sp>
        <p:nvSpPr>
          <p:cNvPr id="6" name="Rounded Rectangular Callout 5"/>
          <p:cNvSpPr/>
          <p:nvPr/>
        </p:nvSpPr>
        <p:spPr bwMode="auto">
          <a:xfrm>
            <a:off x="4000675" y="978405"/>
            <a:ext cx="2251249" cy="1079784"/>
          </a:xfrm>
          <a:prstGeom prst="wedgeRoundRectCallout">
            <a:avLst>
              <a:gd name="adj1" fmla="val -90969"/>
              <a:gd name="adj2" fmla="val 163614"/>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Make It So</a:t>
            </a:r>
          </a:p>
        </p:txBody>
      </p:sp>
      <p:sp>
        <p:nvSpPr>
          <p:cNvPr id="7" name="Rounded Rectangular Callout 6"/>
          <p:cNvSpPr/>
          <p:nvPr/>
        </p:nvSpPr>
        <p:spPr bwMode="auto">
          <a:xfrm>
            <a:off x="5442086" y="2979387"/>
            <a:ext cx="2251249" cy="896425"/>
          </a:xfrm>
          <a:prstGeom prst="wedgeRoundRectCallout">
            <a:avLst>
              <a:gd name="adj1" fmla="val 90027"/>
              <a:gd name="adj2" fmla="val -3750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(@#$%@$&amp;)</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Yes Sir!</a:t>
            </a:r>
          </a:p>
        </p:txBody>
      </p:sp>
    </p:spTree>
    <p:extLst>
      <p:ext uri="{BB962C8B-B14F-4D97-AF65-F5344CB8AC3E}">
        <p14:creationId xmlns:p14="http://schemas.microsoft.com/office/powerpoint/2010/main" val="1353697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a:t>
            </a:r>
            <a:r>
              <a:rPr lang="zh-CN" altLang="en-US" dirty="0" smtClean="0"/>
              <a:t>用</a:t>
            </a:r>
            <a:r>
              <a:rPr lang="en-US" altLang="zh-CN" dirty="0" smtClean="0"/>
              <a:t>PowerShell DSC</a:t>
            </a:r>
            <a:r>
              <a:rPr lang="zh-CN" altLang="en-US" dirty="0" smtClean="0"/>
              <a:t>部署</a:t>
            </a:r>
            <a:r>
              <a:rPr lang="en-US" altLang="zh-CN" dirty="0" err="1" smtClean="0"/>
              <a:t>WebServer</a:t>
            </a:r>
            <a:endParaRPr lang="zh-CN" altLang="en-US" dirty="0"/>
          </a:p>
        </p:txBody>
      </p:sp>
    </p:spTree>
    <p:extLst>
      <p:ext uri="{BB962C8B-B14F-4D97-AF65-F5344CB8AC3E}">
        <p14:creationId xmlns:p14="http://schemas.microsoft.com/office/powerpoint/2010/main" val="347965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zh-Hans" altLang="en-US" dirty="0" smtClean="0"/>
              <a:t>什么</a:t>
            </a:r>
            <a:r>
              <a:rPr lang="en-GB" dirty="0" smtClean="0"/>
              <a:t>DSC？ </a:t>
            </a:r>
            <a:r>
              <a:rPr lang="zh-Hans" altLang="en-US" dirty="0" smtClean="0"/>
              <a:t>理想状态配置的目标</a:t>
            </a:r>
            <a:endParaRPr lang="en-GB" dirty="0" smtClean="0"/>
          </a:p>
          <a:p>
            <a:r>
              <a:rPr lang="en-GB" b="1" u="sng" dirty="0" smtClean="0"/>
              <a:t>DSC </a:t>
            </a:r>
            <a:r>
              <a:rPr lang="zh-CN" altLang="en-US" b="1" u="sng" dirty="0"/>
              <a:t>环</a:t>
            </a:r>
            <a:r>
              <a:rPr lang="zh-CN" altLang="en-US" b="1" u="sng" dirty="0" smtClean="0"/>
              <a:t>境，架构，</a:t>
            </a:r>
            <a:r>
              <a:rPr lang="zh-CN" altLang="en-US" b="1" u="sng" dirty="0"/>
              <a:t>资源</a:t>
            </a:r>
            <a:endParaRPr lang="en-US" altLang="zh-CN" b="1" u="sng"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资源部署 </a:t>
            </a:r>
            <a:r>
              <a:rPr lang="en-US" altLang="zh-CN" dirty="0" smtClean="0"/>
              <a:t>– </a:t>
            </a:r>
            <a:r>
              <a:rPr lang="zh-CN" altLang="en-US" dirty="0" smtClean="0"/>
              <a:t>虚拟机</a:t>
            </a:r>
            <a:endParaRPr lang="en-US" altLang="zh-CN" dirty="0" smtClean="0"/>
          </a:p>
          <a:p>
            <a:r>
              <a:rPr lang="zh-CN" altLang="en-US" dirty="0"/>
              <a:t>使</a:t>
            </a:r>
            <a:r>
              <a:rPr lang="zh-CN" altLang="en-US" dirty="0" smtClean="0"/>
              <a:t>用</a:t>
            </a:r>
            <a:r>
              <a:rPr lang="en-US" altLang="zh-CN" dirty="0" smtClean="0"/>
              <a:t>DSC</a:t>
            </a:r>
            <a:r>
              <a:rPr lang="zh-CN" altLang="en-US" dirty="0" smtClean="0"/>
              <a:t>完成</a:t>
            </a:r>
            <a:r>
              <a:rPr lang="en-US" altLang="zh-CN" dirty="0" smtClean="0"/>
              <a:t>Azure</a:t>
            </a:r>
            <a:r>
              <a:rPr lang="zh-CN" altLang="en-US" dirty="0" smtClean="0"/>
              <a:t>资源配置 </a:t>
            </a:r>
            <a:r>
              <a:rPr lang="en-US" altLang="zh-CN" dirty="0" smtClean="0"/>
              <a:t>– </a:t>
            </a:r>
            <a:r>
              <a:rPr lang="zh-CN" altLang="en-US" dirty="0" smtClean="0"/>
              <a:t>在虚拟机中启用</a:t>
            </a:r>
            <a:r>
              <a:rPr lang="en-US" altLang="zh-CN" dirty="0" err="1" smtClean="0"/>
              <a:t>WebServer</a:t>
            </a:r>
            <a:endParaRPr lang="en-GB" dirty="0" smtClean="0"/>
          </a:p>
        </p:txBody>
      </p:sp>
      <p:sp>
        <p:nvSpPr>
          <p:cNvPr id="2" name="Title 1"/>
          <p:cNvSpPr>
            <a:spLocks noGrp="1"/>
          </p:cNvSpPr>
          <p:nvPr>
            <p:ph type="title"/>
          </p:nvPr>
        </p:nvSpPr>
        <p:spPr/>
        <p:txBody>
          <a:bodyPr/>
          <a:lstStyle/>
          <a:p>
            <a:r>
              <a:rPr lang="zh-Hans" altLang="en-US" dirty="0" smtClean="0"/>
              <a:t>内容</a:t>
            </a:r>
            <a:endParaRPr lang="en-US" dirty="0"/>
          </a:p>
        </p:txBody>
      </p:sp>
    </p:spTree>
    <p:extLst>
      <p:ext uri="{BB962C8B-B14F-4D97-AF65-F5344CB8AC3E}">
        <p14:creationId xmlns:p14="http://schemas.microsoft.com/office/powerpoint/2010/main" val="1319886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a:t>
            </a:r>
            <a:r>
              <a:rPr lang="zh-Hans" altLang="en-US" dirty="0" smtClean="0"/>
              <a:t>环境需求</a:t>
            </a:r>
            <a:endParaRPr lang="en-US" dirty="0"/>
          </a:p>
        </p:txBody>
      </p:sp>
      <p:sp>
        <p:nvSpPr>
          <p:cNvPr id="3" name="Content Placeholder 2"/>
          <p:cNvSpPr>
            <a:spLocks noGrp="1"/>
          </p:cNvSpPr>
          <p:nvPr>
            <p:ph sz="quarter" idx="10"/>
          </p:nvPr>
        </p:nvSpPr>
        <p:spPr/>
        <p:txBody>
          <a:bodyPr/>
          <a:lstStyle/>
          <a:p>
            <a:r>
              <a:rPr lang="zh-Hans" altLang="en-US" dirty="0" smtClean="0"/>
              <a:t>支持的</a:t>
            </a:r>
            <a:r>
              <a:rPr lang="en-US" dirty="0" smtClean="0"/>
              <a:t>PowerShell </a:t>
            </a:r>
            <a:r>
              <a:rPr lang="zh-Hans" altLang="en-US" dirty="0" smtClean="0"/>
              <a:t>版本及操作系统版本</a:t>
            </a:r>
            <a:endParaRPr lang="en-US" dirty="0" smtClean="0"/>
          </a:p>
          <a:p>
            <a:r>
              <a:rPr lang="en-US" dirty="0" smtClean="0"/>
              <a:t>WMF 5 preview KB3037315</a:t>
            </a:r>
          </a:p>
          <a:p>
            <a:r>
              <a:rPr lang="en-US" dirty="0" smtClean="0"/>
              <a:t>DSC </a:t>
            </a:r>
            <a:r>
              <a:rPr lang="zh-Hans" altLang="en-US" dirty="0" smtClean="0"/>
              <a:t>基于</a:t>
            </a:r>
            <a:r>
              <a:rPr lang="en-US" altLang="zh-Hans" dirty="0" smtClean="0"/>
              <a:t> </a:t>
            </a:r>
            <a:r>
              <a:rPr lang="en-US" dirty="0" smtClean="0"/>
              <a:t>CIM </a:t>
            </a:r>
            <a:r>
              <a:rPr lang="zh-Hans" altLang="en-US" dirty="0" smtClean="0"/>
              <a:t>使用</a:t>
            </a:r>
            <a:r>
              <a:rPr lang="en-US" dirty="0" err="1" smtClean="0"/>
              <a:t>WinRM</a:t>
            </a:r>
            <a:r>
              <a:rPr lang="en-US" dirty="0" smtClean="0"/>
              <a:t> </a:t>
            </a:r>
            <a:r>
              <a:rPr lang="zh-Hans" altLang="en-US" dirty="0" smtClean="0"/>
              <a:t>服务实现配置管理</a:t>
            </a:r>
            <a:endParaRPr lang="en-US" dirty="0" smtClean="0"/>
          </a:p>
          <a:p>
            <a:r>
              <a:rPr lang="zh-Hans" altLang="en-US" dirty="0" smtClean="0"/>
              <a:t>为</a:t>
            </a:r>
            <a:r>
              <a:rPr lang="en-US" dirty="0" smtClean="0"/>
              <a:t>DSC</a:t>
            </a:r>
            <a:r>
              <a:rPr lang="zh-Hans" altLang="en-US" dirty="0" smtClean="0"/>
              <a:t>配置</a:t>
            </a:r>
            <a:r>
              <a:rPr lang="en-US" altLang="zh-Hans" dirty="0" smtClean="0"/>
              <a:t>PowerShell </a:t>
            </a:r>
            <a:r>
              <a:rPr lang="en-US" altLang="zh-Hans" dirty="0" err="1" smtClean="0"/>
              <a:t>Remoting</a:t>
            </a:r>
            <a:r>
              <a:rPr lang="en-US" altLang="zh-Hans" dirty="0" smtClean="0"/>
              <a:t> </a:t>
            </a:r>
            <a:endParaRPr lang="en-US" dirty="0" smtClean="0"/>
          </a:p>
          <a:p>
            <a:r>
              <a:rPr lang="en-US" dirty="0" smtClean="0"/>
              <a:t>Set-</a:t>
            </a:r>
            <a:r>
              <a:rPr lang="en-US" dirty="0" err="1" smtClean="0"/>
              <a:t>ExecutionPolicy</a:t>
            </a:r>
            <a:r>
              <a:rPr lang="en-US" dirty="0" smtClean="0"/>
              <a:t> </a:t>
            </a:r>
            <a:endParaRPr lang="en-US" dirty="0"/>
          </a:p>
        </p:txBody>
      </p:sp>
    </p:spTree>
    <p:extLst>
      <p:ext uri="{BB962C8B-B14F-4D97-AF65-F5344CB8AC3E}">
        <p14:creationId xmlns:p14="http://schemas.microsoft.com/office/powerpoint/2010/main" val="12534159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D400EAA0-FFF8-4830-AD7B-BAF5B746F675">1</Module>
    <SharedWithUsers xmlns="27aa9422-7f1f-4c84-9cdf-302b1a67e513">
      <UserInfo>
        <DisplayName/>
        <AccountId xsi:nil="true"/>
        <AccountType/>
      </UserInfo>
    </SharedWithUsers>
    <Status xmlns="D400EAA0-FFF8-4830-AD7B-BAF5B746F675">Final</Status>
    <Content_x0020_Type xmlns="D400EAA0-FFF8-4830-AD7B-BAF5B746F675">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CA4E5EC32565F46B1F1F4592FB1DA1C" ma:contentTypeVersion="" ma:contentTypeDescription="Create a new document." ma:contentTypeScope="" ma:versionID="43a6fd62e2ea2483519c1da3f066a7a0">
  <xsd:schema xmlns:xsd="http://www.w3.org/2001/XMLSchema" xmlns:xs="http://www.w3.org/2001/XMLSchema" xmlns:p="http://schemas.microsoft.com/office/2006/metadata/properties" xmlns:ns2="D400EAA0-FFF8-4830-AD7B-BAF5B746F675" xmlns:ns3="27aa9422-7f1f-4c84-9cdf-302b1a67e513" targetNamespace="http://schemas.microsoft.com/office/2006/metadata/properties" ma:root="true" ma:fieldsID="6f58c6d4f978afa64a03162d204ac29c" ns2:_="" ns3:_="">
    <xsd:import namespace="D400EAA0-FFF8-4830-AD7B-BAF5B746F675"/>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00EAA0-FFF8-4830-AD7B-BAF5B746F675"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8C80D-DE12-411D-A6FF-D15007B35F2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7aa9422-7f1f-4c84-9cdf-302b1a67e513"/>
    <ds:schemaRef ds:uri="D400EAA0-FFF8-4830-AD7B-BAF5B746F675"/>
    <ds:schemaRef ds:uri="http://www.w3.org/XML/1998/namespace"/>
  </ds:schemaRefs>
</ds:datastoreItem>
</file>

<file path=customXml/itemProps2.xml><?xml version="1.0" encoding="utf-8"?>
<ds:datastoreItem xmlns:ds="http://schemas.openxmlformats.org/officeDocument/2006/customXml" ds:itemID="{2E0DF733-B870-403A-91F3-A3B6AE7DB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00EAA0-FFF8-4830-AD7B-BAF5B746F675"/>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32869-B5B3-4EA2-93B4-1DC428E73A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1262</Words>
  <Application>Microsoft Office PowerPoint</Application>
  <PresentationFormat>Widescreen</PresentationFormat>
  <Paragraphs>145</Paragraphs>
  <Slides>19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【嵐】竹风体</vt:lpstr>
      <vt:lpstr>微软雅黑</vt:lpstr>
      <vt:lpstr>Segoe</vt:lpstr>
      <vt:lpstr>宋体</vt:lpstr>
      <vt:lpstr>Algerian</vt:lpstr>
      <vt:lpstr>Arial</vt:lpstr>
      <vt:lpstr>Calibri</vt:lpstr>
      <vt:lpstr>Segoe UI</vt:lpstr>
      <vt:lpstr>Segoe UI Light</vt:lpstr>
      <vt:lpstr>1_Office Theme</vt:lpstr>
      <vt:lpstr>使用Powershell DSC完成环境部署</vt:lpstr>
      <vt:lpstr>内容</vt:lpstr>
      <vt:lpstr>DSC 目标</vt:lpstr>
      <vt:lpstr>机遇和挑战 </vt:lpstr>
      <vt:lpstr>大家都需要的 …</vt:lpstr>
      <vt:lpstr>PowerPoint Presentation</vt:lpstr>
      <vt:lpstr>使用PowerShell DSC部署WebServer</vt:lpstr>
      <vt:lpstr>内容</vt:lpstr>
      <vt:lpstr>DSC 环境需求</vt:lpstr>
      <vt:lpstr>DSC 环境架构概览 （推／拉模式）</vt:lpstr>
      <vt:lpstr>DSC 逻辑架构</vt:lpstr>
      <vt:lpstr>DSC 资源（脚本）</vt:lpstr>
      <vt:lpstr>DSC 资源结构</vt:lpstr>
      <vt:lpstr>MOF?</vt:lpstr>
      <vt:lpstr>内容</vt:lpstr>
      <vt:lpstr>使用DSC完成Azure资源部署 – 创建虚拟机</vt:lpstr>
      <vt:lpstr>内容</vt:lpstr>
      <vt:lpstr>使用DSC完成Azure资源配置 – 在虚拟机中启用WebServer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2015-03-18T13:11:56Z</dcterms:created>
  <dcterms:modified xsi:type="dcterms:W3CDTF">2015-05-21T17:23:12Z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DocVizPreviewMetadata_Count">
    <vt:i4>12</vt:i4>
  </property>
  <property fmtid="{D5CDD505-2E9C-101B-9397-08002B2CF9AE}" pid="5" name="ContentTypeId">
    <vt:lpwstr>0x010100ECA4E5EC32565F46B1F1F4592FB1DA1C</vt:lpwstr>
  </property>
  <property fmtid="{D5CDD505-2E9C-101B-9397-08002B2CF9AE}" pid="6" name="DocVizPreviewMetadata_0">
    <vt:lpwstr>300x168x2</vt:lpwstr>
  </property>
  <property fmtid="{D5CDD505-2E9C-101B-9397-08002B2CF9AE}" pid="7" name="Document Tag">
    <vt:lpwstr>24;#Content Templates|bdbbc9aa-4892-4816-9e36-bf1120da60e9</vt:lpwstr>
  </property>
  <property fmtid="{D5CDD505-2E9C-101B-9397-08002B2CF9AE}" pid="8" name="Related Type Document">
    <vt:lpwstr/>
  </property>
</Properties>
</file>