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g7ByeIl945jGhj9te9ZFj2jq7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26c694ad8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26c694ad8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2b60d1549_2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82b60d1549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26c694ad8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26c694ad8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2b60d1549_2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82b60d1549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2b60d1549_2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82b60d1549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2b60d154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2b60d154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2b60d154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2b60d154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b60d1549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82b60d154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2b60d1549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82b60d1549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2b60d1549_2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82b60d1549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2b60d1549_2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82b60d1549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2b60d1549_2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82b60d1549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e5e8bed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726e5e8bed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26e5e8bed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726e5e8bed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26e5e8bed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726e5e8bed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3665558" y="249749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Negócio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3797588" y="1952756"/>
            <a:ext cx="1411200" cy="78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Clares &amp; Dias Advogadas Associadas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1"/>
          <p:cNvGrpSpPr/>
          <p:nvPr/>
        </p:nvGrpSpPr>
        <p:grpSpPr>
          <a:xfrm>
            <a:off x="6805973" y="1482330"/>
            <a:ext cx="1020900" cy="1018018"/>
            <a:chOff x="6690339" y="3204287"/>
            <a:chExt cx="1020900" cy="1018018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59" name="Google Shape;59;p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" name="Google Shape;60;p1"/>
              <p:cNvCxnSpPr>
                <a:stCxn id="5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4" name="Google Shape;64;p1"/>
            <p:cNvSpPr txBox="1"/>
            <p:nvPr/>
          </p:nvSpPr>
          <p:spPr>
            <a:xfrm>
              <a:off x="6690339" y="3760605"/>
              <a:ext cx="1020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 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1"/>
          <p:cNvGrpSpPr/>
          <p:nvPr/>
        </p:nvGrpSpPr>
        <p:grpSpPr>
          <a:xfrm>
            <a:off x="1219891" y="688831"/>
            <a:ext cx="1112700" cy="985000"/>
            <a:chOff x="2850198" y="3424900"/>
            <a:chExt cx="1112700" cy="985000"/>
          </a:xfrm>
        </p:grpSpPr>
        <p:grpSp>
          <p:nvGrpSpPr>
            <p:cNvPr id="66" name="Google Shape;66;p1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67" name="Google Shape;67;p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" name="Google Shape;68;p1"/>
              <p:cNvCxnSpPr>
                <a:stCxn id="6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" name="Google Shape;70;p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2" name="Google Shape;72;p1"/>
            <p:cNvSpPr txBox="1"/>
            <p:nvPr/>
          </p:nvSpPr>
          <p:spPr>
            <a:xfrm>
              <a:off x="2850198" y="3981200"/>
              <a:ext cx="11127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" name="Google Shape;73;p1"/>
          <p:cNvCxnSpPr/>
          <p:nvPr/>
        </p:nvCxnSpPr>
        <p:spPr>
          <a:xfrm>
            <a:off x="1871225" y="1109575"/>
            <a:ext cx="1926300" cy="118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1"/>
          <p:cNvCxnSpPr/>
          <p:nvPr/>
        </p:nvCxnSpPr>
        <p:spPr>
          <a:xfrm flipH="1" rot="10800000">
            <a:off x="5208696" y="1880893"/>
            <a:ext cx="2106000" cy="6567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"/>
          <p:cNvSpPr txBox="1"/>
          <p:nvPr/>
        </p:nvSpPr>
        <p:spPr>
          <a:xfrm>
            <a:off x="259300" y="1528600"/>
            <a:ext cx="30339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Receber 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pt-BR" sz="1000">
                <a:solidFill>
                  <a:schemeClr val="dk1"/>
                </a:solidFill>
              </a:rPr>
              <a:t>c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Solicit</a:t>
            </a:r>
            <a:r>
              <a:rPr lang="pt-BR" sz="1000">
                <a:solidFill>
                  <a:schemeClr val="dk1"/>
                </a:solidFill>
              </a:rPr>
              <a:t>ar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000">
                <a:solidFill>
                  <a:schemeClr val="dk1"/>
                </a:solidFill>
              </a:rPr>
              <a:t>d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ocumentação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Anexar e v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alidar </a:t>
            </a:r>
            <a:r>
              <a:rPr lang="pt-BR" sz="1000">
                <a:solidFill>
                  <a:schemeClr val="dk1"/>
                </a:solidFill>
              </a:rPr>
              <a:t>d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ocumentação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pt-BR" sz="1000">
                <a:solidFill>
                  <a:schemeClr val="dk1"/>
                </a:solidFill>
              </a:rPr>
              <a:t>rir p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Informar datas e prazos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Encaminha</a:t>
            </a:r>
            <a:r>
              <a:rPr lang="pt-BR" sz="1000">
                <a:solidFill>
                  <a:schemeClr val="dk1"/>
                </a:solidFill>
              </a:rPr>
              <a:t>r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>
                <a:solidFill>
                  <a:schemeClr val="dk1"/>
                </a:solidFill>
              </a:rPr>
              <a:t>p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rocesso</a:t>
            </a:r>
            <a:r>
              <a:rPr lang="pt-BR" sz="1000">
                <a:solidFill>
                  <a:schemeClr val="dk1"/>
                </a:solidFill>
              </a:rPr>
              <a:t> 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Tribunal de Justiça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6034850" y="2297850"/>
            <a:ext cx="27882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Apresentar o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caso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Validar as cláusulas contratuais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Solicitar a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bertura do </a:t>
            </a:r>
            <a:r>
              <a:rPr lang="pt-BR" sz="1000">
                <a:solidFill>
                  <a:schemeClr val="dk1"/>
                </a:solidFill>
              </a:rPr>
              <a:t>p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rocesso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pagamento dos honorários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Acompanhar a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ndamento do </a:t>
            </a:r>
            <a:r>
              <a:rPr lang="pt-BR" sz="1000">
                <a:solidFill>
                  <a:schemeClr val="dk1"/>
                </a:solidFill>
              </a:rPr>
              <a:t>p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"/>
          <p:cNvCxnSpPr/>
          <p:nvPr/>
        </p:nvCxnSpPr>
        <p:spPr>
          <a:xfrm>
            <a:off x="7316423" y="203864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8" name="Google Shape;78;p1"/>
          <p:cNvGrpSpPr/>
          <p:nvPr/>
        </p:nvGrpSpPr>
        <p:grpSpPr>
          <a:xfrm>
            <a:off x="850323" y="3221630"/>
            <a:ext cx="1020900" cy="1018018"/>
            <a:chOff x="6690339" y="3204287"/>
            <a:chExt cx="1020900" cy="1018018"/>
          </a:xfrm>
        </p:grpSpPr>
        <p:grpSp>
          <p:nvGrpSpPr>
            <p:cNvPr id="79" name="Google Shape;79;p1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80" name="Google Shape;80;p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1" name="Google Shape;81;p1"/>
              <p:cNvCxnSpPr>
                <a:stCxn id="8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" name="Google Shape;82;p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85" name="Google Shape;85;p1"/>
            <p:cNvSpPr txBox="1"/>
            <p:nvPr/>
          </p:nvSpPr>
          <p:spPr>
            <a:xfrm>
              <a:off x="6690339" y="3760605"/>
              <a:ext cx="1020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Tribunal de Justiça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6" name="Google Shape;86;p1"/>
          <p:cNvCxnSpPr/>
          <p:nvPr/>
        </p:nvCxnSpPr>
        <p:spPr>
          <a:xfrm flipH="1">
            <a:off x="1617475" y="2708100"/>
            <a:ext cx="2228400" cy="855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"/>
          <p:cNvSpPr txBox="1"/>
          <p:nvPr/>
        </p:nvSpPr>
        <p:spPr>
          <a:xfrm>
            <a:off x="2106925" y="3563725"/>
            <a:ext cx="20025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Determinar acordos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/>
              <a:t>Realizar audiência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/>
              <a:t>Apurar provas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/>
              <a:t>Determinar veredito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Encerrar </a:t>
            </a:r>
            <a:r>
              <a:rPr lang="pt-BR" sz="1000">
                <a:solidFill>
                  <a:schemeClr val="dk1"/>
                </a:solidFill>
              </a:rPr>
              <a:t>p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26c694ad8_2_9"/>
          <p:cNvSpPr/>
          <p:nvPr/>
        </p:nvSpPr>
        <p:spPr>
          <a:xfrm>
            <a:off x="3766850" y="219400"/>
            <a:ext cx="2033400" cy="718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Abrir processo</a:t>
            </a:r>
            <a:endParaRPr sz="1000"/>
          </a:p>
        </p:txBody>
      </p:sp>
      <p:sp>
        <p:nvSpPr>
          <p:cNvPr id="266" name="Google Shape;266;g726c694ad8_2_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726c694ad8_2_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g726c694ad8_2_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69" name="Google Shape;269;g726c694ad8_2_9"/>
            <p:cNvGrpSpPr/>
            <p:nvPr/>
          </p:nvGrpSpPr>
          <p:grpSpPr>
            <a:xfrm>
              <a:off x="3206358" y="3424900"/>
              <a:ext cx="308885" cy="587736"/>
              <a:chOff x="1499725" y="1450825"/>
              <a:chExt cx="497400" cy="843600"/>
            </a:xfrm>
          </p:grpSpPr>
          <p:sp>
            <p:nvSpPr>
              <p:cNvPr id="270" name="Google Shape;270;g726c694ad8_2_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1" name="Google Shape;271;g726c694ad8_2_9"/>
              <p:cNvCxnSpPr>
                <a:stCxn id="27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2" name="Google Shape;272;g726c694ad8_2_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3" name="Google Shape;273;g726c694ad8_2_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4" name="Google Shape;274;g726c694ad8_2_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75" name="Google Shape;275;g726c694ad8_2_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g726c694ad8_2_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/>
              <a:t>Jurídico</a:t>
            </a:r>
            <a:r>
              <a:rPr lang="pt-BR" sz="1000"/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726c694ad8_2_9"/>
          <p:cNvSpPr/>
          <p:nvPr/>
        </p:nvSpPr>
        <p:spPr>
          <a:xfrm>
            <a:off x="4544400" y="3419475"/>
            <a:ext cx="3623100" cy="95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Comparecer ao guichê do fórum com toda a documentação e anexos solicitados anteriormente.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Aguardar notificação para o agendamento da audiência.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78" name="Google Shape;278;g726c694ad8_2_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fmla="val 34830" name="adj1"/>
              <a:gd fmla="val 11255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g726c694ad8_2_9"/>
          <p:cNvCxnSpPr/>
          <p:nvPr/>
        </p:nvCxnSpPr>
        <p:spPr>
          <a:xfrm rot="-5400000">
            <a:off x="2936853" y="-985"/>
            <a:ext cx="950700" cy="28287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g726c694ad8_2_9"/>
          <p:cNvCxnSpPr/>
          <p:nvPr/>
        </p:nvCxnSpPr>
        <p:spPr>
          <a:xfrm flipH="1" rot="5400000">
            <a:off x="5183950" y="580752"/>
            <a:ext cx="900600" cy="1615500"/>
          </a:xfrm>
          <a:prstGeom prst="curvedConnector3">
            <a:avLst>
              <a:gd fmla="val 471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2b60d1549_2_114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82b60d1549_2_114"/>
          <p:cNvSpPr/>
          <p:nvPr/>
        </p:nvSpPr>
        <p:spPr>
          <a:xfrm>
            <a:off x="3320700" y="219450"/>
            <a:ext cx="25026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Informar datas e prazos</a:t>
            </a:r>
            <a:endParaRPr sz="1000">
              <a:solidFill>
                <a:schemeClr val="dk1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287" name="Google Shape;287;g82b60d1549_2_114"/>
          <p:cNvCxnSpPr>
            <a:stCxn id="288" idx="0"/>
            <a:endCxn id="286" idx="2"/>
          </p:cNvCxnSpPr>
          <p:nvPr/>
        </p:nvCxnSpPr>
        <p:spPr>
          <a:xfrm rot="-5400000">
            <a:off x="4057638" y="1452402"/>
            <a:ext cx="1029300" cy="600"/>
          </a:xfrm>
          <a:prstGeom prst="curvedConnector3">
            <a:avLst>
              <a:gd fmla="val 4746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g82b60d1549_2_114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g82b60d1549_2_114"/>
          <p:cNvCxnSpPr>
            <a:stCxn id="291" idx="0"/>
            <a:endCxn id="286" idx="2"/>
          </p:cNvCxnSpPr>
          <p:nvPr/>
        </p:nvCxnSpPr>
        <p:spPr>
          <a:xfrm rot="-5400000">
            <a:off x="2809503" y="126365"/>
            <a:ext cx="950700" cy="25740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g82b60d1549_2_114"/>
          <p:cNvSpPr/>
          <p:nvPr/>
        </p:nvSpPr>
        <p:spPr>
          <a:xfrm>
            <a:off x="3102000" y="3457100"/>
            <a:ext cx="2940600" cy="830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Notificar datas e prazos referente ao processo para o cliente.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8" name="Google Shape;288;g82b60d1549_2_114"/>
          <p:cNvSpPr/>
          <p:nvPr/>
        </p:nvSpPr>
        <p:spPr>
          <a:xfrm>
            <a:off x="3980388" y="1967352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g82b60d1549_2_1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94" name="Google Shape;294;g82b60d1549_2_114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91" name="Google Shape;291;g82b60d1549_2_1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5" name="Google Shape;295;g82b60d1549_2_114"/>
              <p:cNvCxnSpPr>
                <a:stCxn id="29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g82b60d1549_2_1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g82b60d1549_2_1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g82b60d1549_2_1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99" name="Google Shape;299;g82b60d1549_2_1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Fórum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0" name="Google Shape;300;g82b60d1549_2_114"/>
          <p:cNvCxnSpPr>
            <a:stCxn id="288" idx="1"/>
            <a:endCxn id="292" idx="1"/>
          </p:cNvCxnSpPr>
          <p:nvPr/>
        </p:nvCxnSpPr>
        <p:spPr>
          <a:xfrm flipH="1">
            <a:off x="3101988" y="2281002"/>
            <a:ext cx="878400" cy="1591200"/>
          </a:xfrm>
          <a:prstGeom prst="curvedConnector3">
            <a:avLst>
              <a:gd fmla="val 1271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1" name="Google Shape;301;g82b60d1549_2_114"/>
          <p:cNvGrpSpPr/>
          <p:nvPr/>
        </p:nvGrpSpPr>
        <p:grpSpPr>
          <a:xfrm>
            <a:off x="5719477" y="1865765"/>
            <a:ext cx="1021200" cy="830484"/>
            <a:chOff x="2852000" y="3424900"/>
            <a:chExt cx="1021200" cy="830484"/>
          </a:xfrm>
        </p:grpSpPr>
        <p:grpSp>
          <p:nvGrpSpPr>
            <p:cNvPr id="302" name="Google Shape;302;g82b60d1549_2_114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303" name="Google Shape;303;g82b60d1549_2_1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4" name="Google Shape;304;g82b60d1549_2_114"/>
              <p:cNvCxnSpPr>
                <a:stCxn id="303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5" name="Google Shape;305;g82b60d1549_2_1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6" name="Google Shape;306;g82b60d1549_2_1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g82b60d1549_2_1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08" name="Google Shape;308;g82b60d1549_2_1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9" name="Google Shape;309;g82b60d1549_2_114"/>
          <p:cNvCxnSpPr/>
          <p:nvPr/>
        </p:nvCxnSpPr>
        <p:spPr>
          <a:xfrm flipH="1" rot="10800000">
            <a:off x="5163588" y="2205777"/>
            <a:ext cx="822600" cy="37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26c694ad8_2_13"/>
          <p:cNvSpPr/>
          <p:nvPr/>
        </p:nvSpPr>
        <p:spPr>
          <a:xfrm>
            <a:off x="3320700" y="219450"/>
            <a:ext cx="27144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Encaminhar  processo ao Tribunal de Justiça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726c694ad8_2_13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726c694ad8_2_13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g726c694ad8_2_13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318" name="Google Shape;318;g726c694ad8_2_13"/>
            <p:cNvGrpSpPr/>
            <p:nvPr/>
          </p:nvGrpSpPr>
          <p:grpSpPr>
            <a:xfrm>
              <a:off x="3206358" y="3424900"/>
              <a:ext cx="308885" cy="587736"/>
              <a:chOff x="1499725" y="1450825"/>
              <a:chExt cx="497400" cy="843600"/>
            </a:xfrm>
          </p:grpSpPr>
          <p:sp>
            <p:nvSpPr>
              <p:cNvPr id="319" name="Google Shape;319;g726c694ad8_2_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0" name="Google Shape;320;g726c694ad8_2_13"/>
              <p:cNvCxnSpPr>
                <a:stCxn id="31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g726c694ad8_2_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2" name="Google Shape;322;g726c694ad8_2_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3" name="Google Shape;323;g726c694ad8_2_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24" name="Google Shape;324;g726c694ad8_2_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g726c694ad8_2_13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g726c694ad8_2_13"/>
          <p:cNvCxnSpPr/>
          <p:nvPr/>
        </p:nvCxnSpPr>
        <p:spPr>
          <a:xfrm rot="-5400000">
            <a:off x="2936853" y="-985"/>
            <a:ext cx="950700" cy="28287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g726c694ad8_2_13"/>
          <p:cNvCxnSpPr/>
          <p:nvPr/>
        </p:nvCxnSpPr>
        <p:spPr>
          <a:xfrm flipH="1" rot="5400000">
            <a:off x="5183950" y="580752"/>
            <a:ext cx="900600" cy="1615500"/>
          </a:xfrm>
          <a:prstGeom prst="curvedConnector3">
            <a:avLst>
              <a:gd fmla="val 471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8" name="Google Shape;328;g726c694ad8_2_13"/>
          <p:cNvSpPr/>
          <p:nvPr/>
        </p:nvSpPr>
        <p:spPr>
          <a:xfrm>
            <a:off x="4535000" y="3312650"/>
            <a:ext cx="3627000" cy="999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Reunir e validar detalhes e documentações referente ao processo antes de encaminhá-lo ao Tribunal de Justiça.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Verificar junto ao Fórum os prazos e </a:t>
            </a:r>
            <a:r>
              <a:rPr lang="pt-BR" sz="1000"/>
              <a:t>especificações após o processo ser encaminhado e agendada a audiência no tribunal.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329" name="Google Shape;329;g726c694ad8_2_13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fmla="val 34830" name="adj1"/>
              <a:gd fmla="val 11255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2b60d1549_2_152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82b60d1549_2_152"/>
          <p:cNvSpPr/>
          <p:nvPr/>
        </p:nvSpPr>
        <p:spPr>
          <a:xfrm>
            <a:off x="3320700" y="219450"/>
            <a:ext cx="25026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Determinar acordos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g82b60d1549_2_152"/>
          <p:cNvCxnSpPr>
            <a:stCxn id="337" idx="0"/>
            <a:endCxn id="335" idx="2"/>
          </p:cNvCxnSpPr>
          <p:nvPr/>
        </p:nvCxnSpPr>
        <p:spPr>
          <a:xfrm flipH="1" rot="5400000">
            <a:off x="4853263" y="656727"/>
            <a:ext cx="972900" cy="1535700"/>
          </a:xfrm>
          <a:prstGeom prst="curvedConnector3">
            <a:avLst>
              <a:gd fmla="val 473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8" name="Google Shape;338;g82b60d1549_2_152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g82b60d1549_2_152"/>
          <p:cNvCxnSpPr>
            <a:stCxn id="340" idx="0"/>
            <a:endCxn id="335" idx="2"/>
          </p:cNvCxnSpPr>
          <p:nvPr/>
        </p:nvCxnSpPr>
        <p:spPr>
          <a:xfrm rot="-5400000">
            <a:off x="2809503" y="126365"/>
            <a:ext cx="950700" cy="25740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g82b60d1549_2_152"/>
          <p:cNvSpPr/>
          <p:nvPr/>
        </p:nvSpPr>
        <p:spPr>
          <a:xfrm>
            <a:off x="4198225" y="3209375"/>
            <a:ext cx="2854500" cy="950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Definir e validar o acordo conforme determinado processo com a contra parte do caso.</a:t>
            </a:r>
            <a:endParaRPr sz="1000"/>
          </a:p>
        </p:txBody>
      </p:sp>
      <p:sp>
        <p:nvSpPr>
          <p:cNvPr id="337" name="Google Shape;337;g82b60d1549_2_152"/>
          <p:cNvSpPr/>
          <p:nvPr/>
        </p:nvSpPr>
        <p:spPr>
          <a:xfrm>
            <a:off x="5515963" y="1911027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Jurídico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g82b60d1549_2_152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343" name="Google Shape;343;g82b60d1549_2_152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340" name="Google Shape;340;g82b60d1549_2_152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4" name="Google Shape;344;g82b60d1549_2_152"/>
              <p:cNvCxnSpPr>
                <a:stCxn id="34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5" name="Google Shape;345;g82b60d1549_2_152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g82b60d1549_2_152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g82b60d1549_2_152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48" name="Google Shape;348;g82b60d1549_2_152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Tribunal de Justiça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9" name="Google Shape;349;g82b60d1549_2_152"/>
          <p:cNvCxnSpPr>
            <a:stCxn id="337" idx="1"/>
            <a:endCxn id="341" idx="1"/>
          </p:cNvCxnSpPr>
          <p:nvPr/>
        </p:nvCxnSpPr>
        <p:spPr>
          <a:xfrm flipH="1">
            <a:off x="4198363" y="2224677"/>
            <a:ext cx="1317600" cy="1460100"/>
          </a:xfrm>
          <a:prstGeom prst="curvedConnector3">
            <a:avLst>
              <a:gd fmla="val 1180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2b60d1549_2_133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82b60d1549_2_133"/>
          <p:cNvSpPr/>
          <p:nvPr/>
        </p:nvSpPr>
        <p:spPr>
          <a:xfrm>
            <a:off x="3320700" y="219450"/>
            <a:ext cx="25026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audiência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56" name="Google Shape;356;g82b60d1549_2_133"/>
          <p:cNvCxnSpPr>
            <a:stCxn id="357" idx="0"/>
            <a:endCxn id="355" idx="2"/>
          </p:cNvCxnSpPr>
          <p:nvPr/>
        </p:nvCxnSpPr>
        <p:spPr>
          <a:xfrm rot="-5400000">
            <a:off x="4085838" y="1424277"/>
            <a:ext cx="972900" cy="600"/>
          </a:xfrm>
          <a:prstGeom prst="curvedConnector3">
            <a:avLst>
              <a:gd fmla="val 473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g82b60d1549_2_133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g82b60d1549_2_133"/>
          <p:cNvCxnSpPr>
            <a:stCxn id="360" idx="0"/>
            <a:endCxn id="355" idx="2"/>
          </p:cNvCxnSpPr>
          <p:nvPr/>
        </p:nvCxnSpPr>
        <p:spPr>
          <a:xfrm rot="-5400000">
            <a:off x="2758378" y="177790"/>
            <a:ext cx="1053000" cy="2574000"/>
          </a:xfrm>
          <a:prstGeom prst="curvedConnector3">
            <a:avLst>
              <a:gd fmla="val 4753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g82b60d1549_2_133"/>
          <p:cNvSpPr/>
          <p:nvPr/>
        </p:nvSpPr>
        <p:spPr>
          <a:xfrm>
            <a:off x="4767500" y="3580250"/>
            <a:ext cx="3189300" cy="830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Apresentar documentos, evidências e testemunhas para defesa do cliente. 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Apurar evidências de ambas as partes do caso.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Informar ao cliente detalhes e andamento da audiência.</a:t>
            </a:r>
            <a:endParaRPr sz="1000"/>
          </a:p>
        </p:txBody>
      </p:sp>
      <p:sp>
        <p:nvSpPr>
          <p:cNvPr id="357" name="Google Shape;357;g82b60d1549_2_133"/>
          <p:cNvSpPr/>
          <p:nvPr/>
        </p:nvSpPr>
        <p:spPr>
          <a:xfrm>
            <a:off x="3980388" y="1911027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Jurídico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" name="Google Shape;362;g82b60d1549_2_133"/>
          <p:cNvGrpSpPr/>
          <p:nvPr/>
        </p:nvGrpSpPr>
        <p:grpSpPr>
          <a:xfrm>
            <a:off x="1485352" y="1991290"/>
            <a:ext cx="1021200" cy="830484"/>
            <a:chOff x="2852000" y="3424900"/>
            <a:chExt cx="1021200" cy="830484"/>
          </a:xfrm>
        </p:grpSpPr>
        <p:grpSp>
          <p:nvGrpSpPr>
            <p:cNvPr id="363" name="Google Shape;363;g82b60d1549_2_133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360" name="Google Shape;360;g82b60d1549_2_13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4" name="Google Shape;364;g82b60d1549_2_133"/>
              <p:cNvCxnSpPr>
                <a:stCxn id="36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5" name="Google Shape;365;g82b60d1549_2_13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6" name="Google Shape;366;g82b60d1549_2_13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g82b60d1549_2_13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68" name="Google Shape;368;g82b60d1549_2_13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Tribunal de Justiça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9" name="Google Shape;369;g82b60d1549_2_133"/>
          <p:cNvCxnSpPr>
            <a:stCxn id="357" idx="1"/>
            <a:endCxn id="361" idx="1"/>
          </p:cNvCxnSpPr>
          <p:nvPr/>
        </p:nvCxnSpPr>
        <p:spPr>
          <a:xfrm>
            <a:off x="3980388" y="2224677"/>
            <a:ext cx="787200" cy="1770900"/>
          </a:xfrm>
          <a:prstGeom prst="curvedConnector3">
            <a:avLst>
              <a:gd fmla="val -3025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0" name="Google Shape;370;g82b60d1549_2_133"/>
          <p:cNvGrpSpPr/>
          <p:nvPr/>
        </p:nvGrpSpPr>
        <p:grpSpPr>
          <a:xfrm>
            <a:off x="6084877" y="1950765"/>
            <a:ext cx="1021200" cy="830484"/>
            <a:chOff x="2852000" y="3424900"/>
            <a:chExt cx="1021200" cy="830484"/>
          </a:xfrm>
        </p:grpSpPr>
        <p:grpSp>
          <p:nvGrpSpPr>
            <p:cNvPr id="371" name="Google Shape;371;g82b60d1549_2_133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372" name="Google Shape;372;g82b60d1549_2_13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3" name="Google Shape;373;g82b60d1549_2_133"/>
              <p:cNvCxnSpPr>
                <a:stCxn id="372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4" name="Google Shape;374;g82b60d1549_2_13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5" name="Google Shape;375;g82b60d1549_2_13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g82b60d1549_2_13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77" name="Google Shape;377;g82b60d1549_2_13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    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78" name="Google Shape;378;g82b60d1549_2_133"/>
          <p:cNvCxnSpPr/>
          <p:nvPr/>
        </p:nvCxnSpPr>
        <p:spPr>
          <a:xfrm>
            <a:off x="5153027" y="2192462"/>
            <a:ext cx="1256400" cy="150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b60d1549_1_5"/>
          <p:cNvSpPr/>
          <p:nvPr/>
        </p:nvSpPr>
        <p:spPr>
          <a:xfrm>
            <a:off x="3320700" y="219450"/>
            <a:ext cx="25026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Determinar veredito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4" name="Google Shape;384;g82b60d1549_1_5"/>
          <p:cNvSpPr txBox="1"/>
          <p:nvPr/>
        </p:nvSpPr>
        <p:spPr>
          <a:xfrm>
            <a:off x="30075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82b60d1549_1_5"/>
          <p:cNvSpPr txBox="1"/>
          <p:nvPr/>
        </p:nvSpPr>
        <p:spPr>
          <a:xfrm>
            <a:off x="30075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g82b60d1549_1_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387" name="Google Shape;387;g82b60d1549_1_5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388" name="Google Shape;388;g82b60d1549_1_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9" name="Google Shape;389;g82b60d1549_1_5"/>
              <p:cNvCxnSpPr>
                <a:stCxn id="38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0" name="Google Shape;390;g82b60d1549_1_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1" name="Google Shape;391;g82b60d1549_1_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2" name="Google Shape;392;g82b60d1549_1_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93" name="Google Shape;393;g82b60d1549_1_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Tribunal de Justiça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g82b60d1549_1_5"/>
          <p:cNvSpPr/>
          <p:nvPr/>
        </p:nvSpPr>
        <p:spPr>
          <a:xfrm>
            <a:off x="3787688" y="1815777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Jurídico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82b60d1549_1_5"/>
          <p:cNvSpPr/>
          <p:nvPr/>
        </p:nvSpPr>
        <p:spPr>
          <a:xfrm>
            <a:off x="4807825" y="3266600"/>
            <a:ext cx="3048300" cy="772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Receber conclusão do veredito de acordo com a conclusão da audiência.</a:t>
            </a:r>
            <a:endParaRPr sz="1000"/>
          </a:p>
        </p:txBody>
      </p:sp>
      <p:cxnSp>
        <p:nvCxnSpPr>
          <p:cNvPr id="396" name="Google Shape;396;g82b60d1549_1_5"/>
          <p:cNvCxnSpPr>
            <a:stCxn id="388" idx="7"/>
            <a:endCxn id="383" idx="2"/>
          </p:cNvCxnSpPr>
          <p:nvPr/>
        </p:nvCxnSpPr>
        <p:spPr>
          <a:xfrm rot="-5400000">
            <a:off x="2829668" y="175176"/>
            <a:ext cx="979200" cy="2505300"/>
          </a:xfrm>
          <a:prstGeom prst="curvedConnector3">
            <a:avLst>
              <a:gd fmla="val 488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Google Shape;397;g82b60d1549_1_5"/>
          <p:cNvCxnSpPr>
            <a:stCxn id="394" idx="0"/>
            <a:endCxn id="383" idx="2"/>
          </p:cNvCxnSpPr>
          <p:nvPr/>
        </p:nvCxnSpPr>
        <p:spPr>
          <a:xfrm rot="-5400000">
            <a:off x="4036838" y="1280727"/>
            <a:ext cx="877500" cy="192600"/>
          </a:xfrm>
          <a:prstGeom prst="curvedConnector3">
            <a:avLst>
              <a:gd fmla="val 4704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8" name="Google Shape;398;g82b60d1549_1_5"/>
          <p:cNvCxnSpPr>
            <a:stCxn id="395" idx="1"/>
            <a:endCxn id="394" idx="1"/>
          </p:cNvCxnSpPr>
          <p:nvPr/>
        </p:nvCxnSpPr>
        <p:spPr>
          <a:xfrm rot="10800000">
            <a:off x="3787825" y="2129300"/>
            <a:ext cx="1020000" cy="1523700"/>
          </a:xfrm>
          <a:prstGeom prst="curvedConnector3">
            <a:avLst>
              <a:gd fmla="val 12335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9" name="Google Shape;399;g82b60d1549_1_5"/>
          <p:cNvGrpSpPr/>
          <p:nvPr/>
        </p:nvGrpSpPr>
        <p:grpSpPr>
          <a:xfrm>
            <a:off x="6099552" y="1809428"/>
            <a:ext cx="1021200" cy="830484"/>
            <a:chOff x="2852000" y="3424900"/>
            <a:chExt cx="1021200" cy="830484"/>
          </a:xfrm>
        </p:grpSpPr>
        <p:grpSp>
          <p:nvGrpSpPr>
            <p:cNvPr id="400" name="Google Shape;400;g82b60d1549_1_5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401" name="Google Shape;401;g82b60d1549_1_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2" name="Google Shape;402;g82b60d1549_1_5"/>
              <p:cNvCxnSpPr>
                <a:stCxn id="4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3" name="Google Shape;403;g82b60d1549_1_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g82b60d1549_1_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5" name="Google Shape;405;g82b60d1549_1_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06" name="Google Shape;406;g82b60d1549_1_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   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7" name="Google Shape;407;g82b60d1549_1_5"/>
          <p:cNvCxnSpPr>
            <a:endCxn id="401" idx="0"/>
          </p:cNvCxnSpPr>
          <p:nvPr/>
        </p:nvCxnSpPr>
        <p:spPr>
          <a:xfrm flipH="1" rot="10800000">
            <a:off x="4970778" y="1809428"/>
            <a:ext cx="1641300" cy="320100"/>
          </a:xfrm>
          <a:prstGeom prst="curvedConnector4">
            <a:avLst>
              <a:gd fmla="val 47037" name="adj1"/>
              <a:gd fmla="val 17439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2b60d1549_1_8"/>
          <p:cNvSpPr/>
          <p:nvPr/>
        </p:nvSpPr>
        <p:spPr>
          <a:xfrm>
            <a:off x="3320700" y="219450"/>
            <a:ext cx="25026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Encerrar processo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13" name="Google Shape;413;g82b60d1549_1_8"/>
          <p:cNvSpPr txBox="1"/>
          <p:nvPr/>
        </p:nvSpPr>
        <p:spPr>
          <a:xfrm>
            <a:off x="30075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82b60d1549_1_8"/>
          <p:cNvSpPr txBox="1"/>
          <p:nvPr/>
        </p:nvSpPr>
        <p:spPr>
          <a:xfrm>
            <a:off x="30075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g82b60d1549_1_8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416" name="Google Shape;416;g82b60d1549_1_8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417" name="Google Shape;417;g82b60d1549_1_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8" name="Google Shape;418;g82b60d1549_1_8"/>
              <p:cNvCxnSpPr>
                <a:stCxn id="4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9" name="Google Shape;419;g82b60d1549_1_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0" name="Google Shape;420;g82b60d1549_1_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1" name="Google Shape;421;g82b60d1549_1_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22" name="Google Shape;422;g82b60d1549_1_8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Tribunal de Justiça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3" name="Google Shape;423;g82b60d1549_1_8"/>
          <p:cNvSpPr/>
          <p:nvPr/>
        </p:nvSpPr>
        <p:spPr>
          <a:xfrm>
            <a:off x="3837263" y="1815777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Jurídico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82b60d1549_1_8"/>
          <p:cNvSpPr/>
          <p:nvPr/>
        </p:nvSpPr>
        <p:spPr>
          <a:xfrm>
            <a:off x="4731625" y="3266600"/>
            <a:ext cx="3048300" cy="772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Finalizar o processo de acordo com o veredito.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Avaliar o encerramento junto ao cliente.</a:t>
            </a:r>
            <a:endParaRPr sz="1000"/>
          </a:p>
        </p:txBody>
      </p:sp>
      <p:cxnSp>
        <p:nvCxnSpPr>
          <p:cNvPr id="425" name="Google Shape;425;g82b60d1549_1_8"/>
          <p:cNvCxnSpPr>
            <a:stCxn id="417" idx="0"/>
            <a:endCxn id="412" idx="2"/>
          </p:cNvCxnSpPr>
          <p:nvPr/>
        </p:nvCxnSpPr>
        <p:spPr>
          <a:xfrm rot="-5400000">
            <a:off x="2809503" y="126365"/>
            <a:ext cx="950700" cy="25740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6" name="Google Shape;426;g82b60d1549_1_8"/>
          <p:cNvCxnSpPr>
            <a:stCxn id="423" idx="0"/>
            <a:endCxn id="412" idx="2"/>
          </p:cNvCxnSpPr>
          <p:nvPr/>
        </p:nvCxnSpPr>
        <p:spPr>
          <a:xfrm rot="-5400000">
            <a:off x="4061663" y="1305477"/>
            <a:ext cx="877500" cy="143100"/>
          </a:xfrm>
          <a:prstGeom prst="curvedConnector3">
            <a:avLst>
              <a:gd fmla="val 4704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7" name="Google Shape;427;g82b60d1549_1_8"/>
          <p:cNvCxnSpPr>
            <a:stCxn id="424" idx="1"/>
            <a:endCxn id="423" idx="1"/>
          </p:cNvCxnSpPr>
          <p:nvPr/>
        </p:nvCxnSpPr>
        <p:spPr>
          <a:xfrm rot="10800000">
            <a:off x="3837325" y="2129300"/>
            <a:ext cx="894300" cy="1523700"/>
          </a:xfrm>
          <a:prstGeom prst="curvedConnector3">
            <a:avLst>
              <a:gd fmla="val 12663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8" name="Google Shape;428;g82b60d1549_1_8"/>
          <p:cNvGrpSpPr/>
          <p:nvPr/>
        </p:nvGrpSpPr>
        <p:grpSpPr>
          <a:xfrm>
            <a:off x="6087152" y="1809428"/>
            <a:ext cx="1021200" cy="830484"/>
            <a:chOff x="2852000" y="3424900"/>
            <a:chExt cx="1021200" cy="830484"/>
          </a:xfrm>
        </p:grpSpPr>
        <p:grpSp>
          <p:nvGrpSpPr>
            <p:cNvPr id="429" name="Google Shape;429;g82b60d1549_1_8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430" name="Google Shape;430;g82b60d1549_1_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1" name="Google Shape;431;g82b60d1549_1_8"/>
              <p:cNvCxnSpPr>
                <a:stCxn id="43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2" name="Google Shape;432;g82b60d1549_1_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3" name="Google Shape;433;g82b60d1549_1_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4" name="Google Shape;434;g82b60d1549_1_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35" name="Google Shape;435;g82b60d1549_1_8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    Cliente 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6" name="Google Shape;436;g82b60d1549_1_8"/>
          <p:cNvCxnSpPr>
            <a:stCxn id="423" idx="3"/>
            <a:endCxn id="430" idx="0"/>
          </p:cNvCxnSpPr>
          <p:nvPr/>
        </p:nvCxnSpPr>
        <p:spPr>
          <a:xfrm flipH="1" rot="10800000">
            <a:off x="5020463" y="1809327"/>
            <a:ext cx="1579200" cy="320100"/>
          </a:xfrm>
          <a:prstGeom prst="curvedConnector4">
            <a:avLst>
              <a:gd fmla="val 46921" name="adj1"/>
              <a:gd fmla="val 17435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b60d1549_2_0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82b60d1549_2_0"/>
          <p:cNvSpPr/>
          <p:nvPr/>
        </p:nvSpPr>
        <p:spPr>
          <a:xfrm>
            <a:off x="3320700" y="219450"/>
            <a:ext cx="25026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Apresentar </a:t>
            </a:r>
            <a:r>
              <a:rPr lang="pt-BR" sz="1000">
                <a:solidFill>
                  <a:schemeClr val="dk1"/>
                </a:solidFill>
              </a:rPr>
              <a:t>o caso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82b60d1549_2_0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5" name="Google Shape;95;g82b60d1549_2_0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96" name="Google Shape;96;g82b60d1549_2_0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7" name="Google Shape;97;g82b60d1549_2_0"/>
              <p:cNvCxnSpPr>
                <a:stCxn id="9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g82b60d1549_2_0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g82b60d1549_2_0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g82b60d1549_2_0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1" name="Google Shape;101;g82b60d1549_2_0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2" name="Google Shape;102;g82b60d1549_2_0"/>
          <p:cNvCxnSpPr>
            <a:stCxn id="103" idx="0"/>
            <a:endCxn id="93" idx="2"/>
          </p:cNvCxnSpPr>
          <p:nvPr/>
        </p:nvCxnSpPr>
        <p:spPr>
          <a:xfrm flipH="1" rot="5400000">
            <a:off x="5056750" y="453552"/>
            <a:ext cx="900600" cy="1869900"/>
          </a:xfrm>
          <a:prstGeom prst="curvedConnector3">
            <a:avLst>
              <a:gd fmla="val 471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g82b60d1549_2_0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82b60d1549_2_0"/>
          <p:cNvCxnSpPr>
            <a:stCxn id="96" idx="0"/>
            <a:endCxn id="93" idx="2"/>
          </p:cNvCxnSpPr>
          <p:nvPr/>
        </p:nvCxnSpPr>
        <p:spPr>
          <a:xfrm rot="-5400000">
            <a:off x="2809503" y="126365"/>
            <a:ext cx="950700" cy="25740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g82b60d1549_2_0"/>
          <p:cNvSpPr/>
          <p:nvPr/>
        </p:nvSpPr>
        <p:spPr>
          <a:xfrm>
            <a:off x="5850400" y="1838802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Recepção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82b60d1549_2_0"/>
          <p:cNvSpPr/>
          <p:nvPr/>
        </p:nvSpPr>
        <p:spPr>
          <a:xfrm>
            <a:off x="4746625" y="3302975"/>
            <a:ext cx="3319200" cy="900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Receber </a:t>
            </a:r>
            <a:r>
              <a:rPr lang="pt-BR" sz="1000">
                <a:solidFill>
                  <a:schemeClr val="dk1"/>
                </a:solidFill>
              </a:rPr>
              <a:t> o cliente.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Informar </a:t>
            </a:r>
            <a:r>
              <a:rPr lang="pt-BR" sz="1000"/>
              <a:t>se o caso será aceito.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07" name="Google Shape;107;g82b60d1549_2_0"/>
          <p:cNvCxnSpPr/>
          <p:nvPr/>
        </p:nvCxnSpPr>
        <p:spPr>
          <a:xfrm rot="5400000">
            <a:off x="4959850" y="2229552"/>
            <a:ext cx="1321800" cy="1794900"/>
          </a:xfrm>
          <a:prstGeom prst="curvedConnector4">
            <a:avLst>
              <a:gd fmla="val 32023" name="adj1"/>
              <a:gd fmla="val 11327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2b60d1549_2_38"/>
          <p:cNvSpPr/>
          <p:nvPr/>
        </p:nvSpPr>
        <p:spPr>
          <a:xfrm>
            <a:off x="3330100" y="106625"/>
            <a:ext cx="27144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Validar as cláusulas contratuais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3" name="Google Shape;113;g82b60d1549_2_38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82b60d1549_2_38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g82b60d1549_2_38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16" name="Google Shape;116;g82b60d1549_2_38"/>
            <p:cNvGrpSpPr/>
            <p:nvPr/>
          </p:nvGrpSpPr>
          <p:grpSpPr>
            <a:xfrm>
              <a:off x="3206358" y="3424900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g82b60d1549_2_3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8" name="Google Shape;118;g82b60d1549_2_38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g82b60d1549_2_3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g82b60d1549_2_3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g82b60d1549_2_3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2" name="Google Shape;122;g82b60d1549_2_38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g82b60d1549_2_38"/>
          <p:cNvSpPr/>
          <p:nvPr/>
        </p:nvSpPr>
        <p:spPr>
          <a:xfrm>
            <a:off x="3810050" y="1788052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82b60d1549_2_38"/>
          <p:cNvSpPr/>
          <p:nvPr/>
        </p:nvSpPr>
        <p:spPr>
          <a:xfrm>
            <a:off x="2506525" y="3354875"/>
            <a:ext cx="3546300" cy="106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Organizar reunião com o cliente para estabelecer termos e cláusulas contratuais para ambas as partes.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Anexar documentação necessária ao contrato.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Encaminhar cópia do contrato ao cliente.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Validar se todos os termos estão de acordo com o cliente.</a:t>
            </a:r>
            <a:endParaRPr sz="1000"/>
          </a:p>
        </p:txBody>
      </p:sp>
      <p:cxnSp>
        <p:nvCxnSpPr>
          <p:cNvPr id="125" name="Google Shape;125;g82b60d1549_2_38"/>
          <p:cNvCxnSpPr>
            <a:stCxn id="123" idx="2"/>
            <a:endCxn id="124" idx="1"/>
          </p:cNvCxnSpPr>
          <p:nvPr/>
        </p:nvCxnSpPr>
        <p:spPr>
          <a:xfrm rot="5400000">
            <a:off x="2718500" y="2203402"/>
            <a:ext cx="1471200" cy="1895100"/>
          </a:xfrm>
          <a:prstGeom prst="curvedConnector4">
            <a:avLst>
              <a:gd fmla="val 31931" name="adj1"/>
              <a:gd fmla="val 11256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g82b60d1549_2_38"/>
          <p:cNvCxnSpPr>
            <a:stCxn id="123" idx="0"/>
            <a:endCxn id="112" idx="2"/>
          </p:cNvCxnSpPr>
          <p:nvPr/>
        </p:nvCxnSpPr>
        <p:spPr>
          <a:xfrm rot="-5400000">
            <a:off x="4063100" y="1163902"/>
            <a:ext cx="962700" cy="285600"/>
          </a:xfrm>
          <a:prstGeom prst="curvedConnector3">
            <a:avLst>
              <a:gd fmla="val 472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g82b60d1549_2_38"/>
          <p:cNvSpPr/>
          <p:nvPr/>
        </p:nvSpPr>
        <p:spPr>
          <a:xfrm>
            <a:off x="5770700" y="1835050"/>
            <a:ext cx="1021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Financeiro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82b60d1549_2_38"/>
          <p:cNvSpPr/>
          <p:nvPr/>
        </p:nvSpPr>
        <p:spPr>
          <a:xfrm>
            <a:off x="6372800" y="3641525"/>
            <a:ext cx="2221800" cy="504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Discutir valores dos honorários e outras despesas com o cliente.</a:t>
            </a:r>
            <a:endParaRPr sz="1000"/>
          </a:p>
        </p:txBody>
      </p:sp>
      <p:cxnSp>
        <p:nvCxnSpPr>
          <p:cNvPr id="129" name="Google Shape;129;g82b60d1549_2_38"/>
          <p:cNvCxnSpPr>
            <a:endCxn id="128" idx="1"/>
          </p:cNvCxnSpPr>
          <p:nvPr/>
        </p:nvCxnSpPr>
        <p:spPr>
          <a:xfrm rot="5400000">
            <a:off x="5705600" y="3130175"/>
            <a:ext cx="1431000" cy="96600"/>
          </a:xfrm>
          <a:prstGeom prst="curvedConnector4">
            <a:avLst>
              <a:gd fmla="val 41179" name="adj1"/>
              <a:gd fmla="val 22393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g82b60d1549_2_38"/>
          <p:cNvCxnSpPr>
            <a:endCxn id="123" idx="3"/>
          </p:cNvCxnSpPr>
          <p:nvPr/>
        </p:nvCxnSpPr>
        <p:spPr>
          <a:xfrm rot="10800000">
            <a:off x="4993250" y="2101702"/>
            <a:ext cx="795000" cy="32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g82b60d1549_2_38"/>
          <p:cNvCxnSpPr/>
          <p:nvPr/>
        </p:nvCxnSpPr>
        <p:spPr>
          <a:xfrm rot="-5400000">
            <a:off x="2862603" y="73265"/>
            <a:ext cx="950700" cy="2680200"/>
          </a:xfrm>
          <a:prstGeom prst="curvedConnector3">
            <a:avLst>
              <a:gd fmla="val 617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2b60d1549_2_1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82b60d1549_2_19"/>
          <p:cNvSpPr/>
          <p:nvPr/>
        </p:nvSpPr>
        <p:spPr>
          <a:xfrm>
            <a:off x="3320700" y="219450"/>
            <a:ext cx="27144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Solicitar abertura do processo</a:t>
            </a:r>
            <a:r>
              <a:rPr lang="pt-BR" sz="1000">
                <a:solidFill>
                  <a:schemeClr val="dk1"/>
                </a:solidFill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g82b60d1549_2_1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39" name="Google Shape;139;g82b60d1549_2_1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140" name="Google Shape;140;g82b60d1549_2_1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1" name="Google Shape;141;g82b60d1549_2_19"/>
              <p:cNvCxnSpPr>
                <a:stCxn id="14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g82b60d1549_2_1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" name="Google Shape;143;g82b60d1549_2_1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g82b60d1549_2_1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5" name="Google Shape;145;g82b60d1549_2_1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6" name="Google Shape;146;g82b60d1549_2_19"/>
          <p:cNvCxnSpPr>
            <a:stCxn id="147" idx="0"/>
            <a:endCxn id="137" idx="2"/>
          </p:cNvCxnSpPr>
          <p:nvPr/>
        </p:nvCxnSpPr>
        <p:spPr>
          <a:xfrm flipH="1" rot="5400000">
            <a:off x="5147800" y="468402"/>
            <a:ext cx="900600" cy="1840200"/>
          </a:xfrm>
          <a:prstGeom prst="curvedConnector3">
            <a:avLst>
              <a:gd fmla="val 471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g82b60d1549_2_1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g82b60d1549_2_19"/>
          <p:cNvCxnSpPr>
            <a:stCxn id="140" idx="0"/>
            <a:endCxn id="137" idx="2"/>
          </p:cNvCxnSpPr>
          <p:nvPr/>
        </p:nvCxnSpPr>
        <p:spPr>
          <a:xfrm rot="-5400000">
            <a:off x="2862453" y="73415"/>
            <a:ext cx="950700" cy="26799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g82b60d1549_2_19"/>
          <p:cNvCxnSpPr>
            <a:stCxn id="147" idx="2"/>
            <a:endCxn id="151" idx="1"/>
          </p:cNvCxnSpPr>
          <p:nvPr/>
        </p:nvCxnSpPr>
        <p:spPr>
          <a:xfrm rot="5400000">
            <a:off x="4959850" y="2229552"/>
            <a:ext cx="1321800" cy="1794900"/>
          </a:xfrm>
          <a:prstGeom prst="curvedConnector4">
            <a:avLst>
              <a:gd fmla="val 32023" name="adj1"/>
              <a:gd fmla="val 11327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g82b60d1549_2_19"/>
          <p:cNvSpPr/>
          <p:nvPr/>
        </p:nvSpPr>
        <p:spPr>
          <a:xfrm>
            <a:off x="4723200" y="3312650"/>
            <a:ext cx="3466800" cy="950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Receber e analisar detalhamento do caso.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Solicitar documentação pessoal do cliente e outras pertinentes ao caso.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Verificar a área correspondente ao processo (</a:t>
            </a:r>
            <a:r>
              <a:rPr lang="pt-BR" sz="1000"/>
              <a:t>Criminal</a:t>
            </a:r>
            <a:r>
              <a:rPr lang="pt-BR" sz="1000"/>
              <a:t>, Trabalhista, Pequenas Causas, etc).</a:t>
            </a:r>
            <a:endParaRPr sz="1000"/>
          </a:p>
        </p:txBody>
      </p:sp>
      <p:sp>
        <p:nvSpPr>
          <p:cNvPr id="147" name="Google Shape;147;g82b60d1549_2_1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Porta de Entrada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2b60d1549_2_95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82b60d1549_2_95"/>
          <p:cNvSpPr/>
          <p:nvPr/>
        </p:nvSpPr>
        <p:spPr>
          <a:xfrm>
            <a:off x="3320700" y="219450"/>
            <a:ext cx="30114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pagamento dos honorários 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158" name="Google Shape;158;g82b60d1549_2_9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59" name="Google Shape;159;g82b60d1549_2_95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160" name="Google Shape;160;g82b60d1549_2_9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1" name="Google Shape;161;g82b60d1549_2_95"/>
              <p:cNvCxnSpPr>
                <a:stCxn id="16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g82b60d1549_2_9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3" name="Google Shape;163;g82b60d1549_2_9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g82b60d1549_2_9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5" name="Google Shape;165;g82b60d1549_2_9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6" name="Google Shape;166;g82b60d1549_2_95"/>
          <p:cNvCxnSpPr>
            <a:stCxn id="167" idx="0"/>
            <a:endCxn id="157" idx="2"/>
          </p:cNvCxnSpPr>
          <p:nvPr/>
        </p:nvCxnSpPr>
        <p:spPr>
          <a:xfrm flipH="1" rot="5400000">
            <a:off x="5183950" y="580752"/>
            <a:ext cx="900600" cy="1615500"/>
          </a:xfrm>
          <a:prstGeom prst="curvedConnector3">
            <a:avLst>
              <a:gd fmla="val 471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g82b60d1549_2_95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g82b60d1549_2_95"/>
          <p:cNvCxnSpPr>
            <a:stCxn id="160" idx="0"/>
            <a:endCxn id="157" idx="2"/>
          </p:cNvCxnSpPr>
          <p:nvPr/>
        </p:nvCxnSpPr>
        <p:spPr>
          <a:xfrm rot="-5400000">
            <a:off x="2936703" y="-835"/>
            <a:ext cx="950700" cy="28284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g82b60d1549_2_95"/>
          <p:cNvSpPr/>
          <p:nvPr/>
        </p:nvSpPr>
        <p:spPr>
          <a:xfrm>
            <a:off x="5850400" y="1838802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Financeiro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82b60d1549_2_95"/>
          <p:cNvSpPr/>
          <p:nvPr/>
        </p:nvSpPr>
        <p:spPr>
          <a:xfrm>
            <a:off x="4422175" y="3312650"/>
            <a:ext cx="3621600" cy="830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Disponibilizar meios de pagamento  para o cliente realiza-los de acordo com as cláusulas do contrato.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71" name="Google Shape;171;g82b60d1549_2_95"/>
          <p:cNvCxnSpPr>
            <a:stCxn id="167" idx="2"/>
            <a:endCxn id="170" idx="1"/>
          </p:cNvCxnSpPr>
          <p:nvPr/>
        </p:nvCxnSpPr>
        <p:spPr>
          <a:xfrm rot="5400000">
            <a:off x="4801150" y="2087052"/>
            <a:ext cx="1261800" cy="2019900"/>
          </a:xfrm>
          <a:prstGeom prst="curvedConnector4">
            <a:avLst>
              <a:gd fmla="val 33545" name="adj1"/>
              <a:gd fmla="val 11178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2b60d1549_2_76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82b60d1549_2_76"/>
          <p:cNvSpPr/>
          <p:nvPr/>
        </p:nvSpPr>
        <p:spPr>
          <a:xfrm>
            <a:off x="3320700" y="219450"/>
            <a:ext cx="30114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Acompanhamento do  processo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178" name="Google Shape;178;g82b60d1549_2_76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79" name="Google Shape;179;g82b60d1549_2_76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180" name="Google Shape;180;g82b60d1549_2_7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1" name="Google Shape;181;g82b60d1549_2_76"/>
              <p:cNvCxnSpPr>
                <a:stCxn id="18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g82b60d1549_2_7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g82b60d1549_2_7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g82b60d1549_2_7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5" name="Google Shape;185;g82b60d1549_2_76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6" name="Google Shape;186;g82b60d1549_2_76"/>
          <p:cNvCxnSpPr>
            <a:stCxn id="187" idx="0"/>
            <a:endCxn id="177" idx="2"/>
          </p:cNvCxnSpPr>
          <p:nvPr/>
        </p:nvCxnSpPr>
        <p:spPr>
          <a:xfrm flipH="1" rot="5400000">
            <a:off x="5183950" y="580752"/>
            <a:ext cx="900600" cy="1615500"/>
          </a:xfrm>
          <a:prstGeom prst="curvedConnector3">
            <a:avLst>
              <a:gd fmla="val 471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g82b60d1549_2_76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g82b60d1549_2_76"/>
          <p:cNvCxnSpPr>
            <a:stCxn id="180" idx="0"/>
            <a:endCxn id="177" idx="2"/>
          </p:cNvCxnSpPr>
          <p:nvPr/>
        </p:nvCxnSpPr>
        <p:spPr>
          <a:xfrm rot="-5400000">
            <a:off x="2936703" y="-835"/>
            <a:ext cx="950700" cy="28284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g82b60d1549_2_76"/>
          <p:cNvSpPr/>
          <p:nvPr/>
        </p:nvSpPr>
        <p:spPr>
          <a:xfrm>
            <a:off x="5850400" y="1838802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Jurídico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82b60d1549_2_76"/>
          <p:cNvSpPr/>
          <p:nvPr/>
        </p:nvSpPr>
        <p:spPr>
          <a:xfrm>
            <a:off x="4544400" y="3419475"/>
            <a:ext cx="3222600" cy="435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Notificar e atualizar o cliente referente ao andamento do processo. 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91" name="Google Shape;191;g82b60d1549_2_76"/>
          <p:cNvCxnSpPr>
            <a:stCxn id="187" idx="2"/>
            <a:endCxn id="190" idx="1"/>
          </p:cNvCxnSpPr>
          <p:nvPr/>
        </p:nvCxnSpPr>
        <p:spPr>
          <a:xfrm rot="5400000">
            <a:off x="4907650" y="2102952"/>
            <a:ext cx="1171200" cy="1897500"/>
          </a:xfrm>
          <a:prstGeom prst="curvedConnector4">
            <a:avLst>
              <a:gd fmla="val 40701" name="adj1"/>
              <a:gd fmla="val 11255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e5e8bed_3_29"/>
          <p:cNvSpPr/>
          <p:nvPr/>
        </p:nvSpPr>
        <p:spPr>
          <a:xfrm>
            <a:off x="3779250" y="219700"/>
            <a:ext cx="1971600" cy="7185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Validar Caso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26e5e8bed_3_2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26e5e8bed_3_2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726e5e8bed_3_2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00" name="Google Shape;200;g726e5e8bed_3_2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01" name="Google Shape;201;g726e5e8bed_3_2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2" name="Google Shape;202;g726e5e8bed_3_29"/>
              <p:cNvCxnSpPr>
                <a:stCxn id="2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g726e5e8bed_3_2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g726e5e8bed_3_2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g726e5e8bed_3_2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06" name="Google Shape;206;g726e5e8bed_3_2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726e5e8bed_3_2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26e5e8bed_3_29"/>
          <p:cNvSpPr/>
          <p:nvPr/>
        </p:nvSpPr>
        <p:spPr>
          <a:xfrm>
            <a:off x="4544400" y="3419475"/>
            <a:ext cx="3375300" cy="718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Verificar se as informações, documentos e provas dos clientes, estão dentro da lei.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09" name="Google Shape;209;g726e5e8bed_3_2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fmla="val 34830" name="adj1"/>
              <a:gd fmla="val 11255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g726e5e8bed_3_29"/>
          <p:cNvCxnSpPr/>
          <p:nvPr/>
        </p:nvCxnSpPr>
        <p:spPr>
          <a:xfrm rot="-5400000">
            <a:off x="2936853" y="-985"/>
            <a:ext cx="950700" cy="28287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g726e5e8bed_3_29"/>
          <p:cNvCxnSpPr/>
          <p:nvPr/>
        </p:nvCxnSpPr>
        <p:spPr>
          <a:xfrm flipH="1" rot="5400000">
            <a:off x="5285350" y="453552"/>
            <a:ext cx="900600" cy="1869900"/>
          </a:xfrm>
          <a:prstGeom prst="curvedConnector3">
            <a:avLst>
              <a:gd fmla="val 471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26e5e8bed_3_59"/>
          <p:cNvSpPr/>
          <p:nvPr/>
        </p:nvSpPr>
        <p:spPr>
          <a:xfrm>
            <a:off x="3320700" y="219450"/>
            <a:ext cx="27144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/>
              <a:t>Solicitar documentação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726e5e8bed_3_5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726e5e8bed_3_5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g726e5e8bed_3_5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20" name="Google Shape;220;g726e5e8bed_3_5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21" name="Google Shape;221;g726e5e8bed_3_5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2" name="Google Shape;222;g726e5e8bed_3_59"/>
              <p:cNvCxnSpPr>
                <a:stCxn id="22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g726e5e8bed_3_5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g726e5e8bed_3_5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g726e5e8bed_3_5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26" name="Google Shape;226;g726e5e8bed_3_5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g726e5e8bed_3_59"/>
          <p:cNvSpPr/>
          <p:nvPr/>
        </p:nvSpPr>
        <p:spPr>
          <a:xfrm>
            <a:off x="3810050" y="1838802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Administração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228" name="Google Shape;228;g726e5e8bed_3_59"/>
          <p:cNvCxnSpPr/>
          <p:nvPr/>
        </p:nvCxnSpPr>
        <p:spPr>
          <a:xfrm rot="-5400000">
            <a:off x="2936853" y="-985"/>
            <a:ext cx="950700" cy="28287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g726e5e8bed_3_59"/>
          <p:cNvCxnSpPr>
            <a:stCxn id="227" idx="0"/>
          </p:cNvCxnSpPr>
          <p:nvPr/>
        </p:nvCxnSpPr>
        <p:spPr>
          <a:xfrm rot="-5400000">
            <a:off x="4174700" y="1164252"/>
            <a:ext cx="901500" cy="44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g726e5e8bed_3_59"/>
          <p:cNvSpPr/>
          <p:nvPr/>
        </p:nvSpPr>
        <p:spPr>
          <a:xfrm>
            <a:off x="4544400" y="3419475"/>
            <a:ext cx="3598800" cy="830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Solicitar ao cliente toda a documentação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necessária para abertura do processo junto ao Fórum.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31" name="Google Shape;231;g726e5e8bed_3_59"/>
          <p:cNvCxnSpPr/>
          <p:nvPr/>
        </p:nvCxnSpPr>
        <p:spPr>
          <a:xfrm>
            <a:off x="4993202" y="2245199"/>
            <a:ext cx="1179000" cy="159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2" name="Google Shape;232;g726e5e8bed_3_59"/>
          <p:cNvGrpSpPr/>
          <p:nvPr/>
        </p:nvGrpSpPr>
        <p:grpSpPr>
          <a:xfrm>
            <a:off x="5833202" y="2025040"/>
            <a:ext cx="1021200" cy="830484"/>
            <a:chOff x="2852000" y="3424900"/>
            <a:chExt cx="1021200" cy="830484"/>
          </a:xfrm>
        </p:grpSpPr>
        <p:grpSp>
          <p:nvGrpSpPr>
            <p:cNvPr id="233" name="Google Shape;233;g726e5e8bed_3_59"/>
            <p:cNvGrpSpPr/>
            <p:nvPr/>
          </p:nvGrpSpPr>
          <p:grpSpPr>
            <a:xfrm>
              <a:off x="3206358" y="3424900"/>
              <a:ext cx="308885" cy="587736"/>
              <a:chOff x="1499725" y="1450825"/>
              <a:chExt cx="497400" cy="843600"/>
            </a:xfrm>
          </p:grpSpPr>
          <p:sp>
            <p:nvSpPr>
              <p:cNvPr id="234" name="Google Shape;234;g726e5e8bed_3_5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5" name="Google Shape;235;g726e5e8bed_3_59"/>
              <p:cNvCxnSpPr>
                <a:stCxn id="23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g726e5e8bed_3_5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g726e5e8bed_3_5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g726e5e8bed_3_5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39" name="Google Shape;239;g726e5e8bed_3_5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Cliente 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0" name="Google Shape;240;g726e5e8bed_3_59"/>
          <p:cNvCxnSpPr>
            <a:stCxn id="227" idx="2"/>
            <a:endCxn id="230" idx="1"/>
          </p:cNvCxnSpPr>
          <p:nvPr/>
        </p:nvCxnSpPr>
        <p:spPr>
          <a:xfrm flipH="1" rot="-5400000">
            <a:off x="3788750" y="3079002"/>
            <a:ext cx="1368600" cy="142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26e5e8bed_3_79"/>
          <p:cNvSpPr/>
          <p:nvPr/>
        </p:nvSpPr>
        <p:spPr>
          <a:xfrm>
            <a:off x="3320700" y="219450"/>
            <a:ext cx="27144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/>
              <a:t>Anexar e validar documentação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726e5e8bed_3_7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726e5e8bed_3_7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g726e5e8bed_3_7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49" name="Google Shape;249;g726e5e8bed_3_7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50" name="Google Shape;250;g726e5e8bed_3_7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1" name="Google Shape;251;g726e5e8bed_3_79"/>
              <p:cNvCxnSpPr>
                <a:stCxn id="25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g726e5e8bed_3_7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g726e5e8bed_3_7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g726e5e8bed_3_7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55" name="Google Shape;255;g726e5e8bed_3_7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g726e5e8bed_3_7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726e5e8bed_3_79"/>
          <p:cNvSpPr/>
          <p:nvPr/>
        </p:nvSpPr>
        <p:spPr>
          <a:xfrm>
            <a:off x="4544400" y="3419475"/>
            <a:ext cx="3598800" cy="830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Receber toda a documentação </a:t>
            </a:r>
            <a:r>
              <a:rPr lang="pt-BR" sz="1000"/>
              <a:t>referente</a:t>
            </a:r>
            <a:r>
              <a:rPr lang="pt-BR" sz="1000"/>
              <a:t> ao caso..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Verificar se há alguma pendência nos documentos solicitados.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58" name="Google Shape;258;g726e5e8bed_3_79"/>
          <p:cNvCxnSpPr/>
          <p:nvPr/>
        </p:nvCxnSpPr>
        <p:spPr>
          <a:xfrm rot="-5400000">
            <a:off x="2936853" y="-985"/>
            <a:ext cx="950700" cy="28287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g726e5e8bed_3_79"/>
          <p:cNvCxnSpPr/>
          <p:nvPr/>
        </p:nvCxnSpPr>
        <p:spPr>
          <a:xfrm flipH="1" rot="5400000">
            <a:off x="5183950" y="580752"/>
            <a:ext cx="900600" cy="1615500"/>
          </a:xfrm>
          <a:prstGeom prst="curvedConnector3">
            <a:avLst>
              <a:gd fmla="val 471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g726e5e8bed_3_7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fmla="val 34830" name="adj1"/>
              <a:gd fmla="val 11255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