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8" r:id="rId1"/>
  </p:sldMasterIdLst>
  <p:notesMasterIdLst>
    <p:notesMasterId r:id="rId10"/>
  </p:notesMasterIdLst>
  <p:sldIdLst>
    <p:sldId id="256" r:id="rId2"/>
    <p:sldId id="262" r:id="rId3"/>
    <p:sldId id="357" r:id="rId4"/>
    <p:sldId id="358" r:id="rId5"/>
    <p:sldId id="271" r:id="rId6"/>
    <p:sldId id="354" r:id="rId7"/>
    <p:sldId id="359" r:id="rId8"/>
    <p:sldId id="27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326312-67A5-44F5-AC49-EB6DA7FFF050}">
  <a:tblStyle styleId="{76326312-67A5-44F5-AC49-EB6DA7FFF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a9a8b46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a9a8b46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a9a8b46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a9a8b46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48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07aaa41f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07aaa41f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3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556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294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455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258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736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635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963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05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7136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97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5082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85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641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326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953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365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071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04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21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13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0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364273" y="1596396"/>
            <a:ext cx="8400586" cy="2008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Vidaloka"/>
              </a:rPr>
              <a:t>Sistema de Gestão da FGC</a:t>
            </a:r>
            <a:endParaRPr sz="5400" dirty="0">
              <a:latin typeface="Vidaloka"/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992597" y="3129552"/>
            <a:ext cx="6619244" cy="646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  <a:latin typeface="Montserrat" panose="00000500000000000000" pitchFamily="2" charset="0"/>
              </a:rPr>
              <a:t>Projeto realizado no âmbito de Bases de Dados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  <a:latin typeface="Montserrat" panose="00000500000000000000" pitchFamily="2" charset="0"/>
              </a:rPr>
              <a:t>Gonçalo S</a:t>
            </a:r>
            <a:r>
              <a:rPr lang="en-GB" dirty="0">
                <a:solidFill>
                  <a:schemeClr val="bg1"/>
                </a:solidFill>
                <a:latin typeface="Montserrat" panose="00000500000000000000" pitchFamily="2" charset="0"/>
              </a:rPr>
              <a:t>o</a:t>
            </a:r>
            <a:r>
              <a:rPr lang="en" dirty="0">
                <a:solidFill>
                  <a:schemeClr val="bg1"/>
                </a:solidFill>
                <a:latin typeface="Montserrat" panose="00000500000000000000" pitchFamily="2" charset="0"/>
              </a:rPr>
              <a:t>usa 98152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  <a:latin typeface="Montserrat" panose="00000500000000000000" pitchFamily="2" charset="0"/>
              </a:rPr>
              <a:t> Turma P2,  Grupo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  <a:latin typeface="Montserrat" panose="00000500000000000000" pitchFamily="2" charset="0"/>
              </a:rPr>
              <a:t>1/06/2023</a:t>
            </a:r>
            <a:endParaRPr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DETIHub - Site Oficial">
            <a:extLst>
              <a:ext uri="{FF2B5EF4-FFF2-40B4-BE49-F238E27FC236}">
                <a16:creationId xmlns:a16="http://schemas.microsoft.com/office/drawing/2014/main" id="{679228C4-32D6-B45C-3167-89B8EAF8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3" y="-601230"/>
            <a:ext cx="2728564" cy="272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740937" y="1823965"/>
            <a:ext cx="7662125" cy="2765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  <a:latin typeface="Montserrat" panose="00000500000000000000" pitchFamily="2" charset="0"/>
              </a:rPr>
              <a:t>Base de dados de uma versão </a:t>
            </a:r>
            <a:r>
              <a:rPr lang="pt-PT" dirty="0" err="1">
                <a:solidFill>
                  <a:schemeClr val="tx1"/>
                </a:solidFill>
                <a:latin typeface="Montserrat" panose="00000500000000000000" pitchFamily="2" charset="0"/>
              </a:rPr>
              <a:t>simplicada</a:t>
            </a:r>
            <a:r>
              <a:rPr lang="pt-PT" dirty="0">
                <a:solidFill>
                  <a:schemeClr val="tx1"/>
                </a:solidFill>
                <a:latin typeface="Montserrat" panose="00000500000000000000" pitchFamily="2" charset="0"/>
              </a:rPr>
              <a:t> da cena competitiva de </a:t>
            </a:r>
            <a:r>
              <a:rPr lang="pt-PT" dirty="0" err="1">
                <a:solidFill>
                  <a:schemeClr val="tx1"/>
                </a:solidFill>
                <a:latin typeface="Montserrat" panose="00000500000000000000" pitchFamily="2" charset="0"/>
              </a:rPr>
              <a:t>fighting</a:t>
            </a:r>
            <a:r>
              <a:rPr lang="pt-PT" dirty="0">
                <a:solidFill>
                  <a:schemeClr val="tx1"/>
                </a:solidFill>
                <a:latin typeface="Montserrat" panose="00000500000000000000" pitchFamily="2" charset="0"/>
              </a:rPr>
              <a:t> games.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pt-PT" dirty="0">
                <a:solidFill>
                  <a:schemeClr val="tx1"/>
                </a:solidFill>
                <a:latin typeface="Montserrat" panose="00000500000000000000" pitchFamily="2" charset="0"/>
              </a:rPr>
              <a:t>Objetivos:</a:t>
            </a:r>
          </a:p>
          <a:p>
            <a:pPr marL="285750" indent="-285750"/>
            <a:r>
              <a:rPr lang="pt-PT" dirty="0">
                <a:solidFill>
                  <a:schemeClr val="tx1"/>
                </a:solidFill>
                <a:latin typeface="Montserrat" panose="00000500000000000000" pitchFamily="2" charset="0"/>
              </a:rPr>
              <a:t>Guardar e organizar informação relativa a este tópico</a:t>
            </a:r>
          </a:p>
          <a:p>
            <a:pPr marL="285750" indent="-285750"/>
            <a:endParaRPr lang="pt-PT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85750" indent="-285750"/>
            <a:r>
              <a:rPr lang="pt-PT" dirty="0">
                <a:solidFill>
                  <a:schemeClr val="tx1"/>
                </a:solidFill>
                <a:latin typeface="Montserrat" panose="00000500000000000000" pitchFamily="2" charset="0"/>
              </a:rPr>
              <a:t>Acessível pelos Organizadores e Equipas de Desenvolvedores.</a:t>
            </a: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895949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Vidaloka"/>
              </a:rPr>
              <a:t>Introdução</a:t>
            </a:r>
            <a:endParaRPr sz="3200" dirty="0">
              <a:latin typeface="Vidalok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5B38059-B698-41B0-98D6-A3A9481C8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935" y="1791629"/>
            <a:ext cx="7316129" cy="2699408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pt-PT" dirty="0">
                <a:solidFill>
                  <a:schemeClr val="tx1"/>
                </a:solidFill>
                <a:latin typeface="Montserrat" panose="00000500000000000000" pitchFamily="2" charset="0"/>
              </a:rPr>
              <a:t>Inserir, remover, atualizar e pesquisar informação sobre:</a:t>
            </a:r>
          </a:p>
          <a:p>
            <a:pPr lvl="1" algn="just">
              <a:spcAft>
                <a:spcPts val="600"/>
              </a:spcAft>
            </a:pPr>
            <a:r>
              <a:rPr lang="pt-PT" sz="1400" dirty="0">
                <a:solidFill>
                  <a:schemeClr val="tx1"/>
                </a:solidFill>
                <a:latin typeface="Montserrat" panose="00000500000000000000" pitchFamily="2" charset="0"/>
              </a:rPr>
              <a:t>Pro </a:t>
            </a:r>
            <a:r>
              <a:rPr lang="pt-PT" sz="1400" dirty="0" err="1">
                <a:solidFill>
                  <a:schemeClr val="tx1"/>
                </a:solidFill>
                <a:latin typeface="Montserrat" panose="00000500000000000000" pitchFamily="2" charset="0"/>
              </a:rPr>
              <a:t>Players</a:t>
            </a:r>
            <a:r>
              <a:rPr lang="pt-PT" sz="1400" dirty="0">
                <a:solidFill>
                  <a:schemeClr val="tx1"/>
                </a:solidFill>
                <a:latin typeface="Montserrat" panose="00000500000000000000" pitchFamily="2" charset="0"/>
              </a:rPr>
              <a:t>;</a:t>
            </a:r>
          </a:p>
          <a:p>
            <a:pPr lvl="1" algn="just">
              <a:spcAft>
                <a:spcPts val="600"/>
              </a:spcAft>
            </a:pPr>
            <a:r>
              <a:rPr lang="pt-PT" sz="1400" dirty="0">
                <a:solidFill>
                  <a:schemeClr val="tx1"/>
                </a:solidFill>
                <a:latin typeface="Montserrat" panose="00000500000000000000" pitchFamily="2" charset="0"/>
              </a:rPr>
              <a:t>Torneios;</a:t>
            </a:r>
          </a:p>
          <a:p>
            <a:pPr lvl="1" algn="just">
              <a:spcAft>
                <a:spcPts val="600"/>
              </a:spcAft>
            </a:pPr>
            <a:r>
              <a:rPr lang="pt-PT" sz="1400" dirty="0">
                <a:solidFill>
                  <a:schemeClr val="tx1"/>
                </a:solidFill>
                <a:latin typeface="Montserrat" panose="00000500000000000000" pitchFamily="2" charset="0"/>
              </a:rPr>
              <a:t>Patrocinadores;</a:t>
            </a:r>
          </a:p>
          <a:p>
            <a:pPr lvl="1" algn="just">
              <a:spcAft>
                <a:spcPts val="600"/>
              </a:spcAft>
            </a:pPr>
            <a:r>
              <a:rPr lang="pt-PT" sz="1400" dirty="0">
                <a:solidFill>
                  <a:schemeClr val="tx1"/>
                </a:solidFill>
                <a:latin typeface="Montserrat" panose="00000500000000000000" pitchFamily="2" charset="0"/>
              </a:rPr>
              <a:t>Staff;</a:t>
            </a:r>
          </a:p>
          <a:p>
            <a:pPr lvl="1" algn="just">
              <a:spcAft>
                <a:spcPts val="600"/>
              </a:spcAft>
            </a:pPr>
            <a:r>
              <a:rPr lang="pt-PT" sz="1400" dirty="0" err="1">
                <a:solidFill>
                  <a:schemeClr val="tx1"/>
                </a:solidFill>
                <a:latin typeface="Montserrat" panose="00000500000000000000" pitchFamily="2" charset="0"/>
              </a:rPr>
              <a:t>Fighting</a:t>
            </a:r>
            <a:r>
              <a:rPr lang="pt-PT" sz="1400" dirty="0">
                <a:solidFill>
                  <a:schemeClr val="tx1"/>
                </a:solidFill>
                <a:latin typeface="Montserrat" panose="00000500000000000000" pitchFamily="2" charset="0"/>
              </a:rPr>
              <a:t> Games;</a:t>
            </a:r>
          </a:p>
          <a:p>
            <a:pPr lvl="1" algn="just">
              <a:spcAft>
                <a:spcPts val="600"/>
              </a:spcAft>
            </a:pPr>
            <a:r>
              <a:rPr lang="pt-PT" sz="1400" dirty="0">
                <a:solidFill>
                  <a:schemeClr val="tx1"/>
                </a:solidFill>
                <a:latin typeface="Montserrat" panose="00000500000000000000" pitchFamily="2" charset="0"/>
              </a:rPr>
              <a:t>Equipa de Desenvolvedores;</a:t>
            </a:r>
          </a:p>
          <a:p>
            <a:pPr lvl="1" algn="just">
              <a:spcAft>
                <a:spcPts val="600"/>
              </a:spcAft>
            </a:pP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3C325D0-5835-14F7-54E1-C085167D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>
                <a:latin typeface="Vidaloka"/>
              </a:rPr>
              <a:t>Análise de Requisitos</a:t>
            </a:r>
          </a:p>
        </p:txBody>
      </p:sp>
    </p:spTree>
    <p:extLst>
      <p:ext uri="{BB962C8B-B14F-4D97-AF65-F5344CB8AC3E}">
        <p14:creationId xmlns:p14="http://schemas.microsoft.com/office/powerpoint/2010/main" val="51773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C1458C1-78E2-AAF2-E661-15139534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834796"/>
            <a:ext cx="2536723" cy="24614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457200">
              <a:spcBef>
                <a:spcPct val="0"/>
              </a:spcBef>
            </a:pPr>
            <a:r>
              <a:rPr lang="en-US" sz="4800" b="0" i="0" kern="1200" dirty="0" err="1">
                <a:solidFill>
                  <a:srgbClr val="EBEBEB"/>
                </a:solidFill>
                <a:latin typeface="Vidaloka"/>
              </a:rPr>
              <a:t>Diagrama</a:t>
            </a:r>
            <a:r>
              <a:rPr lang="en-US" sz="4800" b="0" i="0" kern="1200" dirty="0">
                <a:solidFill>
                  <a:srgbClr val="EBEBEB"/>
                </a:solidFill>
                <a:latin typeface="Vidaloka"/>
              </a:rPr>
              <a:t> </a:t>
            </a:r>
            <a:r>
              <a:rPr lang="en-US" sz="4800" b="0" i="0" kern="1200" dirty="0" err="1">
                <a:solidFill>
                  <a:srgbClr val="EBEBEB"/>
                </a:solidFill>
                <a:latin typeface="Vidaloka"/>
              </a:rPr>
              <a:t>Entidade-Relação</a:t>
            </a:r>
            <a:endParaRPr lang="en-US" sz="4800" b="0" i="0" kern="1200" dirty="0">
              <a:solidFill>
                <a:srgbClr val="EBEBEB"/>
              </a:solidFill>
              <a:latin typeface="Vidaloka"/>
            </a:endParaRPr>
          </a:p>
        </p:txBody>
      </p:sp>
      <p:pic>
        <p:nvPicPr>
          <p:cNvPr id="9" name="Imagem 8" descr="Uma imagem com esboço, desenho, Desenho de linha, diagrama&#10;&#10;Descrição gerada automaticamente">
            <a:extLst>
              <a:ext uri="{FF2B5EF4-FFF2-40B4-BE49-F238E27FC236}">
                <a16:creationId xmlns:a16="http://schemas.microsoft.com/office/drawing/2014/main" id="{488EE760-57C9-B79F-F1B4-6DC2D96EB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" y="477558"/>
            <a:ext cx="5541259" cy="418365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72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4"/>
          <p:cNvSpPr txBox="1">
            <a:spLocks noGrp="1"/>
          </p:cNvSpPr>
          <p:nvPr>
            <p:ph type="title"/>
          </p:nvPr>
        </p:nvSpPr>
        <p:spPr>
          <a:xfrm>
            <a:off x="741411" y="471099"/>
            <a:ext cx="642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latin typeface="Vidaloka"/>
              </a:rPr>
              <a:t>SQL Scripts(1)</a:t>
            </a:r>
            <a:endParaRPr sz="3200" dirty="0">
              <a:latin typeface="Vidaloka"/>
            </a:endParaRPr>
          </a:p>
        </p:txBody>
      </p:sp>
      <p:sp>
        <p:nvSpPr>
          <p:cNvPr id="638" name="Google Shape;638;p74"/>
          <p:cNvSpPr txBox="1">
            <a:spLocks noGrp="1"/>
          </p:cNvSpPr>
          <p:nvPr>
            <p:ph type="subTitle" idx="1"/>
          </p:nvPr>
        </p:nvSpPr>
        <p:spPr>
          <a:xfrm>
            <a:off x="2781462" y="1923026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DropTables</a:t>
            </a:r>
            <a:endParaRPr dirty="0"/>
          </a:p>
        </p:txBody>
      </p:sp>
      <p:sp>
        <p:nvSpPr>
          <p:cNvPr id="639" name="Google Shape;639;p74"/>
          <p:cNvSpPr txBox="1">
            <a:spLocks noGrp="1"/>
          </p:cNvSpPr>
          <p:nvPr>
            <p:ph type="subTitle" idx="2"/>
          </p:nvPr>
        </p:nvSpPr>
        <p:spPr>
          <a:xfrm>
            <a:off x="2781462" y="2324053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anose="00000500000000000000" pitchFamily="2" charset="0"/>
              </a:rPr>
              <a:t>Eliminação das tabelas da base de dados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640" name="Google Shape;640;p74"/>
          <p:cNvSpPr txBox="1">
            <a:spLocks noGrp="1"/>
          </p:cNvSpPr>
          <p:nvPr>
            <p:ph type="subTitle" idx="3"/>
          </p:nvPr>
        </p:nvSpPr>
        <p:spPr>
          <a:xfrm>
            <a:off x="338377" y="1923026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SetupTables</a:t>
            </a:r>
            <a:endParaRPr dirty="0"/>
          </a:p>
        </p:txBody>
      </p:sp>
      <p:sp>
        <p:nvSpPr>
          <p:cNvPr id="641" name="Google Shape;641;p74"/>
          <p:cNvSpPr txBox="1">
            <a:spLocks noGrp="1"/>
          </p:cNvSpPr>
          <p:nvPr>
            <p:ph type="subTitle" idx="4"/>
          </p:nvPr>
        </p:nvSpPr>
        <p:spPr>
          <a:xfrm>
            <a:off x="338377" y="2324053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Montserrat" panose="00000500000000000000" pitchFamily="2" charset="0"/>
              </a:rPr>
              <a:t>Criação das tabelas da base de dados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642" name="Google Shape;642;p74"/>
          <p:cNvSpPr txBox="1">
            <a:spLocks noGrp="1"/>
          </p:cNvSpPr>
          <p:nvPr>
            <p:ph type="subTitle" idx="5"/>
          </p:nvPr>
        </p:nvSpPr>
        <p:spPr>
          <a:xfrm>
            <a:off x="2738447" y="3386467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Queries</a:t>
            </a:r>
            <a:endParaRPr dirty="0"/>
          </a:p>
        </p:txBody>
      </p:sp>
      <p:sp>
        <p:nvSpPr>
          <p:cNvPr id="643" name="Google Shape;643;p74"/>
          <p:cNvSpPr txBox="1">
            <a:spLocks noGrp="1"/>
          </p:cNvSpPr>
          <p:nvPr>
            <p:ph type="subTitle" idx="6"/>
          </p:nvPr>
        </p:nvSpPr>
        <p:spPr>
          <a:xfrm>
            <a:off x="2738447" y="378699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Montserrat" panose="00000500000000000000" pitchFamily="2" charset="0"/>
              </a:rPr>
              <a:t>Queries para vizualizar dados das tabelas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644" name="Google Shape;644;p74"/>
          <p:cNvSpPr txBox="1">
            <a:spLocks noGrp="1"/>
          </p:cNvSpPr>
          <p:nvPr>
            <p:ph type="subTitle" idx="7"/>
          </p:nvPr>
        </p:nvSpPr>
        <p:spPr>
          <a:xfrm>
            <a:off x="295362" y="3386467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</a:t>
            </a:r>
            <a:endParaRPr dirty="0"/>
          </a:p>
        </p:txBody>
      </p:sp>
      <p:sp>
        <p:nvSpPr>
          <p:cNvPr id="645" name="Google Shape;645;p74"/>
          <p:cNvSpPr txBox="1">
            <a:spLocks noGrp="1"/>
          </p:cNvSpPr>
          <p:nvPr>
            <p:ph type="subTitle" idx="8"/>
          </p:nvPr>
        </p:nvSpPr>
        <p:spPr>
          <a:xfrm>
            <a:off x="306112" y="3777933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Montserrat" panose="00000500000000000000" pitchFamily="2" charset="0"/>
              </a:rPr>
              <a:t>Inserir dados nas tabelas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2" name="Google Shape;640;p74">
            <a:extLst>
              <a:ext uri="{FF2B5EF4-FFF2-40B4-BE49-F238E27FC236}">
                <a16:creationId xmlns:a16="http://schemas.microsoft.com/office/drawing/2014/main" id="{F26CEB17-7405-9C58-6DD8-98D37058F332}"/>
              </a:ext>
            </a:extLst>
          </p:cNvPr>
          <p:cNvSpPr txBox="1">
            <a:spLocks/>
          </p:cNvSpPr>
          <p:nvPr/>
        </p:nvSpPr>
        <p:spPr>
          <a:xfrm>
            <a:off x="5925561" y="2366767"/>
            <a:ext cx="2486100" cy="40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Wingdings 3" charset="2"/>
              <a:buNone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557213" lvl="1" indent="-214313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Wingdings 3" charset="2"/>
              <a:buNone/>
              <a:defRPr sz="21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Wingdings 3" charset="2"/>
              <a:buNone/>
              <a:defRPr sz="21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Wingdings 3" charset="2"/>
              <a:buNone/>
              <a:defRPr sz="21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Wingdings 3" charset="2"/>
              <a:buNone/>
              <a:defRPr sz="21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Wingdings 3" charset="2"/>
              <a:buNone/>
              <a:defRPr sz="21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Wingdings 3" charset="2"/>
              <a:buNone/>
              <a:defRPr sz="21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Wingdings 3" charset="2"/>
              <a:buNone/>
              <a:defRPr sz="21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Wingdings 3" charset="2"/>
              <a:buNone/>
              <a:defRPr sz="21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GB" dirty="0"/>
              <a:t>Indexes</a:t>
            </a:r>
          </a:p>
        </p:txBody>
      </p:sp>
      <p:sp>
        <p:nvSpPr>
          <p:cNvPr id="3" name="Google Shape;641;p74">
            <a:extLst>
              <a:ext uri="{FF2B5EF4-FFF2-40B4-BE49-F238E27FC236}">
                <a16:creationId xmlns:a16="http://schemas.microsoft.com/office/drawing/2014/main" id="{6C333A9A-9287-74A7-0A42-16F0BAA1BBA6}"/>
              </a:ext>
            </a:extLst>
          </p:cNvPr>
          <p:cNvSpPr txBox="1">
            <a:spLocks/>
          </p:cNvSpPr>
          <p:nvPr/>
        </p:nvSpPr>
        <p:spPr>
          <a:xfrm>
            <a:off x="5538816" y="2767867"/>
            <a:ext cx="3426780" cy="6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None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</a:pPr>
            <a:r>
              <a:rPr lang="pt-BR" b="1" dirty="0">
                <a:latin typeface="Montserrat" panose="00000500000000000000" pitchFamily="2" charset="0"/>
              </a:rPr>
              <a:t>Idx_Equipa_nif </a:t>
            </a:r>
            <a:r>
              <a:rPr lang="pt-BR" dirty="0">
                <a:latin typeface="Montserrat" panose="00000500000000000000" pitchFamily="2" charset="0"/>
              </a:rPr>
              <a:t>sobre a tabela Equipa e atributo nif;</a:t>
            </a:r>
          </a:p>
          <a:p>
            <a:pPr marL="0" indent="0" algn="ctr">
              <a:buClr>
                <a:schemeClr val="dk1"/>
              </a:buClr>
              <a:buSzPts val="1100"/>
            </a:pPr>
            <a:r>
              <a:rPr lang="pt-BR" b="1" dirty="0">
                <a:latin typeface="Montserrat" panose="00000500000000000000" pitchFamily="2" charset="0"/>
              </a:rPr>
              <a:t>Idx_Torneio_nome </a:t>
            </a:r>
            <a:r>
              <a:rPr lang="pt-BR" dirty="0">
                <a:latin typeface="Montserrat" panose="00000500000000000000" pitchFamily="2" charset="0"/>
              </a:rPr>
              <a:t>sobre a tabela Torneio e atributo nome;</a:t>
            </a:r>
          </a:p>
          <a:p>
            <a:pPr marL="0" indent="0" algn="ctr">
              <a:buClr>
                <a:schemeClr val="dk1"/>
              </a:buClr>
              <a:buSzPts val="1100"/>
            </a:pPr>
            <a:r>
              <a:rPr lang="pt-BR" dirty="0">
                <a:latin typeface="Montserrat" panose="00000500000000000000" pitchFamily="2" charset="0"/>
              </a:rPr>
              <a:t>....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4"/>
          <p:cNvSpPr txBox="1">
            <a:spLocks noGrp="1"/>
          </p:cNvSpPr>
          <p:nvPr>
            <p:ph type="title"/>
          </p:nvPr>
        </p:nvSpPr>
        <p:spPr>
          <a:xfrm>
            <a:off x="719108" y="462400"/>
            <a:ext cx="642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latin typeface="Vidaloka"/>
              </a:rPr>
              <a:t>SQL Scripts(2)</a:t>
            </a:r>
            <a:endParaRPr sz="3200" dirty="0">
              <a:latin typeface="Vidaloka"/>
            </a:endParaRPr>
          </a:p>
        </p:txBody>
      </p:sp>
      <p:sp>
        <p:nvSpPr>
          <p:cNvPr id="638" name="Google Shape;638;p74"/>
          <p:cNvSpPr txBox="1">
            <a:spLocks noGrp="1"/>
          </p:cNvSpPr>
          <p:nvPr>
            <p:ph type="subTitle" idx="1"/>
          </p:nvPr>
        </p:nvSpPr>
        <p:spPr>
          <a:xfrm>
            <a:off x="719108" y="348980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</a:t>
            </a:r>
            <a:endParaRPr dirty="0"/>
          </a:p>
        </p:txBody>
      </p:sp>
      <p:sp>
        <p:nvSpPr>
          <p:cNvPr id="639" name="Google Shape;639;p74"/>
          <p:cNvSpPr txBox="1">
            <a:spLocks noGrp="1"/>
          </p:cNvSpPr>
          <p:nvPr>
            <p:ph type="subTitle" idx="2"/>
          </p:nvPr>
        </p:nvSpPr>
        <p:spPr>
          <a:xfrm>
            <a:off x="719108" y="3890900"/>
            <a:ext cx="7175955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PT" b="1" dirty="0" err="1">
                <a:latin typeface="Montserrat" panose="00000500000000000000" pitchFamily="2" charset="0"/>
              </a:rPr>
              <a:t>Tr_insere_username</a:t>
            </a:r>
            <a:r>
              <a:rPr lang="pt-PT" dirty="0">
                <a:latin typeface="Montserrat" panose="00000500000000000000" pitchFamily="2" charset="0"/>
              </a:rPr>
              <a:t>, insere um </a:t>
            </a:r>
            <a:r>
              <a:rPr lang="pt-PT" dirty="0" err="1">
                <a:latin typeface="Montserrat" panose="00000500000000000000" pitchFamily="2" charset="0"/>
              </a:rPr>
              <a:t>username</a:t>
            </a:r>
            <a:r>
              <a:rPr lang="pt-PT" dirty="0">
                <a:latin typeface="Montserrat" panose="00000500000000000000" pitchFamily="2" charset="0"/>
              </a:rPr>
              <a:t> </a:t>
            </a:r>
            <a:r>
              <a:rPr lang="pt-PT" dirty="0" err="1">
                <a:latin typeface="Montserrat" panose="00000500000000000000" pitchFamily="2" charset="0"/>
              </a:rPr>
              <a:t>default</a:t>
            </a:r>
            <a:r>
              <a:rPr lang="pt-PT" dirty="0">
                <a:latin typeface="Montserrat" panose="00000500000000000000" pitchFamily="2" charset="0"/>
              </a:rPr>
              <a:t> na tabela </a:t>
            </a:r>
            <a:r>
              <a:rPr lang="pt-PT" dirty="0" err="1">
                <a:latin typeface="Montserrat" panose="00000500000000000000" pitchFamily="2" charset="0"/>
              </a:rPr>
              <a:t>PPUsername</a:t>
            </a:r>
            <a:r>
              <a:rPr lang="pt-PT" dirty="0">
                <a:latin typeface="Montserrat" panose="00000500000000000000" pitchFamily="2" charset="0"/>
              </a:rPr>
              <a:t> quando é inserido um novo Pro </a:t>
            </a:r>
            <a:r>
              <a:rPr lang="pt-PT" dirty="0" err="1">
                <a:latin typeface="Montserrat" panose="00000500000000000000" pitchFamily="2" charset="0"/>
              </a:rPr>
              <a:t>Player</a:t>
            </a:r>
            <a:r>
              <a:rPr lang="pt-PT" dirty="0">
                <a:latin typeface="Montserrat" panose="00000500000000000000" pitchFamily="2" charset="0"/>
              </a:rPr>
              <a:t>.</a:t>
            </a:r>
            <a:br>
              <a:rPr lang="pt-PT" dirty="0">
                <a:latin typeface="Montserrat" panose="00000500000000000000" pitchFamily="2" charset="0"/>
              </a:rPr>
            </a:br>
            <a:endParaRPr dirty="0">
              <a:latin typeface="Montserrat" panose="00000500000000000000" pitchFamily="2" charset="0"/>
            </a:endParaRPr>
          </a:p>
        </p:txBody>
      </p:sp>
      <p:sp>
        <p:nvSpPr>
          <p:cNvPr id="2" name="Google Shape;642;p74">
            <a:extLst>
              <a:ext uri="{FF2B5EF4-FFF2-40B4-BE49-F238E27FC236}">
                <a16:creationId xmlns:a16="http://schemas.microsoft.com/office/drawing/2014/main" id="{52A43EBE-7713-22AE-6D56-9762B2E68CBA}"/>
              </a:ext>
            </a:extLst>
          </p:cNvPr>
          <p:cNvSpPr txBox="1">
            <a:spLocks/>
          </p:cNvSpPr>
          <p:nvPr/>
        </p:nvSpPr>
        <p:spPr>
          <a:xfrm>
            <a:off x="719109" y="1558781"/>
            <a:ext cx="145582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pt-PT" dirty="0" err="1"/>
              <a:t>Views</a:t>
            </a:r>
            <a:endParaRPr lang="pt-PT" dirty="0"/>
          </a:p>
        </p:txBody>
      </p:sp>
      <p:sp>
        <p:nvSpPr>
          <p:cNvPr id="3" name="Google Shape;643;p74">
            <a:extLst>
              <a:ext uri="{FF2B5EF4-FFF2-40B4-BE49-F238E27FC236}">
                <a16:creationId xmlns:a16="http://schemas.microsoft.com/office/drawing/2014/main" id="{7DDE76B0-9FC4-11FB-E862-F9B610E49D5F}"/>
              </a:ext>
            </a:extLst>
          </p:cNvPr>
          <p:cNvSpPr txBox="1">
            <a:spLocks/>
          </p:cNvSpPr>
          <p:nvPr/>
        </p:nvSpPr>
        <p:spPr>
          <a:xfrm>
            <a:off x="719108" y="1953150"/>
            <a:ext cx="8090355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b="1" dirty="0" err="1"/>
              <a:t>vw_ProPlayerEquipa</a:t>
            </a:r>
            <a:r>
              <a:rPr lang="pt-PT" dirty="0"/>
              <a:t>, mostra Pro </a:t>
            </a:r>
            <a:r>
              <a:rPr lang="pt-PT" dirty="0" err="1"/>
              <a:t>Player</a:t>
            </a:r>
            <a:r>
              <a:rPr lang="pt-PT" dirty="0"/>
              <a:t> e a sua Equipa;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b="1" dirty="0" err="1"/>
              <a:t>vw_ProPlayerCharsPlayed</a:t>
            </a:r>
            <a:r>
              <a:rPr lang="pt-PT" dirty="0"/>
              <a:t>, mostra Pro </a:t>
            </a:r>
            <a:r>
              <a:rPr lang="pt-PT" dirty="0" err="1"/>
              <a:t>Players</a:t>
            </a:r>
            <a:r>
              <a:rPr lang="pt-PT" dirty="0"/>
              <a:t> e as suas </a:t>
            </a:r>
            <a:r>
              <a:rPr lang="pt-PT" dirty="0" err="1"/>
              <a:t>Characters</a:t>
            </a:r>
            <a:r>
              <a:rPr lang="pt-PT" dirty="0"/>
              <a:t>;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b="1" dirty="0" err="1"/>
              <a:t>vw_EquipaPatrocinador</a:t>
            </a:r>
            <a:r>
              <a:rPr lang="pt-PT" dirty="0"/>
              <a:t>, mostra Equipas e os seus Patrocinadores;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b="1" dirty="0" err="1"/>
              <a:t>vw_TorneioJogadores</a:t>
            </a:r>
            <a:r>
              <a:rPr lang="pt-PT" dirty="0"/>
              <a:t>, mostra Torneios e os seus Jogadores;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b="1" dirty="0" err="1"/>
              <a:t>vw_TorneioEquipaDesenvolvedores</a:t>
            </a:r>
            <a:r>
              <a:rPr lang="pt-PT" dirty="0"/>
              <a:t>, mostra Torneios e a Equipa de          Desenvolvedores dos jogos nesse torneio.</a:t>
            </a:r>
          </a:p>
        </p:txBody>
      </p:sp>
    </p:spTree>
    <p:extLst>
      <p:ext uri="{BB962C8B-B14F-4D97-AF65-F5344CB8AC3E}">
        <p14:creationId xmlns:p14="http://schemas.microsoft.com/office/powerpoint/2010/main" val="243025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5E87CC-2485-3991-9201-8389991007BE}"/>
              </a:ext>
            </a:extLst>
          </p:cNvPr>
          <p:cNvSpPr txBox="1"/>
          <p:nvPr/>
        </p:nvSpPr>
        <p:spPr>
          <a:xfrm>
            <a:off x="1164011" y="2289620"/>
            <a:ext cx="595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AFE7CE-BD7A-5DAE-0BB4-FAB4FF86F588}"/>
              </a:ext>
            </a:extLst>
          </p:cNvPr>
          <p:cNvSpPr txBox="1"/>
          <p:nvPr/>
        </p:nvSpPr>
        <p:spPr>
          <a:xfrm>
            <a:off x="719108" y="2092526"/>
            <a:ext cx="7302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 err="1">
                <a:latin typeface="Montserrat" panose="00000500000000000000" pitchFamily="2" charset="0"/>
              </a:rPr>
              <a:t>CalculateAveragePrizeMoney</a:t>
            </a:r>
            <a:r>
              <a:rPr lang="pt-PT" sz="1400" b="1" dirty="0">
                <a:latin typeface="Montserrat" panose="00000500000000000000" pitchFamily="2" charset="0"/>
              </a:rPr>
              <a:t> ()</a:t>
            </a:r>
            <a:r>
              <a:rPr lang="pt-PT" sz="1400" dirty="0">
                <a:latin typeface="Montserrat" panose="00000500000000000000" pitchFamily="2" charset="0"/>
              </a:rPr>
              <a:t>: Calcula o </a:t>
            </a:r>
            <a:r>
              <a:rPr lang="pt-PT" sz="1400" dirty="0" err="1">
                <a:latin typeface="Montserrat" panose="00000500000000000000" pitchFamily="2" charset="0"/>
              </a:rPr>
              <a:t>average</a:t>
            </a:r>
            <a:r>
              <a:rPr lang="pt-PT" sz="1400" dirty="0">
                <a:latin typeface="Montserrat" panose="00000500000000000000" pitchFamily="2" charset="0"/>
              </a:rPr>
              <a:t> </a:t>
            </a:r>
            <a:r>
              <a:rPr lang="pt-PT" sz="1400" dirty="0" err="1">
                <a:latin typeface="Montserrat" panose="00000500000000000000" pitchFamily="2" charset="0"/>
              </a:rPr>
              <a:t>Prize</a:t>
            </a:r>
            <a:r>
              <a:rPr lang="pt-PT" sz="1400" dirty="0">
                <a:latin typeface="Montserrat" panose="00000500000000000000" pitchFamily="2" charset="0"/>
              </a:rPr>
              <a:t> Money dos Pro </a:t>
            </a:r>
            <a:r>
              <a:rPr lang="pt-PT" sz="1400" dirty="0" err="1">
                <a:latin typeface="Montserrat" panose="00000500000000000000" pitchFamily="2" charset="0"/>
              </a:rPr>
              <a:t>Players</a:t>
            </a:r>
            <a:endParaRPr lang="pt-PT" dirty="0"/>
          </a:p>
        </p:txBody>
      </p:sp>
      <p:sp>
        <p:nvSpPr>
          <p:cNvPr id="13" name="Google Shape;640;p74">
            <a:extLst>
              <a:ext uri="{FF2B5EF4-FFF2-40B4-BE49-F238E27FC236}">
                <a16:creationId xmlns:a16="http://schemas.microsoft.com/office/drawing/2014/main" id="{4E73A5DA-A179-4FFA-44EC-247A4BF707A9}"/>
              </a:ext>
            </a:extLst>
          </p:cNvPr>
          <p:cNvSpPr txBox="1">
            <a:spLocks/>
          </p:cNvSpPr>
          <p:nvPr/>
        </p:nvSpPr>
        <p:spPr>
          <a:xfrm>
            <a:off x="719108" y="1589423"/>
            <a:ext cx="2179874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pt-PT" dirty="0" err="1"/>
              <a:t>UDFs</a:t>
            </a:r>
            <a:endParaRPr lang="pt-PT" dirty="0"/>
          </a:p>
        </p:txBody>
      </p:sp>
      <p:sp>
        <p:nvSpPr>
          <p:cNvPr id="14" name="Google Shape;637;p74">
            <a:extLst>
              <a:ext uri="{FF2B5EF4-FFF2-40B4-BE49-F238E27FC236}">
                <a16:creationId xmlns:a16="http://schemas.microsoft.com/office/drawing/2014/main" id="{8F7734F1-ACEF-C95A-B725-A97EB0D819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108" y="462400"/>
            <a:ext cx="642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latin typeface="Vidaloka"/>
              </a:rPr>
              <a:t>SQL Scripts(3)</a:t>
            </a:r>
            <a:endParaRPr sz="3200" dirty="0">
              <a:latin typeface="Vidaloka"/>
            </a:endParaRPr>
          </a:p>
        </p:txBody>
      </p:sp>
      <p:sp>
        <p:nvSpPr>
          <p:cNvPr id="15" name="Google Shape;640;p74">
            <a:extLst>
              <a:ext uri="{FF2B5EF4-FFF2-40B4-BE49-F238E27FC236}">
                <a16:creationId xmlns:a16="http://schemas.microsoft.com/office/drawing/2014/main" id="{2EBEC719-0FFD-65EC-B376-FA257B35A570}"/>
              </a:ext>
            </a:extLst>
          </p:cNvPr>
          <p:cNvSpPr txBox="1">
            <a:spLocks/>
          </p:cNvSpPr>
          <p:nvPr/>
        </p:nvSpPr>
        <p:spPr>
          <a:xfrm>
            <a:off x="719108" y="2646849"/>
            <a:ext cx="2179874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pt-PT" dirty="0" err="1"/>
              <a:t>SPs</a:t>
            </a:r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3CBDC4-735F-DDE6-0E8D-60B2C2E2F944}"/>
              </a:ext>
            </a:extLst>
          </p:cNvPr>
          <p:cNvSpPr txBox="1"/>
          <p:nvPr/>
        </p:nvSpPr>
        <p:spPr>
          <a:xfrm>
            <a:off x="719108" y="3149952"/>
            <a:ext cx="730233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 err="1">
                <a:latin typeface="Montserrat" panose="00000500000000000000" pitchFamily="2" charset="0"/>
              </a:rPr>
              <a:t>CalculateTournamentProfit</a:t>
            </a:r>
            <a:r>
              <a:rPr lang="pt-PT" sz="1400" dirty="0">
                <a:latin typeface="Montserrat" panose="00000500000000000000" pitchFamily="2" charset="0"/>
              </a:rPr>
              <a:t>: Calcula o lucro realizado por um torneio (valor patrocinado + anúncios – salários;</a:t>
            </a:r>
          </a:p>
          <a:p>
            <a:r>
              <a:rPr lang="pt-PT" sz="1400" b="1" dirty="0" err="1">
                <a:latin typeface="Montserrat" panose="00000500000000000000" pitchFamily="2" charset="0"/>
              </a:rPr>
              <a:t>GetGameDevelopersByPlayer</a:t>
            </a:r>
            <a:r>
              <a:rPr lang="pt-PT" sz="1400" dirty="0">
                <a:latin typeface="Montserrat" panose="00000500000000000000" pitchFamily="2" charset="0"/>
              </a:rPr>
              <a:t>: Obtém a equipa de desenvolvimento dos jogos jogados pelo jogador;</a:t>
            </a:r>
          </a:p>
          <a:p>
            <a:r>
              <a:rPr lang="pt-PT" sz="1400" b="1" dirty="0" err="1">
                <a:latin typeface="Montserrat" panose="00000500000000000000" pitchFamily="2" charset="0"/>
              </a:rPr>
              <a:t>GetSponsors</a:t>
            </a:r>
            <a:r>
              <a:rPr lang="pt-PT" sz="1400" dirty="0">
                <a:latin typeface="Montserrat" panose="00000500000000000000" pitchFamily="2" charset="0"/>
              </a:rPr>
              <a:t>: Obtém os patrocinadores de uma entidade (Torneio, Equipa ou Pro </a:t>
            </a:r>
            <a:r>
              <a:rPr lang="pt-PT" sz="1400" dirty="0" err="1">
                <a:latin typeface="Montserrat" panose="00000500000000000000" pitchFamily="2" charset="0"/>
              </a:rPr>
              <a:t>Player</a:t>
            </a:r>
            <a:r>
              <a:rPr lang="pt-PT" sz="1400" dirty="0">
                <a:latin typeface="Montserrat" panose="00000500000000000000" pitchFamily="2" charset="0"/>
              </a:rPr>
              <a:t>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8885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5211BC-5FE2-0395-B0F2-ED38BE257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ão de Ião">
  <a:themeElements>
    <a:clrScheme name="Sala de Reunião de Ião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ão de 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ão de 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Reunião de Ião]]</Template>
  <TotalTime>194</TotalTime>
  <Words>306</Words>
  <Application>Microsoft Office PowerPoint</Application>
  <PresentationFormat>Apresentação no Ecrã (16:9)</PresentationFormat>
  <Paragraphs>54</Paragraphs>
  <Slides>8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Montserrat</vt:lpstr>
      <vt:lpstr>Vidaloka</vt:lpstr>
      <vt:lpstr>Wingdings 3</vt:lpstr>
      <vt:lpstr>Sala de Reunião de Ião</vt:lpstr>
      <vt:lpstr>Sistema de Gestão da FGC</vt:lpstr>
      <vt:lpstr>Introdução</vt:lpstr>
      <vt:lpstr>Análise de Requisitos</vt:lpstr>
      <vt:lpstr>Diagrama Entidade-Relação</vt:lpstr>
      <vt:lpstr>SQL Scripts(1)</vt:lpstr>
      <vt:lpstr>SQL Scripts(2)</vt:lpstr>
      <vt:lpstr>SQL Scripts(3)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uma ótica</dc:title>
  <dc:creator>Utilizador</dc:creator>
  <cp:lastModifiedBy>gonçalo sousa</cp:lastModifiedBy>
  <cp:revision>10</cp:revision>
  <dcterms:modified xsi:type="dcterms:W3CDTF">2023-06-01T11:08:55Z</dcterms:modified>
</cp:coreProperties>
</file>