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1111" r:id="rId3"/>
    <p:sldId id="1112" r:id="rId4"/>
    <p:sldId id="1113" r:id="rId5"/>
    <p:sldId id="1114" r:id="rId6"/>
    <p:sldId id="257" r:id="rId7"/>
    <p:sldId id="1096" r:id="rId8"/>
    <p:sldId id="1117" r:id="rId9"/>
    <p:sldId id="1097" r:id="rId10"/>
    <p:sldId id="1115" r:id="rId11"/>
    <p:sldId id="1116" r:id="rId1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édio 2 - Destaqu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édio 2 - Destaque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809" autoAdjust="0"/>
  </p:normalViewPr>
  <p:slideViewPr>
    <p:cSldViewPr>
      <p:cViewPr varScale="1">
        <p:scale>
          <a:sx n="62" d="100"/>
          <a:sy n="62" d="100"/>
        </p:scale>
        <p:origin x="1626" y="7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28/10/2019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7F5067-D3AD-4DC4-A28F-360C25D96565}"/>
              </a:ext>
            </a:extLst>
          </p:cNvPr>
          <p:cNvSpPr>
            <a:spLocks noGrp="1"/>
          </p:cNvSpPr>
          <p:nvPr>
            <p:ph type="title"/>
          </p:nvPr>
        </p:nvSpPr>
        <p:spPr>
          <a:xfrm>
            <a:off x="-32" y="0"/>
            <a:ext cx="9144032" cy="857232"/>
          </a:xfrm>
        </p:spPr>
        <p:txBody>
          <a:bodyPr>
            <a:noAutofit/>
          </a:bodyPr>
          <a:lstStyle/>
          <a:p>
            <a:br>
              <a:rPr lang="en-GB" sz="2400" b="1" dirty="0"/>
            </a:br>
            <a:r>
              <a:rPr lang="en-GB" sz="2400" b="1" dirty="0"/>
              <a:t>Is there any correlation between the happiness / danceability of the most listened tracks with the time of year? </a:t>
            </a:r>
            <a:br>
              <a:rPr lang="pt-PT" sz="2400" dirty="0"/>
            </a:br>
            <a:endParaRPr lang="pt-PT" sz="2400" dirty="0"/>
          </a:p>
        </p:txBody>
      </p:sp>
      <p:pic>
        <p:nvPicPr>
          <p:cNvPr id="4" name="Imagem 3">
            <a:extLst>
              <a:ext uri="{FF2B5EF4-FFF2-40B4-BE49-F238E27FC236}">
                <a16:creationId xmlns:a16="http://schemas.microsoft.com/office/drawing/2014/main" id="{54A11B0E-5C88-43FA-B36A-7C55CFC57E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 y="1268760"/>
            <a:ext cx="9144000" cy="5112568"/>
          </a:xfrm>
          <a:prstGeom prst="rect">
            <a:avLst/>
          </a:prstGeom>
        </p:spPr>
      </p:pic>
    </p:spTree>
    <p:extLst>
      <p:ext uri="{BB962C8B-B14F-4D97-AF65-F5344CB8AC3E}">
        <p14:creationId xmlns:p14="http://schemas.microsoft.com/office/powerpoint/2010/main" val="13238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06185FE7-EACB-974F-B559-6F1D457714D5}"/>
              </a:ext>
            </a:extLst>
          </p:cNvPr>
          <p:cNvSpPr>
            <a:spLocks noGrp="1"/>
          </p:cNvSpPr>
          <p:nvPr>
            <p:ph type="title"/>
          </p:nvPr>
        </p:nvSpPr>
        <p:spPr/>
        <p:txBody>
          <a:bodyPr/>
          <a:lstStyle/>
          <a:p>
            <a:endParaRPr lang="pt-PT"/>
          </a:p>
        </p:txBody>
      </p:sp>
      <p:sp>
        <p:nvSpPr>
          <p:cNvPr id="11" name="Title 1">
            <a:extLst>
              <a:ext uri="{FF2B5EF4-FFF2-40B4-BE49-F238E27FC236}">
                <a16:creationId xmlns:a16="http://schemas.microsoft.com/office/drawing/2014/main" id="{4DD18087-B758-3F4A-A53C-001D1CB045E6}"/>
              </a:ext>
            </a:extLst>
          </p:cNvPr>
          <p:cNvSpPr txBox="1">
            <a:spLocks/>
          </p:cNvSpPr>
          <p:nvPr/>
        </p:nvSpPr>
        <p:spPr>
          <a:xfrm>
            <a:off x="-32" y="-24"/>
            <a:ext cx="9144032" cy="857256"/>
          </a:xfrm>
          <a:prstGeom prst="rect">
            <a:avLst/>
          </a:prstGeom>
          <a:solidFill>
            <a:srgbClr val="336699"/>
          </a:solidFill>
        </p:spPr>
        <p:txBody>
          <a:bodyPr vert="horz" lIns="91440" tIns="45720" rIns="91440" bIns="45720" rtlCol="0" anchor="ctr">
            <a:normAutofit/>
          </a:bodyPr>
          <a:lstStyle>
            <a:lvl1pPr marL="358775" indent="0" algn="l" defTabSz="914400" rtl="0" eaLnBrk="1" latinLnBrk="0" hangingPunct="1">
              <a:spcBef>
                <a:spcPct val="0"/>
              </a:spcBef>
              <a:buNone/>
              <a:defRPr sz="4400" kern="1200">
                <a:solidFill>
                  <a:schemeClr val="bg1"/>
                </a:solidFill>
                <a:latin typeface="+mj-lt"/>
                <a:ea typeface="+mj-ea"/>
                <a:cs typeface="+mj-cs"/>
              </a:defRPr>
            </a:lvl1pPr>
          </a:lstStyle>
          <a:p>
            <a:r>
              <a:rPr lang="en-US"/>
              <a:t>Visual Encoding</a:t>
            </a:r>
            <a:endParaRPr lang="pt-PT" dirty="0"/>
          </a:p>
        </p:txBody>
      </p:sp>
      <p:sp>
        <p:nvSpPr>
          <p:cNvPr id="12" name="Content Placeholder 2">
            <a:extLst>
              <a:ext uri="{FF2B5EF4-FFF2-40B4-BE49-F238E27FC236}">
                <a16:creationId xmlns:a16="http://schemas.microsoft.com/office/drawing/2014/main" id="{4600A13A-F007-8149-A1A8-A032E23878C0}"/>
              </a:ext>
            </a:extLst>
          </p:cNvPr>
          <p:cNvSpPr>
            <a:spLocks noGrp="1"/>
          </p:cNvSpPr>
          <p:nvPr>
            <p:ph idx="1"/>
          </p:nvPr>
        </p:nvSpPr>
        <p:spPr>
          <a:xfrm>
            <a:off x="457200" y="1285860"/>
            <a:ext cx="8229600" cy="5214974"/>
          </a:xfrm>
        </p:spPr>
        <p:txBody>
          <a:bodyPr>
            <a:noAutofit/>
          </a:bodyPr>
          <a:lstStyle/>
          <a:p>
            <a:r>
              <a:rPr lang="en-US" sz="4000" dirty="0"/>
              <a:t>Idiom: Spider chart </a:t>
            </a:r>
          </a:p>
          <a:p>
            <a:r>
              <a:rPr lang="en-US" sz="2400" dirty="0"/>
              <a:t>Marks:</a:t>
            </a:r>
            <a:endParaRPr lang="pt-PT" sz="2400" dirty="0"/>
          </a:p>
          <a:p>
            <a:pPr lvl="0"/>
            <a:r>
              <a:rPr lang="en-US" sz="2400" dirty="0"/>
              <a:t>	</a:t>
            </a:r>
            <a:r>
              <a:rPr lang="en-US" sz="2800" dirty="0"/>
              <a:t>Point</a:t>
            </a:r>
            <a:r>
              <a:rPr lang="en-US" sz="2400" dirty="0"/>
              <a:t> – A track feature</a:t>
            </a:r>
          </a:p>
          <a:p>
            <a:pPr lvl="0"/>
            <a:endParaRPr lang="pt-PT" sz="2400" dirty="0"/>
          </a:p>
          <a:p>
            <a:r>
              <a:rPr lang="en-US" sz="2400" dirty="0"/>
              <a:t>Channels:</a:t>
            </a:r>
            <a:endParaRPr lang="pt-PT" sz="2400" dirty="0"/>
          </a:p>
          <a:p>
            <a:pPr lvl="0"/>
            <a:r>
              <a:rPr lang="en-US" sz="2400" dirty="0"/>
              <a:t>	</a:t>
            </a:r>
            <a:r>
              <a:rPr lang="en-US" sz="2800" dirty="0"/>
              <a:t>Color</a:t>
            </a:r>
            <a:r>
              <a:rPr lang="en-US" sz="2400" dirty="0"/>
              <a:t> – A selected track</a:t>
            </a:r>
            <a:endParaRPr lang="pt-PT" sz="2400" dirty="0"/>
          </a:p>
          <a:p>
            <a:pPr lvl="0"/>
            <a:r>
              <a:rPr lang="en-US" sz="2400" dirty="0"/>
              <a:t>	</a:t>
            </a:r>
            <a:r>
              <a:rPr lang="en-US" sz="2800" dirty="0"/>
              <a:t>Position</a:t>
            </a:r>
            <a:r>
              <a:rPr lang="en-US" sz="2400" dirty="0"/>
              <a:t> (distance to the center) – Feature value</a:t>
            </a:r>
            <a:endParaRPr lang="pt-PT" sz="2400" dirty="0"/>
          </a:p>
          <a:p>
            <a:endParaRPr lang="en-US" sz="4000" dirty="0"/>
          </a:p>
        </p:txBody>
      </p:sp>
      <p:pic>
        <p:nvPicPr>
          <p:cNvPr id="13" name="Imagem 12">
            <a:extLst>
              <a:ext uri="{FF2B5EF4-FFF2-40B4-BE49-F238E27FC236}">
                <a16:creationId xmlns:a16="http://schemas.microsoft.com/office/drawing/2014/main" id="{E6ADD0D8-4298-834B-A7C1-6CE1B42281C1}"/>
              </a:ext>
            </a:extLst>
          </p:cNvPr>
          <p:cNvPicPr/>
          <p:nvPr/>
        </p:nvPicPr>
        <p:blipFill rotWithShape="1">
          <a:blip r:embed="rId3"/>
          <a:srcRect b="2986"/>
          <a:stretch/>
        </p:blipFill>
        <p:spPr bwMode="auto">
          <a:xfrm>
            <a:off x="4932040" y="2564904"/>
            <a:ext cx="3387900" cy="2359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E66ED9D-95FF-0C4D-B009-3448D433AAFE}"/>
              </a:ext>
            </a:extLst>
          </p:cNvPr>
          <p:cNvSpPr>
            <a:spLocks noGrp="1"/>
          </p:cNvSpPr>
          <p:nvPr>
            <p:ph type="title"/>
          </p:nvPr>
        </p:nvSpPr>
        <p:spPr>
          <a:xfrm>
            <a:off x="-32" y="-24"/>
            <a:ext cx="9144032" cy="857256"/>
          </a:xfrm>
        </p:spPr>
        <p:txBody>
          <a:bodyPr/>
          <a:lstStyle/>
          <a:p>
            <a:r>
              <a:rPr lang="en-US" dirty="0"/>
              <a:t>Visual Encoding</a:t>
            </a:r>
            <a:endParaRPr lang="pt-PT" dirty="0"/>
          </a:p>
        </p:txBody>
      </p:sp>
      <p:sp>
        <p:nvSpPr>
          <p:cNvPr id="8" name="Content Placeholder 2">
            <a:extLst>
              <a:ext uri="{FF2B5EF4-FFF2-40B4-BE49-F238E27FC236}">
                <a16:creationId xmlns:a16="http://schemas.microsoft.com/office/drawing/2014/main" id="{CD052DE4-6306-0E47-8267-F9EBB5FB1157}"/>
              </a:ext>
            </a:extLst>
          </p:cNvPr>
          <p:cNvSpPr>
            <a:spLocks noGrp="1"/>
          </p:cNvSpPr>
          <p:nvPr>
            <p:ph idx="1"/>
          </p:nvPr>
        </p:nvSpPr>
        <p:spPr>
          <a:xfrm>
            <a:off x="457200" y="1285860"/>
            <a:ext cx="8229600" cy="5214974"/>
          </a:xfrm>
        </p:spPr>
        <p:txBody>
          <a:bodyPr>
            <a:noAutofit/>
          </a:bodyPr>
          <a:lstStyle/>
          <a:p>
            <a:r>
              <a:rPr lang="en-US" sz="4000" dirty="0"/>
              <a:t>Idiom: Word Cloud</a:t>
            </a:r>
          </a:p>
          <a:p>
            <a:r>
              <a:rPr lang="en-US" sz="2400" dirty="0"/>
              <a:t>Marks:</a:t>
            </a:r>
            <a:endParaRPr lang="pt-PT" sz="2400" dirty="0"/>
          </a:p>
          <a:p>
            <a:pPr lvl="0"/>
            <a:r>
              <a:rPr lang="en-US" sz="2800" dirty="0"/>
              <a:t>	Word</a:t>
            </a:r>
            <a:r>
              <a:rPr lang="en-US" sz="2400" dirty="0"/>
              <a:t> – An artist</a:t>
            </a:r>
          </a:p>
          <a:p>
            <a:pPr lvl="0"/>
            <a:endParaRPr lang="pt-PT" sz="2400" dirty="0"/>
          </a:p>
          <a:p>
            <a:r>
              <a:rPr lang="en-US" sz="2400" dirty="0"/>
              <a:t>Channels:</a:t>
            </a:r>
            <a:endParaRPr lang="pt-PT" sz="2400" dirty="0"/>
          </a:p>
          <a:p>
            <a:pPr lvl="0"/>
            <a:r>
              <a:rPr lang="en-US" sz="2800" dirty="0"/>
              <a:t>	Size</a:t>
            </a:r>
            <a:r>
              <a:rPr lang="en-US" sz="2400" dirty="0"/>
              <a:t> – The artist’s accumulated streams</a:t>
            </a:r>
            <a:endParaRPr lang="pt-PT" sz="2400" dirty="0"/>
          </a:p>
          <a:p>
            <a:endParaRPr lang="en-US" sz="4000" dirty="0"/>
          </a:p>
        </p:txBody>
      </p:sp>
      <p:pic>
        <p:nvPicPr>
          <p:cNvPr id="9" name="Imagem 8">
            <a:extLst>
              <a:ext uri="{FF2B5EF4-FFF2-40B4-BE49-F238E27FC236}">
                <a16:creationId xmlns:a16="http://schemas.microsoft.com/office/drawing/2014/main" id="{83A425F4-8AAF-0742-8B99-BF43F0341C2A}"/>
              </a:ext>
            </a:extLst>
          </p:cNvPr>
          <p:cNvPicPr/>
          <p:nvPr/>
        </p:nvPicPr>
        <p:blipFill>
          <a:blip r:embed="rId2"/>
          <a:stretch>
            <a:fillRect/>
          </a:stretch>
        </p:blipFill>
        <p:spPr>
          <a:xfrm>
            <a:off x="4932040" y="2236031"/>
            <a:ext cx="3323828" cy="2385938"/>
          </a:xfrm>
          <a:prstGeom prst="rect">
            <a:avLst/>
          </a:prstGeom>
        </p:spPr>
      </p:pic>
    </p:spTree>
    <p:extLst>
      <p:ext uri="{BB962C8B-B14F-4D97-AF65-F5344CB8AC3E}">
        <p14:creationId xmlns:p14="http://schemas.microsoft.com/office/powerpoint/2010/main" val="2271244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3150</TotalTime>
  <Words>202</Words>
  <Application>Microsoft Office PowerPoint</Application>
  <PresentationFormat>Apresentação no Ecrã (4:3)</PresentationFormat>
  <Paragraphs>42</Paragraphs>
  <Slides>11</Slides>
  <Notes>3</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11</vt:i4>
      </vt:variant>
    </vt:vector>
  </HeadingPairs>
  <TitlesOfParts>
    <vt:vector size="14"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Apresentação do PowerPoint</vt:lpstr>
      <vt:lpstr>Visual Encoding</vt:lpstr>
      <vt:lpstr>Answering the Questions</vt:lpstr>
      <vt:lpstr>Which artists have had a good 2019? Which tracks were most played during a period?</vt:lpstr>
      <vt:lpstr> Is there any correlation between the happiness / danceability of the most listened tracks with the time of year?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GONÇALO FILIPE ANTÃO ADOLFO</cp:lastModifiedBy>
  <cp:revision>357</cp:revision>
  <dcterms:created xsi:type="dcterms:W3CDTF">2010-04-13T09:45:33Z</dcterms:created>
  <dcterms:modified xsi:type="dcterms:W3CDTF">2019-10-28T19:41:29Z</dcterms:modified>
</cp:coreProperties>
</file>