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1096" r:id="rId4"/>
    <p:sldId id="1097" r:id="rId5"/>
    <p:sldId id="1098" r:id="rId6"/>
    <p:sldId id="1101" r:id="rId7"/>
    <p:sldId id="1102" r:id="rId8"/>
    <p:sldId id="1106" r:id="rId9"/>
    <p:sldId id="1103" r:id="rId10"/>
    <p:sldId id="1104" r:id="rId11"/>
    <p:sldId id="1105" r:id="rId12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1D3B59"/>
    <a:srgbClr val="663300"/>
    <a:srgbClr val="FF9900"/>
    <a:srgbClr val="66CCFF"/>
    <a:srgbClr val="FF99FF"/>
    <a:srgbClr val="003399"/>
    <a:srgbClr val="EAEAEA"/>
    <a:srgbClr val="336699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784" autoAdjust="0"/>
  </p:normalViewPr>
  <p:slideViewPr>
    <p:cSldViewPr>
      <p:cViewPr varScale="1">
        <p:scale>
          <a:sx n="62" d="100"/>
          <a:sy n="62" d="100"/>
        </p:scale>
        <p:origin x="162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spotify.com/documentation/web-api/reference/tracks/" TargetMode="External"/><Relationship Id="rId1" Type="http://schemas.openxmlformats.org/officeDocument/2006/relationships/hyperlink" Target="https://spotifycharts.com/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spotify.com/documentation/web-api/reference/tracks/" TargetMode="External"/><Relationship Id="rId1" Type="http://schemas.openxmlformats.org/officeDocument/2006/relationships/hyperlink" Target="https://spotifycharts.com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0F1E9C-A104-4FA9-8802-EA8CB49BF2B9}" type="doc">
      <dgm:prSet loTypeId="urn:microsoft.com/office/officeart/2005/8/layout/hList7" loCatId="relationship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pt-PT"/>
        </a:p>
      </dgm:t>
    </dgm:pt>
    <dgm:pt modelId="{AB707B7C-4243-4FD5-B7E5-374CF821D1CA}">
      <dgm:prSet custT="1"/>
      <dgm:spPr/>
      <dgm:t>
        <a:bodyPr/>
        <a:lstStyle/>
        <a:p>
          <a:r>
            <a:rPr lang="en-US" sz="4000" b="0" dirty="0"/>
            <a:t>Music</a:t>
          </a:r>
          <a:endParaRPr lang="pt-PT" sz="4000" dirty="0"/>
        </a:p>
      </dgm:t>
    </dgm:pt>
    <dgm:pt modelId="{ED340E2D-D9D0-4E84-8406-2B68E9B9C6F2}" type="parTrans" cxnId="{F0CC0EDF-A461-4B96-9C0E-D46982FC1A6A}">
      <dgm:prSet/>
      <dgm:spPr/>
      <dgm:t>
        <a:bodyPr/>
        <a:lstStyle/>
        <a:p>
          <a:endParaRPr lang="pt-PT"/>
        </a:p>
      </dgm:t>
    </dgm:pt>
    <dgm:pt modelId="{71E5108E-34F6-4924-9040-044E97BF8FC1}" type="sibTrans" cxnId="{F0CC0EDF-A461-4B96-9C0E-D46982FC1A6A}">
      <dgm:prSet/>
      <dgm:spPr/>
      <dgm:t>
        <a:bodyPr/>
        <a:lstStyle/>
        <a:p>
          <a:endParaRPr lang="pt-PT"/>
        </a:p>
      </dgm:t>
    </dgm:pt>
    <dgm:pt modelId="{3DCB3113-DA91-42DF-8386-BCDE0ED9B735}">
      <dgm:prSet/>
      <dgm:spPr/>
      <dgm:t>
        <a:bodyPr/>
        <a:lstStyle/>
        <a:p>
          <a:r>
            <a:rPr lang="pt-PT" b="0" dirty="0" err="1"/>
            <a:t>Facilitate</a:t>
          </a:r>
          <a:r>
            <a:rPr lang="pt-PT" b="0" dirty="0"/>
            <a:t> </a:t>
          </a:r>
          <a:r>
            <a:rPr lang="pt-PT" b="0" dirty="0" err="1"/>
            <a:t>the</a:t>
          </a:r>
          <a:r>
            <a:rPr lang="pt-PT" b="0" dirty="0"/>
            <a:t> </a:t>
          </a:r>
          <a:r>
            <a:rPr lang="pt-PT" b="0" dirty="0" err="1"/>
            <a:t>interpretation</a:t>
          </a:r>
          <a:r>
            <a:rPr lang="pt-PT" b="0" dirty="0"/>
            <a:t> </a:t>
          </a:r>
          <a:r>
            <a:rPr lang="pt-PT" b="0" dirty="0" err="1"/>
            <a:t>of</a:t>
          </a:r>
          <a:r>
            <a:rPr lang="pt-PT" b="0" dirty="0"/>
            <a:t> musical </a:t>
          </a:r>
          <a:r>
            <a:rPr lang="pt-PT" b="0" dirty="0" err="1"/>
            <a:t>trends</a:t>
          </a:r>
          <a:r>
            <a:rPr lang="pt-PT" b="0" dirty="0"/>
            <a:t> </a:t>
          </a:r>
          <a:r>
            <a:rPr lang="pt-PT" b="0" dirty="0" err="1"/>
            <a:t>throughout</a:t>
          </a:r>
          <a:r>
            <a:rPr lang="pt-PT" b="0" dirty="0"/>
            <a:t> </a:t>
          </a:r>
          <a:r>
            <a:rPr lang="pt-PT" b="0" dirty="0" err="1"/>
            <a:t>the</a:t>
          </a:r>
          <a:r>
            <a:rPr lang="pt-PT" b="0" dirty="0"/>
            <a:t> </a:t>
          </a:r>
          <a:r>
            <a:rPr lang="pt-PT" b="0" dirty="0" err="1"/>
            <a:t>year</a:t>
          </a:r>
          <a:r>
            <a:rPr lang="pt-PT" b="0" dirty="0"/>
            <a:t> 2019 </a:t>
          </a:r>
          <a:endParaRPr lang="pt-PT" dirty="0"/>
        </a:p>
      </dgm:t>
    </dgm:pt>
    <dgm:pt modelId="{8A6FDAD0-4DBF-4990-92A1-65718C2014CD}" type="parTrans" cxnId="{76FD6C01-1DAC-4DC1-B155-59E28134ACED}">
      <dgm:prSet/>
      <dgm:spPr/>
      <dgm:t>
        <a:bodyPr/>
        <a:lstStyle/>
        <a:p>
          <a:endParaRPr lang="pt-PT"/>
        </a:p>
      </dgm:t>
    </dgm:pt>
    <dgm:pt modelId="{2FAD831E-233D-40E6-8298-C011EDF44C0E}" type="sibTrans" cxnId="{76FD6C01-1DAC-4DC1-B155-59E28134ACED}">
      <dgm:prSet/>
      <dgm:spPr/>
      <dgm:t>
        <a:bodyPr/>
        <a:lstStyle/>
        <a:p>
          <a:endParaRPr lang="pt-PT"/>
        </a:p>
      </dgm:t>
    </dgm:pt>
    <dgm:pt modelId="{54C0B425-750A-4FA7-BB94-A55059A71DA2}">
      <dgm:prSet/>
      <dgm:spPr/>
      <dgm:t>
        <a:bodyPr/>
        <a:lstStyle/>
        <a:p>
          <a:r>
            <a:rPr lang="en-GB" dirty="0"/>
            <a:t>May be relevant for artists to study "what people like to hear" (popularity) </a:t>
          </a:r>
          <a:r>
            <a:rPr lang="en-US" dirty="0"/>
            <a:t>or simply for the general public</a:t>
          </a:r>
          <a:endParaRPr lang="pt-PT" dirty="0"/>
        </a:p>
      </dgm:t>
    </dgm:pt>
    <dgm:pt modelId="{A57FB88A-8B93-4257-AF46-3E963107A316}" type="parTrans" cxnId="{E1204E64-4388-4321-A7CF-5E444CB7790E}">
      <dgm:prSet/>
      <dgm:spPr/>
      <dgm:t>
        <a:bodyPr/>
        <a:lstStyle/>
        <a:p>
          <a:endParaRPr lang="pt-PT"/>
        </a:p>
      </dgm:t>
    </dgm:pt>
    <dgm:pt modelId="{CD2C3EC9-EF1F-4923-952D-D46BFE56E62D}" type="sibTrans" cxnId="{E1204E64-4388-4321-A7CF-5E444CB7790E}">
      <dgm:prSet/>
      <dgm:spPr/>
      <dgm:t>
        <a:bodyPr/>
        <a:lstStyle/>
        <a:p>
          <a:endParaRPr lang="pt-PT"/>
        </a:p>
      </dgm:t>
    </dgm:pt>
    <dgm:pt modelId="{952729B9-80E2-4342-87AF-1BE258BB66BD}" type="pres">
      <dgm:prSet presAssocID="{140F1E9C-A104-4FA9-8802-EA8CB49BF2B9}" presName="Name0" presStyleCnt="0">
        <dgm:presLayoutVars>
          <dgm:dir/>
          <dgm:resizeHandles val="exact"/>
        </dgm:presLayoutVars>
      </dgm:prSet>
      <dgm:spPr/>
    </dgm:pt>
    <dgm:pt modelId="{52519362-FC76-454A-86CE-72023BC398EE}" type="pres">
      <dgm:prSet presAssocID="{140F1E9C-A104-4FA9-8802-EA8CB49BF2B9}" presName="fgShape" presStyleLbl="fgShp" presStyleIdx="0" presStyleCnt="1"/>
      <dgm:spPr/>
    </dgm:pt>
    <dgm:pt modelId="{2E087421-3061-421E-8AF4-E78B4090387D}" type="pres">
      <dgm:prSet presAssocID="{140F1E9C-A104-4FA9-8802-EA8CB49BF2B9}" presName="linComp" presStyleCnt="0"/>
      <dgm:spPr/>
    </dgm:pt>
    <dgm:pt modelId="{5CA8AB4B-5472-4665-B022-4A7B81FF7C7F}" type="pres">
      <dgm:prSet presAssocID="{AB707B7C-4243-4FD5-B7E5-374CF821D1CA}" presName="compNode" presStyleCnt="0"/>
      <dgm:spPr/>
    </dgm:pt>
    <dgm:pt modelId="{B059D981-D007-4AF5-BB29-EDA8AAC2EE3D}" type="pres">
      <dgm:prSet presAssocID="{AB707B7C-4243-4FD5-B7E5-374CF821D1CA}" presName="bkgdShape" presStyleLbl="node1" presStyleIdx="0" presStyleCnt="3"/>
      <dgm:spPr/>
    </dgm:pt>
    <dgm:pt modelId="{E413522C-7259-4689-851C-83FA7FD586F0}" type="pres">
      <dgm:prSet presAssocID="{AB707B7C-4243-4FD5-B7E5-374CF821D1CA}" presName="nodeTx" presStyleLbl="node1" presStyleIdx="0" presStyleCnt="3">
        <dgm:presLayoutVars>
          <dgm:bulletEnabled val="1"/>
        </dgm:presLayoutVars>
      </dgm:prSet>
      <dgm:spPr/>
    </dgm:pt>
    <dgm:pt modelId="{6D95806C-A599-4F60-A16F-4616542685CC}" type="pres">
      <dgm:prSet presAssocID="{AB707B7C-4243-4FD5-B7E5-374CF821D1CA}" presName="invisiNode" presStyleLbl="node1" presStyleIdx="0" presStyleCnt="3"/>
      <dgm:spPr/>
    </dgm:pt>
    <dgm:pt modelId="{F833FDD0-89F5-4E7F-AF3E-F2D4A5EEA42C}" type="pres">
      <dgm:prSet presAssocID="{AB707B7C-4243-4FD5-B7E5-374CF821D1CA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222F5BC-0F1B-4633-A88B-54A4A04A3AAA}" type="pres">
      <dgm:prSet presAssocID="{71E5108E-34F6-4924-9040-044E97BF8FC1}" presName="sibTrans" presStyleLbl="sibTrans2D1" presStyleIdx="0" presStyleCnt="0"/>
      <dgm:spPr/>
    </dgm:pt>
    <dgm:pt modelId="{922CC1B6-F73C-49BA-AE48-F4E0C37B7378}" type="pres">
      <dgm:prSet presAssocID="{3DCB3113-DA91-42DF-8386-BCDE0ED9B735}" presName="compNode" presStyleCnt="0"/>
      <dgm:spPr/>
    </dgm:pt>
    <dgm:pt modelId="{CF6257B8-03BD-4707-843E-82DEAD6FD62A}" type="pres">
      <dgm:prSet presAssocID="{3DCB3113-DA91-42DF-8386-BCDE0ED9B735}" presName="bkgdShape" presStyleLbl="node1" presStyleIdx="1" presStyleCnt="3"/>
      <dgm:spPr/>
    </dgm:pt>
    <dgm:pt modelId="{DBD8059E-1A94-499B-BBB3-8FA66C8EB968}" type="pres">
      <dgm:prSet presAssocID="{3DCB3113-DA91-42DF-8386-BCDE0ED9B735}" presName="nodeTx" presStyleLbl="node1" presStyleIdx="1" presStyleCnt="3">
        <dgm:presLayoutVars>
          <dgm:bulletEnabled val="1"/>
        </dgm:presLayoutVars>
      </dgm:prSet>
      <dgm:spPr/>
    </dgm:pt>
    <dgm:pt modelId="{AC608144-34CE-40F4-8821-07B1421B01A6}" type="pres">
      <dgm:prSet presAssocID="{3DCB3113-DA91-42DF-8386-BCDE0ED9B735}" presName="invisiNode" presStyleLbl="node1" presStyleIdx="1" presStyleCnt="3"/>
      <dgm:spPr/>
    </dgm:pt>
    <dgm:pt modelId="{84A050FD-AA1C-4505-9142-B07C11262C56}" type="pres">
      <dgm:prSet presAssocID="{3DCB3113-DA91-42DF-8386-BCDE0ED9B735}" presName="imagNode" presStyleLbl="fgImgPlace1" presStyleIdx="1" presStyleCnt="3"/>
      <dgm:spPr>
        <a:blipFill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6CECD28F-088A-4DE5-B062-6E35638DC60D}" type="pres">
      <dgm:prSet presAssocID="{2FAD831E-233D-40E6-8298-C011EDF44C0E}" presName="sibTrans" presStyleLbl="sibTrans2D1" presStyleIdx="0" presStyleCnt="0"/>
      <dgm:spPr/>
    </dgm:pt>
    <dgm:pt modelId="{73AEACF6-9B46-4FE2-BD28-EE1A02D2968C}" type="pres">
      <dgm:prSet presAssocID="{54C0B425-750A-4FA7-BB94-A55059A71DA2}" presName="compNode" presStyleCnt="0"/>
      <dgm:spPr/>
    </dgm:pt>
    <dgm:pt modelId="{E4BD54D7-BCEF-49EF-9736-33CA56EB12CA}" type="pres">
      <dgm:prSet presAssocID="{54C0B425-750A-4FA7-BB94-A55059A71DA2}" presName="bkgdShape" presStyleLbl="node1" presStyleIdx="2" presStyleCnt="3"/>
      <dgm:spPr/>
    </dgm:pt>
    <dgm:pt modelId="{F5CEEE33-2337-44AE-BE1D-1A67F41D9E02}" type="pres">
      <dgm:prSet presAssocID="{54C0B425-750A-4FA7-BB94-A55059A71DA2}" presName="nodeTx" presStyleLbl="node1" presStyleIdx="2" presStyleCnt="3">
        <dgm:presLayoutVars>
          <dgm:bulletEnabled val="1"/>
        </dgm:presLayoutVars>
      </dgm:prSet>
      <dgm:spPr/>
    </dgm:pt>
    <dgm:pt modelId="{858FE08F-D415-4C26-AF46-0C5C9B78899A}" type="pres">
      <dgm:prSet presAssocID="{54C0B425-750A-4FA7-BB94-A55059A71DA2}" presName="invisiNode" presStyleLbl="node1" presStyleIdx="2" presStyleCnt="3"/>
      <dgm:spPr/>
    </dgm:pt>
    <dgm:pt modelId="{33C6381C-DC53-4011-994A-65AB43B7AB74}" type="pres">
      <dgm:prSet presAssocID="{54C0B425-750A-4FA7-BB94-A55059A71DA2}" presName="imagNode" presStyleLbl="fgImgPlace1" presStyleIdx="2" presStyleCnt="3" custScaleX="79173" custScaleY="7761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76FD6C01-1DAC-4DC1-B155-59E28134ACED}" srcId="{140F1E9C-A104-4FA9-8802-EA8CB49BF2B9}" destId="{3DCB3113-DA91-42DF-8386-BCDE0ED9B735}" srcOrd="1" destOrd="0" parTransId="{8A6FDAD0-4DBF-4990-92A1-65718C2014CD}" sibTransId="{2FAD831E-233D-40E6-8298-C011EDF44C0E}"/>
    <dgm:cxn modelId="{DEE5DE39-08C5-4B87-89AE-5D5BDABE413B}" type="presOf" srcId="{3DCB3113-DA91-42DF-8386-BCDE0ED9B735}" destId="{CF6257B8-03BD-4707-843E-82DEAD6FD62A}" srcOrd="0" destOrd="0" presId="urn:microsoft.com/office/officeart/2005/8/layout/hList7"/>
    <dgm:cxn modelId="{02508840-2FC4-4135-B760-EBBBA4A07851}" type="presOf" srcId="{2FAD831E-233D-40E6-8298-C011EDF44C0E}" destId="{6CECD28F-088A-4DE5-B062-6E35638DC60D}" srcOrd="0" destOrd="0" presId="urn:microsoft.com/office/officeart/2005/8/layout/hList7"/>
    <dgm:cxn modelId="{2FA90D44-4C54-490F-9F22-36619F39B7C3}" type="presOf" srcId="{54C0B425-750A-4FA7-BB94-A55059A71DA2}" destId="{F5CEEE33-2337-44AE-BE1D-1A67F41D9E02}" srcOrd="1" destOrd="0" presId="urn:microsoft.com/office/officeart/2005/8/layout/hList7"/>
    <dgm:cxn modelId="{E1204E64-4388-4321-A7CF-5E444CB7790E}" srcId="{140F1E9C-A104-4FA9-8802-EA8CB49BF2B9}" destId="{54C0B425-750A-4FA7-BB94-A55059A71DA2}" srcOrd="2" destOrd="0" parTransId="{A57FB88A-8B93-4257-AF46-3E963107A316}" sibTransId="{CD2C3EC9-EF1F-4923-952D-D46BFE56E62D}"/>
    <dgm:cxn modelId="{34B03667-CD16-4BB0-B571-E7D060255D02}" type="presOf" srcId="{54C0B425-750A-4FA7-BB94-A55059A71DA2}" destId="{E4BD54D7-BCEF-49EF-9736-33CA56EB12CA}" srcOrd="0" destOrd="0" presId="urn:microsoft.com/office/officeart/2005/8/layout/hList7"/>
    <dgm:cxn modelId="{AE200C71-A1EB-4E67-89CD-ED9721E97BBE}" type="presOf" srcId="{140F1E9C-A104-4FA9-8802-EA8CB49BF2B9}" destId="{952729B9-80E2-4342-87AF-1BE258BB66BD}" srcOrd="0" destOrd="0" presId="urn:microsoft.com/office/officeart/2005/8/layout/hList7"/>
    <dgm:cxn modelId="{BC292D7E-7A1D-487B-8134-F99E7348E7C3}" type="presOf" srcId="{AB707B7C-4243-4FD5-B7E5-374CF821D1CA}" destId="{E413522C-7259-4689-851C-83FA7FD586F0}" srcOrd="1" destOrd="0" presId="urn:microsoft.com/office/officeart/2005/8/layout/hList7"/>
    <dgm:cxn modelId="{9C0ECA7F-A1E2-499E-A48C-D506EC0ED2A6}" type="presOf" srcId="{AB707B7C-4243-4FD5-B7E5-374CF821D1CA}" destId="{B059D981-D007-4AF5-BB29-EDA8AAC2EE3D}" srcOrd="0" destOrd="0" presId="urn:microsoft.com/office/officeart/2005/8/layout/hList7"/>
    <dgm:cxn modelId="{0800B8B4-858F-4C55-9892-61302EC14BF8}" type="presOf" srcId="{71E5108E-34F6-4924-9040-044E97BF8FC1}" destId="{7222F5BC-0F1B-4633-A88B-54A4A04A3AAA}" srcOrd="0" destOrd="0" presId="urn:microsoft.com/office/officeart/2005/8/layout/hList7"/>
    <dgm:cxn modelId="{F0CC0EDF-A461-4B96-9C0E-D46982FC1A6A}" srcId="{140F1E9C-A104-4FA9-8802-EA8CB49BF2B9}" destId="{AB707B7C-4243-4FD5-B7E5-374CF821D1CA}" srcOrd="0" destOrd="0" parTransId="{ED340E2D-D9D0-4E84-8406-2B68E9B9C6F2}" sibTransId="{71E5108E-34F6-4924-9040-044E97BF8FC1}"/>
    <dgm:cxn modelId="{7CBD38FE-7CA6-4169-B6C5-D8C4C02FCAC7}" type="presOf" srcId="{3DCB3113-DA91-42DF-8386-BCDE0ED9B735}" destId="{DBD8059E-1A94-499B-BBB3-8FA66C8EB968}" srcOrd="1" destOrd="0" presId="urn:microsoft.com/office/officeart/2005/8/layout/hList7"/>
    <dgm:cxn modelId="{A4DC06EB-569A-4A80-8606-8F90CDE6472C}" type="presParOf" srcId="{952729B9-80E2-4342-87AF-1BE258BB66BD}" destId="{52519362-FC76-454A-86CE-72023BC398EE}" srcOrd="0" destOrd="0" presId="urn:microsoft.com/office/officeart/2005/8/layout/hList7"/>
    <dgm:cxn modelId="{413B5894-AAC0-429B-BD8F-FCA9245EE61D}" type="presParOf" srcId="{952729B9-80E2-4342-87AF-1BE258BB66BD}" destId="{2E087421-3061-421E-8AF4-E78B4090387D}" srcOrd="1" destOrd="0" presId="urn:microsoft.com/office/officeart/2005/8/layout/hList7"/>
    <dgm:cxn modelId="{658800DE-2796-4F58-970F-2555595AB10D}" type="presParOf" srcId="{2E087421-3061-421E-8AF4-E78B4090387D}" destId="{5CA8AB4B-5472-4665-B022-4A7B81FF7C7F}" srcOrd="0" destOrd="0" presId="urn:microsoft.com/office/officeart/2005/8/layout/hList7"/>
    <dgm:cxn modelId="{5EEA514D-2490-4D2A-AC1A-3293CF424A95}" type="presParOf" srcId="{5CA8AB4B-5472-4665-B022-4A7B81FF7C7F}" destId="{B059D981-D007-4AF5-BB29-EDA8AAC2EE3D}" srcOrd="0" destOrd="0" presId="urn:microsoft.com/office/officeart/2005/8/layout/hList7"/>
    <dgm:cxn modelId="{9D2B6E5E-BEFE-4672-B6E4-26E9D542FBB4}" type="presParOf" srcId="{5CA8AB4B-5472-4665-B022-4A7B81FF7C7F}" destId="{E413522C-7259-4689-851C-83FA7FD586F0}" srcOrd="1" destOrd="0" presId="urn:microsoft.com/office/officeart/2005/8/layout/hList7"/>
    <dgm:cxn modelId="{5E545349-2E09-4145-AAD8-CD9818ED61BC}" type="presParOf" srcId="{5CA8AB4B-5472-4665-B022-4A7B81FF7C7F}" destId="{6D95806C-A599-4F60-A16F-4616542685CC}" srcOrd="2" destOrd="0" presId="urn:microsoft.com/office/officeart/2005/8/layout/hList7"/>
    <dgm:cxn modelId="{4099B901-009D-4CD4-A687-9CB7FA0A4B6C}" type="presParOf" srcId="{5CA8AB4B-5472-4665-B022-4A7B81FF7C7F}" destId="{F833FDD0-89F5-4E7F-AF3E-F2D4A5EEA42C}" srcOrd="3" destOrd="0" presId="urn:microsoft.com/office/officeart/2005/8/layout/hList7"/>
    <dgm:cxn modelId="{D1920ADE-BF66-4454-AFAF-C650EE7DD9D4}" type="presParOf" srcId="{2E087421-3061-421E-8AF4-E78B4090387D}" destId="{7222F5BC-0F1B-4633-A88B-54A4A04A3AAA}" srcOrd="1" destOrd="0" presId="urn:microsoft.com/office/officeart/2005/8/layout/hList7"/>
    <dgm:cxn modelId="{3F1D2809-6B19-4249-A008-23ADEE249254}" type="presParOf" srcId="{2E087421-3061-421E-8AF4-E78B4090387D}" destId="{922CC1B6-F73C-49BA-AE48-F4E0C37B7378}" srcOrd="2" destOrd="0" presId="urn:microsoft.com/office/officeart/2005/8/layout/hList7"/>
    <dgm:cxn modelId="{D1230620-A3CD-43DC-BE42-66C30C79A6FC}" type="presParOf" srcId="{922CC1B6-F73C-49BA-AE48-F4E0C37B7378}" destId="{CF6257B8-03BD-4707-843E-82DEAD6FD62A}" srcOrd="0" destOrd="0" presId="urn:microsoft.com/office/officeart/2005/8/layout/hList7"/>
    <dgm:cxn modelId="{A5A096A0-F179-4300-82A6-7C48FE5F19DD}" type="presParOf" srcId="{922CC1B6-F73C-49BA-AE48-F4E0C37B7378}" destId="{DBD8059E-1A94-499B-BBB3-8FA66C8EB968}" srcOrd="1" destOrd="0" presId="urn:microsoft.com/office/officeart/2005/8/layout/hList7"/>
    <dgm:cxn modelId="{45EACCA6-21D1-4692-BE6D-5755EC15E030}" type="presParOf" srcId="{922CC1B6-F73C-49BA-AE48-F4E0C37B7378}" destId="{AC608144-34CE-40F4-8821-07B1421B01A6}" srcOrd="2" destOrd="0" presId="urn:microsoft.com/office/officeart/2005/8/layout/hList7"/>
    <dgm:cxn modelId="{83E1B8D3-DE3D-4774-B74D-0DC2804A5DA3}" type="presParOf" srcId="{922CC1B6-F73C-49BA-AE48-F4E0C37B7378}" destId="{84A050FD-AA1C-4505-9142-B07C11262C56}" srcOrd="3" destOrd="0" presId="urn:microsoft.com/office/officeart/2005/8/layout/hList7"/>
    <dgm:cxn modelId="{F2C045A9-2DA5-41EF-B883-69FD3950E65C}" type="presParOf" srcId="{2E087421-3061-421E-8AF4-E78B4090387D}" destId="{6CECD28F-088A-4DE5-B062-6E35638DC60D}" srcOrd="3" destOrd="0" presId="urn:microsoft.com/office/officeart/2005/8/layout/hList7"/>
    <dgm:cxn modelId="{3E63FDBE-D307-4DA5-A990-ABE5F145348F}" type="presParOf" srcId="{2E087421-3061-421E-8AF4-E78B4090387D}" destId="{73AEACF6-9B46-4FE2-BD28-EE1A02D2968C}" srcOrd="4" destOrd="0" presId="urn:microsoft.com/office/officeart/2005/8/layout/hList7"/>
    <dgm:cxn modelId="{0DC867FB-09B2-447A-8716-7BABB77C2744}" type="presParOf" srcId="{73AEACF6-9B46-4FE2-BD28-EE1A02D2968C}" destId="{E4BD54D7-BCEF-49EF-9736-33CA56EB12CA}" srcOrd="0" destOrd="0" presId="urn:microsoft.com/office/officeart/2005/8/layout/hList7"/>
    <dgm:cxn modelId="{0608B303-D29C-4C5A-B664-0BA1FD8F3BFE}" type="presParOf" srcId="{73AEACF6-9B46-4FE2-BD28-EE1A02D2968C}" destId="{F5CEEE33-2337-44AE-BE1D-1A67F41D9E02}" srcOrd="1" destOrd="0" presId="urn:microsoft.com/office/officeart/2005/8/layout/hList7"/>
    <dgm:cxn modelId="{0A21D7C5-7B7C-4D43-B17E-994D31AA9BE3}" type="presParOf" srcId="{73AEACF6-9B46-4FE2-BD28-EE1A02D2968C}" destId="{858FE08F-D415-4C26-AF46-0C5C9B78899A}" srcOrd="2" destOrd="0" presId="urn:microsoft.com/office/officeart/2005/8/layout/hList7"/>
    <dgm:cxn modelId="{C7991588-8C50-4A35-833F-BB292E460CB0}" type="presParOf" srcId="{73AEACF6-9B46-4FE2-BD28-EE1A02D2968C}" destId="{33C6381C-DC53-4011-994A-65AB43B7AB74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45B33E-6A22-4AE1-9C0C-68B62A9ED705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pt-PT"/>
        </a:p>
      </dgm:t>
    </dgm:pt>
    <dgm:pt modelId="{AC6A56BD-1E55-404C-A817-D8BE327CE12D}">
      <dgm:prSet/>
      <dgm:spPr/>
      <dgm:t>
        <a:bodyPr/>
        <a:lstStyle/>
        <a:p>
          <a:r>
            <a:rPr lang="en-GB" dirty="0"/>
            <a:t>Gathered by us, using the csv files available at </a:t>
          </a:r>
          <a:r>
            <a:rPr lang="en-GB" u="sng" dirty="0">
              <a:hlinkClick xmlns:r="http://schemas.openxmlformats.org/officeDocument/2006/relationships" r:id="rId1"/>
            </a:rPr>
            <a:t>Spotify Charts</a:t>
          </a:r>
          <a:r>
            <a:rPr lang="en-GB" dirty="0"/>
            <a:t> and making requests to the </a:t>
          </a:r>
          <a:r>
            <a:rPr lang="en-GB" u="sng" dirty="0">
              <a:hlinkClick xmlns:r="http://schemas.openxmlformats.org/officeDocument/2006/relationships" r:id="rId2"/>
            </a:rPr>
            <a:t>Spotify API</a:t>
          </a:r>
          <a:r>
            <a:rPr lang="en-GB" dirty="0"/>
            <a:t> to obtain more information about the tracks </a:t>
          </a:r>
          <a:endParaRPr lang="pt-PT" dirty="0"/>
        </a:p>
      </dgm:t>
    </dgm:pt>
    <dgm:pt modelId="{15381D2D-B672-4F2D-8F98-33B7BAA4B8D2}" type="parTrans" cxnId="{23FDA63B-C1C8-407A-B765-719957BF232D}">
      <dgm:prSet/>
      <dgm:spPr/>
      <dgm:t>
        <a:bodyPr/>
        <a:lstStyle/>
        <a:p>
          <a:endParaRPr lang="pt-PT"/>
        </a:p>
      </dgm:t>
    </dgm:pt>
    <dgm:pt modelId="{1E7F3479-D55B-4CB2-9E48-EAA29DBB6122}" type="sibTrans" cxnId="{23FDA63B-C1C8-407A-B765-719957BF232D}">
      <dgm:prSet/>
      <dgm:spPr/>
      <dgm:t>
        <a:bodyPr/>
        <a:lstStyle/>
        <a:p>
          <a:endParaRPr lang="pt-PT"/>
        </a:p>
      </dgm:t>
    </dgm:pt>
    <dgm:pt modelId="{3AE51D5A-243D-4377-BA96-3B76347F8020}">
      <dgm:prSet/>
      <dgm:spPr/>
      <dgm:t>
        <a:bodyPr/>
        <a:lstStyle/>
        <a:p>
          <a:r>
            <a:rPr lang="en-GB"/>
            <a:t>To retrieve the information, we used a small </a:t>
          </a:r>
          <a:r>
            <a:rPr lang="en-GB" i="1"/>
            <a:t>JavaScript</a:t>
          </a:r>
          <a:r>
            <a:rPr lang="en-GB"/>
            <a:t> program, written by us, that allows us to select the dates from which we want the charts. Our dataset is not available online</a:t>
          </a:r>
          <a:endParaRPr lang="pt-PT"/>
        </a:p>
      </dgm:t>
    </dgm:pt>
    <dgm:pt modelId="{BA1D8C6E-0021-4A07-ACB6-264A61E68ADE}" type="parTrans" cxnId="{C5B89F4B-3500-46DE-819F-21447C63C1B5}">
      <dgm:prSet/>
      <dgm:spPr/>
      <dgm:t>
        <a:bodyPr/>
        <a:lstStyle/>
        <a:p>
          <a:endParaRPr lang="pt-PT"/>
        </a:p>
      </dgm:t>
    </dgm:pt>
    <dgm:pt modelId="{FB8935BE-C4CC-4CEE-B264-9F89EC95E543}" type="sibTrans" cxnId="{C5B89F4B-3500-46DE-819F-21447C63C1B5}">
      <dgm:prSet/>
      <dgm:spPr/>
      <dgm:t>
        <a:bodyPr/>
        <a:lstStyle/>
        <a:p>
          <a:endParaRPr lang="pt-PT"/>
        </a:p>
      </dgm:t>
    </dgm:pt>
    <dgm:pt modelId="{C9A3996F-B208-4C4E-B1F4-9CA6E08FB063}" type="pres">
      <dgm:prSet presAssocID="{D445B33E-6A22-4AE1-9C0C-68B62A9ED705}" presName="linear" presStyleCnt="0">
        <dgm:presLayoutVars>
          <dgm:animLvl val="lvl"/>
          <dgm:resizeHandles val="exact"/>
        </dgm:presLayoutVars>
      </dgm:prSet>
      <dgm:spPr/>
    </dgm:pt>
    <dgm:pt modelId="{7D9D1B9E-DF15-4803-B0F9-7B2BD189D029}" type="pres">
      <dgm:prSet presAssocID="{AC6A56BD-1E55-404C-A817-D8BE327CE12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DC324FA-BDCC-4B0E-B7D7-7C99F2A2CD9B}" type="pres">
      <dgm:prSet presAssocID="{1E7F3479-D55B-4CB2-9E48-EAA29DBB6122}" presName="spacer" presStyleCnt="0"/>
      <dgm:spPr/>
    </dgm:pt>
    <dgm:pt modelId="{8083AFC5-CEA6-427E-879E-A04790483D1D}" type="pres">
      <dgm:prSet presAssocID="{3AE51D5A-243D-4377-BA96-3B76347F802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8BEF71E-F36D-4F39-92DE-FE9FD801EBA1}" type="presOf" srcId="{AC6A56BD-1E55-404C-A817-D8BE327CE12D}" destId="{7D9D1B9E-DF15-4803-B0F9-7B2BD189D029}" srcOrd="0" destOrd="0" presId="urn:microsoft.com/office/officeart/2005/8/layout/vList2"/>
    <dgm:cxn modelId="{23FDA63B-C1C8-407A-B765-719957BF232D}" srcId="{D445B33E-6A22-4AE1-9C0C-68B62A9ED705}" destId="{AC6A56BD-1E55-404C-A817-D8BE327CE12D}" srcOrd="0" destOrd="0" parTransId="{15381D2D-B672-4F2D-8F98-33B7BAA4B8D2}" sibTransId="{1E7F3479-D55B-4CB2-9E48-EAA29DBB6122}"/>
    <dgm:cxn modelId="{59024240-E42B-4A7F-8C02-514CC595B319}" type="presOf" srcId="{D445B33E-6A22-4AE1-9C0C-68B62A9ED705}" destId="{C9A3996F-B208-4C4E-B1F4-9CA6E08FB063}" srcOrd="0" destOrd="0" presId="urn:microsoft.com/office/officeart/2005/8/layout/vList2"/>
    <dgm:cxn modelId="{C5B89F4B-3500-46DE-819F-21447C63C1B5}" srcId="{D445B33E-6A22-4AE1-9C0C-68B62A9ED705}" destId="{3AE51D5A-243D-4377-BA96-3B76347F8020}" srcOrd="1" destOrd="0" parTransId="{BA1D8C6E-0021-4A07-ACB6-264A61E68ADE}" sibTransId="{FB8935BE-C4CC-4CEE-B264-9F89EC95E543}"/>
    <dgm:cxn modelId="{F0FFC8D0-845B-4BB8-84B8-48308C604416}" type="presOf" srcId="{3AE51D5A-243D-4377-BA96-3B76347F8020}" destId="{8083AFC5-CEA6-427E-879E-A04790483D1D}" srcOrd="0" destOrd="0" presId="urn:microsoft.com/office/officeart/2005/8/layout/vList2"/>
    <dgm:cxn modelId="{396F9C74-2616-4ECB-A7D7-F2D88CA097CF}" type="presParOf" srcId="{C9A3996F-B208-4C4E-B1F4-9CA6E08FB063}" destId="{7D9D1B9E-DF15-4803-B0F9-7B2BD189D029}" srcOrd="0" destOrd="0" presId="urn:microsoft.com/office/officeart/2005/8/layout/vList2"/>
    <dgm:cxn modelId="{C0177E95-F62B-4281-A030-A52D2FF6E288}" type="presParOf" srcId="{C9A3996F-B208-4C4E-B1F4-9CA6E08FB063}" destId="{4DC324FA-BDCC-4B0E-B7D7-7C99F2A2CD9B}" srcOrd="1" destOrd="0" presId="urn:microsoft.com/office/officeart/2005/8/layout/vList2"/>
    <dgm:cxn modelId="{D6F00DA2-FAD6-44C8-8FC9-7E045648B45E}" type="presParOf" srcId="{C9A3996F-B208-4C4E-B1F4-9CA6E08FB063}" destId="{8083AFC5-CEA6-427E-879E-A04790483D1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3BFD65-69D0-4D9C-8EED-03FC8004CDBF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PT"/>
        </a:p>
      </dgm:t>
    </dgm:pt>
    <dgm:pt modelId="{618604A2-A43E-4305-A63D-20A79C1547DC}">
      <dgm:prSet/>
      <dgm:spPr/>
      <dgm:t>
        <a:bodyPr/>
        <a:lstStyle/>
        <a:p>
          <a:r>
            <a:rPr lang="en-GB" b="0" dirty="0"/>
            <a:t>How does the features (energy, loudness, tempo, etc) of the track affect its popularity?</a:t>
          </a:r>
          <a:endParaRPr lang="pt-PT" b="0" dirty="0"/>
        </a:p>
      </dgm:t>
    </dgm:pt>
    <dgm:pt modelId="{D2446934-CC61-4F3B-91C2-0B4F17A693CC}" type="parTrans" cxnId="{8AB26ECA-961B-4E92-82FA-B2A66191885D}">
      <dgm:prSet/>
      <dgm:spPr/>
      <dgm:t>
        <a:bodyPr/>
        <a:lstStyle/>
        <a:p>
          <a:endParaRPr lang="pt-PT"/>
        </a:p>
      </dgm:t>
    </dgm:pt>
    <dgm:pt modelId="{CCD12F03-1AFD-4EF3-B9CA-A308075DECBD}" type="sibTrans" cxnId="{8AB26ECA-961B-4E92-82FA-B2A66191885D}">
      <dgm:prSet/>
      <dgm:spPr/>
      <dgm:t>
        <a:bodyPr/>
        <a:lstStyle/>
        <a:p>
          <a:endParaRPr lang="pt-PT"/>
        </a:p>
      </dgm:t>
    </dgm:pt>
    <dgm:pt modelId="{4F516F0D-FF2A-48A7-BB46-50DD19CC55FA}">
      <dgm:prSet/>
      <dgm:spPr/>
      <dgm:t>
        <a:bodyPr/>
        <a:lstStyle/>
        <a:p>
          <a:r>
            <a:rPr lang="en-GB" b="0" dirty="0"/>
            <a:t>Are music trends affected by the song duration?</a:t>
          </a:r>
          <a:endParaRPr lang="pt-PT" b="0" dirty="0"/>
        </a:p>
      </dgm:t>
    </dgm:pt>
    <dgm:pt modelId="{CD8B6D8C-F7DE-483D-820A-48590428D151}" type="parTrans" cxnId="{1B62CAF0-C797-4012-849D-5AC73FE17D7B}">
      <dgm:prSet/>
      <dgm:spPr/>
      <dgm:t>
        <a:bodyPr/>
        <a:lstStyle/>
        <a:p>
          <a:endParaRPr lang="pt-PT"/>
        </a:p>
      </dgm:t>
    </dgm:pt>
    <dgm:pt modelId="{13E7DD28-0F13-488C-A9F2-B26C37460834}" type="sibTrans" cxnId="{1B62CAF0-C797-4012-849D-5AC73FE17D7B}">
      <dgm:prSet/>
      <dgm:spPr/>
      <dgm:t>
        <a:bodyPr/>
        <a:lstStyle/>
        <a:p>
          <a:endParaRPr lang="pt-PT"/>
        </a:p>
      </dgm:t>
    </dgm:pt>
    <dgm:pt modelId="{38FDAD0B-0117-4A79-B5D5-60631E9F7586}">
      <dgm:prSet/>
      <dgm:spPr/>
      <dgm:t>
        <a:bodyPr/>
        <a:lstStyle/>
        <a:p>
          <a:r>
            <a:rPr lang="en-GB" b="0" dirty="0"/>
            <a:t>Do artists care about explicitness? Does that affect streaming numbers?</a:t>
          </a:r>
          <a:endParaRPr lang="pt-PT" b="0" dirty="0"/>
        </a:p>
      </dgm:t>
    </dgm:pt>
    <dgm:pt modelId="{C57B2187-2531-4655-98E0-59EC1D5E996E}" type="parTrans" cxnId="{7EF5ECA2-71DD-44C2-A064-5312DC7B03D7}">
      <dgm:prSet/>
      <dgm:spPr/>
      <dgm:t>
        <a:bodyPr/>
        <a:lstStyle/>
        <a:p>
          <a:endParaRPr lang="pt-PT"/>
        </a:p>
      </dgm:t>
    </dgm:pt>
    <dgm:pt modelId="{92F46462-40EA-4F5D-9600-BB35F3D60405}" type="sibTrans" cxnId="{7EF5ECA2-71DD-44C2-A064-5312DC7B03D7}">
      <dgm:prSet/>
      <dgm:spPr/>
      <dgm:t>
        <a:bodyPr/>
        <a:lstStyle/>
        <a:p>
          <a:endParaRPr lang="pt-PT"/>
        </a:p>
      </dgm:t>
    </dgm:pt>
    <dgm:pt modelId="{9C13E94F-BA95-459A-8F45-8AC4CD5856B6}">
      <dgm:prSet/>
      <dgm:spPr/>
      <dgm:t>
        <a:bodyPr/>
        <a:lstStyle/>
        <a:p>
          <a:r>
            <a:rPr lang="en-GB" b="0" dirty="0"/>
            <a:t>Which artists have had a good 2019? Which tracks were most played during a period?</a:t>
          </a:r>
          <a:endParaRPr lang="pt-PT" b="0" dirty="0"/>
        </a:p>
      </dgm:t>
    </dgm:pt>
    <dgm:pt modelId="{631DE215-0694-44C3-AC24-EC41C54AA9D2}" type="parTrans" cxnId="{26E6DDEC-ECC5-4B34-B3BF-E360B87BD4C5}">
      <dgm:prSet/>
      <dgm:spPr/>
      <dgm:t>
        <a:bodyPr/>
        <a:lstStyle/>
        <a:p>
          <a:endParaRPr lang="pt-PT"/>
        </a:p>
      </dgm:t>
    </dgm:pt>
    <dgm:pt modelId="{A2BA62D2-DCB9-4E63-A256-D905E34D7DFF}" type="sibTrans" cxnId="{26E6DDEC-ECC5-4B34-B3BF-E360B87BD4C5}">
      <dgm:prSet/>
      <dgm:spPr/>
      <dgm:t>
        <a:bodyPr/>
        <a:lstStyle/>
        <a:p>
          <a:endParaRPr lang="pt-PT"/>
        </a:p>
      </dgm:t>
    </dgm:pt>
    <dgm:pt modelId="{759376C3-CD3E-440C-B054-8FB948B76B1A}" type="pres">
      <dgm:prSet presAssocID="{143BFD65-69D0-4D9C-8EED-03FC8004CDBF}" presName="diagram" presStyleCnt="0">
        <dgm:presLayoutVars>
          <dgm:dir/>
          <dgm:resizeHandles val="exact"/>
        </dgm:presLayoutVars>
      </dgm:prSet>
      <dgm:spPr/>
    </dgm:pt>
    <dgm:pt modelId="{5BE5703D-5AD4-4CD0-9070-30C46D0BB758}" type="pres">
      <dgm:prSet presAssocID="{618604A2-A43E-4305-A63D-20A79C1547DC}" presName="node" presStyleLbl="node1" presStyleIdx="0" presStyleCnt="4">
        <dgm:presLayoutVars>
          <dgm:bulletEnabled val="1"/>
        </dgm:presLayoutVars>
      </dgm:prSet>
      <dgm:spPr/>
    </dgm:pt>
    <dgm:pt modelId="{1530B314-73EE-4D8D-B4FF-4CF043D01E86}" type="pres">
      <dgm:prSet presAssocID="{CCD12F03-1AFD-4EF3-B9CA-A308075DECBD}" presName="sibTrans" presStyleCnt="0"/>
      <dgm:spPr/>
    </dgm:pt>
    <dgm:pt modelId="{7F036C8C-8D95-4D75-8B16-441B736DCAD0}" type="pres">
      <dgm:prSet presAssocID="{4F516F0D-FF2A-48A7-BB46-50DD19CC55FA}" presName="node" presStyleLbl="node1" presStyleIdx="1" presStyleCnt="4">
        <dgm:presLayoutVars>
          <dgm:bulletEnabled val="1"/>
        </dgm:presLayoutVars>
      </dgm:prSet>
      <dgm:spPr/>
    </dgm:pt>
    <dgm:pt modelId="{AC87570F-FA47-4298-AB30-342A122CC876}" type="pres">
      <dgm:prSet presAssocID="{13E7DD28-0F13-488C-A9F2-B26C37460834}" presName="sibTrans" presStyleCnt="0"/>
      <dgm:spPr/>
    </dgm:pt>
    <dgm:pt modelId="{B082290E-BA70-4820-A6FC-97834E2E8F7C}" type="pres">
      <dgm:prSet presAssocID="{38FDAD0B-0117-4A79-B5D5-60631E9F7586}" presName="node" presStyleLbl="node1" presStyleIdx="2" presStyleCnt="4">
        <dgm:presLayoutVars>
          <dgm:bulletEnabled val="1"/>
        </dgm:presLayoutVars>
      </dgm:prSet>
      <dgm:spPr/>
    </dgm:pt>
    <dgm:pt modelId="{A63195A0-1B18-4A14-8B93-845B468E2A3D}" type="pres">
      <dgm:prSet presAssocID="{92F46462-40EA-4F5D-9600-BB35F3D60405}" presName="sibTrans" presStyleCnt="0"/>
      <dgm:spPr/>
    </dgm:pt>
    <dgm:pt modelId="{A566A33F-8EDA-4D5D-B283-3FD775D6DB34}" type="pres">
      <dgm:prSet presAssocID="{9C13E94F-BA95-459A-8F45-8AC4CD5856B6}" presName="node" presStyleLbl="node1" presStyleIdx="3" presStyleCnt="4">
        <dgm:presLayoutVars>
          <dgm:bulletEnabled val="1"/>
        </dgm:presLayoutVars>
      </dgm:prSet>
      <dgm:spPr/>
    </dgm:pt>
  </dgm:ptLst>
  <dgm:cxnLst>
    <dgm:cxn modelId="{573A4235-1985-4E75-A3BD-D4412DAD9212}" type="presOf" srcId="{143BFD65-69D0-4D9C-8EED-03FC8004CDBF}" destId="{759376C3-CD3E-440C-B054-8FB948B76B1A}" srcOrd="0" destOrd="0" presId="urn:microsoft.com/office/officeart/2005/8/layout/default"/>
    <dgm:cxn modelId="{7EF5ECA2-71DD-44C2-A064-5312DC7B03D7}" srcId="{143BFD65-69D0-4D9C-8EED-03FC8004CDBF}" destId="{38FDAD0B-0117-4A79-B5D5-60631E9F7586}" srcOrd="2" destOrd="0" parTransId="{C57B2187-2531-4655-98E0-59EC1D5E996E}" sibTransId="{92F46462-40EA-4F5D-9600-BB35F3D60405}"/>
    <dgm:cxn modelId="{885278A7-B26A-4001-973F-97A07088712F}" type="presOf" srcId="{4F516F0D-FF2A-48A7-BB46-50DD19CC55FA}" destId="{7F036C8C-8D95-4D75-8B16-441B736DCAD0}" srcOrd="0" destOrd="0" presId="urn:microsoft.com/office/officeart/2005/8/layout/default"/>
    <dgm:cxn modelId="{B0F567B7-0DBC-422B-B114-2BA40ACD5576}" type="presOf" srcId="{38FDAD0B-0117-4A79-B5D5-60631E9F7586}" destId="{B082290E-BA70-4820-A6FC-97834E2E8F7C}" srcOrd="0" destOrd="0" presId="urn:microsoft.com/office/officeart/2005/8/layout/default"/>
    <dgm:cxn modelId="{66276DB7-16D3-4468-B946-F32AC9EC65B7}" type="presOf" srcId="{9C13E94F-BA95-459A-8F45-8AC4CD5856B6}" destId="{A566A33F-8EDA-4D5D-B283-3FD775D6DB34}" srcOrd="0" destOrd="0" presId="urn:microsoft.com/office/officeart/2005/8/layout/default"/>
    <dgm:cxn modelId="{5BA8AAB7-348E-4BEB-8D0B-375DA37A6F95}" type="presOf" srcId="{618604A2-A43E-4305-A63D-20A79C1547DC}" destId="{5BE5703D-5AD4-4CD0-9070-30C46D0BB758}" srcOrd="0" destOrd="0" presId="urn:microsoft.com/office/officeart/2005/8/layout/default"/>
    <dgm:cxn modelId="{8AB26ECA-961B-4E92-82FA-B2A66191885D}" srcId="{143BFD65-69D0-4D9C-8EED-03FC8004CDBF}" destId="{618604A2-A43E-4305-A63D-20A79C1547DC}" srcOrd="0" destOrd="0" parTransId="{D2446934-CC61-4F3B-91C2-0B4F17A693CC}" sibTransId="{CCD12F03-1AFD-4EF3-B9CA-A308075DECBD}"/>
    <dgm:cxn modelId="{26E6DDEC-ECC5-4B34-B3BF-E360B87BD4C5}" srcId="{143BFD65-69D0-4D9C-8EED-03FC8004CDBF}" destId="{9C13E94F-BA95-459A-8F45-8AC4CD5856B6}" srcOrd="3" destOrd="0" parTransId="{631DE215-0694-44C3-AC24-EC41C54AA9D2}" sibTransId="{A2BA62D2-DCB9-4E63-A256-D905E34D7DFF}"/>
    <dgm:cxn modelId="{1B62CAF0-C797-4012-849D-5AC73FE17D7B}" srcId="{143BFD65-69D0-4D9C-8EED-03FC8004CDBF}" destId="{4F516F0D-FF2A-48A7-BB46-50DD19CC55FA}" srcOrd="1" destOrd="0" parTransId="{CD8B6D8C-F7DE-483D-820A-48590428D151}" sibTransId="{13E7DD28-0F13-488C-A9F2-B26C37460834}"/>
    <dgm:cxn modelId="{44489F7C-0B3D-4FA5-9E59-A6D5ECB1D120}" type="presParOf" srcId="{759376C3-CD3E-440C-B054-8FB948B76B1A}" destId="{5BE5703D-5AD4-4CD0-9070-30C46D0BB758}" srcOrd="0" destOrd="0" presId="urn:microsoft.com/office/officeart/2005/8/layout/default"/>
    <dgm:cxn modelId="{7E2407E2-1570-4570-BAD9-0F5A879F9951}" type="presParOf" srcId="{759376C3-CD3E-440C-B054-8FB948B76B1A}" destId="{1530B314-73EE-4D8D-B4FF-4CF043D01E86}" srcOrd="1" destOrd="0" presId="urn:microsoft.com/office/officeart/2005/8/layout/default"/>
    <dgm:cxn modelId="{1160D851-39A5-44CA-98F2-1FE1EE681085}" type="presParOf" srcId="{759376C3-CD3E-440C-B054-8FB948B76B1A}" destId="{7F036C8C-8D95-4D75-8B16-441B736DCAD0}" srcOrd="2" destOrd="0" presId="urn:microsoft.com/office/officeart/2005/8/layout/default"/>
    <dgm:cxn modelId="{EE38F200-2F03-4D09-8659-0B4529BC077D}" type="presParOf" srcId="{759376C3-CD3E-440C-B054-8FB948B76B1A}" destId="{AC87570F-FA47-4298-AB30-342A122CC876}" srcOrd="3" destOrd="0" presId="urn:microsoft.com/office/officeart/2005/8/layout/default"/>
    <dgm:cxn modelId="{C481A8CE-0EAA-44C5-AC9A-BA8019F7270A}" type="presParOf" srcId="{759376C3-CD3E-440C-B054-8FB948B76B1A}" destId="{B082290E-BA70-4820-A6FC-97834E2E8F7C}" srcOrd="4" destOrd="0" presId="urn:microsoft.com/office/officeart/2005/8/layout/default"/>
    <dgm:cxn modelId="{86E96D8F-4F9F-44E7-BED8-B94C9335FD1B}" type="presParOf" srcId="{759376C3-CD3E-440C-B054-8FB948B76B1A}" destId="{A63195A0-1B18-4A14-8B93-845B468E2A3D}" srcOrd="5" destOrd="0" presId="urn:microsoft.com/office/officeart/2005/8/layout/default"/>
    <dgm:cxn modelId="{E22A139F-CA1A-4ED5-8CA7-CDC3345AC413}" type="presParOf" srcId="{759376C3-CD3E-440C-B054-8FB948B76B1A}" destId="{A566A33F-8EDA-4D5D-B283-3FD775D6DB34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43BFD65-69D0-4D9C-8EED-03FC8004CDBF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PT"/>
        </a:p>
      </dgm:t>
    </dgm:pt>
    <dgm:pt modelId="{618604A2-A43E-4305-A63D-20A79C1547DC}">
      <dgm:prSet/>
      <dgm:spPr/>
      <dgm:t>
        <a:bodyPr/>
        <a:lstStyle/>
        <a:p>
          <a:r>
            <a:rPr lang="en-GB" dirty="0"/>
            <a:t>What’s the evolution of the track’s streaming numbers during a period?</a:t>
          </a:r>
          <a:endParaRPr lang="pt-PT" b="0" dirty="0"/>
        </a:p>
      </dgm:t>
    </dgm:pt>
    <dgm:pt modelId="{D2446934-CC61-4F3B-91C2-0B4F17A693CC}" type="parTrans" cxnId="{8AB26ECA-961B-4E92-82FA-B2A66191885D}">
      <dgm:prSet/>
      <dgm:spPr/>
      <dgm:t>
        <a:bodyPr/>
        <a:lstStyle/>
        <a:p>
          <a:endParaRPr lang="pt-PT"/>
        </a:p>
      </dgm:t>
    </dgm:pt>
    <dgm:pt modelId="{CCD12F03-1AFD-4EF3-B9CA-A308075DECBD}" type="sibTrans" cxnId="{8AB26ECA-961B-4E92-82FA-B2A66191885D}">
      <dgm:prSet/>
      <dgm:spPr/>
      <dgm:t>
        <a:bodyPr/>
        <a:lstStyle/>
        <a:p>
          <a:endParaRPr lang="pt-PT"/>
        </a:p>
      </dgm:t>
    </dgm:pt>
    <dgm:pt modelId="{4F516F0D-FF2A-48A7-BB46-50DD19CC55FA}">
      <dgm:prSet/>
      <dgm:spPr/>
      <dgm:t>
        <a:bodyPr/>
        <a:lstStyle/>
        <a:p>
          <a:r>
            <a:rPr lang="en-GB" dirty="0"/>
            <a:t>Which tracks lasted longer on the top? Why?</a:t>
          </a:r>
          <a:endParaRPr lang="pt-PT" b="0" dirty="0"/>
        </a:p>
      </dgm:t>
    </dgm:pt>
    <dgm:pt modelId="{CD8B6D8C-F7DE-483D-820A-48590428D151}" type="parTrans" cxnId="{1B62CAF0-C797-4012-849D-5AC73FE17D7B}">
      <dgm:prSet/>
      <dgm:spPr/>
      <dgm:t>
        <a:bodyPr/>
        <a:lstStyle/>
        <a:p>
          <a:endParaRPr lang="pt-PT"/>
        </a:p>
      </dgm:t>
    </dgm:pt>
    <dgm:pt modelId="{13E7DD28-0F13-488C-A9F2-B26C37460834}" type="sibTrans" cxnId="{1B62CAF0-C797-4012-849D-5AC73FE17D7B}">
      <dgm:prSet/>
      <dgm:spPr/>
      <dgm:t>
        <a:bodyPr/>
        <a:lstStyle/>
        <a:p>
          <a:endParaRPr lang="pt-PT"/>
        </a:p>
      </dgm:t>
    </dgm:pt>
    <dgm:pt modelId="{38FDAD0B-0117-4A79-B5D5-60631E9F7586}">
      <dgm:prSet/>
      <dgm:spPr/>
      <dgm:t>
        <a:bodyPr/>
        <a:lstStyle/>
        <a:p>
          <a:r>
            <a:rPr lang="en-GB" dirty="0"/>
            <a:t>Is there any correlation between the happiness / danceability of the most listened tracks with the time of year? </a:t>
          </a:r>
          <a:endParaRPr lang="pt-PT" b="0" dirty="0"/>
        </a:p>
      </dgm:t>
    </dgm:pt>
    <dgm:pt modelId="{C57B2187-2531-4655-98E0-59EC1D5E996E}" type="parTrans" cxnId="{7EF5ECA2-71DD-44C2-A064-5312DC7B03D7}">
      <dgm:prSet/>
      <dgm:spPr/>
      <dgm:t>
        <a:bodyPr/>
        <a:lstStyle/>
        <a:p>
          <a:endParaRPr lang="pt-PT"/>
        </a:p>
      </dgm:t>
    </dgm:pt>
    <dgm:pt modelId="{92F46462-40EA-4F5D-9600-BB35F3D60405}" type="sibTrans" cxnId="{7EF5ECA2-71DD-44C2-A064-5312DC7B03D7}">
      <dgm:prSet/>
      <dgm:spPr/>
      <dgm:t>
        <a:bodyPr/>
        <a:lstStyle/>
        <a:p>
          <a:endParaRPr lang="pt-PT"/>
        </a:p>
      </dgm:t>
    </dgm:pt>
    <dgm:pt modelId="{759376C3-CD3E-440C-B054-8FB948B76B1A}" type="pres">
      <dgm:prSet presAssocID="{143BFD65-69D0-4D9C-8EED-03FC8004CDBF}" presName="diagram" presStyleCnt="0">
        <dgm:presLayoutVars>
          <dgm:dir/>
          <dgm:resizeHandles val="exact"/>
        </dgm:presLayoutVars>
      </dgm:prSet>
      <dgm:spPr/>
    </dgm:pt>
    <dgm:pt modelId="{5BE5703D-5AD4-4CD0-9070-30C46D0BB758}" type="pres">
      <dgm:prSet presAssocID="{618604A2-A43E-4305-A63D-20A79C1547DC}" presName="node" presStyleLbl="node1" presStyleIdx="0" presStyleCnt="3">
        <dgm:presLayoutVars>
          <dgm:bulletEnabled val="1"/>
        </dgm:presLayoutVars>
      </dgm:prSet>
      <dgm:spPr/>
    </dgm:pt>
    <dgm:pt modelId="{1530B314-73EE-4D8D-B4FF-4CF043D01E86}" type="pres">
      <dgm:prSet presAssocID="{CCD12F03-1AFD-4EF3-B9CA-A308075DECBD}" presName="sibTrans" presStyleCnt="0"/>
      <dgm:spPr/>
    </dgm:pt>
    <dgm:pt modelId="{7F036C8C-8D95-4D75-8B16-441B736DCAD0}" type="pres">
      <dgm:prSet presAssocID="{4F516F0D-FF2A-48A7-BB46-50DD19CC55FA}" presName="node" presStyleLbl="node1" presStyleIdx="1" presStyleCnt="3">
        <dgm:presLayoutVars>
          <dgm:bulletEnabled val="1"/>
        </dgm:presLayoutVars>
      </dgm:prSet>
      <dgm:spPr/>
    </dgm:pt>
    <dgm:pt modelId="{AC87570F-FA47-4298-AB30-342A122CC876}" type="pres">
      <dgm:prSet presAssocID="{13E7DD28-0F13-488C-A9F2-B26C37460834}" presName="sibTrans" presStyleCnt="0"/>
      <dgm:spPr/>
    </dgm:pt>
    <dgm:pt modelId="{B082290E-BA70-4820-A6FC-97834E2E8F7C}" type="pres">
      <dgm:prSet presAssocID="{38FDAD0B-0117-4A79-B5D5-60631E9F7586}" presName="node" presStyleLbl="node1" presStyleIdx="2" presStyleCnt="3">
        <dgm:presLayoutVars>
          <dgm:bulletEnabled val="1"/>
        </dgm:presLayoutVars>
      </dgm:prSet>
      <dgm:spPr/>
    </dgm:pt>
  </dgm:ptLst>
  <dgm:cxnLst>
    <dgm:cxn modelId="{573A4235-1985-4E75-A3BD-D4412DAD9212}" type="presOf" srcId="{143BFD65-69D0-4D9C-8EED-03FC8004CDBF}" destId="{759376C3-CD3E-440C-B054-8FB948B76B1A}" srcOrd="0" destOrd="0" presId="urn:microsoft.com/office/officeart/2005/8/layout/default"/>
    <dgm:cxn modelId="{7EF5ECA2-71DD-44C2-A064-5312DC7B03D7}" srcId="{143BFD65-69D0-4D9C-8EED-03FC8004CDBF}" destId="{38FDAD0B-0117-4A79-B5D5-60631E9F7586}" srcOrd="2" destOrd="0" parTransId="{C57B2187-2531-4655-98E0-59EC1D5E996E}" sibTransId="{92F46462-40EA-4F5D-9600-BB35F3D60405}"/>
    <dgm:cxn modelId="{885278A7-B26A-4001-973F-97A07088712F}" type="presOf" srcId="{4F516F0D-FF2A-48A7-BB46-50DD19CC55FA}" destId="{7F036C8C-8D95-4D75-8B16-441B736DCAD0}" srcOrd="0" destOrd="0" presId="urn:microsoft.com/office/officeart/2005/8/layout/default"/>
    <dgm:cxn modelId="{B0F567B7-0DBC-422B-B114-2BA40ACD5576}" type="presOf" srcId="{38FDAD0B-0117-4A79-B5D5-60631E9F7586}" destId="{B082290E-BA70-4820-A6FC-97834E2E8F7C}" srcOrd="0" destOrd="0" presId="urn:microsoft.com/office/officeart/2005/8/layout/default"/>
    <dgm:cxn modelId="{5BA8AAB7-348E-4BEB-8D0B-375DA37A6F95}" type="presOf" srcId="{618604A2-A43E-4305-A63D-20A79C1547DC}" destId="{5BE5703D-5AD4-4CD0-9070-30C46D0BB758}" srcOrd="0" destOrd="0" presId="urn:microsoft.com/office/officeart/2005/8/layout/default"/>
    <dgm:cxn modelId="{8AB26ECA-961B-4E92-82FA-B2A66191885D}" srcId="{143BFD65-69D0-4D9C-8EED-03FC8004CDBF}" destId="{618604A2-A43E-4305-A63D-20A79C1547DC}" srcOrd="0" destOrd="0" parTransId="{D2446934-CC61-4F3B-91C2-0B4F17A693CC}" sibTransId="{CCD12F03-1AFD-4EF3-B9CA-A308075DECBD}"/>
    <dgm:cxn modelId="{1B62CAF0-C797-4012-849D-5AC73FE17D7B}" srcId="{143BFD65-69D0-4D9C-8EED-03FC8004CDBF}" destId="{4F516F0D-FF2A-48A7-BB46-50DD19CC55FA}" srcOrd="1" destOrd="0" parTransId="{CD8B6D8C-F7DE-483D-820A-48590428D151}" sibTransId="{13E7DD28-0F13-488C-A9F2-B26C37460834}"/>
    <dgm:cxn modelId="{44489F7C-0B3D-4FA5-9E59-A6D5ECB1D120}" type="presParOf" srcId="{759376C3-CD3E-440C-B054-8FB948B76B1A}" destId="{5BE5703D-5AD4-4CD0-9070-30C46D0BB758}" srcOrd="0" destOrd="0" presId="urn:microsoft.com/office/officeart/2005/8/layout/default"/>
    <dgm:cxn modelId="{7E2407E2-1570-4570-BAD9-0F5A879F9951}" type="presParOf" srcId="{759376C3-CD3E-440C-B054-8FB948B76B1A}" destId="{1530B314-73EE-4D8D-B4FF-4CF043D01E86}" srcOrd="1" destOrd="0" presId="urn:microsoft.com/office/officeart/2005/8/layout/default"/>
    <dgm:cxn modelId="{1160D851-39A5-44CA-98F2-1FE1EE681085}" type="presParOf" srcId="{759376C3-CD3E-440C-B054-8FB948B76B1A}" destId="{7F036C8C-8D95-4D75-8B16-441B736DCAD0}" srcOrd="2" destOrd="0" presId="urn:microsoft.com/office/officeart/2005/8/layout/default"/>
    <dgm:cxn modelId="{EE38F200-2F03-4D09-8659-0B4529BC077D}" type="presParOf" srcId="{759376C3-CD3E-440C-B054-8FB948B76B1A}" destId="{AC87570F-FA47-4298-AB30-342A122CC876}" srcOrd="3" destOrd="0" presId="urn:microsoft.com/office/officeart/2005/8/layout/default"/>
    <dgm:cxn modelId="{C481A8CE-0EAA-44C5-AC9A-BA8019F7270A}" type="presParOf" srcId="{759376C3-CD3E-440C-B054-8FB948B76B1A}" destId="{B082290E-BA70-4820-A6FC-97834E2E8F7C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59D981-D007-4AF5-BB29-EDA8AAC2EE3D}">
      <dsp:nvSpPr>
        <dsp:cNvPr id="0" name=""/>
        <dsp:cNvSpPr/>
      </dsp:nvSpPr>
      <dsp:spPr>
        <a:xfrm>
          <a:off x="1727" y="0"/>
          <a:ext cx="2688282" cy="52149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0" kern="1200" dirty="0"/>
            <a:t>Music</a:t>
          </a:r>
          <a:endParaRPr lang="pt-PT" sz="4000" kern="1200" dirty="0"/>
        </a:p>
      </dsp:txBody>
      <dsp:txXfrm>
        <a:off x="1727" y="2085989"/>
        <a:ext cx="2688282" cy="2085989"/>
      </dsp:txXfrm>
    </dsp:sp>
    <dsp:sp modelId="{F833FDD0-89F5-4E7F-AF3E-F2D4A5EEA42C}">
      <dsp:nvSpPr>
        <dsp:cNvPr id="0" name=""/>
        <dsp:cNvSpPr/>
      </dsp:nvSpPr>
      <dsp:spPr>
        <a:xfrm>
          <a:off x="477575" y="312898"/>
          <a:ext cx="1736586" cy="173658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6257B8-03BD-4707-843E-82DEAD6FD62A}">
      <dsp:nvSpPr>
        <dsp:cNvPr id="0" name=""/>
        <dsp:cNvSpPr/>
      </dsp:nvSpPr>
      <dsp:spPr>
        <a:xfrm>
          <a:off x="2770658" y="0"/>
          <a:ext cx="2688282" cy="52149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b="0" kern="1200" dirty="0" err="1"/>
            <a:t>Facilitate</a:t>
          </a:r>
          <a:r>
            <a:rPr lang="pt-PT" sz="2100" b="0" kern="1200" dirty="0"/>
            <a:t> </a:t>
          </a:r>
          <a:r>
            <a:rPr lang="pt-PT" sz="2100" b="0" kern="1200" dirty="0" err="1"/>
            <a:t>the</a:t>
          </a:r>
          <a:r>
            <a:rPr lang="pt-PT" sz="2100" b="0" kern="1200" dirty="0"/>
            <a:t> </a:t>
          </a:r>
          <a:r>
            <a:rPr lang="pt-PT" sz="2100" b="0" kern="1200" dirty="0" err="1"/>
            <a:t>interpretation</a:t>
          </a:r>
          <a:r>
            <a:rPr lang="pt-PT" sz="2100" b="0" kern="1200" dirty="0"/>
            <a:t> </a:t>
          </a:r>
          <a:r>
            <a:rPr lang="pt-PT" sz="2100" b="0" kern="1200" dirty="0" err="1"/>
            <a:t>of</a:t>
          </a:r>
          <a:r>
            <a:rPr lang="pt-PT" sz="2100" b="0" kern="1200" dirty="0"/>
            <a:t> musical </a:t>
          </a:r>
          <a:r>
            <a:rPr lang="pt-PT" sz="2100" b="0" kern="1200" dirty="0" err="1"/>
            <a:t>trends</a:t>
          </a:r>
          <a:r>
            <a:rPr lang="pt-PT" sz="2100" b="0" kern="1200" dirty="0"/>
            <a:t> </a:t>
          </a:r>
          <a:r>
            <a:rPr lang="pt-PT" sz="2100" b="0" kern="1200" dirty="0" err="1"/>
            <a:t>throughout</a:t>
          </a:r>
          <a:r>
            <a:rPr lang="pt-PT" sz="2100" b="0" kern="1200" dirty="0"/>
            <a:t> </a:t>
          </a:r>
          <a:r>
            <a:rPr lang="pt-PT" sz="2100" b="0" kern="1200" dirty="0" err="1"/>
            <a:t>the</a:t>
          </a:r>
          <a:r>
            <a:rPr lang="pt-PT" sz="2100" b="0" kern="1200" dirty="0"/>
            <a:t> </a:t>
          </a:r>
          <a:r>
            <a:rPr lang="pt-PT" sz="2100" b="0" kern="1200" dirty="0" err="1"/>
            <a:t>year</a:t>
          </a:r>
          <a:r>
            <a:rPr lang="pt-PT" sz="2100" b="0" kern="1200" dirty="0"/>
            <a:t> 2019 </a:t>
          </a:r>
          <a:endParaRPr lang="pt-PT" sz="2100" kern="1200" dirty="0"/>
        </a:p>
      </dsp:txBody>
      <dsp:txXfrm>
        <a:off x="2770658" y="2085989"/>
        <a:ext cx="2688282" cy="2085989"/>
      </dsp:txXfrm>
    </dsp:sp>
    <dsp:sp modelId="{84A050FD-AA1C-4505-9142-B07C11262C56}">
      <dsp:nvSpPr>
        <dsp:cNvPr id="0" name=""/>
        <dsp:cNvSpPr/>
      </dsp:nvSpPr>
      <dsp:spPr>
        <a:xfrm>
          <a:off x="3246506" y="312898"/>
          <a:ext cx="1736586" cy="1736586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BD54D7-BCEF-49EF-9736-33CA56EB12CA}">
      <dsp:nvSpPr>
        <dsp:cNvPr id="0" name=""/>
        <dsp:cNvSpPr/>
      </dsp:nvSpPr>
      <dsp:spPr>
        <a:xfrm>
          <a:off x="5539589" y="0"/>
          <a:ext cx="2688282" cy="52149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May be relevant for artists to study "what people like to hear" (popularity) </a:t>
          </a:r>
          <a:r>
            <a:rPr lang="en-US" sz="2100" kern="1200" dirty="0"/>
            <a:t>or simply for the general public</a:t>
          </a:r>
          <a:endParaRPr lang="pt-PT" sz="2100" kern="1200" dirty="0"/>
        </a:p>
      </dsp:txBody>
      <dsp:txXfrm>
        <a:off x="5539589" y="2085989"/>
        <a:ext cx="2688282" cy="2085989"/>
      </dsp:txXfrm>
    </dsp:sp>
    <dsp:sp modelId="{33C6381C-DC53-4011-994A-65AB43B7AB74}">
      <dsp:nvSpPr>
        <dsp:cNvPr id="0" name=""/>
        <dsp:cNvSpPr/>
      </dsp:nvSpPr>
      <dsp:spPr>
        <a:xfrm>
          <a:off x="6196277" y="507274"/>
          <a:ext cx="1374907" cy="134783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519362-FC76-454A-86CE-72023BC398EE}">
      <dsp:nvSpPr>
        <dsp:cNvPr id="0" name=""/>
        <dsp:cNvSpPr/>
      </dsp:nvSpPr>
      <dsp:spPr>
        <a:xfrm>
          <a:off x="329183" y="4171979"/>
          <a:ext cx="7571232" cy="782246"/>
        </a:xfrm>
        <a:prstGeom prst="leftRight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9D1B9E-DF15-4803-B0F9-7B2BD189D029}">
      <dsp:nvSpPr>
        <dsp:cNvPr id="0" name=""/>
        <dsp:cNvSpPr/>
      </dsp:nvSpPr>
      <dsp:spPr>
        <a:xfrm>
          <a:off x="0" y="204756"/>
          <a:ext cx="8229600" cy="23552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Gathered by us, using the csv files available at </a:t>
          </a:r>
          <a:r>
            <a:rPr lang="en-GB" sz="3300" u="sng" kern="1200" dirty="0">
              <a:hlinkClick xmlns:r="http://schemas.openxmlformats.org/officeDocument/2006/relationships" r:id="rId1"/>
            </a:rPr>
            <a:t>Spotify Charts</a:t>
          </a:r>
          <a:r>
            <a:rPr lang="en-GB" sz="3300" kern="1200" dirty="0"/>
            <a:t> and making requests to the </a:t>
          </a:r>
          <a:r>
            <a:rPr lang="en-GB" sz="3300" u="sng" kern="1200" dirty="0">
              <a:hlinkClick xmlns:r="http://schemas.openxmlformats.org/officeDocument/2006/relationships" r:id="rId2"/>
            </a:rPr>
            <a:t>Spotify API</a:t>
          </a:r>
          <a:r>
            <a:rPr lang="en-GB" sz="3300" kern="1200" dirty="0"/>
            <a:t> to obtain more information about the tracks </a:t>
          </a:r>
          <a:endParaRPr lang="pt-PT" sz="3300" kern="1200" dirty="0"/>
        </a:p>
      </dsp:txBody>
      <dsp:txXfrm>
        <a:off x="114972" y="319728"/>
        <a:ext cx="7999656" cy="2125266"/>
      </dsp:txXfrm>
    </dsp:sp>
    <dsp:sp modelId="{8083AFC5-CEA6-427E-879E-A04790483D1D}">
      <dsp:nvSpPr>
        <dsp:cNvPr id="0" name=""/>
        <dsp:cNvSpPr/>
      </dsp:nvSpPr>
      <dsp:spPr>
        <a:xfrm>
          <a:off x="0" y="2655006"/>
          <a:ext cx="8229600" cy="23552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/>
            <a:t>To retrieve the information, we used a small </a:t>
          </a:r>
          <a:r>
            <a:rPr lang="en-GB" sz="3300" i="1" kern="1200"/>
            <a:t>JavaScript</a:t>
          </a:r>
          <a:r>
            <a:rPr lang="en-GB" sz="3300" kern="1200"/>
            <a:t> program, written by us, that allows us to select the dates from which we want the charts. Our dataset is not available online</a:t>
          </a:r>
          <a:endParaRPr lang="pt-PT" sz="3300" kern="1200"/>
        </a:p>
      </dsp:txBody>
      <dsp:txXfrm>
        <a:off x="114972" y="2769978"/>
        <a:ext cx="7999656" cy="21252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E5703D-5AD4-4CD0-9070-30C46D0BB758}">
      <dsp:nvSpPr>
        <dsp:cNvPr id="0" name=""/>
        <dsp:cNvSpPr/>
      </dsp:nvSpPr>
      <dsp:spPr>
        <a:xfrm>
          <a:off x="1004" y="60851"/>
          <a:ext cx="3917900" cy="23507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b="0" kern="1200" dirty="0"/>
            <a:t>How does the features (energy, loudness, tempo, etc) of the track affect its popularity?</a:t>
          </a:r>
          <a:endParaRPr lang="pt-PT" sz="3000" b="0" kern="1200" dirty="0"/>
        </a:p>
      </dsp:txBody>
      <dsp:txXfrm>
        <a:off x="1004" y="60851"/>
        <a:ext cx="3917900" cy="2350740"/>
      </dsp:txXfrm>
    </dsp:sp>
    <dsp:sp modelId="{7F036C8C-8D95-4D75-8B16-441B736DCAD0}">
      <dsp:nvSpPr>
        <dsp:cNvPr id="0" name=""/>
        <dsp:cNvSpPr/>
      </dsp:nvSpPr>
      <dsp:spPr>
        <a:xfrm>
          <a:off x="4310695" y="60851"/>
          <a:ext cx="3917900" cy="23507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b="0" kern="1200" dirty="0"/>
            <a:t>Are music trends affected by the song duration?</a:t>
          </a:r>
          <a:endParaRPr lang="pt-PT" sz="3000" b="0" kern="1200" dirty="0"/>
        </a:p>
      </dsp:txBody>
      <dsp:txXfrm>
        <a:off x="4310695" y="60851"/>
        <a:ext cx="3917900" cy="2350740"/>
      </dsp:txXfrm>
    </dsp:sp>
    <dsp:sp modelId="{B082290E-BA70-4820-A6FC-97834E2E8F7C}">
      <dsp:nvSpPr>
        <dsp:cNvPr id="0" name=""/>
        <dsp:cNvSpPr/>
      </dsp:nvSpPr>
      <dsp:spPr>
        <a:xfrm>
          <a:off x="1004" y="2803382"/>
          <a:ext cx="3917900" cy="23507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b="0" kern="1200" dirty="0"/>
            <a:t>Do artists care about explicitness? Does that affect streaming numbers?</a:t>
          </a:r>
          <a:endParaRPr lang="pt-PT" sz="3000" b="0" kern="1200" dirty="0"/>
        </a:p>
      </dsp:txBody>
      <dsp:txXfrm>
        <a:off x="1004" y="2803382"/>
        <a:ext cx="3917900" cy="2350740"/>
      </dsp:txXfrm>
    </dsp:sp>
    <dsp:sp modelId="{A566A33F-8EDA-4D5D-B283-3FD775D6DB34}">
      <dsp:nvSpPr>
        <dsp:cNvPr id="0" name=""/>
        <dsp:cNvSpPr/>
      </dsp:nvSpPr>
      <dsp:spPr>
        <a:xfrm>
          <a:off x="4310695" y="2803382"/>
          <a:ext cx="3917900" cy="23507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b="0" kern="1200" dirty="0"/>
            <a:t>Which artists have had a good 2019? Which tracks were most played during a period?</a:t>
          </a:r>
          <a:endParaRPr lang="pt-PT" sz="3000" b="0" kern="1200" dirty="0"/>
        </a:p>
      </dsp:txBody>
      <dsp:txXfrm>
        <a:off x="4310695" y="2803382"/>
        <a:ext cx="3917900" cy="23507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E5703D-5AD4-4CD0-9070-30C46D0BB758}">
      <dsp:nvSpPr>
        <dsp:cNvPr id="0" name=""/>
        <dsp:cNvSpPr/>
      </dsp:nvSpPr>
      <dsp:spPr>
        <a:xfrm>
          <a:off x="1004" y="60851"/>
          <a:ext cx="3917900" cy="23507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What’s the evolution of the track’s streaming numbers during a period?</a:t>
          </a:r>
          <a:endParaRPr lang="pt-PT" sz="3000" b="0" kern="1200" dirty="0"/>
        </a:p>
      </dsp:txBody>
      <dsp:txXfrm>
        <a:off x="1004" y="60851"/>
        <a:ext cx="3917900" cy="2350740"/>
      </dsp:txXfrm>
    </dsp:sp>
    <dsp:sp modelId="{7F036C8C-8D95-4D75-8B16-441B736DCAD0}">
      <dsp:nvSpPr>
        <dsp:cNvPr id="0" name=""/>
        <dsp:cNvSpPr/>
      </dsp:nvSpPr>
      <dsp:spPr>
        <a:xfrm>
          <a:off x="4310695" y="60851"/>
          <a:ext cx="3917900" cy="23507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Which tracks lasted longer on the top? Why?</a:t>
          </a:r>
          <a:endParaRPr lang="pt-PT" sz="3000" b="0" kern="1200" dirty="0"/>
        </a:p>
      </dsp:txBody>
      <dsp:txXfrm>
        <a:off x="4310695" y="60851"/>
        <a:ext cx="3917900" cy="2350740"/>
      </dsp:txXfrm>
    </dsp:sp>
    <dsp:sp modelId="{B082290E-BA70-4820-A6FC-97834E2E8F7C}">
      <dsp:nvSpPr>
        <dsp:cNvPr id="0" name=""/>
        <dsp:cNvSpPr/>
      </dsp:nvSpPr>
      <dsp:spPr>
        <a:xfrm>
          <a:off x="2155849" y="2803382"/>
          <a:ext cx="3917900" cy="23507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Is there any correlation between the happiness / danceability of the most listened tracks with the time of year? </a:t>
          </a:r>
          <a:endParaRPr lang="pt-PT" sz="3000" b="0" kern="1200" dirty="0"/>
        </a:p>
      </dsp:txBody>
      <dsp:txXfrm>
        <a:off x="2155849" y="2803382"/>
        <a:ext cx="3917900" cy="2350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C36E7-9E00-462E-80A3-32F2BE615C7A}" type="datetimeFigureOut">
              <a:rPr lang="en-US" smtClean="0"/>
              <a:t>9/29/2019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702CB-D988-47C5-8204-95032A6A7C2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2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3E309-ED8D-4193-99AF-E5EA90965E98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5F173-C1DD-4975-94BF-5B9ED67F767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1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9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85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5F173-C1DD-4975-94BF-5B9ED67F767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aniel\Desktop\asian_by_Feni_x.jpg"/>
          <p:cNvPicPr>
            <a:picLocks noChangeAspect="1" noChangeArrowheads="1"/>
          </p:cNvPicPr>
          <p:nvPr userDrawn="1"/>
        </p:nvPicPr>
        <p:blipFill>
          <a:blip r:embed="rId2" cstate="print"/>
          <a:srcRect r="24528" b="29245"/>
          <a:stretch>
            <a:fillRect/>
          </a:stretch>
        </p:blipFill>
        <p:spPr bwMode="auto">
          <a:xfrm flipH="1" flipV="1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1000108"/>
            <a:ext cx="6929454" cy="2071702"/>
          </a:xfrm>
          <a:solidFill>
            <a:srgbClr val="1D3B59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2285984" cy="2286016"/>
          </a:xfrm>
          <a:solidFill>
            <a:srgbClr val="336699"/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defRPr sz="11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97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97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3CC9924-33BC-4796-B0F9-D37DB5D899BF}" type="datetimeFigureOut">
              <a:rPr lang="pt-PT" smtClean="0"/>
              <a:pPr/>
              <a:t>29/09/2019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BF8D4-C87A-47B7-9996-84452461937B}" type="slidenum">
              <a:rPr lang="pt-PT" smtClean="0"/>
              <a:pPr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ln w="152400">
            <a:solidFill>
              <a:srgbClr val="336699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2790000" cy="2790000"/>
          </a:xfrm>
          <a:solidFill>
            <a:srgbClr val="336699"/>
          </a:solidFill>
          <a:ln>
            <a:noFill/>
          </a:ln>
        </p:spPr>
        <p:txBody>
          <a:bodyPr>
            <a:noAutofit/>
          </a:bodyPr>
          <a:lstStyle>
            <a:lvl1pPr marL="0" indent="0" algn="ctr">
              <a:defRPr sz="16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222" y="2886061"/>
            <a:ext cx="6786578" cy="3362339"/>
          </a:xfrm>
          <a:solidFill>
            <a:schemeClr val="bg1">
              <a:alpha val="80000"/>
            </a:schemeClr>
          </a:solidFill>
        </p:spPr>
        <p:txBody>
          <a:bodyPr anchor="t">
            <a:noAutofit/>
          </a:bodyPr>
          <a:lstStyle>
            <a:lvl1pPr algn="r">
              <a:defRPr sz="6600" b="1" cap="all">
                <a:solidFill>
                  <a:srgbClr val="33669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90063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3259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62314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9942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32" y="-24"/>
            <a:ext cx="9144032" cy="857256"/>
          </a:xfrm>
          <a:prstGeom prst="rect">
            <a:avLst/>
          </a:prstGeo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60"/>
            <a:ext cx="8229600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58775" indent="0" algn="l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800"/>
        </a:spcBef>
        <a:buFont typeface="Arial" pitchFamily="34" charset="0"/>
        <a:buNone/>
        <a:defRPr sz="3200" b="1" kern="12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-27384"/>
            <a:ext cx="9215438" cy="1944216"/>
          </a:xfrm>
        </p:spPr>
        <p:txBody>
          <a:bodyPr>
            <a:noAutofit/>
          </a:bodyPr>
          <a:lstStyle/>
          <a:p>
            <a:pPr algn="ctr"/>
            <a:r>
              <a:rPr lang="pt-PT" sz="4800" b="1" dirty="0" err="1"/>
              <a:t>Information</a:t>
            </a:r>
            <a:r>
              <a:rPr lang="pt-PT" sz="4800" b="1" dirty="0"/>
              <a:t> </a:t>
            </a:r>
            <a:r>
              <a:rPr lang="pt-PT" sz="4800" b="1" dirty="0" err="1"/>
              <a:t>Visualization</a:t>
            </a:r>
            <a:br>
              <a:rPr lang="pt-PT" sz="4800" b="1" dirty="0"/>
            </a:br>
            <a:r>
              <a:rPr lang="pt-PT" sz="4800" dirty="0" err="1"/>
              <a:t>Project</a:t>
            </a:r>
            <a:r>
              <a:rPr lang="pt-PT" sz="4800" dirty="0"/>
              <a:t> </a:t>
            </a:r>
            <a:r>
              <a:rPr lang="pt-PT" sz="4800" dirty="0" err="1"/>
              <a:t>Proposal</a:t>
            </a:r>
            <a:r>
              <a:rPr lang="pt-PT" sz="4800" dirty="0"/>
              <a:t> </a:t>
            </a:r>
            <a:r>
              <a:rPr lang="pt-PT" sz="4800" dirty="0" err="1"/>
              <a:t>and</a:t>
            </a:r>
            <a:r>
              <a:rPr lang="pt-PT" sz="4800" dirty="0"/>
              <a:t> </a:t>
            </a:r>
            <a:r>
              <a:rPr lang="pt-PT" sz="4800" dirty="0" err="1"/>
              <a:t>Dataset</a:t>
            </a:r>
            <a:endParaRPr lang="pt-PT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4572008"/>
            <a:ext cx="1979712" cy="2286016"/>
          </a:xfrm>
          <a:solidFill>
            <a:schemeClr val="bg1"/>
          </a:solidFill>
        </p:spPr>
        <p:txBody>
          <a:bodyPr/>
          <a:lstStyle/>
          <a:p>
            <a:r>
              <a:rPr lang="pt-PT" sz="4600" dirty="0">
                <a:solidFill>
                  <a:schemeClr val="bg2"/>
                </a:solidFill>
              </a:rPr>
              <a:t>G52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970419" y="4571984"/>
            <a:ext cx="3672408" cy="2286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ts val="1800"/>
              </a:spcBef>
              <a:buFont typeface="Arial" pitchFamily="34" charset="0"/>
              <a:buNone/>
              <a:defRPr sz="1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2400" b="0" dirty="0">
                <a:solidFill>
                  <a:schemeClr val="bg2"/>
                </a:solidFill>
              </a:rPr>
              <a:t>97036 – Martim Bravo</a:t>
            </a:r>
          </a:p>
          <a:p>
            <a:pPr algn="r"/>
            <a:r>
              <a:rPr lang="pt-PT" sz="2400" b="0" dirty="0">
                <a:solidFill>
                  <a:schemeClr val="bg2"/>
                </a:solidFill>
              </a:rPr>
              <a:t>97090 – Gonçalo Adolfo</a:t>
            </a:r>
          </a:p>
          <a:p>
            <a:pPr algn="r"/>
            <a:r>
              <a:rPr lang="pt-PT" sz="2400" b="0" dirty="0">
                <a:solidFill>
                  <a:schemeClr val="bg2"/>
                </a:solidFill>
              </a:rPr>
              <a:t>XXXXX – Francisco Delgado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Sample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346"/>
            <a:ext cx="8229600" cy="5214974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800" b="0" dirty="0"/>
              <a:t>(</a:t>
            </a:r>
            <a:r>
              <a:rPr lang="en-US" sz="1800" b="0" dirty="0">
                <a:solidFill>
                  <a:schemeClr val="tx1"/>
                </a:solidFill>
              </a:rPr>
              <a:t>from “</a:t>
            </a:r>
            <a:r>
              <a:rPr lang="en-US" sz="1800" b="0" dirty="0" err="1">
                <a:solidFill>
                  <a:schemeClr val="tx1"/>
                </a:solidFill>
              </a:rPr>
              <a:t>spotify-charts.json</a:t>
            </a:r>
            <a:r>
              <a:rPr lang="en-US" sz="1800" b="0" dirty="0">
                <a:solidFill>
                  <a:schemeClr val="tx1"/>
                </a:solidFill>
              </a:rPr>
              <a:t>”)</a:t>
            </a:r>
            <a:endParaRPr lang="pt-PT" sz="1800" b="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pt-PT" sz="1800" b="0" dirty="0">
                <a:solidFill>
                  <a:schemeClr val="tx1"/>
                </a:solidFill>
              </a:rPr>
              <a:t>[</a:t>
            </a:r>
          </a:p>
          <a:p>
            <a:pPr>
              <a:spcBef>
                <a:spcPts val="600"/>
              </a:spcBef>
            </a:pPr>
            <a:r>
              <a:rPr lang="pt-PT" sz="1800" b="0" dirty="0">
                <a:solidFill>
                  <a:schemeClr val="tx1"/>
                </a:solidFill>
              </a:rPr>
              <a:t>    {</a:t>
            </a:r>
          </a:p>
          <a:p>
            <a:pPr>
              <a:spcBef>
                <a:spcPts val="600"/>
              </a:spcBef>
            </a:pPr>
            <a:r>
              <a:rPr lang="pt-PT" sz="1800" b="0" dirty="0">
                <a:solidFill>
                  <a:schemeClr val="tx1"/>
                </a:solidFill>
              </a:rPr>
              <a:t>        "</a:t>
            </a:r>
            <a:r>
              <a:rPr lang="pt-PT" sz="1800" b="0" dirty="0" err="1">
                <a:solidFill>
                  <a:schemeClr val="tx1"/>
                </a:solidFill>
              </a:rPr>
              <a:t>Position</a:t>
            </a:r>
            <a:r>
              <a:rPr lang="pt-PT" sz="1800" b="0" dirty="0">
                <a:solidFill>
                  <a:schemeClr val="tx1"/>
                </a:solidFill>
              </a:rPr>
              <a:t>": "1",</a:t>
            </a:r>
          </a:p>
          <a:p>
            <a:pPr>
              <a:spcBef>
                <a:spcPts val="600"/>
              </a:spcBef>
            </a:pPr>
            <a:r>
              <a:rPr lang="pt-PT" sz="1800" b="0" dirty="0">
                <a:solidFill>
                  <a:schemeClr val="tx1"/>
                </a:solidFill>
              </a:rPr>
              <a:t>        "</a:t>
            </a:r>
            <a:r>
              <a:rPr lang="pt-PT" sz="1800" b="0" dirty="0" err="1">
                <a:solidFill>
                  <a:schemeClr val="tx1"/>
                </a:solidFill>
              </a:rPr>
              <a:t>Track</a:t>
            </a:r>
            <a:r>
              <a:rPr lang="pt-PT" sz="1800" b="0" dirty="0">
                <a:solidFill>
                  <a:schemeClr val="tx1"/>
                </a:solidFill>
              </a:rPr>
              <a:t> </a:t>
            </a:r>
            <a:r>
              <a:rPr lang="pt-PT" sz="1800" b="0" dirty="0" err="1">
                <a:solidFill>
                  <a:schemeClr val="tx1"/>
                </a:solidFill>
              </a:rPr>
              <a:t>Name</a:t>
            </a:r>
            <a:r>
              <a:rPr lang="pt-PT" sz="1800" b="0" dirty="0">
                <a:solidFill>
                  <a:schemeClr val="tx1"/>
                </a:solidFill>
              </a:rPr>
              <a:t>": "</a:t>
            </a:r>
            <a:r>
              <a:rPr lang="pt-PT" sz="1800" b="0" dirty="0" err="1">
                <a:solidFill>
                  <a:schemeClr val="tx1"/>
                </a:solidFill>
              </a:rPr>
              <a:t>Señorita</a:t>
            </a:r>
            <a:r>
              <a:rPr lang="pt-PT" sz="1800" b="0" dirty="0">
                <a:solidFill>
                  <a:schemeClr val="tx1"/>
                </a:solidFill>
              </a:rPr>
              <a:t>",</a:t>
            </a:r>
          </a:p>
          <a:p>
            <a:pPr>
              <a:spcBef>
                <a:spcPts val="600"/>
              </a:spcBef>
            </a:pPr>
            <a:r>
              <a:rPr lang="pt-PT" sz="1800" b="0" dirty="0">
                <a:solidFill>
                  <a:schemeClr val="tx1"/>
                </a:solidFill>
              </a:rPr>
              <a:t>        "</a:t>
            </a:r>
            <a:r>
              <a:rPr lang="pt-PT" sz="1800" b="0" dirty="0" err="1">
                <a:solidFill>
                  <a:schemeClr val="tx1"/>
                </a:solidFill>
              </a:rPr>
              <a:t>Artist</a:t>
            </a:r>
            <a:r>
              <a:rPr lang="pt-PT" sz="1800" b="0" dirty="0">
                <a:solidFill>
                  <a:schemeClr val="tx1"/>
                </a:solidFill>
              </a:rPr>
              <a:t>": "</a:t>
            </a:r>
            <a:r>
              <a:rPr lang="pt-PT" sz="1800" b="0" dirty="0" err="1">
                <a:solidFill>
                  <a:schemeClr val="tx1"/>
                </a:solidFill>
              </a:rPr>
              <a:t>Shawn</a:t>
            </a:r>
            <a:r>
              <a:rPr lang="pt-PT" sz="1800" b="0" dirty="0">
                <a:solidFill>
                  <a:schemeClr val="tx1"/>
                </a:solidFill>
              </a:rPr>
              <a:t> Mendes",</a:t>
            </a:r>
          </a:p>
          <a:p>
            <a:pPr>
              <a:spcBef>
                <a:spcPts val="600"/>
              </a:spcBef>
            </a:pPr>
            <a:r>
              <a:rPr lang="pt-PT" sz="1800" b="0" dirty="0">
                <a:solidFill>
                  <a:schemeClr val="tx1"/>
                </a:solidFill>
              </a:rPr>
              <a:t>        "</a:t>
            </a:r>
            <a:r>
              <a:rPr lang="pt-PT" sz="1800" b="0" dirty="0" err="1">
                <a:solidFill>
                  <a:schemeClr val="tx1"/>
                </a:solidFill>
              </a:rPr>
              <a:t>Streams</a:t>
            </a:r>
            <a:r>
              <a:rPr lang="pt-PT" sz="1800" b="0" dirty="0">
                <a:solidFill>
                  <a:schemeClr val="tx1"/>
                </a:solidFill>
              </a:rPr>
              <a:t>": "5325913",</a:t>
            </a:r>
          </a:p>
          <a:p>
            <a:pPr>
              <a:spcBef>
                <a:spcPts val="600"/>
              </a:spcBef>
            </a:pPr>
            <a:r>
              <a:rPr lang="pt-PT" sz="1800" b="0" dirty="0">
                <a:solidFill>
                  <a:schemeClr val="tx1"/>
                </a:solidFill>
              </a:rPr>
              <a:t>        "URL": "https://open.spotify.com/track/6v3KW9xbzN5yKLt9YKDYA2",</a:t>
            </a:r>
          </a:p>
          <a:p>
            <a:pPr>
              <a:spcBef>
                <a:spcPts val="600"/>
              </a:spcBef>
            </a:pPr>
            <a:r>
              <a:rPr lang="pt-PT" sz="1800" b="0" dirty="0">
                <a:solidFill>
                  <a:schemeClr val="tx1"/>
                </a:solidFill>
              </a:rPr>
              <a:t>        "Date": "2019-09-25",</a:t>
            </a:r>
          </a:p>
          <a:p>
            <a:pPr>
              <a:spcBef>
                <a:spcPts val="600"/>
              </a:spcBef>
            </a:pPr>
            <a:r>
              <a:rPr lang="pt-PT" sz="1800" b="0" dirty="0">
                <a:solidFill>
                  <a:schemeClr val="tx1"/>
                </a:solidFill>
              </a:rPr>
              <a:t>        "Id": "6v3KW9xbzN5yKLt9YKDYA2",</a:t>
            </a:r>
          </a:p>
          <a:p>
            <a:pPr>
              <a:spcBef>
                <a:spcPts val="600"/>
              </a:spcBef>
            </a:pPr>
            <a:r>
              <a:rPr lang="pt-PT" sz="1800" b="0" dirty="0">
                <a:solidFill>
                  <a:schemeClr val="tx1"/>
                </a:solidFill>
              </a:rPr>
              <a:t>        "</a:t>
            </a:r>
            <a:r>
              <a:rPr lang="pt-PT" sz="1800" b="0" dirty="0" err="1">
                <a:solidFill>
                  <a:schemeClr val="tx1"/>
                </a:solidFill>
              </a:rPr>
              <a:t>Duration</a:t>
            </a:r>
            <a:r>
              <a:rPr lang="pt-PT" sz="1800" b="0" dirty="0">
                <a:solidFill>
                  <a:schemeClr val="tx1"/>
                </a:solidFill>
              </a:rPr>
              <a:t> </a:t>
            </a:r>
            <a:r>
              <a:rPr lang="pt-PT" sz="1800" b="0" dirty="0" err="1">
                <a:solidFill>
                  <a:schemeClr val="tx1"/>
                </a:solidFill>
              </a:rPr>
              <a:t>ms</a:t>
            </a:r>
            <a:r>
              <a:rPr lang="pt-PT" sz="1800" b="0" dirty="0">
                <a:solidFill>
                  <a:schemeClr val="tx1"/>
                </a:solidFill>
              </a:rPr>
              <a:t>": 190800,</a:t>
            </a:r>
          </a:p>
          <a:p>
            <a:pPr>
              <a:spcBef>
                <a:spcPts val="600"/>
              </a:spcBef>
            </a:pPr>
            <a:r>
              <a:rPr lang="pt-PT" sz="1800" b="0" dirty="0">
                <a:solidFill>
                  <a:schemeClr val="tx1"/>
                </a:solidFill>
              </a:rPr>
              <a:t>        "</a:t>
            </a:r>
            <a:r>
              <a:rPr lang="pt-PT" sz="1800" b="0" dirty="0" err="1">
                <a:solidFill>
                  <a:schemeClr val="tx1"/>
                </a:solidFill>
              </a:rPr>
              <a:t>Key</a:t>
            </a:r>
            <a:r>
              <a:rPr lang="pt-PT" sz="1800" b="0" dirty="0">
                <a:solidFill>
                  <a:schemeClr val="tx1"/>
                </a:solidFill>
              </a:rPr>
              <a:t>": 9,</a:t>
            </a:r>
          </a:p>
          <a:p>
            <a:pPr>
              <a:spcBef>
                <a:spcPts val="600"/>
              </a:spcBef>
            </a:pPr>
            <a:r>
              <a:rPr lang="pt-PT" sz="1800" b="0" dirty="0">
                <a:solidFill>
                  <a:schemeClr val="tx1"/>
                </a:solidFill>
              </a:rPr>
              <a:t>        "</a:t>
            </a:r>
            <a:r>
              <a:rPr lang="pt-PT" sz="1800" b="0" dirty="0" err="1">
                <a:solidFill>
                  <a:schemeClr val="tx1"/>
                </a:solidFill>
              </a:rPr>
              <a:t>Mode</a:t>
            </a:r>
            <a:r>
              <a:rPr lang="pt-PT" sz="1800" b="0" dirty="0">
                <a:solidFill>
                  <a:schemeClr val="tx1"/>
                </a:solidFill>
              </a:rPr>
              <a:t>": 0,</a:t>
            </a:r>
          </a:p>
          <a:p>
            <a:pPr>
              <a:spcBef>
                <a:spcPts val="600"/>
              </a:spcBef>
            </a:pPr>
            <a:r>
              <a:rPr lang="pt-PT" sz="1800" b="0" dirty="0">
                <a:solidFill>
                  <a:schemeClr val="tx1"/>
                </a:solidFill>
              </a:rPr>
              <a:t>        "Time </a:t>
            </a:r>
            <a:r>
              <a:rPr lang="pt-PT" sz="1800" b="0" dirty="0" err="1">
                <a:solidFill>
                  <a:schemeClr val="tx1"/>
                </a:solidFill>
              </a:rPr>
              <a:t>Signature</a:t>
            </a:r>
            <a:r>
              <a:rPr lang="pt-PT" sz="1800" b="0" dirty="0">
                <a:solidFill>
                  <a:schemeClr val="tx1"/>
                </a:solidFill>
              </a:rPr>
              <a:t>": 4,</a:t>
            </a:r>
          </a:p>
          <a:p>
            <a:pPr>
              <a:spcBef>
                <a:spcPts val="600"/>
              </a:spcBef>
            </a:pPr>
            <a:r>
              <a:rPr lang="pt-PT" sz="1800" b="0" dirty="0">
                <a:solidFill>
                  <a:schemeClr val="tx1"/>
                </a:solidFill>
              </a:rPr>
              <a:t>        "</a:t>
            </a:r>
            <a:r>
              <a:rPr lang="pt-PT" sz="1800" b="0" dirty="0" err="1">
                <a:solidFill>
                  <a:schemeClr val="tx1"/>
                </a:solidFill>
              </a:rPr>
              <a:t>Acousticness</a:t>
            </a:r>
            <a:r>
              <a:rPr lang="pt-PT" sz="1800" b="0" dirty="0">
                <a:solidFill>
                  <a:schemeClr val="tx1"/>
                </a:solidFill>
              </a:rPr>
              <a:t>": 0.0392,</a:t>
            </a:r>
          </a:p>
          <a:p>
            <a:pPr>
              <a:spcBef>
                <a:spcPts val="600"/>
              </a:spcBef>
            </a:pPr>
            <a:r>
              <a:rPr lang="pt-PT" sz="1800" b="0" dirty="0">
                <a:solidFill>
                  <a:schemeClr val="tx1"/>
                </a:solidFill>
              </a:rPr>
              <a:t>     </a:t>
            </a:r>
            <a:endParaRPr lang="pt-PT" sz="18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396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B1C8B6-80D0-462B-9265-D1CDF8992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49FD8A5-BB0D-45A7-B8B1-3FA526BDB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spcBef>
                <a:spcPts val="600"/>
              </a:spcBef>
            </a:pPr>
            <a:r>
              <a:rPr lang="pt-PT" b="0" dirty="0"/>
              <a:t>  	 </a:t>
            </a:r>
            <a:r>
              <a:rPr lang="pt-PT" b="0" dirty="0">
                <a:solidFill>
                  <a:schemeClr val="tx1"/>
                </a:solidFill>
              </a:rPr>
              <a:t>"</a:t>
            </a:r>
            <a:r>
              <a:rPr lang="pt-PT" b="0" dirty="0" err="1">
                <a:solidFill>
                  <a:schemeClr val="tx1"/>
                </a:solidFill>
              </a:rPr>
              <a:t>Danceability</a:t>
            </a:r>
            <a:r>
              <a:rPr lang="pt-PT" b="0" dirty="0">
                <a:solidFill>
                  <a:schemeClr val="tx1"/>
                </a:solidFill>
              </a:rPr>
              <a:t>": 0.759,</a:t>
            </a:r>
          </a:p>
          <a:p>
            <a:pPr>
              <a:spcBef>
                <a:spcPts val="600"/>
              </a:spcBef>
            </a:pPr>
            <a:r>
              <a:rPr lang="pt-PT" b="0" dirty="0">
                <a:solidFill>
                  <a:schemeClr val="tx1"/>
                </a:solidFill>
              </a:rPr>
              <a:t>        "</a:t>
            </a:r>
            <a:r>
              <a:rPr lang="pt-PT" b="0" dirty="0" err="1">
                <a:solidFill>
                  <a:schemeClr val="tx1"/>
                </a:solidFill>
              </a:rPr>
              <a:t>Energy</a:t>
            </a:r>
            <a:r>
              <a:rPr lang="pt-PT" b="0" dirty="0">
                <a:solidFill>
                  <a:schemeClr val="tx1"/>
                </a:solidFill>
              </a:rPr>
              <a:t>": 0.548,</a:t>
            </a:r>
          </a:p>
          <a:p>
            <a:pPr>
              <a:spcBef>
                <a:spcPts val="600"/>
              </a:spcBef>
            </a:pPr>
            <a:r>
              <a:rPr lang="pt-PT" b="0" dirty="0">
                <a:solidFill>
                  <a:schemeClr val="tx1"/>
                </a:solidFill>
              </a:rPr>
              <a:t>        "</a:t>
            </a:r>
            <a:r>
              <a:rPr lang="pt-PT" b="0" dirty="0" err="1">
                <a:solidFill>
                  <a:schemeClr val="tx1"/>
                </a:solidFill>
              </a:rPr>
              <a:t>Instrumentalness</a:t>
            </a:r>
            <a:r>
              <a:rPr lang="pt-PT" b="0" dirty="0">
                <a:solidFill>
                  <a:schemeClr val="tx1"/>
                </a:solidFill>
              </a:rPr>
              <a:t>": 0,</a:t>
            </a:r>
          </a:p>
          <a:p>
            <a:pPr>
              <a:spcBef>
                <a:spcPts val="600"/>
              </a:spcBef>
            </a:pPr>
            <a:r>
              <a:rPr lang="pt-PT" b="0" dirty="0">
                <a:solidFill>
                  <a:schemeClr val="tx1"/>
                </a:solidFill>
              </a:rPr>
              <a:t>        "</a:t>
            </a:r>
            <a:r>
              <a:rPr lang="pt-PT" b="0" dirty="0" err="1">
                <a:solidFill>
                  <a:schemeClr val="tx1"/>
                </a:solidFill>
              </a:rPr>
              <a:t>Liveness</a:t>
            </a:r>
            <a:r>
              <a:rPr lang="pt-PT" b="0" dirty="0">
                <a:solidFill>
                  <a:schemeClr val="tx1"/>
                </a:solidFill>
              </a:rPr>
              <a:t>": 0.0828,</a:t>
            </a:r>
          </a:p>
          <a:p>
            <a:pPr>
              <a:spcBef>
                <a:spcPts val="600"/>
              </a:spcBef>
            </a:pPr>
            <a:r>
              <a:rPr lang="pt-PT" b="0" dirty="0">
                <a:solidFill>
                  <a:schemeClr val="tx1"/>
                </a:solidFill>
              </a:rPr>
              <a:t>        "</a:t>
            </a:r>
            <a:r>
              <a:rPr lang="pt-PT" b="0" dirty="0" err="1">
                <a:solidFill>
                  <a:schemeClr val="tx1"/>
                </a:solidFill>
              </a:rPr>
              <a:t>Loudness</a:t>
            </a:r>
            <a:r>
              <a:rPr lang="pt-PT" b="0" dirty="0">
                <a:solidFill>
                  <a:schemeClr val="tx1"/>
                </a:solidFill>
              </a:rPr>
              <a:t>": -6.049,</a:t>
            </a:r>
          </a:p>
          <a:p>
            <a:pPr>
              <a:spcBef>
                <a:spcPts val="600"/>
              </a:spcBef>
            </a:pPr>
            <a:r>
              <a:rPr lang="pt-PT" b="0" dirty="0">
                <a:solidFill>
                  <a:schemeClr val="tx1"/>
                </a:solidFill>
              </a:rPr>
              <a:t>        "</a:t>
            </a:r>
            <a:r>
              <a:rPr lang="pt-PT" b="0" dirty="0" err="1">
                <a:solidFill>
                  <a:schemeClr val="tx1"/>
                </a:solidFill>
              </a:rPr>
              <a:t>Speechiness</a:t>
            </a:r>
            <a:r>
              <a:rPr lang="pt-PT" b="0" dirty="0">
                <a:solidFill>
                  <a:schemeClr val="tx1"/>
                </a:solidFill>
              </a:rPr>
              <a:t>": 0.029,</a:t>
            </a:r>
          </a:p>
          <a:p>
            <a:pPr>
              <a:spcBef>
                <a:spcPts val="600"/>
              </a:spcBef>
            </a:pPr>
            <a:r>
              <a:rPr lang="pt-PT" b="0" dirty="0">
                <a:solidFill>
                  <a:schemeClr val="tx1"/>
                </a:solidFill>
              </a:rPr>
              <a:t>        "Valence": 0.749,</a:t>
            </a:r>
          </a:p>
          <a:p>
            <a:pPr>
              <a:spcBef>
                <a:spcPts val="600"/>
              </a:spcBef>
            </a:pPr>
            <a:r>
              <a:rPr lang="pt-PT" b="0" dirty="0">
                <a:solidFill>
                  <a:schemeClr val="tx1"/>
                </a:solidFill>
              </a:rPr>
              <a:t>        "Tempo": 116.967,</a:t>
            </a:r>
          </a:p>
          <a:p>
            <a:pPr>
              <a:spcBef>
                <a:spcPts val="600"/>
              </a:spcBef>
            </a:pPr>
            <a:r>
              <a:rPr lang="pt-PT" b="0" dirty="0">
                <a:solidFill>
                  <a:schemeClr val="tx1"/>
                </a:solidFill>
              </a:rPr>
              <a:t>        "</a:t>
            </a:r>
            <a:r>
              <a:rPr lang="pt-PT" b="0" dirty="0" err="1">
                <a:solidFill>
                  <a:schemeClr val="tx1"/>
                </a:solidFill>
              </a:rPr>
              <a:t>Album</a:t>
            </a:r>
            <a:r>
              <a:rPr lang="pt-PT" b="0" dirty="0">
                <a:solidFill>
                  <a:schemeClr val="tx1"/>
                </a:solidFill>
              </a:rPr>
              <a:t> </a:t>
            </a:r>
            <a:r>
              <a:rPr lang="pt-PT" b="0" dirty="0" err="1">
                <a:solidFill>
                  <a:schemeClr val="tx1"/>
                </a:solidFill>
              </a:rPr>
              <a:t>Art</a:t>
            </a:r>
            <a:r>
              <a:rPr lang="pt-PT" b="0" dirty="0">
                <a:solidFill>
                  <a:schemeClr val="tx1"/>
                </a:solidFill>
              </a:rPr>
              <a:t> URL": "https://i.scdn.co/image/93de84650354b3a8436a893332b436cf3bb000d0",</a:t>
            </a:r>
          </a:p>
          <a:p>
            <a:pPr>
              <a:spcBef>
                <a:spcPts val="600"/>
              </a:spcBef>
            </a:pPr>
            <a:r>
              <a:rPr lang="pt-PT" b="0" dirty="0">
                <a:solidFill>
                  <a:schemeClr val="tx1"/>
                </a:solidFill>
              </a:rPr>
              <a:t>        "</a:t>
            </a:r>
            <a:r>
              <a:rPr lang="pt-PT" b="0" dirty="0" err="1">
                <a:solidFill>
                  <a:schemeClr val="tx1"/>
                </a:solidFill>
              </a:rPr>
              <a:t>Explicit</a:t>
            </a:r>
            <a:r>
              <a:rPr lang="pt-PT" b="0" dirty="0">
                <a:solidFill>
                  <a:schemeClr val="tx1"/>
                </a:solidFill>
              </a:rPr>
              <a:t>": false,</a:t>
            </a:r>
          </a:p>
          <a:p>
            <a:pPr>
              <a:spcBef>
                <a:spcPts val="600"/>
              </a:spcBef>
            </a:pPr>
            <a:r>
              <a:rPr lang="pt-PT" b="0" dirty="0">
                <a:solidFill>
                  <a:schemeClr val="tx1"/>
                </a:solidFill>
              </a:rPr>
              <a:t>        "</a:t>
            </a:r>
            <a:r>
              <a:rPr lang="pt-PT" b="0" dirty="0" err="1">
                <a:solidFill>
                  <a:schemeClr val="tx1"/>
                </a:solidFill>
              </a:rPr>
              <a:t>Popularity</a:t>
            </a:r>
            <a:r>
              <a:rPr lang="pt-PT" b="0" dirty="0">
                <a:solidFill>
                  <a:schemeClr val="tx1"/>
                </a:solidFill>
              </a:rPr>
              <a:t>": 90,</a:t>
            </a:r>
          </a:p>
          <a:p>
            <a:pPr>
              <a:spcBef>
                <a:spcPts val="600"/>
              </a:spcBef>
            </a:pPr>
            <a:r>
              <a:rPr lang="pt-PT" b="0" dirty="0">
                <a:solidFill>
                  <a:schemeClr val="tx1"/>
                </a:solidFill>
              </a:rPr>
              <a:t>        "</a:t>
            </a:r>
            <a:r>
              <a:rPr lang="pt-PT" b="0" dirty="0" err="1">
                <a:solidFill>
                  <a:schemeClr val="tx1"/>
                </a:solidFill>
              </a:rPr>
              <a:t>Preview</a:t>
            </a:r>
            <a:r>
              <a:rPr lang="pt-PT" b="0" dirty="0">
                <a:solidFill>
                  <a:schemeClr val="tx1"/>
                </a:solidFill>
              </a:rPr>
              <a:t> URL": "https://p.scdn.co/mp3-preview/2bb534db0407addc3b919265f9635a223fcf1a90?cid=7329cb28d47249b789d9c6c9cba8f7ec"</a:t>
            </a:r>
          </a:p>
          <a:p>
            <a:pPr>
              <a:spcBef>
                <a:spcPts val="600"/>
              </a:spcBef>
            </a:pPr>
            <a:r>
              <a:rPr lang="pt-PT" b="0" dirty="0">
                <a:solidFill>
                  <a:schemeClr val="tx1"/>
                </a:solidFill>
              </a:rPr>
              <a:t>    }, </a:t>
            </a:r>
          </a:p>
          <a:p>
            <a:pPr>
              <a:spcBef>
                <a:spcPts val="600"/>
              </a:spcBef>
            </a:pPr>
            <a:r>
              <a:rPr lang="pt-PT" b="0" dirty="0">
                <a:solidFill>
                  <a:schemeClr val="tx1"/>
                </a:solidFill>
              </a:rPr>
              <a:t>	…</a:t>
            </a:r>
          </a:p>
          <a:p>
            <a:pPr>
              <a:spcBef>
                <a:spcPts val="600"/>
              </a:spcBef>
            </a:pPr>
            <a:r>
              <a:rPr lang="pt-PT" b="0" dirty="0">
                <a:solidFill>
                  <a:schemeClr val="tx1"/>
                </a:solidFill>
              </a:rPr>
              <a:t>]</a:t>
            </a:r>
          </a:p>
          <a:p>
            <a:endParaRPr lang="pt-PT" b="0" dirty="0"/>
          </a:p>
        </p:txBody>
      </p:sp>
    </p:spTree>
    <p:extLst>
      <p:ext uri="{BB962C8B-B14F-4D97-AF65-F5344CB8AC3E}">
        <p14:creationId xmlns:p14="http://schemas.microsoft.com/office/powerpoint/2010/main" val="584848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DOMAIN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</a:t>
            </a:r>
            <a:endParaRPr lang="pt-PT" dirty="0"/>
          </a:p>
        </p:txBody>
      </p:sp>
      <p:graphicFrame>
        <p:nvGraphicFramePr>
          <p:cNvPr id="15" name="Marcador de Posição de Conteúdo 14">
            <a:extLst>
              <a:ext uri="{FF2B5EF4-FFF2-40B4-BE49-F238E27FC236}">
                <a16:creationId xmlns:a16="http://schemas.microsoft.com/office/drawing/2014/main" id="{388C32DE-7271-4DC3-8600-A3E4F65C90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0018434"/>
              </p:ext>
            </p:extLst>
          </p:nvPr>
        </p:nvGraphicFramePr>
        <p:xfrm>
          <a:off x="457200" y="1285860"/>
          <a:ext cx="8229600" cy="5214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40120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627357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pt-PT" dirty="0"/>
          </a:p>
        </p:txBody>
      </p:sp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3814EDEB-1BDC-4C5B-B852-E4221FE06A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0747305"/>
              </p:ext>
            </p:extLst>
          </p:nvPr>
        </p:nvGraphicFramePr>
        <p:xfrm>
          <a:off x="457200" y="1285860"/>
          <a:ext cx="8229600" cy="5214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62997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03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 err="1"/>
              <a:t>Example</a:t>
            </a:r>
            <a:r>
              <a:rPr lang="pt-PT" sz="6000" dirty="0"/>
              <a:t> QUESTIONS</a:t>
            </a:r>
          </a:p>
        </p:txBody>
      </p:sp>
    </p:spTree>
    <p:extLst>
      <p:ext uri="{BB962C8B-B14F-4D97-AF65-F5344CB8AC3E}">
        <p14:creationId xmlns:p14="http://schemas.microsoft.com/office/powerpoint/2010/main" val="4045494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pt-PT" dirty="0"/>
          </a:p>
        </p:txBody>
      </p:sp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130D4BB0-BBB8-4121-8575-19D4ECA763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5424010"/>
              </p:ext>
            </p:extLst>
          </p:nvPr>
        </p:nvGraphicFramePr>
        <p:xfrm>
          <a:off x="457200" y="1094346"/>
          <a:ext cx="8229600" cy="5214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56915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(cont.)</a:t>
            </a:r>
            <a:endParaRPr lang="pt-PT" dirty="0"/>
          </a:p>
        </p:txBody>
      </p:sp>
      <p:graphicFrame>
        <p:nvGraphicFramePr>
          <p:cNvPr id="4" name="Marcador de Posição de Conteúdo 3">
            <a:extLst>
              <a:ext uri="{FF2B5EF4-FFF2-40B4-BE49-F238E27FC236}">
                <a16:creationId xmlns:a16="http://schemas.microsoft.com/office/drawing/2014/main" id="{130D4BB0-BBB8-4121-8575-19D4ECA763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5538071"/>
              </p:ext>
            </p:extLst>
          </p:nvPr>
        </p:nvGraphicFramePr>
        <p:xfrm>
          <a:off x="457200" y="1094346"/>
          <a:ext cx="8229600" cy="5214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83386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sz="16600" dirty="0"/>
              <a:t>04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1222" y="3214686"/>
            <a:ext cx="6786578" cy="3033714"/>
          </a:xfrm>
          <a:solidFill>
            <a:srgbClr val="FFFFFF">
              <a:alpha val="80000"/>
            </a:srgbClr>
          </a:solidFill>
        </p:spPr>
        <p:txBody>
          <a:bodyPr rIns="288000">
            <a:noAutofit/>
          </a:bodyPr>
          <a:lstStyle/>
          <a:p>
            <a:pPr marL="0" algn="r"/>
            <a:r>
              <a:rPr lang="pt-PT" sz="6000" dirty="0"/>
              <a:t>Data Sample</a:t>
            </a:r>
          </a:p>
        </p:txBody>
      </p:sp>
    </p:spTree>
    <p:extLst>
      <p:ext uri="{BB962C8B-B14F-4D97-AF65-F5344CB8AC3E}">
        <p14:creationId xmlns:p14="http://schemas.microsoft.com/office/powerpoint/2010/main" val="231260742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gvip">
  <a:themeElements>
    <a:clrScheme name="GVIP">
      <a:dk1>
        <a:srgbClr val="000000"/>
      </a:dk1>
      <a:lt1>
        <a:srgbClr val="FFFFFF"/>
      </a:lt1>
      <a:dk2>
        <a:srgbClr val="1D3B59"/>
      </a:dk2>
      <a:lt2>
        <a:srgbClr val="336699"/>
      </a:lt2>
      <a:accent1>
        <a:srgbClr val="2A9300"/>
      </a:accent1>
      <a:accent2>
        <a:srgbClr val="CF8C00"/>
      </a:accent2>
      <a:accent3>
        <a:srgbClr val="00A0B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template-gvip</Template>
  <TotalTime>3539</TotalTime>
  <Words>243</Words>
  <Application>Microsoft Office PowerPoint</Application>
  <PresentationFormat>Apresentação no Ecrã (4:3)</PresentationFormat>
  <Paragraphs>66</Paragraphs>
  <Slides>11</Slides>
  <Notes>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Courier New</vt:lpstr>
      <vt:lpstr>template-gvip</vt:lpstr>
      <vt:lpstr>Information Visualization Project Proposal and Dataset</vt:lpstr>
      <vt:lpstr>DOMAIN</vt:lpstr>
      <vt:lpstr>Domain</vt:lpstr>
      <vt:lpstr>DATASET</vt:lpstr>
      <vt:lpstr>Dataset</vt:lpstr>
      <vt:lpstr>Example QUESTIONS</vt:lpstr>
      <vt:lpstr>Questions</vt:lpstr>
      <vt:lpstr>Questions (cont.)</vt:lpstr>
      <vt:lpstr>Data Sample</vt:lpstr>
      <vt:lpstr>Data Sample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and Video</dc:title>
  <dc:creator>Daniel</dc:creator>
  <cp:lastModifiedBy>GONÇALO FILIPE ANTÃO ADOLFO</cp:lastModifiedBy>
  <cp:revision>343</cp:revision>
  <dcterms:created xsi:type="dcterms:W3CDTF">2010-04-13T09:45:33Z</dcterms:created>
  <dcterms:modified xsi:type="dcterms:W3CDTF">2019-09-29T13:34:51Z</dcterms:modified>
</cp:coreProperties>
</file>