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1096" r:id="rId4"/>
    <p:sldId id="1110" r:id="rId5"/>
    <p:sldId id="1111" r:id="rId6"/>
    <p:sldId id="1097" r:id="rId7"/>
    <p:sldId id="1098" r:id="rId8"/>
    <p:sldId id="1105" r:id="rId9"/>
    <p:sldId id="1099" r:id="rId10"/>
    <p:sldId id="1100" r:id="rId11"/>
    <p:sldId id="1106" r:id="rId12"/>
    <p:sldId id="1112" r:id="rId13"/>
    <p:sldId id="1101" r:id="rId14"/>
    <p:sldId id="1102" r:id="rId15"/>
    <p:sldId id="1108" r:id="rId16"/>
    <p:sldId id="1103" r:id="rId17"/>
    <p:sldId id="1104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758" autoAdjust="0"/>
  </p:normalViewPr>
  <p:slideViewPr>
    <p:cSldViewPr>
      <p:cViewPr>
        <p:scale>
          <a:sx n="75" d="100"/>
          <a:sy n="75" d="100"/>
        </p:scale>
        <p:origin x="2634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61904-C639-49FC-BAE4-AC0416372A90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</dgm:pt>
    <dgm:pt modelId="{F7C838E8-C28E-4563-919B-C12951B435C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dirty="0"/>
            <a:t>The extracted data is tabular and it is stored in JSON format</a:t>
          </a:r>
          <a:endParaRPr lang="pt-PT" dirty="0"/>
        </a:p>
      </dgm:t>
    </dgm:pt>
    <dgm:pt modelId="{85B92233-6D9B-4F31-918E-42AF31BE5BDA}" type="parTrans" cxnId="{3EF16585-4483-4819-9F11-B56ACB08F9DF}">
      <dgm:prSet/>
      <dgm:spPr/>
      <dgm:t>
        <a:bodyPr/>
        <a:lstStyle/>
        <a:p>
          <a:endParaRPr lang="pt-PT"/>
        </a:p>
      </dgm:t>
    </dgm:pt>
    <dgm:pt modelId="{94F62054-7328-4D86-B5D0-58A54664120C}" type="sibTrans" cxnId="{3EF16585-4483-4819-9F11-B56ACB08F9DF}">
      <dgm:prSet/>
      <dgm:spPr/>
      <dgm:t>
        <a:bodyPr/>
        <a:lstStyle/>
        <a:p>
          <a:endParaRPr lang="pt-PT"/>
        </a:p>
      </dgm:t>
    </dgm:pt>
    <dgm:pt modelId="{F2C1D987-40C7-40C7-B52E-46523AE0376B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dirty="0"/>
            <a:t>Each sample represents a track in the top 200 of a particular day thus each record is identified by the “Position” and “Date” attributes</a:t>
          </a:r>
          <a:endParaRPr lang="pt-PT" dirty="0"/>
        </a:p>
      </dgm:t>
    </dgm:pt>
    <dgm:pt modelId="{247CFD3A-EFEB-45C9-B086-9A319ED735A7}" type="parTrans" cxnId="{AA515A18-B6A6-4A66-984A-29A1427BB789}">
      <dgm:prSet/>
      <dgm:spPr/>
      <dgm:t>
        <a:bodyPr/>
        <a:lstStyle/>
        <a:p>
          <a:endParaRPr lang="pt-PT"/>
        </a:p>
      </dgm:t>
    </dgm:pt>
    <dgm:pt modelId="{BBAD88CE-609D-4F11-B67F-C69E37919488}" type="sibTrans" cxnId="{AA515A18-B6A6-4A66-984A-29A1427BB789}">
      <dgm:prSet/>
      <dgm:spPr/>
      <dgm:t>
        <a:bodyPr/>
        <a:lstStyle/>
        <a:p>
          <a:endParaRPr lang="pt-PT"/>
        </a:p>
      </dgm:t>
    </dgm:pt>
    <dgm:pt modelId="{4B0DE27D-EEE1-4EFE-B6BF-ECD1FE2ACA9B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dirty="0"/>
            <a:t>1 quantitative sequential; 6 nominal;</a:t>
          </a:r>
        </a:p>
        <a:p>
          <a:pPr>
            <a:buFont typeface="Arial" panose="020B0604020202020204" pitchFamily="34" charset="0"/>
            <a:buChar char="•"/>
          </a:pPr>
          <a:r>
            <a:rPr lang="en-GB" b="0" dirty="0"/>
            <a:t>2 ordinal; 2 binary; 12 ratio sequential</a:t>
          </a:r>
          <a:endParaRPr lang="pt-PT" dirty="0"/>
        </a:p>
      </dgm:t>
    </dgm:pt>
    <dgm:pt modelId="{108C3378-0F83-44A4-A849-73F662AB27EF}" type="parTrans" cxnId="{79BFEC70-353D-495C-9B7B-CF2FBB8D8F02}">
      <dgm:prSet/>
      <dgm:spPr/>
      <dgm:t>
        <a:bodyPr/>
        <a:lstStyle/>
        <a:p>
          <a:endParaRPr lang="pt-PT"/>
        </a:p>
      </dgm:t>
    </dgm:pt>
    <dgm:pt modelId="{B9B7C15E-0011-4651-8D8A-043F598A9CDB}" type="sibTrans" cxnId="{79BFEC70-353D-495C-9B7B-CF2FBB8D8F02}">
      <dgm:prSet/>
      <dgm:spPr/>
      <dgm:t>
        <a:bodyPr/>
        <a:lstStyle/>
        <a:p>
          <a:endParaRPr lang="pt-PT"/>
        </a:p>
      </dgm:t>
    </dgm:pt>
    <dgm:pt modelId="{18302FAF-CB55-456B-9985-27E09EDE2349}" type="pres">
      <dgm:prSet presAssocID="{2AF61904-C639-49FC-BAE4-AC0416372A90}" presName="linearFlow" presStyleCnt="0">
        <dgm:presLayoutVars>
          <dgm:dir/>
          <dgm:resizeHandles val="exact"/>
        </dgm:presLayoutVars>
      </dgm:prSet>
      <dgm:spPr/>
    </dgm:pt>
    <dgm:pt modelId="{C9C01BB6-D645-4BC9-AFC1-B6D3465DD8BB}" type="pres">
      <dgm:prSet presAssocID="{F7C838E8-C28E-4563-919B-C12951B435C2}" presName="composite" presStyleCnt="0"/>
      <dgm:spPr/>
    </dgm:pt>
    <dgm:pt modelId="{6A0BE4A3-7BFC-4C96-AAD7-D2B2AA1C9E64}" type="pres">
      <dgm:prSet presAssocID="{F7C838E8-C28E-4563-919B-C12951B435C2}" presName="imgShp" presStyleLbl="fgImgPlace1" presStyleIdx="0" presStyleCnt="3" custScaleX="78010"/>
      <dgm:spPr/>
    </dgm:pt>
    <dgm:pt modelId="{1CCB8ED3-43DF-4226-AB5F-1AE815C283AD}" type="pres">
      <dgm:prSet presAssocID="{F7C838E8-C28E-4563-919B-C12951B435C2}" presName="txShp" presStyleLbl="node1" presStyleIdx="0" presStyleCnt="3" custScaleX="115250">
        <dgm:presLayoutVars>
          <dgm:bulletEnabled val="1"/>
        </dgm:presLayoutVars>
      </dgm:prSet>
      <dgm:spPr/>
    </dgm:pt>
    <dgm:pt modelId="{300A3816-2864-4A67-A665-4571EFB18D7D}" type="pres">
      <dgm:prSet presAssocID="{94F62054-7328-4D86-B5D0-58A54664120C}" presName="spacing" presStyleCnt="0"/>
      <dgm:spPr/>
    </dgm:pt>
    <dgm:pt modelId="{F1BD1681-5CDD-4745-B44A-50C499BAD25D}" type="pres">
      <dgm:prSet presAssocID="{F2C1D987-40C7-40C7-B52E-46523AE0376B}" presName="composite" presStyleCnt="0"/>
      <dgm:spPr/>
    </dgm:pt>
    <dgm:pt modelId="{D8D1C9A5-9E61-4792-BD16-D46D38A43327}" type="pres">
      <dgm:prSet presAssocID="{F2C1D987-40C7-40C7-B52E-46523AE0376B}" presName="imgShp" presStyleLbl="fgImgPlace1" presStyleIdx="1" presStyleCnt="3" custScaleX="78064"/>
      <dgm:spPr/>
    </dgm:pt>
    <dgm:pt modelId="{ABC0281E-19EC-4D7C-9746-BC78A269E917}" type="pres">
      <dgm:prSet presAssocID="{F2C1D987-40C7-40C7-B52E-46523AE0376B}" presName="txShp" presStyleLbl="node1" presStyleIdx="1" presStyleCnt="3" custScaleX="115289">
        <dgm:presLayoutVars>
          <dgm:bulletEnabled val="1"/>
        </dgm:presLayoutVars>
      </dgm:prSet>
      <dgm:spPr/>
    </dgm:pt>
    <dgm:pt modelId="{99FC128A-03CE-48C0-857D-9179DADF70F4}" type="pres">
      <dgm:prSet presAssocID="{BBAD88CE-609D-4F11-B67F-C69E37919488}" presName="spacing" presStyleCnt="0"/>
      <dgm:spPr/>
    </dgm:pt>
    <dgm:pt modelId="{417F6976-F9F0-4CF4-81FC-3C57D2989884}" type="pres">
      <dgm:prSet presAssocID="{4B0DE27D-EEE1-4EFE-B6BF-ECD1FE2ACA9B}" presName="composite" presStyleCnt="0"/>
      <dgm:spPr/>
    </dgm:pt>
    <dgm:pt modelId="{345F7F44-69FD-4153-924C-9DFD4343E5E0}" type="pres">
      <dgm:prSet presAssocID="{4B0DE27D-EEE1-4EFE-B6BF-ECD1FE2ACA9B}" presName="imgShp" presStyleLbl="fgImgPlace1" presStyleIdx="2" presStyleCnt="3" custScaleX="76501"/>
      <dgm:spPr/>
    </dgm:pt>
    <dgm:pt modelId="{3E0A39DA-AB9A-4E3E-93A0-CD16DA6E3427}" type="pres">
      <dgm:prSet presAssocID="{4B0DE27D-EEE1-4EFE-B6BF-ECD1FE2ACA9B}" presName="txShp" presStyleLbl="node1" presStyleIdx="2" presStyleCnt="3" custScaleX="116446">
        <dgm:presLayoutVars>
          <dgm:bulletEnabled val="1"/>
        </dgm:presLayoutVars>
      </dgm:prSet>
      <dgm:spPr/>
    </dgm:pt>
  </dgm:ptLst>
  <dgm:cxnLst>
    <dgm:cxn modelId="{FA498900-ECAE-4127-9122-3A31AB497740}" type="presOf" srcId="{2AF61904-C639-49FC-BAE4-AC0416372A90}" destId="{18302FAF-CB55-456B-9985-27E09EDE2349}" srcOrd="0" destOrd="0" presId="urn:microsoft.com/office/officeart/2005/8/layout/vList3"/>
    <dgm:cxn modelId="{9F8C7303-A7CC-49BF-8028-535B6DE31CDE}" type="presOf" srcId="{4B0DE27D-EEE1-4EFE-B6BF-ECD1FE2ACA9B}" destId="{3E0A39DA-AB9A-4E3E-93A0-CD16DA6E3427}" srcOrd="0" destOrd="0" presId="urn:microsoft.com/office/officeart/2005/8/layout/vList3"/>
    <dgm:cxn modelId="{AA515A18-B6A6-4A66-984A-29A1427BB789}" srcId="{2AF61904-C639-49FC-BAE4-AC0416372A90}" destId="{F2C1D987-40C7-40C7-B52E-46523AE0376B}" srcOrd="1" destOrd="0" parTransId="{247CFD3A-EFEB-45C9-B086-9A319ED735A7}" sibTransId="{BBAD88CE-609D-4F11-B67F-C69E37919488}"/>
    <dgm:cxn modelId="{79BFEC70-353D-495C-9B7B-CF2FBB8D8F02}" srcId="{2AF61904-C639-49FC-BAE4-AC0416372A90}" destId="{4B0DE27D-EEE1-4EFE-B6BF-ECD1FE2ACA9B}" srcOrd="2" destOrd="0" parTransId="{108C3378-0F83-44A4-A849-73F662AB27EF}" sibTransId="{B9B7C15E-0011-4651-8D8A-043F598A9CDB}"/>
    <dgm:cxn modelId="{93FCF97D-9687-4C9D-A8A8-01A8A372CAB4}" type="presOf" srcId="{F2C1D987-40C7-40C7-B52E-46523AE0376B}" destId="{ABC0281E-19EC-4D7C-9746-BC78A269E917}" srcOrd="0" destOrd="0" presId="urn:microsoft.com/office/officeart/2005/8/layout/vList3"/>
    <dgm:cxn modelId="{3EF16585-4483-4819-9F11-B56ACB08F9DF}" srcId="{2AF61904-C639-49FC-BAE4-AC0416372A90}" destId="{F7C838E8-C28E-4563-919B-C12951B435C2}" srcOrd="0" destOrd="0" parTransId="{85B92233-6D9B-4F31-918E-42AF31BE5BDA}" sibTransId="{94F62054-7328-4D86-B5D0-58A54664120C}"/>
    <dgm:cxn modelId="{024860CF-6630-4A78-9631-B3AF044313C5}" type="presOf" srcId="{F7C838E8-C28E-4563-919B-C12951B435C2}" destId="{1CCB8ED3-43DF-4226-AB5F-1AE815C283AD}" srcOrd="0" destOrd="0" presId="urn:microsoft.com/office/officeart/2005/8/layout/vList3"/>
    <dgm:cxn modelId="{903461E9-C7FD-4C46-ACB0-61EF91E4E429}" type="presParOf" srcId="{18302FAF-CB55-456B-9985-27E09EDE2349}" destId="{C9C01BB6-D645-4BC9-AFC1-B6D3465DD8BB}" srcOrd="0" destOrd="0" presId="urn:microsoft.com/office/officeart/2005/8/layout/vList3"/>
    <dgm:cxn modelId="{3EEF131E-5ED3-4CB9-AB26-02DFE70B4F52}" type="presParOf" srcId="{C9C01BB6-D645-4BC9-AFC1-B6D3465DD8BB}" destId="{6A0BE4A3-7BFC-4C96-AAD7-D2B2AA1C9E64}" srcOrd="0" destOrd="0" presId="urn:microsoft.com/office/officeart/2005/8/layout/vList3"/>
    <dgm:cxn modelId="{8A33DD6F-A991-4092-8158-BBD9376B8724}" type="presParOf" srcId="{C9C01BB6-D645-4BC9-AFC1-B6D3465DD8BB}" destId="{1CCB8ED3-43DF-4226-AB5F-1AE815C283AD}" srcOrd="1" destOrd="0" presId="urn:microsoft.com/office/officeart/2005/8/layout/vList3"/>
    <dgm:cxn modelId="{E14532AE-8E64-4F9C-B9C2-F06F0B943E1D}" type="presParOf" srcId="{18302FAF-CB55-456B-9985-27E09EDE2349}" destId="{300A3816-2864-4A67-A665-4571EFB18D7D}" srcOrd="1" destOrd="0" presId="urn:microsoft.com/office/officeart/2005/8/layout/vList3"/>
    <dgm:cxn modelId="{EDA64EF1-1FB7-48F7-B519-238C1D01D2F7}" type="presParOf" srcId="{18302FAF-CB55-456B-9985-27E09EDE2349}" destId="{F1BD1681-5CDD-4745-B44A-50C499BAD25D}" srcOrd="2" destOrd="0" presId="urn:microsoft.com/office/officeart/2005/8/layout/vList3"/>
    <dgm:cxn modelId="{C67D1F0A-B24A-4457-B9E1-2F477BDF3153}" type="presParOf" srcId="{F1BD1681-5CDD-4745-B44A-50C499BAD25D}" destId="{D8D1C9A5-9E61-4792-BD16-D46D38A43327}" srcOrd="0" destOrd="0" presId="urn:microsoft.com/office/officeart/2005/8/layout/vList3"/>
    <dgm:cxn modelId="{3EB1D71A-68CE-4CE4-8BBF-CDEEADE62044}" type="presParOf" srcId="{F1BD1681-5CDD-4745-B44A-50C499BAD25D}" destId="{ABC0281E-19EC-4D7C-9746-BC78A269E917}" srcOrd="1" destOrd="0" presId="urn:microsoft.com/office/officeart/2005/8/layout/vList3"/>
    <dgm:cxn modelId="{1DCC0CC1-E815-4B71-ADA4-AA98A929D5F0}" type="presParOf" srcId="{18302FAF-CB55-456B-9985-27E09EDE2349}" destId="{99FC128A-03CE-48C0-857D-9179DADF70F4}" srcOrd="3" destOrd="0" presId="urn:microsoft.com/office/officeart/2005/8/layout/vList3"/>
    <dgm:cxn modelId="{72DCB4F9-D54A-4263-99E7-2CFACC135AFF}" type="presParOf" srcId="{18302FAF-CB55-456B-9985-27E09EDE2349}" destId="{417F6976-F9F0-4CF4-81FC-3C57D2989884}" srcOrd="4" destOrd="0" presId="urn:microsoft.com/office/officeart/2005/8/layout/vList3"/>
    <dgm:cxn modelId="{232B8EAE-D8A6-46AC-BAAF-929DDA171D27}" type="presParOf" srcId="{417F6976-F9F0-4CF4-81FC-3C57D2989884}" destId="{345F7F44-69FD-4153-924C-9DFD4343E5E0}" srcOrd="0" destOrd="0" presId="urn:microsoft.com/office/officeart/2005/8/layout/vList3"/>
    <dgm:cxn modelId="{C678CA5B-84C5-4EAE-8335-E3F65577F638}" type="presParOf" srcId="{417F6976-F9F0-4CF4-81FC-3C57D2989884}" destId="{3E0A39DA-AB9A-4E3E-93A0-CD16DA6E342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B8ED3-43DF-4226-AB5F-1AE815C283AD}">
      <dsp:nvSpPr>
        <dsp:cNvPr id="0" name=""/>
        <dsp:cNvSpPr/>
      </dsp:nvSpPr>
      <dsp:spPr>
        <a:xfrm rot="10800000">
          <a:off x="1020744" y="3774"/>
          <a:ext cx="6188964" cy="14477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9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200" b="0" kern="1200" dirty="0"/>
            <a:t>The extracted data is tabular and it is stored in JSON format</a:t>
          </a:r>
          <a:endParaRPr lang="pt-PT" sz="2200" kern="1200" dirty="0"/>
        </a:p>
      </dsp:txBody>
      <dsp:txXfrm rot="10800000">
        <a:off x="1382671" y="3774"/>
        <a:ext cx="5827037" cy="1447707"/>
      </dsp:txXfrm>
    </dsp:sp>
    <dsp:sp modelId="{6A0BE4A3-7BFC-4C96-AAD7-D2B2AA1C9E64}">
      <dsp:nvSpPr>
        <dsp:cNvPr id="0" name=""/>
        <dsp:cNvSpPr/>
      </dsp:nvSpPr>
      <dsp:spPr>
        <a:xfrm>
          <a:off x="865530" y="3774"/>
          <a:ext cx="1129356" cy="144770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0281E-19EC-4D7C-9746-BC78A269E917}">
      <dsp:nvSpPr>
        <dsp:cNvPr id="0" name=""/>
        <dsp:cNvSpPr/>
      </dsp:nvSpPr>
      <dsp:spPr>
        <a:xfrm rot="10800000">
          <a:off x="1019368" y="1883633"/>
          <a:ext cx="6191059" cy="14477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9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200" b="0" kern="1200" dirty="0"/>
            <a:t>Each sample represents a track in the top 200 of a particular day thus each record is identified by the “Position” and “Date” attributes</a:t>
          </a:r>
          <a:endParaRPr lang="pt-PT" sz="2200" kern="1200" dirty="0"/>
        </a:p>
      </dsp:txBody>
      <dsp:txXfrm rot="10800000">
        <a:off x="1381295" y="1883633"/>
        <a:ext cx="5829132" cy="1447707"/>
      </dsp:txXfrm>
    </dsp:sp>
    <dsp:sp modelId="{D8D1C9A5-9E61-4792-BD16-D46D38A43327}">
      <dsp:nvSpPr>
        <dsp:cNvPr id="0" name=""/>
        <dsp:cNvSpPr/>
      </dsp:nvSpPr>
      <dsp:spPr>
        <a:xfrm>
          <a:off x="864811" y="1883633"/>
          <a:ext cx="1130138" cy="144770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A39DA-AB9A-4E3E-93A0-CD16DA6E3427}">
      <dsp:nvSpPr>
        <dsp:cNvPr id="0" name=""/>
        <dsp:cNvSpPr/>
      </dsp:nvSpPr>
      <dsp:spPr>
        <a:xfrm rot="10800000">
          <a:off x="967113" y="3763492"/>
          <a:ext cx="6253190" cy="144770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399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200" b="0" kern="1200" dirty="0"/>
            <a:t>1 quantitative sequential; 6 nominal;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200" b="0" kern="1200" dirty="0"/>
            <a:t>2 ordinal; 2 binary; 12 ratio sequential</a:t>
          </a:r>
          <a:endParaRPr lang="pt-PT" sz="2200" kern="1200" dirty="0"/>
        </a:p>
      </dsp:txBody>
      <dsp:txXfrm rot="10800000">
        <a:off x="1329040" y="3763492"/>
        <a:ext cx="5891263" cy="1447707"/>
      </dsp:txXfrm>
    </dsp:sp>
    <dsp:sp modelId="{345F7F44-69FD-4153-924C-9DFD4343E5E0}">
      <dsp:nvSpPr>
        <dsp:cNvPr id="0" name=""/>
        <dsp:cNvSpPr/>
      </dsp:nvSpPr>
      <dsp:spPr>
        <a:xfrm>
          <a:off x="854936" y="3763492"/>
          <a:ext cx="1107510" cy="144770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6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2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14/10/2019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52839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97036 – Martim Bravo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97090 - Gonçalo Adolfo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97402 - Francisco Delgado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85823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G52-T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571500" indent="-5715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b="0" dirty="0"/>
          </a:p>
          <a:p>
            <a:pPr marL="571500" indent="-5715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b="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AEB9CD7-1C44-48D4-831A-BF7CE441E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354323"/>
              </p:ext>
            </p:extLst>
          </p:nvPr>
        </p:nvGraphicFramePr>
        <p:xfrm>
          <a:off x="534364" y="1196752"/>
          <a:ext cx="8075240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7384"/>
            <a:ext cx="9144032" cy="857256"/>
          </a:xfrm>
        </p:spPr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B7F27278-8A74-4C35-9CFB-3A132679A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694577"/>
              </p:ext>
            </p:extLst>
          </p:nvPr>
        </p:nvGraphicFramePr>
        <p:xfrm>
          <a:off x="457184" y="1484784"/>
          <a:ext cx="8229600" cy="4505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81795576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3583682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43808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Name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Type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Short description 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18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Position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quantitative sequential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ranking position (1-200)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60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Track Name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nominal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name of the track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991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Artist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nominal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track author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03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Streams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ratio sequential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number of streams 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0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URL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nominal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URL for the track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01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Date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ordinal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date of the stats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6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Id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nominal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id of the track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30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Duration ms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ratio sequential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duration in </a:t>
                      </a:r>
                      <a:r>
                        <a:rPr lang="en-GB" sz="1400" dirty="0" err="1">
                          <a:effectLst/>
                        </a:rPr>
                        <a:t>miliseconds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4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Key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ordinal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estimated overall key 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10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</a:rPr>
                        <a:t>Mode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binary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major – 1, minor – 0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96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Time Signature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ratio sequential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effectLst/>
                        </a:rPr>
                        <a:t>estimated overall time signature (beats in each bar)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784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B32B7-B4AE-48D3-9DE2-F607642E1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55485"/>
              </p:ext>
            </p:extLst>
          </p:nvPr>
        </p:nvGraphicFramePr>
        <p:xfrm>
          <a:off x="457184" y="1052736"/>
          <a:ext cx="8229600" cy="5593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15903258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396208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53649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PT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PT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PT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pt-PT" sz="140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83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Acousticness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ratio sequential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rgbClr val="222326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confidence measure from 0.0 to 1.0 of whether the track is acoustic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98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Danceability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ratio sequential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rgbClr val="222326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 value of 0.0 is least danceable and 1.0 is most danceable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1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Energy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ratio sequential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rgbClr val="222326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energy is a measure from 0.0 to 1.0 and represents a perceptual measure of intensity and activity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68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Instrumentalness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ratio sequential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solidFill>
                            <a:srgbClr val="222326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predicts whether a track contains no vocals (0.0-1.0)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5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Liveness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ratio sequential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rgbClr val="222326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detects the presence of an audience in the recording (0.0-1.0)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82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Loudness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ratio sequential 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222326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the overall loudness of a track in decibels (dB)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96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Speechiness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just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ratio sequential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222326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speechiness detects the presence of spoken words in a track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62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Valence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ratio sequential 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222326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 measure from 0.0 to 1.0 describing the musical positiveness 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75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Tempo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ratio sequential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222326"/>
                          </a:solidFill>
                          <a:effectLst/>
                          <a:latin typeface="Calibri" panose="020F050202020403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the overall estimated tempo of a track in beats per minute (BPM)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18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Album Art URL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nominal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URL for the album of the track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089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Explicit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binary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true if it contains inapropriate language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5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Preview URL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nominal</a:t>
                      </a:r>
                      <a:endParaRPr lang="pt-PT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DejaVu Sans Condensed"/>
                          <a:cs typeface="Times New Roman" panose="02020603050405020304" pitchFamily="18" charset="0"/>
                        </a:rPr>
                        <a:t>URL for small part of the track</a:t>
                      </a:r>
                      <a:endParaRPr lang="pt-PT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48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19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We cleaned the data while gathering the dataset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No further cleaning needed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endParaRPr lang="en-US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One variable with missing values (Preview URL)</a:t>
            </a:r>
          </a:p>
          <a:p>
            <a:pPr lvl="1"/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Are music trends affected by the song duration?</a:t>
            </a:r>
            <a:endParaRPr lang="en-US" sz="4000" dirty="0"/>
          </a:p>
          <a:p>
            <a:pPr lvl="1"/>
            <a:r>
              <a:rPr lang="en-US" sz="3600" dirty="0"/>
              <a:t>Duration </a:t>
            </a:r>
            <a:r>
              <a:rPr lang="en-US" sz="3600" dirty="0" err="1"/>
              <a:t>ms</a:t>
            </a:r>
            <a:r>
              <a:rPr lang="en-US" sz="3600" dirty="0"/>
              <a:t> and Streams</a:t>
            </a:r>
          </a:p>
          <a:p>
            <a:pPr lvl="1"/>
            <a:endParaRPr lang="en-US" sz="3600" dirty="0"/>
          </a:p>
          <a:p>
            <a:r>
              <a:rPr lang="en-GB" dirty="0"/>
              <a:t>How does the features (energy, loudness, tempo, etc) of the track affect its popularity?</a:t>
            </a:r>
            <a:endParaRPr lang="en-US" sz="4000" dirty="0"/>
          </a:p>
          <a:p>
            <a:pPr lvl="1"/>
            <a:r>
              <a:rPr lang="en-US" sz="3600" dirty="0"/>
              <a:t>Streams and the given track feature</a:t>
            </a: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000" b="0" dirty="0"/>
              <a:t>Daily top 200 most streamed tracks on Spotify, for the year 2019, according to Spotify Charts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000" b="0" dirty="0"/>
              <a:t>Additional track data from the Spotify API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000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(from Spotify Charts CSV)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Position,"Track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Name",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Artist,Streams,URL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1,"Dance 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Monkey","Tones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and I",5180626,https://open.spotify.com/track/1rgnBhdG2JDFTbYkYRZAku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2,"HIGHEST IN THE 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ROOM","Travis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Scott",4423871,https://open.spotify.com/track/3eekarcy7kvN4yt5ZFzltW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</a:rPr>
              <a:t>3,Señorita,"Shawn Mendes",3916024,https://open.spotify.com/track/6v3KW9xbzN5yKLt9YKDYA2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10608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(from Spotify API /v1/tracks/{id})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 "album": {...}, "artists": [...],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available_markets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[...],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disc_number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1,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duration_ms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207959, "explicit": false,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external_ids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{...},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external_urls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{...},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"https://api.spotify.com/v1/tracks/11dFghVXANMlKmJXsNCbNl", "id": "11dFghVXANMlKmJXsNCbNl",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is_local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false, "name": "Cut To The Feeling", "popularity": 63,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preview_url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"https://p.scdn.co/mp3-preview/3eb16018c2a700240e9dfb8817b6f2d041f15eb1?cid=774b29d4f13844c495f206cafdad9c86",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track_number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1, "type": "track",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uri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"spotify:track:11dFghVXANMlKmJXsNCbNl"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(from Spotify API /v1/audio-features/{id})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duration_ms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255349, "key": 5, "mode": 0,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time_signature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4,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acousticness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0.514, "danceability": 0.735, "energy": 0.578,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instrumentalness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0.0902, "liveness": 0.159, "loudness": -11.840,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speechiness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0.0461, "valence": 0.624, "tempo": 98.002, "id": "06AKEBrKUckW0KREUWRnvT",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uri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"spotify:track:06AKEBrKUckW0KREUWRnvT",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track_href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"https://api.spotify.com/v1/tracks/06AKEBrKUckW0KREUWRnvT",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analysis_url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": "https://api.spotify.com/v1/audio-analysis/06AKEBrKUckW0KREUWRnvT", "type": "</a:t>
            </a:r>
            <a:r>
              <a:rPr lang="en-US" sz="12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audio_features</a:t>
            </a:r>
            <a:r>
              <a:rPr lang="en-US" sz="12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}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8120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Selected/Derived data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9FE4-99E7-440C-BCC4-4CC657FF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b="0" dirty="0"/>
              <a:t>All variables from the CSVs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b="0" dirty="0"/>
              <a:t>Album art URL, explicit and preview URL</a:t>
            </a:r>
            <a:r>
              <a:rPr lang="en-US" b="0" dirty="0"/>
              <a:t> from the first API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All except type, analysis URL, track </a:t>
            </a:r>
            <a:r>
              <a:rPr lang="en-US" b="0" dirty="0" err="1"/>
              <a:t>href</a:t>
            </a:r>
            <a:r>
              <a:rPr lang="en-US" b="0" dirty="0"/>
              <a:t>, URI and id from the second API 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date of the chart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Id used for the API requests derived from the URL in the charts</a:t>
            </a:r>
            <a:endParaRPr lang="pt-PT" b="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>
              <a:buFont typeface="Arial" panose="020B0604020202020204" pitchFamily="34" charset="0"/>
              <a:buChar char="•"/>
            </a:pPr>
            <a:r>
              <a:rPr lang="pt-PT" b="0" dirty="0"/>
              <a:t>No further derived variables because it will depend on the time intervals that the user selects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3155</TotalTime>
  <Words>762</Words>
  <Application>Microsoft Office PowerPoint</Application>
  <PresentationFormat>On-screen Show (4:3)</PresentationFormat>
  <Paragraphs>147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Selected / derived data</vt:lpstr>
      <vt:lpstr>Selected/Derived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Martim Bravo</cp:lastModifiedBy>
  <cp:revision>361</cp:revision>
  <dcterms:created xsi:type="dcterms:W3CDTF">2010-04-13T09:45:33Z</dcterms:created>
  <dcterms:modified xsi:type="dcterms:W3CDTF">2019-10-14T22:04:58Z</dcterms:modified>
</cp:coreProperties>
</file>