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1111" r:id="rId3"/>
    <p:sldId id="1112" r:id="rId4"/>
    <p:sldId id="1113" r:id="rId5"/>
    <p:sldId id="1114" r:id="rId6"/>
    <p:sldId id="257" r:id="rId7"/>
    <p:sldId id="1096" r:id="rId8"/>
    <p:sldId id="1117" r:id="rId9"/>
    <p:sldId id="1097" r:id="rId10"/>
    <p:sldId id="1098" r:id="rId11"/>
    <p:sldId id="1115" r:id="rId12"/>
    <p:sldId id="1116" r:id="rId13"/>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1D3B59"/>
    <a:srgbClr val="663300"/>
    <a:srgbClr val="FF9900"/>
    <a:srgbClr val="66CCFF"/>
    <a:srgbClr val="FF99FF"/>
    <a:srgbClr val="003399"/>
    <a:srgbClr val="EAEAEA"/>
    <a:srgbClr val="336699"/>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Destaqu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édio 2 - Destaqu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6817" autoAdjust="0"/>
  </p:normalViewPr>
  <p:slideViewPr>
    <p:cSldViewPr>
      <p:cViewPr varScale="1">
        <p:scale>
          <a:sx n="95" d="100"/>
          <a:sy n="95" d="100"/>
        </p:scale>
        <p:origin x="2120" y="19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528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5C36E7-9E00-462E-80A3-32F2BE615C7A}" type="datetimeFigureOut">
              <a:rPr lang="en-US" smtClean="0"/>
              <a:t>10/28/19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7B702CB-D988-47C5-8204-95032A6A7C26}" type="slidenum">
              <a:rPr lang="en-US" smtClean="0"/>
              <a:t>‹nº›</a:t>
            </a:fld>
            <a:endParaRPr lang="en-US"/>
          </a:p>
        </p:txBody>
      </p:sp>
    </p:spTree>
    <p:extLst>
      <p:ext uri="{BB962C8B-B14F-4D97-AF65-F5344CB8AC3E}">
        <p14:creationId xmlns:p14="http://schemas.microsoft.com/office/powerpoint/2010/main" val="6423270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F3E309-ED8D-4193-99AF-E5EA90965E98}" type="datetimeFigureOut">
              <a:rPr lang="en-US" smtClean="0"/>
              <a:pPr/>
              <a:t>10/28/19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35F173-C1DD-4975-94BF-5B9ED67F7674}" type="slidenum">
              <a:rPr lang="en-US" smtClean="0"/>
              <a:pPr/>
              <a:t>‹nº›</a:t>
            </a:fld>
            <a:endParaRPr lang="en-US"/>
          </a:p>
        </p:txBody>
      </p:sp>
    </p:spTree>
    <p:extLst>
      <p:ext uri="{BB962C8B-B14F-4D97-AF65-F5344CB8AC3E}">
        <p14:creationId xmlns:p14="http://schemas.microsoft.com/office/powerpoint/2010/main" val="929916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3</a:t>
            </a:fld>
            <a:endParaRPr lang="en-US"/>
          </a:p>
        </p:txBody>
      </p:sp>
    </p:spTree>
    <p:extLst>
      <p:ext uri="{BB962C8B-B14F-4D97-AF65-F5344CB8AC3E}">
        <p14:creationId xmlns:p14="http://schemas.microsoft.com/office/powerpoint/2010/main" val="92579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7</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10</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11</a:t>
            </a:fld>
            <a:endParaRPr lang="en-US"/>
          </a:p>
        </p:txBody>
      </p:sp>
    </p:spTree>
    <p:extLst>
      <p:ext uri="{BB962C8B-B14F-4D97-AF65-F5344CB8AC3E}">
        <p14:creationId xmlns:p14="http://schemas.microsoft.com/office/powerpoint/2010/main" val="41538653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pic>
        <p:nvPicPr>
          <p:cNvPr id="1026" name="Picture 2" descr="C:\Users\Daniel\Desktop\asian_by_Feni_x.jpg"/>
          <p:cNvPicPr>
            <a:picLocks noChangeAspect="1" noChangeArrowheads="1"/>
          </p:cNvPicPr>
          <p:nvPr userDrawn="1"/>
        </p:nvPicPr>
        <p:blipFill>
          <a:blip r:embed="rId2" cstate="print"/>
          <a:srcRect r="24528" b="29245"/>
          <a:stretch>
            <a:fillRect/>
          </a:stretch>
        </p:blipFill>
        <p:spPr bwMode="auto">
          <a:xfrm flipH="1" flipV="1">
            <a:off x="0" y="0"/>
            <a:ext cx="9144000" cy="6858000"/>
          </a:xfrm>
          <a:prstGeom prst="rect">
            <a:avLst/>
          </a:prstGeom>
          <a:noFill/>
        </p:spPr>
      </p:pic>
      <p:sp>
        <p:nvSpPr>
          <p:cNvPr id="2" name="Title 1"/>
          <p:cNvSpPr>
            <a:spLocks noGrp="1"/>
          </p:cNvSpPr>
          <p:nvPr>
            <p:ph type="ctrTitle"/>
          </p:nvPr>
        </p:nvSpPr>
        <p:spPr>
          <a:xfrm>
            <a:off x="2285984" y="1000108"/>
            <a:ext cx="6929454" cy="2071702"/>
          </a:xfrm>
          <a:solidFill>
            <a:srgbClr val="1D3B59"/>
          </a:solidFill>
        </p:spPr>
        <p:txBody>
          <a:bodyPr/>
          <a:lstStyle/>
          <a:p>
            <a:r>
              <a:rPr lang="en-US"/>
              <a:t>Click to edit Master title style</a:t>
            </a:r>
            <a:endParaRPr lang="pt-PT" dirty="0"/>
          </a:p>
        </p:txBody>
      </p:sp>
      <p:sp>
        <p:nvSpPr>
          <p:cNvPr id="9" name="Text Placeholder 16"/>
          <p:cNvSpPr>
            <a:spLocks noGrp="1"/>
          </p:cNvSpPr>
          <p:nvPr>
            <p:ph type="body" sz="quarter" idx="10"/>
          </p:nvPr>
        </p:nvSpPr>
        <p:spPr>
          <a:xfrm>
            <a:off x="0" y="4572008"/>
            <a:ext cx="2285984" cy="2286016"/>
          </a:xfrm>
          <a:solidFill>
            <a:srgbClr val="336699"/>
          </a:solidFill>
          <a:ln>
            <a:noFill/>
          </a:ln>
        </p:spPr>
        <p:txBody>
          <a:bodyPr anchor="ctr">
            <a:noAutofit/>
          </a:bodyPr>
          <a:lstStyle>
            <a:lvl1pPr marL="0" indent="0" algn="ctr">
              <a:defRPr sz="115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297634"/>
          </a:xfrm>
        </p:spPr>
        <p:txBody>
          <a:bodyPr vert="eaVert"/>
          <a:lstStyle/>
          <a:p>
            <a:r>
              <a:rPr lang="en-US"/>
              <a:t>Click to edit Master title style</a:t>
            </a:r>
            <a:endParaRPr lang="pt-PT"/>
          </a:p>
        </p:txBody>
      </p:sp>
      <p:sp>
        <p:nvSpPr>
          <p:cNvPr id="3" name="Vertical Text Placeholder 2"/>
          <p:cNvSpPr>
            <a:spLocks noGrp="1"/>
          </p:cNvSpPr>
          <p:nvPr>
            <p:ph type="body" orient="vert" idx="1"/>
          </p:nvPr>
        </p:nvSpPr>
        <p:spPr>
          <a:xfrm>
            <a:off x="457200" y="274638"/>
            <a:ext cx="6019800" cy="6297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3CC9924-33BC-4796-B0F9-D37DB5D899BF}" type="datetimeFigureOut">
              <a:rPr lang="pt-PT" smtClean="0"/>
              <a:pPr/>
              <a:t>28/10/19</a:t>
            </a:fld>
            <a:endParaRPr lang="pt-PT"/>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pt-PT"/>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5EBF8D4-C87A-47B7-9996-84452461937B}" type="slidenum">
              <a:rPr lang="pt-PT" smtClean="0"/>
              <a:pPr/>
              <a:t>‹nº›</a:t>
            </a:fld>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Text Placeholder 20"/>
          <p:cNvSpPr>
            <a:spLocks noGrp="1"/>
          </p:cNvSpPr>
          <p:nvPr>
            <p:ph type="body" sz="quarter" idx="11"/>
          </p:nvPr>
        </p:nvSpPr>
        <p:spPr>
          <a:xfrm>
            <a:off x="0" y="0"/>
            <a:ext cx="9144000" cy="6858000"/>
          </a:xfrm>
          <a:ln w="152400">
            <a:solidFill>
              <a:srgbClr val="336699"/>
            </a:solidFill>
          </a:ln>
        </p:spPr>
        <p:txBody>
          <a:bodyPr/>
          <a:lstStyle/>
          <a:p>
            <a:pPr lvl="0"/>
            <a:r>
              <a:rPr lang="en-US"/>
              <a:t>Click to edit Master text styles</a:t>
            </a:r>
          </a:p>
        </p:txBody>
      </p:sp>
      <p:sp>
        <p:nvSpPr>
          <p:cNvPr id="17" name="Text Placeholder 16"/>
          <p:cNvSpPr>
            <a:spLocks noGrp="1"/>
          </p:cNvSpPr>
          <p:nvPr>
            <p:ph type="body" sz="quarter" idx="10"/>
          </p:nvPr>
        </p:nvSpPr>
        <p:spPr>
          <a:xfrm>
            <a:off x="-1" y="0"/>
            <a:ext cx="2790000" cy="2790000"/>
          </a:xfrm>
          <a:solidFill>
            <a:srgbClr val="336699"/>
          </a:solidFill>
          <a:ln>
            <a:noFill/>
          </a:ln>
        </p:spPr>
        <p:txBody>
          <a:bodyPr>
            <a:noAutofit/>
          </a:bodyPr>
          <a:lstStyle>
            <a:lvl1pPr marL="0" indent="0" algn="ctr">
              <a:defRPr sz="16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 name="Title 1"/>
          <p:cNvSpPr>
            <a:spLocks noGrp="1"/>
          </p:cNvSpPr>
          <p:nvPr>
            <p:ph type="title"/>
          </p:nvPr>
        </p:nvSpPr>
        <p:spPr>
          <a:xfrm>
            <a:off x="2281222" y="2886061"/>
            <a:ext cx="6786578" cy="3362339"/>
          </a:xfrm>
          <a:solidFill>
            <a:schemeClr val="bg1">
              <a:alpha val="80000"/>
            </a:schemeClr>
          </a:solidFill>
        </p:spPr>
        <p:txBody>
          <a:bodyPr anchor="t">
            <a:noAutofit/>
          </a:bodyPr>
          <a:lstStyle>
            <a:lvl1pPr algn="r">
              <a:defRPr sz="6600" b="1" cap="all">
                <a:solidFill>
                  <a:srgbClr val="336699"/>
                </a:solidFill>
              </a:defRPr>
            </a:lvl1pPr>
          </a:lstStyle>
          <a:p>
            <a:r>
              <a:rPr lang="en-US"/>
              <a:t>Click to edit Master title style</a:t>
            </a:r>
            <a:endParaRPr lang="pt-PT"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Content Placeholder 2"/>
          <p:cNvSpPr>
            <a:spLocks noGrp="1"/>
          </p:cNvSpPr>
          <p:nvPr>
            <p:ph sz="half" idx="1"/>
          </p:nvPr>
        </p:nvSpPr>
        <p:spPr>
          <a:xfrm>
            <a:off x="457200" y="1600200"/>
            <a:ext cx="4038600" cy="49006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p:cNvSpPr>
            <a:spLocks noGrp="1"/>
          </p:cNvSpPr>
          <p:nvPr>
            <p:ph sz="half" idx="2"/>
          </p:nvPr>
        </p:nvSpPr>
        <p:spPr>
          <a:xfrm>
            <a:off x="4648200" y="1600200"/>
            <a:ext cx="4038600" cy="49006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P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4"/>
            <a:ext cx="4040188" cy="432595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4"/>
            <a:ext cx="4041775" cy="432595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PT" dirty="0"/>
          </a:p>
        </p:txBody>
      </p:sp>
      <p:sp>
        <p:nvSpPr>
          <p:cNvPr id="3" name="Content Placeholder 2"/>
          <p:cNvSpPr>
            <a:spLocks noGrp="1"/>
          </p:cNvSpPr>
          <p:nvPr>
            <p:ph idx="1"/>
          </p:nvPr>
        </p:nvSpPr>
        <p:spPr>
          <a:xfrm>
            <a:off x="3575050" y="273050"/>
            <a:ext cx="5111750" cy="62314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p:cNvSpPr>
            <a:spLocks noGrp="1"/>
          </p:cNvSpPr>
          <p:nvPr>
            <p:ph type="body" sz="half" idx="2"/>
          </p:nvPr>
        </p:nvSpPr>
        <p:spPr>
          <a:xfrm>
            <a:off x="457200" y="1435100"/>
            <a:ext cx="3008313" cy="499429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P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PT"/>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 y="-24"/>
            <a:ext cx="9144032" cy="857256"/>
          </a:xfrm>
          <a:prstGeom prst="rect">
            <a:avLst/>
          </a:prstGeom>
          <a:solidFill>
            <a:srgbClr val="336699"/>
          </a:solidFill>
        </p:spPr>
        <p:txBody>
          <a:bodyPr vert="horz" lIns="91440" tIns="45720" rIns="91440" bIns="45720" rtlCol="0" anchor="ctr">
            <a:normAutofit/>
          </a:bodyPr>
          <a:lstStyle/>
          <a:p>
            <a:r>
              <a:rPr lang="en-US"/>
              <a:t>Click to edit Master title style</a:t>
            </a:r>
            <a:endParaRPr lang="pt-PT" dirty="0"/>
          </a:p>
        </p:txBody>
      </p:sp>
      <p:sp>
        <p:nvSpPr>
          <p:cNvPr id="3" name="Text Placeholder 2"/>
          <p:cNvSpPr>
            <a:spLocks noGrp="1"/>
          </p:cNvSpPr>
          <p:nvPr>
            <p:ph type="body" idx="1"/>
          </p:nvPr>
        </p:nvSpPr>
        <p:spPr>
          <a:xfrm>
            <a:off x="457200" y="1285860"/>
            <a:ext cx="8229600" cy="52149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358775" indent="0" algn="l"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ts val="1800"/>
        </a:spcBef>
        <a:buFont typeface="Arial" pitchFamily="34" charset="0"/>
        <a:buNone/>
        <a:defRPr sz="3200" b="1" kern="1200">
          <a:solidFill>
            <a:srgbClr val="336699"/>
          </a:solidFill>
          <a:latin typeface="+mn-lt"/>
          <a:ea typeface="+mn-ea"/>
          <a:cs typeface="+mn-cs"/>
        </a:defRPr>
      </a:lvl1pPr>
      <a:lvl2pPr marL="742950" indent="-285750" algn="l" defTabSz="914400" rtl="0" eaLnBrk="1" latinLnBrk="0" hangingPunct="1">
        <a:spcBef>
          <a:spcPts val="600"/>
        </a:spcBef>
        <a:buFont typeface="Arial" pitchFamily="34" charset="0"/>
        <a:buNone/>
        <a:defRPr sz="2800" kern="1200">
          <a:solidFill>
            <a:schemeClr val="tx1"/>
          </a:solidFill>
          <a:latin typeface="+mn-lt"/>
          <a:ea typeface="+mn-ea"/>
          <a:cs typeface="+mn-cs"/>
        </a:defRPr>
      </a:lvl2pPr>
      <a:lvl3pPr marL="1143000" indent="-228600" algn="l" defTabSz="914400" rtl="0" eaLnBrk="1" latinLnBrk="0" hangingPunct="1">
        <a:spcBef>
          <a:spcPts val="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ts val="0"/>
        </a:spcBef>
        <a:buFont typeface="Arial" pitchFamily="34" charset="0"/>
        <a:buNone/>
        <a:defRPr sz="2000" kern="1200">
          <a:solidFill>
            <a:schemeClr val="tx1"/>
          </a:solidFill>
          <a:latin typeface="+mn-lt"/>
          <a:ea typeface="+mn-ea"/>
          <a:cs typeface="+mn-cs"/>
        </a:defRPr>
      </a:lvl4pPr>
      <a:lvl5pPr marL="2057400" indent="-228600" algn="l" defTabSz="914400" rtl="0" eaLnBrk="1" latinLnBrk="0" hangingPunct="1">
        <a:spcBef>
          <a:spcPts val="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0" y="-27384"/>
            <a:ext cx="9215438" cy="1944216"/>
          </a:xfrm>
        </p:spPr>
        <p:txBody>
          <a:bodyPr>
            <a:noAutofit/>
          </a:bodyPr>
          <a:lstStyle/>
          <a:p>
            <a:pPr algn="ctr"/>
            <a:r>
              <a:rPr lang="pt-PT" sz="4800" b="1" dirty="0" err="1"/>
              <a:t>Information</a:t>
            </a:r>
            <a:r>
              <a:rPr lang="pt-PT" sz="4800" b="1" dirty="0"/>
              <a:t> </a:t>
            </a:r>
            <a:r>
              <a:rPr lang="pt-PT" sz="4800" b="1" dirty="0" err="1"/>
              <a:t>Visualization</a:t>
            </a:r>
            <a:br>
              <a:rPr lang="pt-PT" sz="4800" b="1" dirty="0"/>
            </a:br>
            <a:r>
              <a:rPr lang="pt-PT" sz="4800" dirty="0" err="1"/>
              <a:t>Visualization</a:t>
            </a:r>
            <a:r>
              <a:rPr lang="pt-PT" sz="4800" dirty="0"/>
              <a:t> Sketch</a:t>
            </a:r>
          </a:p>
        </p:txBody>
      </p:sp>
      <p:sp>
        <p:nvSpPr>
          <p:cNvPr id="5" name="Text Placeholder 4"/>
          <p:cNvSpPr>
            <a:spLocks noGrp="1"/>
          </p:cNvSpPr>
          <p:nvPr>
            <p:ph type="body" sz="quarter" idx="10"/>
          </p:nvPr>
        </p:nvSpPr>
        <p:spPr>
          <a:xfrm>
            <a:off x="0" y="4572008"/>
            <a:ext cx="1979712" cy="2286016"/>
          </a:xfrm>
          <a:solidFill>
            <a:schemeClr val="bg1"/>
          </a:solidFill>
        </p:spPr>
        <p:txBody>
          <a:bodyPr/>
          <a:lstStyle/>
          <a:p>
            <a:r>
              <a:rPr lang="pt-PT" sz="4600" dirty="0">
                <a:solidFill>
                  <a:schemeClr val="bg2"/>
                </a:solidFill>
              </a:rPr>
              <a:t>G52-T</a:t>
            </a:r>
          </a:p>
        </p:txBody>
      </p:sp>
      <p:sp>
        <p:nvSpPr>
          <p:cNvPr id="8" name="Text Placeholder 4"/>
          <p:cNvSpPr txBox="1">
            <a:spLocks/>
          </p:cNvSpPr>
          <p:nvPr/>
        </p:nvSpPr>
        <p:spPr>
          <a:xfrm>
            <a:off x="1979712" y="4571984"/>
            <a:ext cx="3672408" cy="2286016"/>
          </a:xfrm>
          <a:prstGeom prst="rect">
            <a:avLst/>
          </a:prstGeom>
          <a:solidFill>
            <a:schemeClr val="bg1"/>
          </a:solidFill>
          <a:ln>
            <a:noFill/>
          </a:ln>
        </p:spPr>
        <p:txBody>
          <a:bodyPr vert="horz" lIns="91440" tIns="45720" rIns="91440" bIns="45720" rtlCol="0" anchor="ctr">
            <a:noAutofit/>
          </a:bodyPr>
          <a:lstStyle>
            <a:lvl1pPr marL="0" indent="0" algn="ctr" defTabSz="914400" rtl="0" eaLnBrk="1" latinLnBrk="0" hangingPunct="1">
              <a:spcBef>
                <a:spcPts val="1800"/>
              </a:spcBef>
              <a:buFont typeface="Arial" pitchFamily="34" charset="0"/>
              <a:buNone/>
              <a:defRPr sz="11500" b="1" kern="1200">
                <a:solidFill>
                  <a:schemeClr val="bg1"/>
                </a:solidFill>
                <a:latin typeface="+mn-lt"/>
                <a:ea typeface="+mn-ea"/>
                <a:cs typeface="+mn-cs"/>
              </a:defRPr>
            </a:lvl1pPr>
            <a:lvl2pPr marL="742950" indent="-285750" algn="l" defTabSz="914400" rtl="0" eaLnBrk="1" latinLnBrk="0" hangingPunct="1">
              <a:spcBef>
                <a:spcPts val="600"/>
              </a:spcBef>
              <a:buFont typeface="Arial" pitchFamily="34" charset="0"/>
              <a:buNone/>
              <a:defRPr sz="2800" kern="1200">
                <a:solidFill>
                  <a:schemeClr val="bg1"/>
                </a:solidFill>
                <a:latin typeface="+mn-lt"/>
                <a:ea typeface="+mn-ea"/>
                <a:cs typeface="+mn-cs"/>
              </a:defRPr>
            </a:lvl2pPr>
            <a:lvl3pPr marL="1143000" indent="-228600" algn="l" defTabSz="914400" rtl="0" eaLnBrk="1" latinLnBrk="0" hangingPunct="1">
              <a:spcBef>
                <a:spcPts val="0"/>
              </a:spcBef>
              <a:buFont typeface="Arial" pitchFamily="34" charset="0"/>
              <a:buNone/>
              <a:defRPr sz="2400" kern="1200">
                <a:solidFill>
                  <a:schemeClr val="bg1"/>
                </a:solidFill>
                <a:latin typeface="+mn-lt"/>
                <a:ea typeface="+mn-ea"/>
                <a:cs typeface="+mn-cs"/>
              </a:defRPr>
            </a:lvl3pPr>
            <a:lvl4pPr marL="1600200" indent="-228600" algn="l" defTabSz="914400" rtl="0" eaLnBrk="1" latinLnBrk="0" hangingPunct="1">
              <a:spcBef>
                <a:spcPts val="0"/>
              </a:spcBef>
              <a:buFont typeface="Arial" pitchFamily="34" charset="0"/>
              <a:buNone/>
              <a:defRPr sz="2000" kern="1200">
                <a:solidFill>
                  <a:schemeClr val="bg1"/>
                </a:solidFill>
                <a:latin typeface="+mn-lt"/>
                <a:ea typeface="+mn-ea"/>
                <a:cs typeface="+mn-cs"/>
              </a:defRPr>
            </a:lvl4pPr>
            <a:lvl5pPr marL="2057400" indent="-228600" algn="l" defTabSz="914400" rtl="0" eaLnBrk="1" latinLnBrk="0" hangingPunct="1">
              <a:spcBef>
                <a:spcPts val="0"/>
              </a:spcBef>
              <a:buFont typeface="Arial" pitchFamily="34" charset="0"/>
              <a:buNone/>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PT" sz="2400" b="0" dirty="0">
                <a:solidFill>
                  <a:schemeClr val="bg2"/>
                </a:solidFill>
              </a:rPr>
              <a:t>97036 – Martim Bravo</a:t>
            </a:r>
          </a:p>
          <a:p>
            <a:r>
              <a:rPr lang="pt-PT" sz="2400" b="0" dirty="0">
                <a:solidFill>
                  <a:schemeClr val="bg2"/>
                </a:solidFill>
              </a:rPr>
              <a:t>97090 - Gonçalo Adolfo</a:t>
            </a:r>
          </a:p>
          <a:p>
            <a:r>
              <a:rPr lang="pt-PT" sz="2400" b="0" dirty="0">
                <a:solidFill>
                  <a:schemeClr val="bg2"/>
                </a:solidFill>
              </a:rPr>
              <a:t>97402 - Francisco Delgado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b="1" dirty="0"/>
              <a:t>How does the features (energy, loudness, tempo, etc) of the track affect its popularity?</a:t>
            </a:r>
            <a:endParaRPr lang="pt-PT" sz="2800" dirty="0"/>
          </a:p>
        </p:txBody>
      </p:sp>
      <p:sp>
        <p:nvSpPr>
          <p:cNvPr id="3" name="Content Placeholder 2"/>
          <p:cNvSpPr>
            <a:spLocks noGrp="1"/>
          </p:cNvSpPr>
          <p:nvPr>
            <p:ph idx="1"/>
          </p:nvPr>
        </p:nvSpPr>
        <p:spPr>
          <a:xfrm>
            <a:off x="457200" y="5157192"/>
            <a:ext cx="8435280" cy="1700808"/>
          </a:xfrm>
        </p:spPr>
        <p:txBody>
          <a:bodyPr>
            <a:noAutofit/>
          </a:bodyPr>
          <a:lstStyle/>
          <a:p>
            <a:pPr algn="just"/>
            <a:r>
              <a:rPr lang="en-US" sz="2200" dirty="0"/>
              <a:t>	</a:t>
            </a:r>
            <a:r>
              <a:rPr lang="en-US" sz="2000" b="0" dirty="0"/>
              <a:t>After selecting in the list on the left the desired tracks to analyze. They will appear on the Star Chart (Idiom 1) and be highlighted on the Scatter Plot (Idiom 2), that way we can analyze with the average of all the tracks in the desired period. And we can also analyze specific traits of the tracks on the scatter plot, which will appear what we select with the rest of the tracks</a:t>
            </a:r>
          </a:p>
        </p:txBody>
      </p:sp>
      <p:pic>
        <p:nvPicPr>
          <p:cNvPr id="4" name="Graphic 2">
            <a:extLst>
              <a:ext uri="{FF2B5EF4-FFF2-40B4-BE49-F238E27FC236}">
                <a16:creationId xmlns:a16="http://schemas.microsoft.com/office/drawing/2014/main" id="{C4BA5F8D-AAF0-45D5-BFDD-6E1579C93EA1}"/>
              </a:ext>
            </a:extLst>
          </p:cNvPr>
          <p:cNvPicPr/>
          <p:nvPr/>
        </p:nvPicPr>
        <p:blipFill rotWithShape="1">
          <a:blip r:embed="rId3">
            <a:extLst>
              <a:ext uri="{96DAC541-7B7A-43D3-8B79-37D633B846F1}">
                <asvg:svgBlip xmlns:asvg="http://schemas.microsoft.com/office/drawing/2016/SVG/main" r:embed="rId4"/>
              </a:ext>
            </a:extLst>
          </a:blip>
          <a:srcRect b="44115"/>
          <a:stretch/>
        </p:blipFill>
        <p:spPr bwMode="auto">
          <a:xfrm>
            <a:off x="1231532" y="811704"/>
            <a:ext cx="6886615" cy="444397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62997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b="1" dirty="0"/>
              <a:t>Which artists have had a good 2019? Which tracks were most played during a period?</a:t>
            </a:r>
            <a:endParaRPr lang="pt-PT" sz="2800" dirty="0"/>
          </a:p>
        </p:txBody>
      </p:sp>
      <p:sp>
        <p:nvSpPr>
          <p:cNvPr id="3" name="Content Placeholder 2"/>
          <p:cNvSpPr>
            <a:spLocks noGrp="1"/>
          </p:cNvSpPr>
          <p:nvPr>
            <p:ph idx="1"/>
          </p:nvPr>
        </p:nvSpPr>
        <p:spPr>
          <a:xfrm>
            <a:off x="457200" y="5157192"/>
            <a:ext cx="8435280" cy="1700808"/>
          </a:xfrm>
        </p:spPr>
        <p:txBody>
          <a:bodyPr>
            <a:noAutofit/>
          </a:bodyPr>
          <a:lstStyle/>
          <a:p>
            <a:pPr algn="just"/>
            <a:r>
              <a:rPr lang="en-US" sz="2000" b="0" dirty="0"/>
              <a:t>	</a:t>
            </a:r>
            <a:r>
              <a:rPr lang="en-GB" sz="2000" b="0" dirty="0"/>
              <a:t>To answer this question, we select in the list on the left, a range that spans all of 2019, and afterwards analyse the Word Cloud (Idiom 5) which will demonstrate with bigger letters the artists which were played the most. And also, by grouping the table on the left by artists we can analyse what were the streaming numbers for each artists track.</a:t>
            </a:r>
            <a:endParaRPr lang="pt-PT" sz="2000" b="0" dirty="0"/>
          </a:p>
          <a:p>
            <a:pPr algn="just"/>
            <a:endParaRPr lang="en-US" sz="2000" b="0" dirty="0"/>
          </a:p>
        </p:txBody>
      </p:sp>
      <p:pic>
        <p:nvPicPr>
          <p:cNvPr id="4" name="Graphic 2">
            <a:extLst>
              <a:ext uri="{FF2B5EF4-FFF2-40B4-BE49-F238E27FC236}">
                <a16:creationId xmlns:a16="http://schemas.microsoft.com/office/drawing/2014/main" id="{C4BA5F8D-AAF0-45D5-BFDD-6E1579C93EA1}"/>
              </a:ext>
            </a:extLst>
          </p:cNvPr>
          <p:cNvPicPr/>
          <p:nvPr/>
        </p:nvPicPr>
        <p:blipFill rotWithShape="1">
          <a:blip r:embed="rId3">
            <a:extLst>
              <a:ext uri="{96DAC541-7B7A-43D3-8B79-37D633B846F1}">
                <asvg:svgBlip xmlns:asvg="http://schemas.microsoft.com/office/drawing/2016/SVG/main" r:embed="rId4"/>
              </a:ext>
            </a:extLst>
          </a:blip>
          <a:srcRect b="44115"/>
          <a:stretch/>
        </p:blipFill>
        <p:spPr bwMode="auto">
          <a:xfrm>
            <a:off x="1231532" y="811704"/>
            <a:ext cx="6886615" cy="444397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91642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7F5067-D3AD-4DC4-A28F-360C25D96565}"/>
              </a:ext>
            </a:extLst>
          </p:cNvPr>
          <p:cNvSpPr>
            <a:spLocks noGrp="1"/>
          </p:cNvSpPr>
          <p:nvPr>
            <p:ph type="title"/>
          </p:nvPr>
        </p:nvSpPr>
        <p:spPr>
          <a:xfrm>
            <a:off x="-32" y="0"/>
            <a:ext cx="9144032" cy="857232"/>
          </a:xfrm>
        </p:spPr>
        <p:txBody>
          <a:bodyPr>
            <a:noAutofit/>
          </a:bodyPr>
          <a:lstStyle/>
          <a:p>
            <a:br>
              <a:rPr lang="en-GB" sz="2400" b="1" dirty="0"/>
            </a:br>
            <a:r>
              <a:rPr lang="en-GB" sz="2400" b="1" dirty="0"/>
              <a:t>Is there any correlation between the happiness / danceability of the most listened tracks with the time of year? </a:t>
            </a:r>
            <a:br>
              <a:rPr lang="pt-PT" sz="2400" dirty="0"/>
            </a:br>
            <a:endParaRPr lang="pt-PT" sz="2400" dirty="0"/>
          </a:p>
        </p:txBody>
      </p:sp>
    </p:spTree>
    <p:extLst>
      <p:ext uri="{BB962C8B-B14F-4D97-AF65-F5344CB8AC3E}">
        <p14:creationId xmlns:p14="http://schemas.microsoft.com/office/powerpoint/2010/main" val="1323863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a:t>01</a:t>
            </a:r>
          </a:p>
        </p:txBody>
      </p:sp>
      <p:sp>
        <p:nvSpPr>
          <p:cNvPr id="4" name="Title 3"/>
          <p:cNvSpPr>
            <a:spLocks noGrp="1"/>
          </p:cNvSpPr>
          <p:nvPr>
            <p:ph type="title"/>
          </p:nvPr>
        </p:nvSpPr>
        <p:spPr>
          <a:xfrm>
            <a:off x="1907704" y="3214686"/>
            <a:ext cx="7160096" cy="3033714"/>
          </a:xfrm>
          <a:solidFill>
            <a:srgbClr val="FFFFFF">
              <a:alpha val="80000"/>
            </a:srgbClr>
          </a:solidFill>
        </p:spPr>
        <p:txBody>
          <a:bodyPr rIns="288000">
            <a:noAutofit/>
          </a:bodyPr>
          <a:lstStyle/>
          <a:p>
            <a:pPr marL="0" algn="r"/>
            <a:r>
              <a:rPr lang="pt-PT" sz="6000" dirty="0" err="1"/>
              <a:t>Overview</a:t>
            </a:r>
            <a:endParaRPr lang="pt-PT" sz="6000" dirty="0"/>
          </a:p>
        </p:txBody>
      </p:sp>
    </p:spTree>
    <p:extLst>
      <p:ext uri="{BB962C8B-B14F-4D97-AF65-F5344CB8AC3E}">
        <p14:creationId xmlns:p14="http://schemas.microsoft.com/office/powerpoint/2010/main" val="1034637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endParaRPr lang="pt-PT" dirty="0"/>
          </a:p>
        </p:txBody>
      </p:sp>
      <p:pic>
        <p:nvPicPr>
          <p:cNvPr id="6" name="Graphic 2">
            <a:extLst>
              <a:ext uri="{FF2B5EF4-FFF2-40B4-BE49-F238E27FC236}">
                <a16:creationId xmlns:a16="http://schemas.microsoft.com/office/drawing/2014/main" id="{ACBE2FA9-A59C-4612-A314-0643898E50F1}"/>
              </a:ext>
            </a:extLst>
          </p:cNvPr>
          <p:cNvPicPr/>
          <p:nvPr/>
        </p:nvPicPr>
        <p:blipFill rotWithShape="1">
          <a:blip r:embed="rId3">
            <a:extLst>
              <a:ext uri="{96DAC541-7B7A-43D3-8B79-37D633B846F1}">
                <asvg:svgBlip xmlns:asvg="http://schemas.microsoft.com/office/drawing/2016/SVG/main" r:embed="rId4"/>
              </a:ext>
            </a:extLst>
          </a:blip>
          <a:srcRect b="44115"/>
          <a:stretch/>
        </p:blipFill>
        <p:spPr bwMode="auto">
          <a:xfrm>
            <a:off x="872573" y="857232"/>
            <a:ext cx="7398822" cy="568863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76083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7BD83A-7041-4E50-864C-41788D300697}"/>
              </a:ext>
            </a:extLst>
          </p:cNvPr>
          <p:cNvSpPr>
            <a:spLocks noGrp="1"/>
          </p:cNvSpPr>
          <p:nvPr>
            <p:ph type="title"/>
          </p:nvPr>
        </p:nvSpPr>
        <p:spPr/>
        <p:txBody>
          <a:bodyPr/>
          <a:lstStyle/>
          <a:p>
            <a:r>
              <a:rPr lang="pt-PT" dirty="0" err="1"/>
              <a:t>Overview</a:t>
            </a:r>
            <a:r>
              <a:rPr lang="pt-PT" dirty="0"/>
              <a:t> (</a:t>
            </a:r>
            <a:r>
              <a:rPr lang="pt-PT" dirty="0" err="1"/>
              <a:t>cont</a:t>
            </a:r>
            <a:r>
              <a:rPr lang="pt-PT" dirty="0"/>
              <a:t>.)</a:t>
            </a:r>
          </a:p>
        </p:txBody>
      </p:sp>
      <p:sp>
        <p:nvSpPr>
          <p:cNvPr id="3" name="Marcador de Posição de Conteúdo 2">
            <a:extLst>
              <a:ext uri="{FF2B5EF4-FFF2-40B4-BE49-F238E27FC236}">
                <a16:creationId xmlns:a16="http://schemas.microsoft.com/office/drawing/2014/main" id="{1686FBDD-E4A6-45A3-BE8D-BCDBC6F1FB48}"/>
              </a:ext>
            </a:extLst>
          </p:cNvPr>
          <p:cNvSpPr>
            <a:spLocks noGrp="1"/>
          </p:cNvSpPr>
          <p:nvPr>
            <p:ph idx="1"/>
          </p:nvPr>
        </p:nvSpPr>
        <p:spPr/>
        <p:txBody>
          <a:bodyPr>
            <a:normAutofit lnSpcReduction="10000"/>
          </a:bodyPr>
          <a:lstStyle/>
          <a:p>
            <a:pPr marL="457200" indent="-457200">
              <a:buFont typeface="Arial" panose="020B0604020202020204" pitchFamily="34" charset="0"/>
              <a:buChar char="•"/>
            </a:pPr>
            <a:r>
              <a:rPr lang="en-US" b="0" dirty="0"/>
              <a:t>The visualization has a </a:t>
            </a:r>
            <a:r>
              <a:rPr lang="en-US" dirty="0"/>
              <a:t>list with the tracks for a given day (or interval between two dates) </a:t>
            </a:r>
            <a:r>
              <a:rPr lang="en-US" b="0" dirty="0"/>
              <a:t>and all the idioms depend on the tracks that are being shown in the list</a:t>
            </a:r>
          </a:p>
          <a:p>
            <a:pPr marL="457200" indent="-457200">
              <a:buFont typeface="Arial" panose="020B0604020202020204" pitchFamily="34" charset="0"/>
              <a:buChar char="•"/>
            </a:pPr>
            <a:r>
              <a:rPr lang="en-US" dirty="0"/>
              <a:t>Spider chart</a:t>
            </a:r>
            <a:r>
              <a:rPr lang="en-US" b="0" dirty="0"/>
              <a:t>: purpose to compare the features values between tracks (always shows mean values of the tracks in list)</a:t>
            </a:r>
          </a:p>
          <a:p>
            <a:pPr marL="457200" indent="-457200">
              <a:buFont typeface="Arial" panose="020B0604020202020204" pitchFamily="34" charset="0"/>
              <a:buChar char="•"/>
            </a:pPr>
            <a:r>
              <a:rPr lang="en-US" dirty="0"/>
              <a:t>Scatter plot</a:t>
            </a:r>
            <a:r>
              <a:rPr lang="en-US" b="0" dirty="0"/>
              <a:t>: purpose to see if there is a correlation between a selected feature and the number of streams</a:t>
            </a:r>
            <a:endParaRPr lang="pt-PT" b="0" dirty="0"/>
          </a:p>
        </p:txBody>
      </p:sp>
    </p:spTree>
    <p:extLst>
      <p:ext uri="{BB962C8B-B14F-4D97-AF65-F5344CB8AC3E}">
        <p14:creationId xmlns:p14="http://schemas.microsoft.com/office/powerpoint/2010/main" val="102776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7BD83A-7041-4E50-864C-41788D300697}"/>
              </a:ext>
            </a:extLst>
          </p:cNvPr>
          <p:cNvSpPr>
            <a:spLocks noGrp="1"/>
          </p:cNvSpPr>
          <p:nvPr>
            <p:ph type="title"/>
          </p:nvPr>
        </p:nvSpPr>
        <p:spPr/>
        <p:txBody>
          <a:bodyPr/>
          <a:lstStyle/>
          <a:p>
            <a:r>
              <a:rPr lang="pt-PT" dirty="0" err="1"/>
              <a:t>Overview</a:t>
            </a:r>
            <a:r>
              <a:rPr lang="pt-PT" dirty="0"/>
              <a:t> (</a:t>
            </a:r>
            <a:r>
              <a:rPr lang="pt-PT" dirty="0" err="1"/>
              <a:t>cont</a:t>
            </a:r>
            <a:r>
              <a:rPr lang="pt-PT" dirty="0"/>
              <a:t>.)</a:t>
            </a:r>
          </a:p>
        </p:txBody>
      </p:sp>
      <p:sp>
        <p:nvSpPr>
          <p:cNvPr id="3" name="Marcador de Posição de Conteúdo 2">
            <a:extLst>
              <a:ext uri="{FF2B5EF4-FFF2-40B4-BE49-F238E27FC236}">
                <a16:creationId xmlns:a16="http://schemas.microsoft.com/office/drawing/2014/main" id="{1686FBDD-E4A6-45A3-BE8D-BCDBC6F1FB48}"/>
              </a:ext>
            </a:extLst>
          </p:cNvPr>
          <p:cNvSpPr>
            <a:spLocks noGrp="1"/>
          </p:cNvSpPr>
          <p:nvPr>
            <p:ph idx="1"/>
          </p:nvPr>
        </p:nvSpPr>
        <p:spPr/>
        <p:txBody>
          <a:bodyPr>
            <a:normAutofit/>
          </a:bodyPr>
          <a:lstStyle/>
          <a:p>
            <a:pPr marL="457200" indent="-457200">
              <a:buFont typeface="Arial" panose="020B0604020202020204" pitchFamily="34" charset="0"/>
              <a:buChar char="•"/>
            </a:pPr>
            <a:r>
              <a:rPr lang="pt-PT" dirty="0" err="1"/>
              <a:t>Line</a:t>
            </a:r>
            <a:r>
              <a:rPr lang="pt-PT" dirty="0"/>
              <a:t> </a:t>
            </a:r>
            <a:r>
              <a:rPr lang="pt-PT" dirty="0" err="1"/>
              <a:t>chart</a:t>
            </a:r>
            <a:r>
              <a:rPr lang="pt-PT" b="0" dirty="0"/>
              <a:t>: </a:t>
            </a:r>
            <a:r>
              <a:rPr lang="en-US" b="0" dirty="0"/>
              <a:t>shows the daily streams or the accumulated daily streams for the selected tracks</a:t>
            </a:r>
          </a:p>
          <a:p>
            <a:pPr marL="457200" indent="-457200">
              <a:buFont typeface="Arial" panose="020B0604020202020204" pitchFamily="34" charset="0"/>
              <a:buChar char="•"/>
            </a:pPr>
            <a:r>
              <a:rPr lang="en-US" dirty="0"/>
              <a:t>Multi-foci force layout</a:t>
            </a:r>
            <a:r>
              <a:rPr lang="en-US" b="0" dirty="0"/>
              <a:t>: shows the distribution between multiple features</a:t>
            </a:r>
          </a:p>
          <a:p>
            <a:pPr marL="457200" indent="-457200">
              <a:buFont typeface="Arial" panose="020B0604020202020204" pitchFamily="34" charset="0"/>
              <a:buChar char="•"/>
            </a:pPr>
            <a:r>
              <a:rPr lang="en-US" dirty="0"/>
              <a:t>Word cloud</a:t>
            </a:r>
            <a:r>
              <a:rPr lang="en-US" b="0" dirty="0"/>
              <a:t>: shows which artists have more streams for the day or time period selected</a:t>
            </a:r>
          </a:p>
          <a:p>
            <a:pPr marL="457200" indent="-457200">
              <a:buFont typeface="Arial" panose="020B0604020202020204" pitchFamily="34" charset="0"/>
              <a:buChar char="•"/>
            </a:pPr>
            <a:r>
              <a:rPr lang="en-US" dirty="0"/>
              <a:t>Bar chart</a:t>
            </a:r>
            <a:r>
              <a:rPr lang="en-US" b="0" dirty="0"/>
              <a:t>: shows the tracks that spent more days consecutively for that time period</a:t>
            </a:r>
            <a:endParaRPr lang="pt-PT" b="0" dirty="0"/>
          </a:p>
        </p:txBody>
      </p:sp>
    </p:spTree>
    <p:extLst>
      <p:ext uri="{BB962C8B-B14F-4D97-AF65-F5344CB8AC3E}">
        <p14:creationId xmlns:p14="http://schemas.microsoft.com/office/powerpoint/2010/main" val="1796438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a:t>02</a:t>
            </a:r>
          </a:p>
        </p:txBody>
      </p:sp>
      <p:sp>
        <p:nvSpPr>
          <p:cNvPr id="4" name="Title 3"/>
          <p:cNvSpPr>
            <a:spLocks noGrp="1"/>
          </p:cNvSpPr>
          <p:nvPr>
            <p:ph type="title"/>
          </p:nvPr>
        </p:nvSpPr>
        <p:spPr>
          <a:xfrm>
            <a:off x="2281222" y="3214686"/>
            <a:ext cx="6786578" cy="3033714"/>
          </a:xfrm>
          <a:solidFill>
            <a:srgbClr val="FFFFFF">
              <a:alpha val="80000"/>
            </a:srgbClr>
          </a:solidFill>
        </p:spPr>
        <p:txBody>
          <a:bodyPr rIns="288000">
            <a:noAutofit/>
          </a:bodyPr>
          <a:lstStyle/>
          <a:p>
            <a:pPr marL="0" algn="r"/>
            <a:r>
              <a:rPr lang="pt-PT" sz="6000" dirty="0"/>
              <a:t>Visual </a:t>
            </a:r>
            <a:r>
              <a:rPr lang="pt-PT" sz="6000" dirty="0" err="1"/>
              <a:t>encoding</a:t>
            </a:r>
            <a:endParaRPr lang="pt-PT" sz="6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06185FE7-EACB-974F-B559-6F1D457714D5}"/>
              </a:ext>
            </a:extLst>
          </p:cNvPr>
          <p:cNvSpPr>
            <a:spLocks noGrp="1"/>
          </p:cNvSpPr>
          <p:nvPr>
            <p:ph type="title"/>
          </p:nvPr>
        </p:nvSpPr>
        <p:spPr/>
        <p:txBody>
          <a:bodyPr/>
          <a:lstStyle/>
          <a:p>
            <a:endParaRPr lang="pt-PT"/>
          </a:p>
        </p:txBody>
      </p:sp>
      <p:sp>
        <p:nvSpPr>
          <p:cNvPr id="11" name="Title 1">
            <a:extLst>
              <a:ext uri="{FF2B5EF4-FFF2-40B4-BE49-F238E27FC236}">
                <a16:creationId xmlns:a16="http://schemas.microsoft.com/office/drawing/2014/main" id="{4DD18087-B758-3F4A-A53C-001D1CB045E6}"/>
              </a:ext>
            </a:extLst>
          </p:cNvPr>
          <p:cNvSpPr txBox="1">
            <a:spLocks/>
          </p:cNvSpPr>
          <p:nvPr/>
        </p:nvSpPr>
        <p:spPr>
          <a:xfrm>
            <a:off x="-32" y="-24"/>
            <a:ext cx="9144032" cy="857256"/>
          </a:xfrm>
          <a:prstGeom prst="rect">
            <a:avLst/>
          </a:prstGeom>
          <a:solidFill>
            <a:srgbClr val="336699"/>
          </a:solidFill>
        </p:spPr>
        <p:txBody>
          <a:bodyPr vert="horz" lIns="91440" tIns="45720" rIns="91440" bIns="45720" rtlCol="0" anchor="ctr">
            <a:normAutofit/>
          </a:bodyPr>
          <a:lstStyle>
            <a:lvl1pPr marL="358775" indent="0" algn="l" defTabSz="914400" rtl="0" eaLnBrk="1" latinLnBrk="0" hangingPunct="1">
              <a:spcBef>
                <a:spcPct val="0"/>
              </a:spcBef>
              <a:buNone/>
              <a:defRPr sz="4400" kern="1200">
                <a:solidFill>
                  <a:schemeClr val="bg1"/>
                </a:solidFill>
                <a:latin typeface="+mj-lt"/>
                <a:ea typeface="+mj-ea"/>
                <a:cs typeface="+mj-cs"/>
              </a:defRPr>
            </a:lvl1pPr>
          </a:lstStyle>
          <a:p>
            <a:r>
              <a:rPr lang="en-US"/>
              <a:t>Visual Encoding</a:t>
            </a:r>
            <a:endParaRPr lang="pt-PT" dirty="0"/>
          </a:p>
        </p:txBody>
      </p:sp>
      <p:sp>
        <p:nvSpPr>
          <p:cNvPr id="12" name="Content Placeholder 2">
            <a:extLst>
              <a:ext uri="{FF2B5EF4-FFF2-40B4-BE49-F238E27FC236}">
                <a16:creationId xmlns:a16="http://schemas.microsoft.com/office/drawing/2014/main" id="{4600A13A-F007-8149-A1A8-A032E23878C0}"/>
              </a:ext>
            </a:extLst>
          </p:cNvPr>
          <p:cNvSpPr>
            <a:spLocks noGrp="1"/>
          </p:cNvSpPr>
          <p:nvPr>
            <p:ph idx="1"/>
          </p:nvPr>
        </p:nvSpPr>
        <p:spPr>
          <a:xfrm>
            <a:off x="457200" y="1285860"/>
            <a:ext cx="8229600" cy="5214974"/>
          </a:xfrm>
        </p:spPr>
        <p:txBody>
          <a:bodyPr>
            <a:noAutofit/>
          </a:bodyPr>
          <a:lstStyle/>
          <a:p>
            <a:r>
              <a:rPr lang="en-US" sz="4000" dirty="0"/>
              <a:t>Item1 | Type</a:t>
            </a:r>
            <a:r>
              <a:rPr lang="en-US" sz="4000"/>
              <a:t>: Spider </a:t>
            </a:r>
            <a:r>
              <a:rPr lang="en-US" sz="4000" dirty="0"/>
              <a:t>chart </a:t>
            </a:r>
          </a:p>
          <a:p>
            <a:r>
              <a:rPr lang="en-US" sz="4000" dirty="0"/>
              <a:t>Visual Encoding:</a:t>
            </a:r>
          </a:p>
          <a:p>
            <a:r>
              <a:rPr lang="en-US" sz="2400" dirty="0"/>
              <a:t>Marks:</a:t>
            </a:r>
            <a:endParaRPr lang="pt-PT" sz="2400" dirty="0"/>
          </a:p>
          <a:p>
            <a:pPr lvl="0"/>
            <a:r>
              <a:rPr lang="en-US" sz="2400" dirty="0"/>
              <a:t>	</a:t>
            </a:r>
            <a:r>
              <a:rPr lang="en-US" sz="2800" dirty="0"/>
              <a:t>Point</a:t>
            </a:r>
            <a:r>
              <a:rPr lang="en-US" sz="2400" dirty="0"/>
              <a:t> – A track feature</a:t>
            </a:r>
            <a:endParaRPr lang="pt-PT" sz="2400" dirty="0"/>
          </a:p>
          <a:p>
            <a:r>
              <a:rPr lang="en-US" sz="2400" dirty="0"/>
              <a:t>Channels:</a:t>
            </a:r>
            <a:endParaRPr lang="pt-PT" sz="2400" dirty="0"/>
          </a:p>
          <a:p>
            <a:pPr lvl="0"/>
            <a:r>
              <a:rPr lang="en-US" sz="2400" dirty="0"/>
              <a:t>	</a:t>
            </a:r>
            <a:r>
              <a:rPr lang="en-US" sz="2800" dirty="0"/>
              <a:t>Color</a:t>
            </a:r>
            <a:r>
              <a:rPr lang="en-US" sz="2400" dirty="0"/>
              <a:t> – A selected track</a:t>
            </a:r>
            <a:endParaRPr lang="pt-PT" sz="2400" dirty="0"/>
          </a:p>
          <a:p>
            <a:pPr lvl="0"/>
            <a:r>
              <a:rPr lang="en-US" sz="2400" dirty="0"/>
              <a:t>	</a:t>
            </a:r>
            <a:r>
              <a:rPr lang="en-US" sz="2800" dirty="0"/>
              <a:t>Position</a:t>
            </a:r>
            <a:r>
              <a:rPr lang="en-US" sz="2400" dirty="0"/>
              <a:t> (distance to the center) – Feature value</a:t>
            </a:r>
            <a:endParaRPr lang="pt-PT" sz="2400" dirty="0"/>
          </a:p>
          <a:p>
            <a:endParaRPr lang="en-US" sz="4000" dirty="0"/>
          </a:p>
        </p:txBody>
      </p:sp>
      <p:pic>
        <p:nvPicPr>
          <p:cNvPr id="13" name="Imagem 12">
            <a:extLst>
              <a:ext uri="{FF2B5EF4-FFF2-40B4-BE49-F238E27FC236}">
                <a16:creationId xmlns:a16="http://schemas.microsoft.com/office/drawing/2014/main" id="{E6ADD0D8-4298-834B-A7C1-6CE1B42281C1}"/>
              </a:ext>
            </a:extLst>
          </p:cNvPr>
          <p:cNvPicPr/>
          <p:nvPr/>
        </p:nvPicPr>
        <p:blipFill rotWithShape="1">
          <a:blip r:embed="rId3"/>
          <a:srcRect b="2986"/>
          <a:stretch/>
        </p:blipFill>
        <p:spPr bwMode="auto">
          <a:xfrm>
            <a:off x="4932040" y="2564904"/>
            <a:ext cx="3387900" cy="235916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40120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66ED9D-95FF-0C4D-B009-3448D433AAFE}"/>
              </a:ext>
            </a:extLst>
          </p:cNvPr>
          <p:cNvSpPr>
            <a:spLocks noGrp="1"/>
          </p:cNvSpPr>
          <p:nvPr>
            <p:ph type="title"/>
          </p:nvPr>
        </p:nvSpPr>
        <p:spPr>
          <a:xfrm>
            <a:off x="-32" y="-24"/>
            <a:ext cx="9144032" cy="857256"/>
          </a:xfrm>
        </p:spPr>
        <p:txBody>
          <a:bodyPr/>
          <a:lstStyle/>
          <a:p>
            <a:r>
              <a:rPr lang="en-US" dirty="0"/>
              <a:t>Visual Encoding</a:t>
            </a:r>
            <a:endParaRPr lang="pt-PT" dirty="0"/>
          </a:p>
        </p:txBody>
      </p:sp>
      <p:sp>
        <p:nvSpPr>
          <p:cNvPr id="8" name="Content Placeholder 2">
            <a:extLst>
              <a:ext uri="{FF2B5EF4-FFF2-40B4-BE49-F238E27FC236}">
                <a16:creationId xmlns:a16="http://schemas.microsoft.com/office/drawing/2014/main" id="{CD052DE4-6306-0E47-8267-F9EBB5FB1157}"/>
              </a:ext>
            </a:extLst>
          </p:cNvPr>
          <p:cNvSpPr>
            <a:spLocks noGrp="1"/>
          </p:cNvSpPr>
          <p:nvPr>
            <p:ph idx="1"/>
          </p:nvPr>
        </p:nvSpPr>
        <p:spPr>
          <a:xfrm>
            <a:off x="457200" y="1285860"/>
            <a:ext cx="8229600" cy="5214974"/>
          </a:xfrm>
        </p:spPr>
        <p:txBody>
          <a:bodyPr>
            <a:noAutofit/>
          </a:bodyPr>
          <a:lstStyle/>
          <a:p>
            <a:r>
              <a:rPr lang="en-US" sz="4000" dirty="0"/>
              <a:t>Item2 | Type: Word Cloud</a:t>
            </a:r>
          </a:p>
          <a:p>
            <a:r>
              <a:rPr lang="en-US" sz="4000" dirty="0"/>
              <a:t>Visual Encoding:</a:t>
            </a:r>
          </a:p>
          <a:p>
            <a:r>
              <a:rPr lang="en-US" sz="2400" dirty="0"/>
              <a:t>Marks:</a:t>
            </a:r>
            <a:endParaRPr lang="pt-PT" sz="2400" dirty="0"/>
          </a:p>
          <a:p>
            <a:pPr lvl="0"/>
            <a:r>
              <a:rPr lang="en-US" sz="2800" dirty="0"/>
              <a:t>	Word</a:t>
            </a:r>
            <a:r>
              <a:rPr lang="en-US" sz="2400" dirty="0"/>
              <a:t> – An artist</a:t>
            </a:r>
            <a:endParaRPr lang="pt-PT" sz="2400" dirty="0"/>
          </a:p>
          <a:p>
            <a:r>
              <a:rPr lang="en-US" sz="2400" dirty="0"/>
              <a:t>Channels:</a:t>
            </a:r>
            <a:endParaRPr lang="pt-PT" sz="2400" dirty="0"/>
          </a:p>
          <a:p>
            <a:pPr lvl="0"/>
            <a:r>
              <a:rPr lang="en-US" sz="2800" dirty="0"/>
              <a:t>	Size</a:t>
            </a:r>
            <a:r>
              <a:rPr lang="en-US" sz="2400" dirty="0"/>
              <a:t> – The artist’s accumulated streams</a:t>
            </a:r>
            <a:endParaRPr lang="pt-PT" sz="2400" dirty="0"/>
          </a:p>
          <a:p>
            <a:endParaRPr lang="en-US" sz="4000" dirty="0"/>
          </a:p>
        </p:txBody>
      </p:sp>
      <p:pic>
        <p:nvPicPr>
          <p:cNvPr id="9" name="Imagem 8">
            <a:extLst>
              <a:ext uri="{FF2B5EF4-FFF2-40B4-BE49-F238E27FC236}">
                <a16:creationId xmlns:a16="http://schemas.microsoft.com/office/drawing/2014/main" id="{83A425F4-8AAF-0742-8B99-BF43F0341C2A}"/>
              </a:ext>
            </a:extLst>
          </p:cNvPr>
          <p:cNvPicPr/>
          <p:nvPr/>
        </p:nvPicPr>
        <p:blipFill>
          <a:blip r:embed="rId2"/>
          <a:stretch>
            <a:fillRect/>
          </a:stretch>
        </p:blipFill>
        <p:spPr>
          <a:xfrm>
            <a:off x="4932040" y="2236031"/>
            <a:ext cx="3323828" cy="2385938"/>
          </a:xfrm>
          <a:prstGeom prst="rect">
            <a:avLst/>
          </a:prstGeom>
        </p:spPr>
      </p:pic>
    </p:spTree>
    <p:extLst>
      <p:ext uri="{BB962C8B-B14F-4D97-AF65-F5344CB8AC3E}">
        <p14:creationId xmlns:p14="http://schemas.microsoft.com/office/powerpoint/2010/main" val="2271244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a:t>03</a:t>
            </a:r>
          </a:p>
        </p:txBody>
      </p:sp>
      <p:sp>
        <p:nvSpPr>
          <p:cNvPr id="4" name="Title 3"/>
          <p:cNvSpPr>
            <a:spLocks noGrp="1"/>
          </p:cNvSpPr>
          <p:nvPr>
            <p:ph type="title"/>
          </p:nvPr>
        </p:nvSpPr>
        <p:spPr>
          <a:xfrm>
            <a:off x="1907704" y="3214686"/>
            <a:ext cx="7160096" cy="3033714"/>
          </a:xfrm>
          <a:solidFill>
            <a:srgbClr val="FFFFFF">
              <a:alpha val="80000"/>
            </a:srgbClr>
          </a:solidFill>
        </p:spPr>
        <p:txBody>
          <a:bodyPr rIns="288000">
            <a:noAutofit/>
          </a:bodyPr>
          <a:lstStyle/>
          <a:p>
            <a:pPr marL="0" algn="r"/>
            <a:r>
              <a:rPr lang="pt-PT" sz="6000" dirty="0" err="1"/>
              <a:t>Answering</a:t>
            </a:r>
            <a:r>
              <a:rPr lang="pt-PT" sz="6000" dirty="0"/>
              <a:t> </a:t>
            </a:r>
            <a:r>
              <a:rPr lang="pt-PT" sz="6000" dirty="0" err="1"/>
              <a:t>the</a:t>
            </a:r>
            <a:r>
              <a:rPr lang="pt-PT" sz="6000" dirty="0"/>
              <a:t> </a:t>
            </a:r>
            <a:r>
              <a:rPr lang="pt-PT" sz="6000" dirty="0" err="1"/>
              <a:t>Questions</a:t>
            </a:r>
            <a:endParaRPr lang="pt-PT" sz="6000" dirty="0"/>
          </a:p>
        </p:txBody>
      </p:sp>
    </p:spTree>
    <p:extLst>
      <p:ext uri="{BB962C8B-B14F-4D97-AF65-F5344CB8AC3E}">
        <p14:creationId xmlns:p14="http://schemas.microsoft.com/office/powerpoint/2010/main" val="627357321"/>
      </p:ext>
    </p:extLst>
  </p:cSld>
  <p:clrMapOvr>
    <a:masterClrMapping/>
  </p:clrMapOvr>
</p:sld>
</file>

<file path=ppt/theme/theme1.xml><?xml version="1.0" encoding="utf-8"?>
<a:theme xmlns:a="http://schemas.openxmlformats.org/drawingml/2006/main" name="template-gvip">
  <a:themeElements>
    <a:clrScheme name="GVIP">
      <a:dk1>
        <a:srgbClr val="000000"/>
      </a:dk1>
      <a:lt1>
        <a:srgbClr val="FFFFFF"/>
      </a:lt1>
      <a:dk2>
        <a:srgbClr val="1D3B59"/>
      </a:dk2>
      <a:lt2>
        <a:srgbClr val="336699"/>
      </a:lt2>
      <a:accent1>
        <a:srgbClr val="2A9300"/>
      </a:accent1>
      <a:accent2>
        <a:srgbClr val="CF8C00"/>
      </a:accent2>
      <a:accent3>
        <a:srgbClr val="00A0BD"/>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template-gvip</Template>
  <TotalTime>3110</TotalTime>
  <Words>450</Words>
  <Application>Microsoft Macintosh PowerPoint</Application>
  <PresentationFormat>Apresentação no Ecrã (4:3)</PresentationFormat>
  <Paragraphs>45</Paragraphs>
  <Slides>12</Slides>
  <Notes>4</Notes>
  <HiddenSlides>0</HiddenSlides>
  <MMClips>0</MMClips>
  <ScaleCrop>false</ScaleCrop>
  <HeadingPairs>
    <vt:vector size="6" baseType="variant">
      <vt:variant>
        <vt:lpstr>Tipos de letra usados</vt:lpstr>
      </vt:variant>
      <vt:variant>
        <vt:i4>2</vt:i4>
      </vt:variant>
      <vt:variant>
        <vt:lpstr>Tema</vt:lpstr>
      </vt:variant>
      <vt:variant>
        <vt:i4>1</vt:i4>
      </vt:variant>
      <vt:variant>
        <vt:lpstr>Títulos dos diapositivos</vt:lpstr>
      </vt:variant>
      <vt:variant>
        <vt:i4>12</vt:i4>
      </vt:variant>
    </vt:vector>
  </HeadingPairs>
  <TitlesOfParts>
    <vt:vector size="15" baseType="lpstr">
      <vt:lpstr>Arial</vt:lpstr>
      <vt:lpstr>Calibri</vt:lpstr>
      <vt:lpstr>template-gvip</vt:lpstr>
      <vt:lpstr>Information Visualization Visualization Sketch</vt:lpstr>
      <vt:lpstr>Overview</vt:lpstr>
      <vt:lpstr>Overview</vt:lpstr>
      <vt:lpstr>Overview (cont.)</vt:lpstr>
      <vt:lpstr>Overview (cont.)</vt:lpstr>
      <vt:lpstr>Visual encoding</vt:lpstr>
      <vt:lpstr>Apresentação do PowerPoint</vt:lpstr>
      <vt:lpstr>Visual Encoding</vt:lpstr>
      <vt:lpstr>Answering the Questions</vt:lpstr>
      <vt:lpstr>How does the features (energy, loudness, tempo, etc) of the track affect its popularity?</vt:lpstr>
      <vt:lpstr>Which artists have had a good 2019? Which tracks were most played during a period?</vt:lpstr>
      <vt:lpstr> Is there any correlation between the happiness / danceability of the most listened tracks with the time of year?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and Video</dc:title>
  <dc:creator>Daniel</dc:creator>
  <cp:lastModifiedBy>Francisco Nuno Dias dos Santos Delgado</cp:lastModifiedBy>
  <cp:revision>353</cp:revision>
  <dcterms:created xsi:type="dcterms:W3CDTF">2010-04-13T09:45:33Z</dcterms:created>
  <dcterms:modified xsi:type="dcterms:W3CDTF">2019-10-28T12:01:16Z</dcterms:modified>
</cp:coreProperties>
</file>