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1111" r:id="rId3"/>
    <p:sldId id="1112" r:id="rId4"/>
    <p:sldId id="1113" r:id="rId5"/>
    <p:sldId id="1114" r:id="rId6"/>
    <p:sldId id="257" r:id="rId7"/>
    <p:sldId id="1096" r:id="rId8"/>
    <p:sldId id="1117" r:id="rId9"/>
    <p:sldId id="1097" r:id="rId10"/>
    <p:sldId id="1098" r:id="rId11"/>
    <p:sldId id="1115" r:id="rId12"/>
    <p:sldId id="1116" r:id="rId13"/>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817" autoAdjust="0"/>
  </p:normalViewPr>
  <p:slideViewPr>
    <p:cSldViewPr>
      <p:cViewPr varScale="1">
        <p:scale>
          <a:sx n="62" d="100"/>
          <a:sy n="62" d="100"/>
        </p:scale>
        <p:origin x="1626"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925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4153865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28/10/2019</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Visualization</a:t>
            </a:r>
            <a:r>
              <a:rPr lang="pt-PT" sz="4800" dirty="0"/>
              <a:t> Sketch</a:t>
            </a:r>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G52-T</a:t>
            </a:r>
          </a:p>
        </p:txBody>
      </p:sp>
      <p:sp>
        <p:nvSpPr>
          <p:cNvPr id="8" name="Text Placeholder 4"/>
          <p:cNvSpPr txBox="1">
            <a:spLocks/>
          </p:cNvSpPr>
          <p:nvPr/>
        </p:nvSpPr>
        <p:spPr>
          <a:xfrm>
            <a:off x="1979712" y="4571984"/>
            <a:ext cx="3672408"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97036 – Martim Bravo</a:t>
            </a:r>
          </a:p>
          <a:p>
            <a:r>
              <a:rPr lang="pt-PT" sz="2400" b="0" dirty="0">
                <a:solidFill>
                  <a:schemeClr val="bg2"/>
                </a:solidFill>
              </a:rPr>
              <a:t>97090 - Gonçalo Adolfo</a:t>
            </a:r>
          </a:p>
          <a:p>
            <a:r>
              <a:rPr lang="pt-PT" sz="2400" b="0" dirty="0">
                <a:solidFill>
                  <a:schemeClr val="bg2"/>
                </a:solidFill>
              </a:rPr>
              <a:t>97402 - Francisco Delgado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How does the features (energy, loudness, tempo, etc) of the track affect its popularity?</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200" dirty="0"/>
              <a:t>	</a:t>
            </a:r>
            <a:r>
              <a:rPr lang="en-US" sz="2000" b="0" dirty="0"/>
              <a:t>After selecting in the list on the left the desired tracks to analyze. They will appear on the Star Chart (Idiom 1) and be highlighted on the Scatter Plot (Idiom 2), that way we can analyze with the average of all the tracks in the desired period. And we can also analyze specific traits of the tracks on the scatter plot, which will appear what we select with the rest of the tracks</a:t>
            </a:r>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299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Which artists have had a good 2019? Which tracks were most played during a period?</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000" b="0" dirty="0"/>
              <a:t>	</a:t>
            </a:r>
            <a:r>
              <a:rPr lang="en-GB" sz="2000" b="0" dirty="0"/>
              <a:t>To answer this question, we select in the list on the left, a range that spans all of 2019, and afterwards analyse the Word Cloud (Idiom 5) which will demonstrate with bigger letters the artists which were played the most. And also, by grouping the table on the left by artists we can analyse what were the streaming numbers for each artists track.</a:t>
            </a:r>
            <a:endParaRPr lang="pt-PT" sz="2000" b="0" dirty="0"/>
          </a:p>
          <a:p>
            <a:pPr algn="just"/>
            <a:endParaRPr lang="en-US" sz="2000" b="0" dirty="0"/>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164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F5067-D3AD-4DC4-A28F-360C25D96565}"/>
              </a:ext>
            </a:extLst>
          </p:cNvPr>
          <p:cNvSpPr>
            <a:spLocks noGrp="1"/>
          </p:cNvSpPr>
          <p:nvPr>
            <p:ph type="title"/>
          </p:nvPr>
        </p:nvSpPr>
        <p:spPr>
          <a:xfrm>
            <a:off x="-32" y="0"/>
            <a:ext cx="9144032" cy="857232"/>
          </a:xfrm>
        </p:spPr>
        <p:txBody>
          <a:bodyPr>
            <a:noAutofit/>
          </a:bodyPr>
          <a:lstStyle/>
          <a:p>
            <a:br>
              <a:rPr lang="en-GB" sz="2400" b="1" dirty="0"/>
            </a:br>
            <a:r>
              <a:rPr lang="en-GB" sz="2400" b="1" dirty="0"/>
              <a:t>Is there any correlation between the happiness / danceability of the most listened tracks with the time of year? </a:t>
            </a:r>
            <a:br>
              <a:rPr lang="pt-PT" sz="2400" dirty="0"/>
            </a:br>
            <a:endParaRPr lang="pt-PT" sz="2400" dirty="0"/>
          </a:p>
        </p:txBody>
      </p:sp>
      <p:pic>
        <p:nvPicPr>
          <p:cNvPr id="4" name="Imagem 3">
            <a:extLst>
              <a:ext uri="{FF2B5EF4-FFF2-40B4-BE49-F238E27FC236}">
                <a16:creationId xmlns:a16="http://schemas.microsoft.com/office/drawing/2014/main" id="{54A11B0E-5C88-43FA-B36A-7C55CFC57E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 y="1268760"/>
            <a:ext cx="9144000" cy="5112568"/>
          </a:xfrm>
          <a:prstGeom prst="rect">
            <a:avLst/>
          </a:prstGeom>
        </p:spPr>
      </p:pic>
    </p:spTree>
    <p:extLst>
      <p:ext uri="{BB962C8B-B14F-4D97-AF65-F5344CB8AC3E}">
        <p14:creationId xmlns:p14="http://schemas.microsoft.com/office/powerpoint/2010/main" val="13238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Overview</a:t>
            </a:r>
            <a:endParaRPr lang="pt-PT" sz="6000" dirty="0"/>
          </a:p>
        </p:txBody>
      </p:sp>
    </p:spTree>
    <p:extLst>
      <p:ext uri="{BB962C8B-B14F-4D97-AF65-F5344CB8AC3E}">
        <p14:creationId xmlns:p14="http://schemas.microsoft.com/office/powerpoint/2010/main" val="103463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pt-PT" dirty="0"/>
          </a:p>
        </p:txBody>
      </p:sp>
      <p:pic>
        <p:nvPicPr>
          <p:cNvPr id="6" name="Graphic 2">
            <a:extLst>
              <a:ext uri="{FF2B5EF4-FFF2-40B4-BE49-F238E27FC236}">
                <a16:creationId xmlns:a16="http://schemas.microsoft.com/office/drawing/2014/main" id="{ACBE2FA9-A59C-4612-A314-0643898E50F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872573" y="857232"/>
            <a:ext cx="7398822" cy="5688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608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b="0" dirty="0"/>
              <a:t>The visualization has a </a:t>
            </a:r>
            <a:r>
              <a:rPr lang="en-US" dirty="0"/>
              <a:t>list with the tracks for a given day (or interval between two dates) </a:t>
            </a:r>
            <a:r>
              <a:rPr lang="en-US" b="0" dirty="0"/>
              <a:t>and all the idioms depend on the tracks that are being shown in the list</a:t>
            </a:r>
          </a:p>
          <a:p>
            <a:pPr marL="457200" indent="-457200">
              <a:buFont typeface="Arial" panose="020B0604020202020204" pitchFamily="34" charset="0"/>
              <a:buChar char="•"/>
            </a:pPr>
            <a:r>
              <a:rPr lang="en-US" dirty="0"/>
              <a:t>Spider chart</a:t>
            </a:r>
            <a:r>
              <a:rPr lang="en-US" b="0" dirty="0"/>
              <a:t>: purpose to compare the features values between tracks (always shows mean values of the tracks in list)</a:t>
            </a:r>
          </a:p>
          <a:p>
            <a:pPr marL="457200" indent="-457200">
              <a:buFont typeface="Arial" panose="020B0604020202020204" pitchFamily="34" charset="0"/>
              <a:buChar char="•"/>
            </a:pPr>
            <a:r>
              <a:rPr lang="en-US" dirty="0"/>
              <a:t>Scatter plot</a:t>
            </a:r>
            <a:r>
              <a:rPr lang="en-US" b="0" dirty="0"/>
              <a:t>: purpose to see if there is a correlation between a selected feature and the number of streams</a:t>
            </a:r>
            <a:endParaRPr lang="pt-PT" b="0" dirty="0"/>
          </a:p>
        </p:txBody>
      </p:sp>
    </p:spTree>
    <p:extLst>
      <p:ext uri="{BB962C8B-B14F-4D97-AF65-F5344CB8AC3E}">
        <p14:creationId xmlns:p14="http://schemas.microsoft.com/office/powerpoint/2010/main" val="10277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a:bodyPr>
          <a:lstStyle/>
          <a:p>
            <a:pPr marL="457200" indent="-457200">
              <a:buFont typeface="Arial" panose="020B0604020202020204" pitchFamily="34" charset="0"/>
              <a:buChar char="•"/>
            </a:pPr>
            <a:r>
              <a:rPr lang="pt-PT" dirty="0" err="1"/>
              <a:t>Line</a:t>
            </a:r>
            <a:r>
              <a:rPr lang="pt-PT" dirty="0"/>
              <a:t> </a:t>
            </a:r>
            <a:r>
              <a:rPr lang="pt-PT" dirty="0" err="1"/>
              <a:t>chart</a:t>
            </a:r>
            <a:r>
              <a:rPr lang="pt-PT" b="0" dirty="0"/>
              <a:t>: </a:t>
            </a:r>
            <a:r>
              <a:rPr lang="en-US" b="0" dirty="0"/>
              <a:t>shows the daily streams or the accumulated daily streams for the selected tracks</a:t>
            </a:r>
          </a:p>
          <a:p>
            <a:pPr marL="457200" indent="-457200">
              <a:buFont typeface="Arial" panose="020B0604020202020204" pitchFamily="34" charset="0"/>
              <a:buChar char="•"/>
            </a:pPr>
            <a:r>
              <a:rPr lang="en-US" dirty="0"/>
              <a:t>Multi-foci force layout</a:t>
            </a:r>
            <a:r>
              <a:rPr lang="en-US" b="0" dirty="0"/>
              <a:t>: shows the distribution between multiple features</a:t>
            </a:r>
          </a:p>
          <a:p>
            <a:pPr marL="457200" indent="-457200">
              <a:buFont typeface="Arial" panose="020B0604020202020204" pitchFamily="34" charset="0"/>
              <a:buChar char="•"/>
            </a:pPr>
            <a:r>
              <a:rPr lang="en-US" dirty="0"/>
              <a:t>Word cloud</a:t>
            </a:r>
            <a:r>
              <a:rPr lang="en-US" b="0" dirty="0"/>
              <a:t>: shows which artists have more streams for the day or time period selected</a:t>
            </a:r>
          </a:p>
          <a:p>
            <a:pPr marL="457200" indent="-457200">
              <a:buFont typeface="Arial" panose="020B0604020202020204" pitchFamily="34" charset="0"/>
              <a:buChar char="•"/>
            </a:pPr>
            <a:r>
              <a:rPr lang="en-US" dirty="0"/>
              <a:t>Bar chart</a:t>
            </a:r>
            <a:r>
              <a:rPr lang="en-US" b="0" dirty="0"/>
              <a:t>: shows the tracks that spent more days consecutively for that time period</a:t>
            </a:r>
            <a:endParaRPr lang="pt-PT" b="0" dirty="0"/>
          </a:p>
        </p:txBody>
      </p:sp>
    </p:spTree>
    <p:extLst>
      <p:ext uri="{BB962C8B-B14F-4D97-AF65-F5344CB8AC3E}">
        <p14:creationId xmlns:p14="http://schemas.microsoft.com/office/powerpoint/2010/main" val="179643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Visual </a:t>
            </a:r>
            <a:r>
              <a:rPr lang="pt-PT" sz="6000" dirty="0" err="1"/>
              <a:t>encoding</a:t>
            </a:r>
            <a:endParaRPr lang="pt-PT"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06185FE7-EACB-974F-B559-6F1D457714D5}"/>
              </a:ext>
            </a:extLst>
          </p:cNvPr>
          <p:cNvSpPr>
            <a:spLocks noGrp="1"/>
          </p:cNvSpPr>
          <p:nvPr>
            <p:ph type="title"/>
          </p:nvPr>
        </p:nvSpPr>
        <p:spPr/>
        <p:txBody>
          <a:bodyPr/>
          <a:lstStyle/>
          <a:p>
            <a:endParaRPr lang="pt-PT"/>
          </a:p>
        </p:txBody>
      </p:sp>
      <p:sp>
        <p:nvSpPr>
          <p:cNvPr id="11" name="Title 1">
            <a:extLst>
              <a:ext uri="{FF2B5EF4-FFF2-40B4-BE49-F238E27FC236}">
                <a16:creationId xmlns:a16="http://schemas.microsoft.com/office/drawing/2014/main" id="{4DD18087-B758-3F4A-A53C-001D1CB045E6}"/>
              </a:ext>
            </a:extLst>
          </p:cNvPr>
          <p:cNvSpPr txBox="1">
            <a:spLocks/>
          </p:cNvSpPr>
          <p:nvPr/>
        </p:nvSpPr>
        <p:spPr>
          <a:xfrm>
            <a:off x="-32" y="-24"/>
            <a:ext cx="9144032" cy="857256"/>
          </a:xfrm>
          <a:prstGeom prst="rect">
            <a:avLst/>
          </a:prstGeom>
          <a:solidFill>
            <a:srgbClr val="336699"/>
          </a:solidFill>
        </p:spPr>
        <p:txBody>
          <a:bodyPr vert="horz" lIns="91440" tIns="45720" rIns="91440" bIns="45720" rtlCol="0" anchor="ctr">
            <a:normAutofit/>
          </a:bodyPr>
          <a:lstStyle>
            <a:lvl1pPr marL="358775" indent="0" algn="l" defTabSz="914400" rtl="0" eaLnBrk="1" latinLnBrk="0" hangingPunct="1">
              <a:spcBef>
                <a:spcPct val="0"/>
              </a:spcBef>
              <a:buNone/>
              <a:defRPr sz="4400" kern="1200">
                <a:solidFill>
                  <a:schemeClr val="bg1"/>
                </a:solidFill>
                <a:latin typeface="+mj-lt"/>
                <a:ea typeface="+mj-ea"/>
                <a:cs typeface="+mj-cs"/>
              </a:defRPr>
            </a:lvl1pPr>
          </a:lstStyle>
          <a:p>
            <a:r>
              <a:rPr lang="en-US"/>
              <a:t>Visual Encoding</a:t>
            </a:r>
            <a:endParaRPr lang="pt-PT" dirty="0"/>
          </a:p>
        </p:txBody>
      </p:sp>
      <p:sp>
        <p:nvSpPr>
          <p:cNvPr id="12" name="Content Placeholder 2">
            <a:extLst>
              <a:ext uri="{FF2B5EF4-FFF2-40B4-BE49-F238E27FC236}">
                <a16:creationId xmlns:a16="http://schemas.microsoft.com/office/drawing/2014/main" id="{4600A13A-F007-8149-A1A8-A032E23878C0}"/>
              </a:ext>
            </a:extLst>
          </p:cNvPr>
          <p:cNvSpPr>
            <a:spLocks noGrp="1"/>
          </p:cNvSpPr>
          <p:nvPr>
            <p:ph idx="1"/>
          </p:nvPr>
        </p:nvSpPr>
        <p:spPr>
          <a:xfrm>
            <a:off x="457200" y="1285860"/>
            <a:ext cx="8229600" cy="5214974"/>
          </a:xfrm>
        </p:spPr>
        <p:txBody>
          <a:bodyPr>
            <a:noAutofit/>
          </a:bodyPr>
          <a:lstStyle/>
          <a:p>
            <a:r>
              <a:rPr lang="en-US" sz="4000" dirty="0"/>
              <a:t>Idiom: Spider chart </a:t>
            </a:r>
          </a:p>
          <a:p>
            <a:r>
              <a:rPr lang="en-US" sz="2400" dirty="0"/>
              <a:t>Marks:</a:t>
            </a:r>
            <a:endParaRPr lang="pt-PT" sz="2400" dirty="0"/>
          </a:p>
          <a:p>
            <a:pPr lvl="0"/>
            <a:r>
              <a:rPr lang="en-US" sz="2400" dirty="0"/>
              <a:t>	</a:t>
            </a:r>
            <a:r>
              <a:rPr lang="en-US" sz="2800" dirty="0"/>
              <a:t>Point</a:t>
            </a:r>
            <a:r>
              <a:rPr lang="en-US" sz="2400" dirty="0"/>
              <a:t> – A track feature</a:t>
            </a:r>
          </a:p>
          <a:p>
            <a:pPr lvl="0"/>
            <a:endParaRPr lang="pt-PT" sz="2400" dirty="0"/>
          </a:p>
          <a:p>
            <a:r>
              <a:rPr lang="en-US" sz="2400" dirty="0"/>
              <a:t>Channels:</a:t>
            </a:r>
            <a:endParaRPr lang="pt-PT" sz="2400" dirty="0"/>
          </a:p>
          <a:p>
            <a:pPr lvl="0"/>
            <a:r>
              <a:rPr lang="en-US" sz="2400" dirty="0"/>
              <a:t>	</a:t>
            </a:r>
            <a:r>
              <a:rPr lang="en-US" sz="2800" dirty="0"/>
              <a:t>Color</a:t>
            </a:r>
            <a:r>
              <a:rPr lang="en-US" sz="2400" dirty="0"/>
              <a:t> – A selected track</a:t>
            </a:r>
            <a:endParaRPr lang="pt-PT" sz="2400" dirty="0"/>
          </a:p>
          <a:p>
            <a:pPr lvl="0"/>
            <a:r>
              <a:rPr lang="en-US" sz="2400" dirty="0"/>
              <a:t>	</a:t>
            </a:r>
            <a:r>
              <a:rPr lang="en-US" sz="2800" dirty="0"/>
              <a:t>Position</a:t>
            </a:r>
            <a:r>
              <a:rPr lang="en-US" sz="2400" dirty="0"/>
              <a:t> (distance to the center) – Feature value</a:t>
            </a:r>
            <a:endParaRPr lang="pt-PT" sz="2400" dirty="0"/>
          </a:p>
          <a:p>
            <a:endParaRPr lang="en-US" sz="4000" dirty="0"/>
          </a:p>
        </p:txBody>
      </p:sp>
      <p:pic>
        <p:nvPicPr>
          <p:cNvPr id="13" name="Imagem 12">
            <a:extLst>
              <a:ext uri="{FF2B5EF4-FFF2-40B4-BE49-F238E27FC236}">
                <a16:creationId xmlns:a16="http://schemas.microsoft.com/office/drawing/2014/main" id="{E6ADD0D8-4298-834B-A7C1-6CE1B42281C1}"/>
              </a:ext>
            </a:extLst>
          </p:cNvPr>
          <p:cNvPicPr/>
          <p:nvPr/>
        </p:nvPicPr>
        <p:blipFill rotWithShape="1">
          <a:blip r:embed="rId3"/>
          <a:srcRect b="2986"/>
          <a:stretch/>
        </p:blipFill>
        <p:spPr bwMode="auto">
          <a:xfrm>
            <a:off x="4932040" y="2564904"/>
            <a:ext cx="3387900" cy="23591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012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66ED9D-95FF-0C4D-B009-3448D433AAFE}"/>
              </a:ext>
            </a:extLst>
          </p:cNvPr>
          <p:cNvSpPr>
            <a:spLocks noGrp="1"/>
          </p:cNvSpPr>
          <p:nvPr>
            <p:ph type="title"/>
          </p:nvPr>
        </p:nvSpPr>
        <p:spPr>
          <a:xfrm>
            <a:off x="-32" y="-24"/>
            <a:ext cx="9144032" cy="857256"/>
          </a:xfrm>
        </p:spPr>
        <p:txBody>
          <a:bodyPr/>
          <a:lstStyle/>
          <a:p>
            <a:r>
              <a:rPr lang="en-US" dirty="0"/>
              <a:t>Visual Encoding</a:t>
            </a:r>
            <a:endParaRPr lang="pt-PT" dirty="0"/>
          </a:p>
        </p:txBody>
      </p:sp>
      <p:sp>
        <p:nvSpPr>
          <p:cNvPr id="8" name="Content Placeholder 2">
            <a:extLst>
              <a:ext uri="{FF2B5EF4-FFF2-40B4-BE49-F238E27FC236}">
                <a16:creationId xmlns:a16="http://schemas.microsoft.com/office/drawing/2014/main" id="{CD052DE4-6306-0E47-8267-F9EBB5FB1157}"/>
              </a:ext>
            </a:extLst>
          </p:cNvPr>
          <p:cNvSpPr>
            <a:spLocks noGrp="1"/>
          </p:cNvSpPr>
          <p:nvPr>
            <p:ph idx="1"/>
          </p:nvPr>
        </p:nvSpPr>
        <p:spPr>
          <a:xfrm>
            <a:off x="457200" y="1285860"/>
            <a:ext cx="8229600" cy="5214974"/>
          </a:xfrm>
        </p:spPr>
        <p:txBody>
          <a:bodyPr>
            <a:noAutofit/>
          </a:bodyPr>
          <a:lstStyle/>
          <a:p>
            <a:r>
              <a:rPr lang="en-US" sz="4000" dirty="0"/>
              <a:t>Idiom: Word Cloud</a:t>
            </a:r>
          </a:p>
          <a:p>
            <a:r>
              <a:rPr lang="en-US" sz="2400" dirty="0"/>
              <a:t>Marks:</a:t>
            </a:r>
            <a:endParaRPr lang="pt-PT" sz="2400" dirty="0"/>
          </a:p>
          <a:p>
            <a:pPr lvl="0"/>
            <a:r>
              <a:rPr lang="en-US" sz="2800" dirty="0"/>
              <a:t>	Word</a:t>
            </a:r>
            <a:r>
              <a:rPr lang="en-US" sz="2400" dirty="0"/>
              <a:t> – An artist</a:t>
            </a:r>
          </a:p>
          <a:p>
            <a:pPr lvl="0"/>
            <a:endParaRPr lang="pt-PT" sz="2400" dirty="0"/>
          </a:p>
          <a:p>
            <a:r>
              <a:rPr lang="en-US" sz="2400" dirty="0"/>
              <a:t>Channels:</a:t>
            </a:r>
            <a:endParaRPr lang="pt-PT" sz="2400" dirty="0"/>
          </a:p>
          <a:p>
            <a:pPr lvl="0"/>
            <a:r>
              <a:rPr lang="en-US" sz="2800" dirty="0"/>
              <a:t>	Size</a:t>
            </a:r>
            <a:r>
              <a:rPr lang="en-US" sz="2400" dirty="0"/>
              <a:t> – The artist’s accumulated streams</a:t>
            </a:r>
            <a:endParaRPr lang="pt-PT" sz="2400" dirty="0"/>
          </a:p>
          <a:p>
            <a:endParaRPr lang="en-US" sz="4000" dirty="0"/>
          </a:p>
        </p:txBody>
      </p:sp>
      <p:pic>
        <p:nvPicPr>
          <p:cNvPr id="9" name="Imagem 8">
            <a:extLst>
              <a:ext uri="{FF2B5EF4-FFF2-40B4-BE49-F238E27FC236}">
                <a16:creationId xmlns:a16="http://schemas.microsoft.com/office/drawing/2014/main" id="{83A425F4-8AAF-0742-8B99-BF43F0341C2A}"/>
              </a:ext>
            </a:extLst>
          </p:cNvPr>
          <p:cNvPicPr/>
          <p:nvPr/>
        </p:nvPicPr>
        <p:blipFill>
          <a:blip r:embed="rId2"/>
          <a:stretch>
            <a:fillRect/>
          </a:stretch>
        </p:blipFill>
        <p:spPr>
          <a:xfrm>
            <a:off x="4932040" y="2236031"/>
            <a:ext cx="3323828" cy="2385938"/>
          </a:xfrm>
          <a:prstGeom prst="rect">
            <a:avLst/>
          </a:prstGeom>
        </p:spPr>
      </p:pic>
    </p:spTree>
    <p:extLst>
      <p:ext uri="{BB962C8B-B14F-4D97-AF65-F5344CB8AC3E}">
        <p14:creationId xmlns:p14="http://schemas.microsoft.com/office/powerpoint/2010/main" val="227124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Answering</a:t>
            </a:r>
            <a:r>
              <a:rPr lang="pt-PT" sz="6000" dirty="0"/>
              <a:t> </a:t>
            </a:r>
            <a:r>
              <a:rPr lang="pt-PT" sz="6000" dirty="0" err="1"/>
              <a:t>the</a:t>
            </a:r>
            <a:r>
              <a:rPr lang="pt-PT" sz="6000" dirty="0"/>
              <a:t> </a:t>
            </a:r>
            <a:r>
              <a:rPr lang="pt-PT" sz="6000" dirty="0" err="1"/>
              <a:t>Questions</a:t>
            </a:r>
            <a:endParaRPr lang="pt-PT" sz="6000" dirty="0"/>
          </a:p>
        </p:txBody>
      </p:sp>
    </p:spTree>
    <p:extLst>
      <p:ext uri="{BB962C8B-B14F-4D97-AF65-F5344CB8AC3E}">
        <p14:creationId xmlns:p14="http://schemas.microsoft.com/office/powerpoint/2010/main" val="627357321"/>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3150</TotalTime>
  <Words>223</Words>
  <Application>Microsoft Office PowerPoint</Application>
  <PresentationFormat>Apresentação no Ecrã (4:3)</PresentationFormat>
  <Paragraphs>45</Paragraphs>
  <Slides>12</Slides>
  <Notes>4</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12</vt:i4>
      </vt:variant>
    </vt:vector>
  </HeadingPairs>
  <TitlesOfParts>
    <vt:vector size="15" baseType="lpstr">
      <vt:lpstr>Arial</vt:lpstr>
      <vt:lpstr>Calibri</vt:lpstr>
      <vt:lpstr>template-gvip</vt:lpstr>
      <vt:lpstr>Information Visualization Visualization Sketch</vt:lpstr>
      <vt:lpstr>Overview</vt:lpstr>
      <vt:lpstr>Overview</vt:lpstr>
      <vt:lpstr>Overview (cont.)</vt:lpstr>
      <vt:lpstr>Overview (cont.)</vt:lpstr>
      <vt:lpstr>Visual encoding</vt:lpstr>
      <vt:lpstr>Apresentação do PowerPoint</vt:lpstr>
      <vt:lpstr>Visual Encoding</vt:lpstr>
      <vt:lpstr>Answering the Questions</vt:lpstr>
      <vt:lpstr>How does the features (energy, loudness, tempo, etc) of the track affect its popularity?</vt:lpstr>
      <vt:lpstr>Which artists have had a good 2019? Which tracks were most played during a period?</vt:lpstr>
      <vt:lpstr> Is there any correlation between the happiness / danceability of the most listened tracks with the time of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GONÇALO FILIPE ANTÃO ADOLFO</cp:lastModifiedBy>
  <cp:revision>356</cp:revision>
  <dcterms:created xsi:type="dcterms:W3CDTF">2010-04-13T09:45:33Z</dcterms:created>
  <dcterms:modified xsi:type="dcterms:W3CDTF">2019-10-28T19:29:08Z</dcterms:modified>
</cp:coreProperties>
</file>