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6" r:id="rId4"/>
    <p:sldId id="268" r:id="rId5"/>
    <p:sldId id="261" r:id="rId6"/>
    <p:sldId id="267" r:id="rId7"/>
    <p:sldId id="269" r:id="rId8"/>
    <p:sldId id="265" r:id="rId9"/>
    <p:sldId id="264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BDE"/>
    <a:srgbClr val="00A0E4"/>
    <a:srgbClr val="839676"/>
    <a:srgbClr val="BBDE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57" autoAdjust="0"/>
  </p:normalViewPr>
  <p:slideViewPr>
    <p:cSldViewPr snapToGrid="0">
      <p:cViewPr varScale="1">
        <p:scale>
          <a:sx n="97" d="100"/>
          <a:sy n="97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EC098866-CD95-254B-18D6-F1BB2785A3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7115079B-BD41-E1A0-04DE-9F20AC8252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27957-894A-4E18-8324-79C8B744970C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E83615C-8A42-3A52-779D-5B3B0615D8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/>
              <a:t>Gonçalo Bárias (103124), Raquel Braunshweig (102624)</a:t>
            </a:r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F3B6486-EE58-03BF-2DE6-369128D510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32B206-667E-4D9C-97AD-C35214EBD7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528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3C020-44D8-4D40-AFBF-A7AD4FD98773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/>
              <a:t>Gonçalo Bárias (103124), Raquel Braunshweig (102624)</a:t>
            </a:r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CC95F-4568-4A96-BA39-972956674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025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CC95F-4568-4A96-BA39-972956674F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92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DE69A4-532F-0517-F817-4656170C6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7E6B49-609A-08F0-FDFA-2EDEF7AAB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7A27D99-1433-76E3-4DAB-E5B4FB5C1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7BDB-0135-40A3-B364-00DBD0EF9677}" type="datetime1">
              <a:rPr lang="en-US" smtClean="0"/>
              <a:t>6/3/2023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3031369-FE9F-DC67-AAAE-298A47DD2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Gonçalo Bárias (103124), Raquel Braunshweig (102624)</a:t>
            </a:r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5961365-E145-D271-E502-AD87A2538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3994-FD13-4080-B2C3-D9668E3E84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41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08342-CDF4-B01C-90B5-B6B8F0593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34C0775-B4CA-A2BF-9B13-A68812C05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AED1C19-4074-BDD0-5D19-9E22C92B6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7480-E6BA-4D27-92BF-9B4843C373A3}" type="datetime1">
              <a:rPr lang="en-US" smtClean="0"/>
              <a:t>6/3/2023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D27E5D4-681E-CC0B-727C-92DEA67D4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Gonçalo Bárias (103124), Raquel Braunshweig (102624)</a:t>
            </a:r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3547D30-ECFC-173D-AC84-4DEC6112B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3994-FD13-4080-B2C3-D9668E3E84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4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3F4A489-4573-0DFB-20EA-857B087E3F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0724DED0-FD7F-DD4C-16BE-8034B07DC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8BBFD1C-7607-F91F-B874-79BB13AF9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DCBD-BD67-44DE-A37F-E9A953E8DF3F}" type="datetime1">
              <a:rPr lang="en-US" smtClean="0"/>
              <a:t>6/3/2023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868DC1C-5579-43E0-F843-0135F95C7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Gonçalo Bárias (103124), Raquel Braunshweig (102624)</a:t>
            </a:r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E974560-B961-FD27-969A-1590D5D0E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3994-FD13-4080-B2C3-D9668E3E84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24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65D2DA-1780-01C6-8168-483CC16DF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DBFC4DD-B611-1D63-459A-230F0AAC1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2EA6167-B1C3-CB22-0645-C86955D0B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E3F4-FC4D-4D7B-B9FB-022F3BFDA8D3}" type="datetime1">
              <a:rPr lang="en-US" smtClean="0"/>
              <a:t>6/3/2023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FC4216C-66E7-7026-537F-E2B23E13D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Gonçalo Bárias (103124), Raquel Braunshweig (102624)</a:t>
            </a:r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F2AE489-D52C-B666-E3C8-5B8E62C3C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3994-FD13-4080-B2C3-D9668E3E84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8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C6448-C78C-B5AA-537B-46F0D5D70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4622E11-430D-E725-18F1-55505574B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FF6F685-0C2B-D9BD-DBE6-71246F748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D26A6-435C-4F3B-A5A2-FE2C700A4318}" type="datetime1">
              <a:rPr lang="en-US" smtClean="0"/>
              <a:t>6/3/2023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1E48318-CA56-BD6D-3185-C8D128B22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Gonçalo Bárias (103124), Raquel Braunshweig (102624)</a:t>
            </a:r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1FD8CCE-3927-B649-479B-A711C1216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3994-FD13-4080-B2C3-D9668E3E84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31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5224E-2B29-01B0-1A46-D8788B064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51BE2E3-05DA-D964-4774-3643A1590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6955CEC-6E7B-5AE3-24E0-263ECA1ED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949A31A-8000-3A10-2198-92C3F7AC0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18D46-D71E-4A75-A34F-3288501115FC}" type="datetime1">
              <a:rPr lang="en-US" smtClean="0"/>
              <a:t>6/3/2023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6E0A27F-2F8E-85E2-B59C-ACC319172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Gonçalo Bárias (103124), Raquel Braunshweig (102624)</a:t>
            </a:r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7694A74-0A2A-7E36-D69D-264BFFDEA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3994-FD13-4080-B2C3-D9668E3E84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13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92D9F4-9942-36F9-42ED-104F10905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4521740-9E33-FDF9-9841-F50A51C17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886AD0F-E264-3D83-0B2A-2B0A2C5A5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57E08B50-B956-1D98-9004-1C4E92235E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82861375-D670-1F88-4B4E-3C95463B6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80C35CC5-EA61-1827-C3AF-6A342588E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6B850-8FDA-4855-B435-10EF9226275D}" type="datetime1">
              <a:rPr lang="en-US" smtClean="0"/>
              <a:t>6/3/2023</a:t>
            </a:fld>
            <a:endParaRPr lang="en-US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A0F93A63-2BD6-1A8A-299A-399417C24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Gonçalo Bárias (103124), Raquel Braunshweig (102624)</a:t>
            </a:r>
            <a:endParaRPr lang="en-US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1DE431B6-DC7F-5A87-FC50-BC4FB64C4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3994-FD13-4080-B2C3-D9668E3E84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5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16450-FED0-3975-E1F8-9CFD911FB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BEF3B53B-2944-2224-D468-B0128D1F6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3BD7-0157-4640-AB75-12D6DCE093B4}" type="datetime1">
              <a:rPr lang="en-US" smtClean="0"/>
              <a:t>6/3/2023</a:t>
            </a:fld>
            <a:endParaRPr lang="en-US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41F3DE6-AD50-0E0D-D805-6F0CF3E93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Gonçalo Bárias (103124), Raquel Braunshweig (102624)</a:t>
            </a:r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AAB2D1F-8B58-1328-2C22-9DBC4DC2F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3994-FD13-4080-B2C3-D9668E3E84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82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8ED5082E-9E73-7A44-84D7-73C2AEC0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EE711-8C66-4254-9588-F7DCDF7F92A0}" type="datetime1">
              <a:rPr lang="en-US" smtClean="0"/>
              <a:t>6/3/2023</a:t>
            </a:fld>
            <a:endParaRPr lang="en-US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CC88B68C-D48B-D811-07F4-1BA2E5733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Gonçalo Bárias (103124), Raquel Braunshweig (102624)</a:t>
            </a:r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767C0D8-98D5-86DD-4905-3D5DA4E4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3994-FD13-4080-B2C3-D9668E3E84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57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21BAF2-A9AC-E04C-199F-E087089DA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61CC1E9-66E4-0A4A-774F-31D128066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03A2FEB-9F1E-AFB2-0D8F-0FD54B2BA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01369CF-7313-E559-223D-FA6F3EDD0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BC24-9312-4399-A34F-60147F200A0F}" type="datetime1">
              <a:rPr lang="en-US" smtClean="0"/>
              <a:t>6/3/2023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BE764ED-9F32-0BB4-B5CE-172911260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Gonçalo Bárias (103124), Raquel Braunshweig (102624)</a:t>
            </a:r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30A28E7-DAEB-C6A9-D23B-5961D84A2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3994-FD13-4080-B2C3-D9668E3E84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6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CF66C2-9378-7A5C-EA58-388C98CC0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DF0DC19B-E542-6BB9-59E1-C32B447B4A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3746996-8944-5CDE-F81E-95BED0F82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0D78012-2AC0-859E-D334-46AD97D75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0B2AF-EF68-4E61-B313-50751EBF879C}" type="datetime1">
              <a:rPr lang="en-US" smtClean="0"/>
              <a:t>6/3/2023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F596B6A-817D-C51B-A9AB-2381482F4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Gonçalo Bárias (103124), Raquel Braunshweig (102624)</a:t>
            </a:r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04295F2-92A8-108E-71B3-9E98999F5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3994-FD13-4080-B2C3-D9668E3E84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4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C496C567-3733-3081-1C49-94A58AC3B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EFF6502-7C4C-D3CE-8303-37E6A4628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6E571FC-0D30-5D95-08F5-0450E44EB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D93CA-BD82-445F-95C4-640214B5A647}" type="datetime1">
              <a:rPr lang="en-US" smtClean="0"/>
              <a:t>6/3/2023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DFB06D5-A115-E7D1-AC00-B1D23D8ED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Gonçalo Bárias (103124), Raquel Braunshweig (102624)</a:t>
            </a:r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EE71788-344F-8D03-BB8E-85ACBEC9B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F3994-FD13-4080-B2C3-D9668E3E84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18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0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C80C8D9-E532-A819-5A3B-26C6BB92B99F}"/>
              </a:ext>
            </a:extLst>
          </p:cNvPr>
          <p:cNvSpPr txBox="1"/>
          <p:nvPr/>
        </p:nvSpPr>
        <p:spPr>
          <a:xfrm>
            <a:off x="619122" y="2493228"/>
            <a:ext cx="2209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800" b="1" dirty="0" err="1">
                <a:solidFill>
                  <a:schemeClr val="bg1"/>
                </a:solidFill>
                <a:cs typeface="Arial" panose="020B0604020202020204" pitchFamily="34" charset="0"/>
              </a:rPr>
              <a:t>Bimaru</a:t>
            </a:r>
            <a:endParaRPr lang="en-US" sz="48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0018F1D-815B-0F2D-0AF5-4A959210B907}"/>
              </a:ext>
            </a:extLst>
          </p:cNvPr>
          <p:cNvSpPr txBox="1"/>
          <p:nvPr/>
        </p:nvSpPr>
        <p:spPr>
          <a:xfrm>
            <a:off x="619123" y="3279598"/>
            <a:ext cx="4238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  <a:cs typeface="Arial" panose="020B0604020202020204" pitchFamily="34" charset="0"/>
              </a:rPr>
              <a:t>Projeto realizado no âmbito da cadeira de Inteligência Artificial 2022/2023</a:t>
            </a:r>
            <a:endParaRPr lang="en-US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1A3A9CA-C013-56D7-3556-8D0EF4559138}"/>
              </a:ext>
            </a:extLst>
          </p:cNvPr>
          <p:cNvSpPr txBox="1"/>
          <p:nvPr/>
        </p:nvSpPr>
        <p:spPr>
          <a:xfrm>
            <a:off x="1247860" y="5931591"/>
            <a:ext cx="500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bg1"/>
                </a:solidFill>
                <a:cs typeface="Arial" panose="020B0604020202020204" pitchFamily="34" charset="0"/>
              </a:rPr>
              <a:t>Instituto Superior Técnico  </a:t>
            </a:r>
            <a:r>
              <a:rPr lang="pt-PT" sz="1400" dirty="0">
                <a:solidFill>
                  <a:schemeClr val="bg1"/>
                </a:solidFill>
                <a:cs typeface="Arial" panose="020B0604020202020204" pitchFamily="34" charset="0"/>
              </a:rPr>
              <a:t>Universidade de Lisboa</a:t>
            </a:r>
            <a:endParaRPr lang="en-US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4CDCCB5-BA9D-15FD-390E-1E4C668262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52" r="19258" b="23627"/>
          <a:stretch/>
        </p:blipFill>
        <p:spPr bwMode="auto">
          <a:xfrm>
            <a:off x="8579978" y="2066979"/>
            <a:ext cx="2615014" cy="433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E816A88-C500-B59B-A844-8E8A96463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2" y="5759020"/>
            <a:ext cx="628738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362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Imagem 64" descr="Uma imagem com texto, captura de ecrã, número, Tipo de letra&#10;&#10;Descrição gerada automaticamente">
            <a:extLst>
              <a:ext uri="{FF2B5EF4-FFF2-40B4-BE49-F238E27FC236}">
                <a16:creationId xmlns:a16="http://schemas.microsoft.com/office/drawing/2014/main" id="{AE53ADC7-7B15-F61F-1D58-D0A9A6A9BF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07" b="10524"/>
          <a:stretch/>
        </p:blipFill>
        <p:spPr>
          <a:xfrm>
            <a:off x="3902321" y="2430207"/>
            <a:ext cx="2353025" cy="2373761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EFC5D681-BF43-F9B8-586A-032B89C98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321" y="4985771"/>
            <a:ext cx="741083" cy="728935"/>
          </a:xfrm>
          <a:prstGeom prst="rect">
            <a:avLst/>
          </a:prstGeom>
        </p:spPr>
      </p:pic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A3454EAD-E8A5-DE97-0851-A762656B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Gonçalo Bárias (103124), Raquel Braunshweig (102624)</a:t>
            </a:r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365CA71-4D2D-9649-956F-7C5FC2218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3994-FD13-4080-B2C3-D9668E3E8446}" type="slidenum">
              <a:rPr lang="en-US" smtClean="0"/>
              <a:t>10</a:t>
            </a:fld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ACA3755-F32D-EE8D-8EE1-FE441E6A2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25" y="95194"/>
            <a:ext cx="1657581" cy="80021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AE087AA-F0F9-2F0B-863A-F54F2BCDA7E4}"/>
              </a:ext>
            </a:extLst>
          </p:cNvPr>
          <p:cNvSpPr txBox="1"/>
          <p:nvPr/>
        </p:nvSpPr>
        <p:spPr>
          <a:xfrm>
            <a:off x="552450" y="1047750"/>
            <a:ext cx="445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009BDE"/>
                </a:solidFill>
                <a:cs typeface="Arial" panose="020B0604020202020204" pitchFamily="34" charset="0"/>
              </a:rPr>
              <a:t>08 - </a:t>
            </a:r>
            <a:r>
              <a:rPr lang="pt-PT" sz="3600" b="1" dirty="0" err="1">
                <a:solidFill>
                  <a:srgbClr val="009BDE"/>
                </a:solidFill>
                <a:cs typeface="Arial" panose="020B0604020202020204" pitchFamily="34" charset="0"/>
              </a:rPr>
              <a:t>Overview</a:t>
            </a:r>
            <a:endParaRPr lang="en-US" sz="3600" b="1" dirty="0">
              <a:solidFill>
                <a:srgbClr val="009BDE"/>
              </a:solidFill>
              <a:cs typeface="Arial" panose="020B0604020202020204" pitchFamily="34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05D31B82-B188-F50A-4F50-8770FCB158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8319" y="2405789"/>
            <a:ext cx="2057687" cy="2619741"/>
          </a:xfrm>
          <a:prstGeom prst="rect">
            <a:avLst/>
          </a:prstGeom>
        </p:spPr>
      </p:pic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DB717491-3941-075A-5FED-1E79E6E92702}"/>
              </a:ext>
            </a:extLst>
          </p:cNvPr>
          <p:cNvSpPr/>
          <p:nvPr/>
        </p:nvSpPr>
        <p:spPr>
          <a:xfrm>
            <a:off x="2517604" y="2164791"/>
            <a:ext cx="2449895" cy="271082"/>
          </a:xfrm>
          <a:custGeom>
            <a:avLst/>
            <a:gdLst>
              <a:gd name="connsiteX0" fmla="*/ 0 w 2777320"/>
              <a:gd name="connsiteY0" fmla="*/ 443556 h 443556"/>
              <a:gd name="connsiteX1" fmla="*/ 1262418 w 2777320"/>
              <a:gd name="connsiteY1" fmla="*/ 4 h 443556"/>
              <a:gd name="connsiteX2" fmla="*/ 2777320 w 2777320"/>
              <a:gd name="connsiteY2" fmla="*/ 436732 h 443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7320" h="443556">
                <a:moveTo>
                  <a:pt x="0" y="443556"/>
                </a:moveTo>
                <a:cubicBezTo>
                  <a:pt x="399765" y="222348"/>
                  <a:pt x="799531" y="1141"/>
                  <a:pt x="1262418" y="4"/>
                </a:cubicBezTo>
                <a:cubicBezTo>
                  <a:pt x="1725305" y="-1133"/>
                  <a:pt x="2251312" y="217799"/>
                  <a:pt x="2777320" y="436732"/>
                </a:cubicBezTo>
              </a:path>
            </a:pathLst>
          </a:custGeom>
          <a:noFill/>
          <a:ln>
            <a:solidFill>
              <a:srgbClr val="00A0E4"/>
            </a:solidFill>
            <a:prstDash val="sysDot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06CE7B4-FA04-D689-F53F-01EEAA285165}"/>
              </a:ext>
            </a:extLst>
          </p:cNvPr>
          <p:cNvSpPr txBox="1"/>
          <p:nvPr/>
        </p:nvSpPr>
        <p:spPr>
          <a:xfrm>
            <a:off x="1275000" y="5350239"/>
            <a:ext cx="1267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err="1">
                <a:solidFill>
                  <a:srgbClr val="00B050"/>
                </a:solidFill>
              </a:rPr>
              <a:t>cols_fixed_num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751011F-32E3-3483-0815-D40A528D4B77}"/>
              </a:ext>
            </a:extLst>
          </p:cNvPr>
          <p:cNvSpPr txBox="1"/>
          <p:nvPr/>
        </p:nvSpPr>
        <p:spPr>
          <a:xfrm>
            <a:off x="1275000" y="5555454"/>
            <a:ext cx="1267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>
                <a:solidFill>
                  <a:srgbClr val="FF0000"/>
                </a:solidFill>
              </a:rPr>
              <a:t>rows_fixed_num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263D75DE-531B-9134-B68B-6583999EE8FE}"/>
              </a:ext>
            </a:extLst>
          </p:cNvPr>
          <p:cNvSpPr/>
          <p:nvPr/>
        </p:nvSpPr>
        <p:spPr>
          <a:xfrm>
            <a:off x="3357753" y="2405789"/>
            <a:ext cx="148253" cy="1881634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B9762042-3403-5F29-A157-1F4AAB8109BB}"/>
              </a:ext>
            </a:extLst>
          </p:cNvPr>
          <p:cNvSpPr/>
          <p:nvPr/>
        </p:nvSpPr>
        <p:spPr>
          <a:xfrm rot="5400000">
            <a:off x="2315009" y="3455039"/>
            <a:ext cx="148253" cy="1881634"/>
          </a:xfrm>
          <a:prstGeom prst="rect">
            <a:avLst/>
          </a:prstGeom>
          <a:noFill/>
          <a:ln w="254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026AD9B6-B722-A700-F058-BBAAAA76F031}"/>
              </a:ext>
            </a:extLst>
          </p:cNvPr>
          <p:cNvSpPr/>
          <p:nvPr/>
        </p:nvSpPr>
        <p:spPr>
          <a:xfrm>
            <a:off x="1412090" y="4651539"/>
            <a:ext cx="2093916" cy="384580"/>
          </a:xfrm>
          <a:prstGeom prst="rect">
            <a:avLst/>
          </a:prstGeom>
          <a:noFill/>
          <a:ln w="254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Imagem 27" descr="Uma imagem com texto, calendário, número, captura de ecrã&#10;&#10;Descrição gerada automaticamente">
            <a:extLst>
              <a:ext uri="{FF2B5EF4-FFF2-40B4-BE49-F238E27FC236}">
                <a16:creationId xmlns:a16="http://schemas.microsoft.com/office/drawing/2014/main" id="{90B42643-86DA-D2FB-0660-A5325959861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08" r="9895" b="15117"/>
          <a:stretch/>
        </p:blipFill>
        <p:spPr>
          <a:xfrm>
            <a:off x="6756781" y="2420511"/>
            <a:ext cx="1853819" cy="1881635"/>
          </a:xfrm>
          <a:prstGeom prst="rect">
            <a:avLst/>
          </a:prstGeom>
        </p:spPr>
      </p:pic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F25B7431-F3FF-170B-0DB1-26775EE0079B}"/>
              </a:ext>
            </a:extLst>
          </p:cNvPr>
          <p:cNvSpPr/>
          <p:nvPr/>
        </p:nvSpPr>
        <p:spPr>
          <a:xfrm>
            <a:off x="5078834" y="2172152"/>
            <a:ext cx="2604857" cy="240998"/>
          </a:xfrm>
          <a:custGeom>
            <a:avLst/>
            <a:gdLst>
              <a:gd name="connsiteX0" fmla="*/ 0 w 2777320"/>
              <a:gd name="connsiteY0" fmla="*/ 443556 h 443556"/>
              <a:gd name="connsiteX1" fmla="*/ 1262418 w 2777320"/>
              <a:gd name="connsiteY1" fmla="*/ 4 h 443556"/>
              <a:gd name="connsiteX2" fmla="*/ 2777320 w 2777320"/>
              <a:gd name="connsiteY2" fmla="*/ 436732 h 443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7320" h="443556">
                <a:moveTo>
                  <a:pt x="0" y="443556"/>
                </a:moveTo>
                <a:cubicBezTo>
                  <a:pt x="399765" y="222348"/>
                  <a:pt x="799531" y="1141"/>
                  <a:pt x="1262418" y="4"/>
                </a:cubicBezTo>
                <a:cubicBezTo>
                  <a:pt x="1725305" y="-1133"/>
                  <a:pt x="2251312" y="217799"/>
                  <a:pt x="2777320" y="436732"/>
                </a:cubicBezTo>
              </a:path>
            </a:pathLst>
          </a:custGeom>
          <a:noFill/>
          <a:ln>
            <a:solidFill>
              <a:srgbClr val="00A0E4"/>
            </a:solidFill>
            <a:prstDash val="sysDot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C6C0C2FB-3A76-2E2C-F709-EB57B78BA7C7}"/>
              </a:ext>
            </a:extLst>
          </p:cNvPr>
          <p:cNvSpPr txBox="1"/>
          <p:nvPr/>
        </p:nvSpPr>
        <p:spPr>
          <a:xfrm>
            <a:off x="2991138" y="1846425"/>
            <a:ext cx="1299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i="1" dirty="0" err="1">
                <a:solidFill>
                  <a:schemeClr val="bg1">
                    <a:lumMod val="50000"/>
                  </a:schemeClr>
                </a:solidFill>
              </a:rPr>
              <a:t>parse_instance</a:t>
            </a:r>
            <a:endParaRPr lang="en-US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27035D5B-4324-D29A-F94E-876EBCCA4085}"/>
              </a:ext>
            </a:extLst>
          </p:cNvPr>
          <p:cNvSpPr txBox="1"/>
          <p:nvPr/>
        </p:nvSpPr>
        <p:spPr>
          <a:xfrm>
            <a:off x="9108343" y="2098012"/>
            <a:ext cx="1366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i="1" dirty="0" err="1">
                <a:solidFill>
                  <a:schemeClr val="bg1">
                    <a:lumMod val="50000"/>
                  </a:schemeClr>
                </a:solidFill>
              </a:rPr>
              <a:t>find_boat_piece</a:t>
            </a:r>
            <a:endParaRPr lang="en-US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A8465427-28F9-EB24-7227-A0CF7EC39D7C}"/>
              </a:ext>
            </a:extLst>
          </p:cNvPr>
          <p:cNvSpPr/>
          <p:nvPr/>
        </p:nvSpPr>
        <p:spPr>
          <a:xfrm>
            <a:off x="1124494" y="4372381"/>
            <a:ext cx="335221" cy="1066800"/>
          </a:xfrm>
          <a:custGeom>
            <a:avLst/>
            <a:gdLst>
              <a:gd name="connsiteX0" fmla="*/ 335221 w 335221"/>
              <a:gd name="connsiteY0" fmla="*/ 0 h 1066800"/>
              <a:gd name="connsiteX1" fmla="*/ 1846 w 335221"/>
              <a:gd name="connsiteY1" fmla="*/ 542925 h 1066800"/>
              <a:gd name="connsiteX2" fmla="*/ 192346 w 335221"/>
              <a:gd name="connsiteY2" fmla="*/ 1066800 h 1066800"/>
              <a:gd name="connsiteX3" fmla="*/ 192346 w 335221"/>
              <a:gd name="connsiteY3" fmla="*/ 1066800 h 1066800"/>
              <a:gd name="connsiteX4" fmla="*/ 192346 w 335221"/>
              <a:gd name="connsiteY4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21" h="1066800">
                <a:moveTo>
                  <a:pt x="335221" y="0"/>
                </a:moveTo>
                <a:cubicBezTo>
                  <a:pt x="180439" y="182562"/>
                  <a:pt x="25658" y="365125"/>
                  <a:pt x="1846" y="542925"/>
                </a:cubicBezTo>
                <a:cubicBezTo>
                  <a:pt x="-21966" y="720725"/>
                  <a:pt x="192346" y="1066800"/>
                  <a:pt x="192346" y="1066800"/>
                </a:cubicBezTo>
                <a:lnTo>
                  <a:pt x="192346" y="1066800"/>
                </a:lnTo>
                <a:lnTo>
                  <a:pt x="192346" y="1066800"/>
                </a:lnTo>
              </a:path>
            </a:pathLst>
          </a:custGeom>
          <a:noFill/>
          <a:ln>
            <a:solidFill>
              <a:srgbClr val="00B050"/>
            </a:solidFill>
            <a:prstDash val="sysDot"/>
            <a:headEnd type="none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orma livre: Forma 36">
            <a:extLst>
              <a:ext uri="{FF2B5EF4-FFF2-40B4-BE49-F238E27FC236}">
                <a16:creationId xmlns:a16="http://schemas.microsoft.com/office/drawing/2014/main" id="{4D042C02-B0E3-0AA6-6CEA-0A73A336B81F}"/>
              </a:ext>
            </a:extLst>
          </p:cNvPr>
          <p:cNvSpPr/>
          <p:nvPr/>
        </p:nvSpPr>
        <p:spPr>
          <a:xfrm>
            <a:off x="973939" y="1857014"/>
            <a:ext cx="2356014" cy="3937062"/>
          </a:xfrm>
          <a:custGeom>
            <a:avLst/>
            <a:gdLst>
              <a:gd name="connsiteX0" fmla="*/ 2428876 w 2428876"/>
              <a:gd name="connsiteY0" fmla="*/ 519645 h 3922540"/>
              <a:gd name="connsiteX1" fmla="*/ 247651 w 2428876"/>
              <a:gd name="connsiteY1" fmla="*/ 224370 h 3922540"/>
              <a:gd name="connsiteX2" fmla="*/ 57151 w 2428876"/>
              <a:gd name="connsiteY2" fmla="*/ 3415245 h 3922540"/>
              <a:gd name="connsiteX3" fmla="*/ 314326 w 2428876"/>
              <a:gd name="connsiteY3" fmla="*/ 3872445 h 392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8876" h="3922540">
                <a:moveTo>
                  <a:pt x="2428876" y="519645"/>
                </a:moveTo>
                <a:cubicBezTo>
                  <a:pt x="1535907" y="130707"/>
                  <a:pt x="642938" y="-258230"/>
                  <a:pt x="247651" y="224370"/>
                </a:cubicBezTo>
                <a:cubicBezTo>
                  <a:pt x="-147636" y="706970"/>
                  <a:pt x="46039" y="2807233"/>
                  <a:pt x="57151" y="3415245"/>
                </a:cubicBezTo>
                <a:cubicBezTo>
                  <a:pt x="68263" y="4023257"/>
                  <a:pt x="191294" y="3947851"/>
                  <a:pt x="314326" y="3872445"/>
                </a:cubicBezTo>
              </a:path>
            </a:pathLst>
          </a:custGeom>
          <a:noFill/>
          <a:ln>
            <a:solidFill>
              <a:srgbClr val="FF0000"/>
            </a:solidFill>
            <a:prstDash val="sysDot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D438B45B-1386-E985-D104-C92AAF74BC3D}"/>
              </a:ext>
            </a:extLst>
          </p:cNvPr>
          <p:cNvSpPr txBox="1"/>
          <p:nvPr/>
        </p:nvSpPr>
        <p:spPr>
          <a:xfrm>
            <a:off x="1275000" y="5842303"/>
            <a:ext cx="2127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>
                <a:solidFill>
                  <a:srgbClr val="7030A0"/>
                </a:solidFill>
              </a:rPr>
              <a:t>boat_distribution</a:t>
            </a:r>
            <a:r>
              <a:rPr lang="pt-PT" sz="1200" dirty="0">
                <a:solidFill>
                  <a:srgbClr val="7030A0"/>
                </a:solidFill>
              </a:rPr>
              <a:t>:</a:t>
            </a:r>
            <a:r>
              <a:rPr lang="pt-PT" sz="1200" dirty="0">
                <a:solidFill>
                  <a:schemeClr val="bg2">
                    <a:lumMod val="50000"/>
                  </a:schemeClr>
                </a:solidFill>
              </a:rPr>
              <a:t> [0, 2, 3, 2, 1]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2" name="Forma livre: Forma 51">
            <a:extLst>
              <a:ext uri="{FF2B5EF4-FFF2-40B4-BE49-F238E27FC236}">
                <a16:creationId xmlns:a16="http://schemas.microsoft.com/office/drawing/2014/main" id="{9B2644E2-8856-E339-89D9-A5A2140F0016}"/>
              </a:ext>
            </a:extLst>
          </p:cNvPr>
          <p:cNvSpPr/>
          <p:nvPr/>
        </p:nvSpPr>
        <p:spPr>
          <a:xfrm>
            <a:off x="2583665" y="5086756"/>
            <a:ext cx="653911" cy="752475"/>
          </a:xfrm>
          <a:custGeom>
            <a:avLst/>
            <a:gdLst>
              <a:gd name="connsiteX0" fmla="*/ 638175 w 653911"/>
              <a:gd name="connsiteY0" fmla="*/ 0 h 752475"/>
              <a:gd name="connsiteX1" fmla="*/ 571500 w 653911"/>
              <a:gd name="connsiteY1" fmla="*/ 504825 h 752475"/>
              <a:gd name="connsiteX2" fmla="*/ 0 w 653911"/>
              <a:gd name="connsiteY2" fmla="*/ 752475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3911" h="752475">
                <a:moveTo>
                  <a:pt x="638175" y="0"/>
                </a:moveTo>
                <a:cubicBezTo>
                  <a:pt x="658018" y="189706"/>
                  <a:pt x="677862" y="379413"/>
                  <a:pt x="571500" y="504825"/>
                </a:cubicBezTo>
                <a:cubicBezTo>
                  <a:pt x="465138" y="630237"/>
                  <a:pt x="232569" y="691356"/>
                  <a:pt x="0" y="752475"/>
                </a:cubicBezTo>
              </a:path>
            </a:pathLst>
          </a:custGeom>
          <a:noFill/>
          <a:ln>
            <a:solidFill>
              <a:srgbClr val="7030A0"/>
            </a:solidFill>
            <a:prstDash val="sysDot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2B960263-CB3F-C3CD-CB79-3BEDAF24D77E}"/>
              </a:ext>
            </a:extLst>
          </p:cNvPr>
          <p:cNvSpPr txBox="1"/>
          <p:nvPr/>
        </p:nvSpPr>
        <p:spPr>
          <a:xfrm>
            <a:off x="3827387" y="5086756"/>
            <a:ext cx="16824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>
                <a:solidFill>
                  <a:schemeClr val="accent2">
                    <a:lumMod val="75000"/>
                  </a:schemeClr>
                </a:solidFill>
              </a:rPr>
              <a:t>rows_boat_pieces_num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24BD4896-340C-0C49-22FE-B1E4C7FC6350}"/>
              </a:ext>
            </a:extLst>
          </p:cNvPr>
          <p:cNvSpPr txBox="1"/>
          <p:nvPr/>
        </p:nvSpPr>
        <p:spPr>
          <a:xfrm>
            <a:off x="3827387" y="5298922"/>
            <a:ext cx="1284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>
                <a:solidFill>
                  <a:schemeClr val="accent6">
                    <a:lumMod val="75000"/>
                  </a:schemeClr>
                </a:solidFill>
              </a:rPr>
              <a:t>rows_water_num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309AB5F1-7B3C-46B4-460D-D5C844819E4B}"/>
              </a:ext>
            </a:extLst>
          </p:cNvPr>
          <p:cNvSpPr txBox="1"/>
          <p:nvPr/>
        </p:nvSpPr>
        <p:spPr>
          <a:xfrm>
            <a:off x="3827387" y="5513969"/>
            <a:ext cx="1623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>
                <a:solidFill>
                  <a:schemeClr val="accent2">
                    <a:lumMod val="75000"/>
                  </a:schemeClr>
                </a:solidFill>
              </a:rPr>
              <a:t>cols_boat_pieces_num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E41C57EC-9F96-00B8-5D2A-98B200050158}"/>
              </a:ext>
            </a:extLst>
          </p:cNvPr>
          <p:cNvSpPr txBox="1"/>
          <p:nvPr/>
        </p:nvSpPr>
        <p:spPr>
          <a:xfrm>
            <a:off x="3827387" y="5726135"/>
            <a:ext cx="122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>
                <a:solidFill>
                  <a:schemeClr val="accent6">
                    <a:lumMod val="75000"/>
                  </a:schemeClr>
                </a:solidFill>
              </a:rPr>
              <a:t>cols_water_num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962444C-CED8-CC99-6887-B2E92BACB734}"/>
              </a:ext>
            </a:extLst>
          </p:cNvPr>
          <p:cNvSpPr/>
          <p:nvPr/>
        </p:nvSpPr>
        <p:spPr>
          <a:xfrm>
            <a:off x="5152240" y="3704573"/>
            <a:ext cx="599994" cy="617156"/>
          </a:xfrm>
          <a:prstGeom prst="ellipse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8A91D8B2-5738-BEB3-BADC-9D25B95C6B0E}"/>
              </a:ext>
            </a:extLst>
          </p:cNvPr>
          <p:cNvSpPr txBox="1"/>
          <p:nvPr/>
        </p:nvSpPr>
        <p:spPr>
          <a:xfrm>
            <a:off x="5934653" y="5847632"/>
            <a:ext cx="1572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i="1" dirty="0" err="1">
                <a:solidFill>
                  <a:schemeClr val="bg2">
                    <a:lumMod val="50000"/>
                  </a:schemeClr>
                </a:solidFill>
              </a:rPr>
              <a:t>isolate_boat_piece</a:t>
            </a:r>
            <a:endParaRPr lang="en-US" sz="14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4B57837-18D6-4BC1-8C96-21ADFFE67CC6}"/>
              </a:ext>
            </a:extLst>
          </p:cNvPr>
          <p:cNvSpPr/>
          <p:nvPr/>
        </p:nvSpPr>
        <p:spPr>
          <a:xfrm>
            <a:off x="6203615" y="4848350"/>
            <a:ext cx="1014188" cy="984574"/>
          </a:xfrm>
          <a:prstGeom prst="ellipse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Conexão reta unidirecional 68">
            <a:extLst>
              <a:ext uri="{FF2B5EF4-FFF2-40B4-BE49-F238E27FC236}">
                <a16:creationId xmlns:a16="http://schemas.microsoft.com/office/drawing/2014/main" id="{794D379B-923A-10C5-7D42-E6C0717E197B}"/>
              </a:ext>
            </a:extLst>
          </p:cNvPr>
          <p:cNvCxnSpPr>
            <a:stCxn id="58" idx="5"/>
            <a:endCxn id="59" idx="1"/>
          </p:cNvCxnSpPr>
          <p:nvPr/>
        </p:nvCxnSpPr>
        <p:spPr>
          <a:xfrm>
            <a:off x="5664367" y="4231349"/>
            <a:ext cx="687772" cy="761189"/>
          </a:xfrm>
          <a:prstGeom prst="straightConnector1">
            <a:avLst/>
          </a:prstGeom>
          <a:ln w="12700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Retângulo 69">
            <a:extLst>
              <a:ext uri="{FF2B5EF4-FFF2-40B4-BE49-F238E27FC236}">
                <a16:creationId xmlns:a16="http://schemas.microsoft.com/office/drawing/2014/main" id="{CEDCCB2C-1FF0-FEA0-417B-C6BE94BDD5EB}"/>
              </a:ext>
            </a:extLst>
          </p:cNvPr>
          <p:cNvSpPr/>
          <p:nvPr/>
        </p:nvSpPr>
        <p:spPr>
          <a:xfrm>
            <a:off x="3902321" y="4406668"/>
            <a:ext cx="1849913" cy="175392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CAC2DB98-8420-1BC5-72E9-244B2DB74119}"/>
              </a:ext>
            </a:extLst>
          </p:cNvPr>
          <p:cNvSpPr/>
          <p:nvPr/>
        </p:nvSpPr>
        <p:spPr>
          <a:xfrm rot="5400000">
            <a:off x="5047515" y="3294721"/>
            <a:ext cx="1849913" cy="139554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ADA55DA0-0E52-9A35-AE8C-0F051864F59F}"/>
              </a:ext>
            </a:extLst>
          </p:cNvPr>
          <p:cNvSpPr/>
          <p:nvPr/>
        </p:nvSpPr>
        <p:spPr>
          <a:xfrm>
            <a:off x="3902321" y="4618834"/>
            <a:ext cx="1849913" cy="11344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AAC0627C-B4D0-533E-4BFC-206D2EB6D490}"/>
              </a:ext>
            </a:extLst>
          </p:cNvPr>
          <p:cNvSpPr/>
          <p:nvPr/>
        </p:nvSpPr>
        <p:spPr>
          <a:xfrm rot="5400000">
            <a:off x="5205228" y="3287321"/>
            <a:ext cx="1849913" cy="13955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orma livre: Forma 73">
            <a:extLst>
              <a:ext uri="{FF2B5EF4-FFF2-40B4-BE49-F238E27FC236}">
                <a16:creationId xmlns:a16="http://schemas.microsoft.com/office/drawing/2014/main" id="{F0382948-B34A-70AF-B024-841D917BCA94}"/>
              </a:ext>
            </a:extLst>
          </p:cNvPr>
          <p:cNvSpPr/>
          <p:nvPr/>
        </p:nvSpPr>
        <p:spPr>
          <a:xfrm>
            <a:off x="3670483" y="4481607"/>
            <a:ext cx="240006" cy="734938"/>
          </a:xfrm>
          <a:custGeom>
            <a:avLst/>
            <a:gdLst>
              <a:gd name="connsiteX0" fmla="*/ 240006 w 240006"/>
              <a:gd name="connsiteY0" fmla="*/ 0 h 734938"/>
              <a:gd name="connsiteX1" fmla="*/ 723 w 240006"/>
              <a:gd name="connsiteY1" fmla="*/ 367469 h 734938"/>
              <a:gd name="connsiteX2" fmla="*/ 180185 w 240006"/>
              <a:gd name="connsiteY2" fmla="*/ 734938 h 734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006" h="734938">
                <a:moveTo>
                  <a:pt x="240006" y="0"/>
                </a:moveTo>
                <a:cubicBezTo>
                  <a:pt x="125349" y="122489"/>
                  <a:pt x="10693" y="244979"/>
                  <a:pt x="723" y="367469"/>
                </a:cubicBezTo>
                <a:cubicBezTo>
                  <a:pt x="-9247" y="489959"/>
                  <a:pt x="85469" y="612448"/>
                  <a:pt x="180185" y="734938"/>
                </a:cubicBezTo>
              </a:path>
            </a:pathLst>
          </a:custGeom>
          <a:ln w="9525" cap="flat" cmpd="sng" algn="ctr">
            <a:solidFill>
              <a:schemeClr val="accent2"/>
            </a:solidFill>
            <a:prstDash val="sysDot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Forma livre: Forma 74">
            <a:extLst>
              <a:ext uri="{FF2B5EF4-FFF2-40B4-BE49-F238E27FC236}">
                <a16:creationId xmlns:a16="http://schemas.microsoft.com/office/drawing/2014/main" id="{831BA8D2-1D4D-B648-414E-9F1447E4E0AA}"/>
              </a:ext>
            </a:extLst>
          </p:cNvPr>
          <p:cNvSpPr/>
          <p:nvPr/>
        </p:nvSpPr>
        <p:spPr>
          <a:xfrm>
            <a:off x="3662315" y="4691294"/>
            <a:ext cx="240006" cy="734938"/>
          </a:xfrm>
          <a:custGeom>
            <a:avLst/>
            <a:gdLst>
              <a:gd name="connsiteX0" fmla="*/ 240006 w 240006"/>
              <a:gd name="connsiteY0" fmla="*/ 0 h 734938"/>
              <a:gd name="connsiteX1" fmla="*/ 723 w 240006"/>
              <a:gd name="connsiteY1" fmla="*/ 367469 h 734938"/>
              <a:gd name="connsiteX2" fmla="*/ 180185 w 240006"/>
              <a:gd name="connsiteY2" fmla="*/ 734938 h 734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006" h="734938">
                <a:moveTo>
                  <a:pt x="240006" y="0"/>
                </a:moveTo>
                <a:cubicBezTo>
                  <a:pt x="125349" y="122489"/>
                  <a:pt x="10693" y="244979"/>
                  <a:pt x="723" y="367469"/>
                </a:cubicBezTo>
                <a:cubicBezTo>
                  <a:pt x="-9247" y="489959"/>
                  <a:pt x="85469" y="612448"/>
                  <a:pt x="180185" y="734938"/>
                </a:cubicBezTo>
              </a:path>
            </a:pathLst>
          </a:custGeom>
          <a:ln w="9525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9415C406-C79C-A9E7-8D30-93549451FBE8}"/>
              </a:ext>
            </a:extLst>
          </p:cNvPr>
          <p:cNvSpPr/>
          <p:nvPr/>
        </p:nvSpPr>
        <p:spPr>
          <a:xfrm>
            <a:off x="5937034" y="3390964"/>
            <a:ext cx="54207" cy="94996"/>
          </a:xfrm>
          <a:prstGeom prst="ellipse">
            <a:avLst/>
          </a:prstGeom>
          <a:solidFill>
            <a:srgbClr val="BBDEF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305A345-26C2-CF72-1852-EEAB24C24279}"/>
              </a:ext>
            </a:extLst>
          </p:cNvPr>
          <p:cNvSpPr/>
          <p:nvPr/>
        </p:nvSpPr>
        <p:spPr>
          <a:xfrm>
            <a:off x="5784975" y="3402654"/>
            <a:ext cx="49429" cy="94996"/>
          </a:xfrm>
          <a:prstGeom prst="ellipse">
            <a:avLst/>
          </a:prstGeom>
          <a:solidFill>
            <a:srgbClr val="BBDEF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Conexão reta unidirecional 79">
            <a:extLst>
              <a:ext uri="{FF2B5EF4-FFF2-40B4-BE49-F238E27FC236}">
                <a16:creationId xmlns:a16="http://schemas.microsoft.com/office/drawing/2014/main" id="{20344B12-D93D-7B2D-F610-935F69D276D4}"/>
              </a:ext>
            </a:extLst>
          </p:cNvPr>
          <p:cNvCxnSpPr/>
          <p:nvPr/>
        </p:nvCxnSpPr>
        <p:spPr>
          <a:xfrm flipH="1">
            <a:off x="8679766" y="3450152"/>
            <a:ext cx="17584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876DFDDE-58E3-B492-FC5F-680E0AAC03AA}"/>
              </a:ext>
            </a:extLst>
          </p:cNvPr>
          <p:cNvSpPr txBox="1"/>
          <p:nvPr/>
        </p:nvSpPr>
        <p:spPr>
          <a:xfrm>
            <a:off x="1433754" y="6073234"/>
            <a:ext cx="1926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i="1" dirty="0" err="1">
                <a:solidFill>
                  <a:schemeClr val="bg2">
                    <a:lumMod val="50000"/>
                  </a:schemeClr>
                </a:solidFill>
              </a:rPr>
              <a:t>check_boat_completion</a:t>
            </a:r>
            <a:endParaRPr lang="en-US" sz="14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AA0A201B-EB72-66DE-C528-97866E140C56}"/>
              </a:ext>
            </a:extLst>
          </p:cNvPr>
          <p:cNvSpPr/>
          <p:nvPr/>
        </p:nvSpPr>
        <p:spPr>
          <a:xfrm>
            <a:off x="7963042" y="1874307"/>
            <a:ext cx="1711354" cy="550333"/>
          </a:xfrm>
          <a:custGeom>
            <a:avLst/>
            <a:gdLst>
              <a:gd name="connsiteX0" fmla="*/ 0 w 2114026"/>
              <a:gd name="connsiteY0" fmla="*/ 550333 h 550333"/>
              <a:gd name="connsiteX1" fmla="*/ 1325461 w 2114026"/>
              <a:gd name="connsiteY1" fmla="*/ 13438 h 550333"/>
              <a:gd name="connsiteX2" fmla="*/ 2114026 w 2114026"/>
              <a:gd name="connsiteY2" fmla="*/ 214774 h 55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4026" h="550333">
                <a:moveTo>
                  <a:pt x="0" y="550333"/>
                </a:moveTo>
                <a:cubicBezTo>
                  <a:pt x="486561" y="309848"/>
                  <a:pt x="973123" y="69364"/>
                  <a:pt x="1325461" y="13438"/>
                </a:cubicBezTo>
                <a:cubicBezTo>
                  <a:pt x="1677799" y="-42488"/>
                  <a:pt x="1895912" y="86143"/>
                  <a:pt x="2114026" y="214774"/>
                </a:cubicBezTo>
              </a:path>
            </a:pathLst>
          </a:custGeom>
          <a:noFill/>
          <a:ln>
            <a:solidFill>
              <a:srgbClr val="009BDE"/>
            </a:solidFill>
            <a:prstDash val="sysDot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7FC068B-16B6-46FD-71D3-ADF660743B42}"/>
              </a:ext>
            </a:extLst>
          </p:cNvPr>
          <p:cNvSpPr/>
          <p:nvPr/>
        </p:nvSpPr>
        <p:spPr>
          <a:xfrm>
            <a:off x="7875373" y="2405789"/>
            <a:ext cx="212960" cy="219792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6D1B48-01F6-B32B-6B0D-CFE09D414546}"/>
              </a:ext>
            </a:extLst>
          </p:cNvPr>
          <p:cNvSpPr/>
          <p:nvPr/>
        </p:nvSpPr>
        <p:spPr>
          <a:xfrm>
            <a:off x="6728937" y="2590542"/>
            <a:ext cx="212960" cy="219792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7DF38A2-BDF9-6FBF-2393-8BF87CB65178}"/>
              </a:ext>
            </a:extLst>
          </p:cNvPr>
          <p:cNvSpPr/>
          <p:nvPr/>
        </p:nvSpPr>
        <p:spPr>
          <a:xfrm>
            <a:off x="6728937" y="3903255"/>
            <a:ext cx="212960" cy="219792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FF33E0C-F195-AFC4-FF78-4F7933E2073E}"/>
              </a:ext>
            </a:extLst>
          </p:cNvPr>
          <p:cNvSpPr/>
          <p:nvPr/>
        </p:nvSpPr>
        <p:spPr>
          <a:xfrm>
            <a:off x="6728937" y="4109099"/>
            <a:ext cx="212960" cy="219792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3DFEDBC-0932-D931-51C4-F062519DC2C5}"/>
              </a:ext>
            </a:extLst>
          </p:cNvPr>
          <p:cNvSpPr/>
          <p:nvPr/>
        </p:nvSpPr>
        <p:spPr>
          <a:xfrm>
            <a:off x="7882764" y="2788787"/>
            <a:ext cx="212960" cy="219792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8B373B9-EAA7-6899-6CCE-BA5AEF5CEB0C}"/>
              </a:ext>
            </a:extLst>
          </p:cNvPr>
          <p:cNvSpPr/>
          <p:nvPr/>
        </p:nvSpPr>
        <p:spPr>
          <a:xfrm>
            <a:off x="8251568" y="3715659"/>
            <a:ext cx="212960" cy="219792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59ACB51-9FC4-D8A1-E781-2B9544F24420}"/>
              </a:ext>
            </a:extLst>
          </p:cNvPr>
          <p:cNvSpPr txBox="1"/>
          <p:nvPr/>
        </p:nvSpPr>
        <p:spPr>
          <a:xfrm>
            <a:off x="5784975" y="1853004"/>
            <a:ext cx="1258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i="1" dirty="0" err="1">
                <a:solidFill>
                  <a:schemeClr val="bg1">
                    <a:lumMod val="50000"/>
                  </a:schemeClr>
                </a:solidFill>
              </a:rPr>
              <a:t>reduce_board</a:t>
            </a:r>
            <a:endParaRPr lang="en-US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1248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5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/>
      <p:bldP spid="25" grpId="0" animBg="1"/>
      <p:bldP spid="26" grpId="0" animBg="1"/>
      <p:bldP spid="27" grpId="0" animBg="1"/>
      <p:bldP spid="29" grpId="0" animBg="1"/>
      <p:bldP spid="31" grpId="0"/>
      <p:bldP spid="32" grpId="0"/>
      <p:bldP spid="36" grpId="0" animBg="1"/>
      <p:bldP spid="37" grpId="0" animBg="1"/>
      <p:bldP spid="50" grpId="0"/>
      <p:bldP spid="52" grpId="0" animBg="1"/>
      <p:bldP spid="53" grpId="0"/>
      <p:bldP spid="54" grpId="0"/>
      <p:bldP spid="55" grpId="0"/>
      <p:bldP spid="56" grpId="0"/>
      <p:bldP spid="58" grpId="0" animBg="1"/>
      <p:bldP spid="62" grpId="0"/>
      <p:bldP spid="5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7" grpId="0" animBg="1"/>
      <p:bldP spid="78" grpId="0" animBg="1"/>
      <p:bldP spid="2" grpId="0"/>
      <p:bldP spid="3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CB4FF7E-7793-1055-7577-2849D86E70EC}"/>
              </a:ext>
            </a:extLst>
          </p:cNvPr>
          <p:cNvSpPr txBox="1"/>
          <p:nvPr/>
        </p:nvSpPr>
        <p:spPr>
          <a:xfrm>
            <a:off x="5581650" y="3105834"/>
            <a:ext cx="102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chemeClr val="bg1"/>
                </a:solidFill>
                <a:cs typeface="Arial" panose="020B0604020202020204" pitchFamily="34" charset="0"/>
              </a:rPr>
              <a:t>Fim!</a:t>
            </a:r>
            <a:endParaRPr lang="en-US" sz="3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24C1F5A-A33C-B391-9FF7-FFD49ED2134E}"/>
              </a:ext>
            </a:extLst>
          </p:cNvPr>
          <p:cNvSpPr txBox="1"/>
          <p:nvPr/>
        </p:nvSpPr>
        <p:spPr>
          <a:xfrm>
            <a:off x="8785621" y="5209490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Trabalho realizado por: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6735A41-40D1-747A-33E1-DB79749E9965}"/>
              </a:ext>
            </a:extLst>
          </p:cNvPr>
          <p:cNvSpPr txBox="1"/>
          <p:nvPr/>
        </p:nvSpPr>
        <p:spPr>
          <a:xfrm>
            <a:off x="8785621" y="5578822"/>
            <a:ext cx="33075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</a:rPr>
              <a:t>Gonçalo Bárias (103124)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</a:rPr>
              <a:t>Raquel Braunshweig (102624)</a:t>
            </a:r>
            <a:endParaRPr lang="en-US" sz="16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37478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F5C277D1-2B27-4313-CAF1-443C5E788C7A}"/>
              </a:ext>
            </a:extLst>
          </p:cNvPr>
          <p:cNvSpPr txBox="1"/>
          <p:nvPr/>
        </p:nvSpPr>
        <p:spPr>
          <a:xfrm>
            <a:off x="552450" y="1047750"/>
            <a:ext cx="445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009BDE"/>
                </a:solidFill>
                <a:cs typeface="Arial" panose="020B0604020202020204" pitchFamily="34" charset="0"/>
              </a:rPr>
              <a:t>Tabela de conteúdos</a:t>
            </a:r>
            <a:endParaRPr lang="en-US" sz="3600" b="1" dirty="0">
              <a:solidFill>
                <a:srgbClr val="009BDE"/>
              </a:solidFill>
              <a:cs typeface="Arial" panose="020B0604020202020204" pitchFamily="34" charset="0"/>
            </a:endParaRP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4B01AD1-7FE2-38D6-4277-48E668685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3994-FD13-4080-B2C3-D9668E3E8446}" type="slidenum">
              <a:rPr lang="en-US" smtClean="0"/>
              <a:t>2</a:t>
            </a:fld>
            <a:endParaRPr lang="en-US"/>
          </a:p>
        </p:txBody>
      </p:sp>
      <p:sp>
        <p:nvSpPr>
          <p:cNvPr id="7" name="Marcador de Posição do Rodapé 6">
            <a:extLst>
              <a:ext uri="{FF2B5EF4-FFF2-40B4-BE49-F238E27FC236}">
                <a16:creationId xmlns:a16="http://schemas.microsoft.com/office/drawing/2014/main" id="{AB5C91EC-860E-E6B6-FFCC-2250006B0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Gonçalo Bárias (103124), Raquel Braunshweig (102624)</a:t>
            </a:r>
            <a:endParaRPr lang="en-US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CDE0429-74DF-2DFF-1C4F-75EB4990C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95194"/>
            <a:ext cx="1657581" cy="800212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1A2BB547-E0A1-D26E-7462-C8B445205C9A}"/>
              </a:ext>
            </a:extLst>
          </p:cNvPr>
          <p:cNvSpPr txBox="1"/>
          <p:nvPr/>
        </p:nvSpPr>
        <p:spPr>
          <a:xfrm>
            <a:off x="666748" y="2085974"/>
            <a:ext cx="2114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00A0E4"/>
                </a:solidFill>
                <a:cs typeface="Arial" panose="020B0604020202020204" pitchFamily="34" charset="0"/>
              </a:rPr>
              <a:t>01</a:t>
            </a:r>
            <a:r>
              <a:rPr lang="pt-PT" sz="2000" b="1" dirty="0">
                <a:solidFill>
                  <a:srgbClr val="00A0E4"/>
                </a:solidFill>
              </a:rPr>
              <a:t> – </a:t>
            </a:r>
            <a:r>
              <a:rPr lang="pt-PT" sz="2000" b="1" dirty="0">
                <a:solidFill>
                  <a:srgbClr val="00A0E4"/>
                </a:solidFill>
                <a:cs typeface="Arial" panose="020B0604020202020204" pitchFamily="34" charset="0"/>
              </a:rPr>
              <a:t>Introdução</a:t>
            </a:r>
            <a:endParaRPr lang="en-US" sz="2000" b="1" dirty="0">
              <a:solidFill>
                <a:srgbClr val="00A0E4"/>
              </a:solidFill>
              <a:cs typeface="Arial" panose="020B0604020202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9372EAF-474F-3022-7024-29FBDE453CD0}"/>
              </a:ext>
            </a:extLst>
          </p:cNvPr>
          <p:cNvSpPr txBox="1"/>
          <p:nvPr/>
        </p:nvSpPr>
        <p:spPr>
          <a:xfrm>
            <a:off x="666748" y="3218798"/>
            <a:ext cx="3486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00A0E4"/>
                </a:solidFill>
              </a:rPr>
              <a:t>02 – Restrições</a:t>
            </a:r>
            <a:endParaRPr lang="en-US" sz="2000" b="1" dirty="0">
              <a:solidFill>
                <a:srgbClr val="00A0E4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FE68684-4FAB-2BC9-4077-DE997C61D00A}"/>
              </a:ext>
            </a:extLst>
          </p:cNvPr>
          <p:cNvSpPr txBox="1"/>
          <p:nvPr/>
        </p:nvSpPr>
        <p:spPr>
          <a:xfrm>
            <a:off x="666749" y="2483109"/>
            <a:ext cx="3371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Formulação do problema e a nossa abordagem de resolução.</a:t>
            </a:r>
            <a:endParaRPr lang="en-US" sz="16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605F548-2215-AEE4-4345-BF5DC55605F3}"/>
              </a:ext>
            </a:extLst>
          </p:cNvPr>
          <p:cNvSpPr txBox="1"/>
          <p:nvPr/>
        </p:nvSpPr>
        <p:spPr>
          <a:xfrm>
            <a:off x="666748" y="3618908"/>
            <a:ext cx="3371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Restrições do problema apresentado.</a:t>
            </a:r>
            <a:endParaRPr lang="en-US" sz="16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2FAC5AD-693F-46DD-7882-350FB3C72DBB}"/>
              </a:ext>
            </a:extLst>
          </p:cNvPr>
          <p:cNvSpPr txBox="1"/>
          <p:nvPr/>
        </p:nvSpPr>
        <p:spPr>
          <a:xfrm>
            <a:off x="8039102" y="3218798"/>
            <a:ext cx="3486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00A0E4"/>
                </a:solidFill>
              </a:rPr>
              <a:t>08 – </a:t>
            </a:r>
            <a:r>
              <a:rPr lang="pt-PT" sz="2000" b="1" dirty="0" err="1">
                <a:solidFill>
                  <a:srgbClr val="00A0E4"/>
                </a:solidFill>
              </a:rPr>
              <a:t>Overview</a:t>
            </a:r>
            <a:endParaRPr lang="en-US" sz="2000" b="1" dirty="0">
              <a:solidFill>
                <a:srgbClr val="00A0E4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71C053C-6798-2B91-5DBC-08DF73D77AA5}"/>
              </a:ext>
            </a:extLst>
          </p:cNvPr>
          <p:cNvSpPr txBox="1"/>
          <p:nvPr/>
        </p:nvSpPr>
        <p:spPr>
          <a:xfrm>
            <a:off x="8038211" y="3615933"/>
            <a:ext cx="3371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Descrição de algumas funções importantes do código.</a:t>
            </a:r>
            <a:endParaRPr lang="en-US" sz="16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2513D95F-675A-8834-41A3-AF84D5AF5518}"/>
              </a:ext>
            </a:extLst>
          </p:cNvPr>
          <p:cNvSpPr txBox="1"/>
          <p:nvPr/>
        </p:nvSpPr>
        <p:spPr>
          <a:xfrm>
            <a:off x="8038212" y="2019354"/>
            <a:ext cx="3186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00A0E4"/>
                </a:solidFill>
                <a:cs typeface="Arial" panose="020B0604020202020204" pitchFamily="34" charset="0"/>
              </a:rPr>
              <a:t>07</a:t>
            </a:r>
            <a:r>
              <a:rPr lang="pt-PT" sz="2000" b="1" dirty="0">
                <a:solidFill>
                  <a:srgbClr val="00A0E4"/>
                </a:solidFill>
              </a:rPr>
              <a:t> – Inferência</a:t>
            </a:r>
            <a:endParaRPr lang="en-US" sz="2000" b="1" dirty="0">
              <a:solidFill>
                <a:srgbClr val="00A0E4"/>
              </a:solidFill>
              <a:cs typeface="Arial" panose="020B0604020202020204" pitchFamily="34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F8D1528-461F-683D-754E-99C7A37B4A59}"/>
              </a:ext>
            </a:extLst>
          </p:cNvPr>
          <p:cNvSpPr txBox="1"/>
          <p:nvPr/>
        </p:nvSpPr>
        <p:spPr>
          <a:xfrm>
            <a:off x="666748" y="4351622"/>
            <a:ext cx="3486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00A0E4"/>
                </a:solidFill>
              </a:rPr>
              <a:t>03 – Ações</a:t>
            </a:r>
            <a:endParaRPr lang="en-US" sz="2000" b="1" dirty="0">
              <a:solidFill>
                <a:srgbClr val="00A0E4"/>
              </a:solidFill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A3D2C32-0C40-D8D3-4AD2-768AF4473846}"/>
              </a:ext>
            </a:extLst>
          </p:cNvPr>
          <p:cNvSpPr txBox="1"/>
          <p:nvPr/>
        </p:nvSpPr>
        <p:spPr>
          <a:xfrm>
            <a:off x="8038211" y="2413514"/>
            <a:ext cx="3038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Explicação breve de duas funções chaves do código.</a:t>
            </a:r>
            <a:endParaRPr lang="en-US" sz="16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825B607E-A9C2-BD94-3823-0FC9921E64E5}"/>
              </a:ext>
            </a:extLst>
          </p:cNvPr>
          <p:cNvSpPr txBox="1"/>
          <p:nvPr/>
        </p:nvSpPr>
        <p:spPr>
          <a:xfrm>
            <a:off x="666748" y="4751732"/>
            <a:ext cx="3371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Como definimos as ações e qual o resultado das mesmas.</a:t>
            </a:r>
            <a:endParaRPr lang="en-US" sz="16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3A6DFCB-CC9C-2ED1-32D9-DB9CA0B17523}"/>
              </a:ext>
            </a:extLst>
          </p:cNvPr>
          <p:cNvSpPr txBox="1"/>
          <p:nvPr/>
        </p:nvSpPr>
        <p:spPr>
          <a:xfrm>
            <a:off x="4438648" y="2085974"/>
            <a:ext cx="3486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00A0E4"/>
                </a:solidFill>
              </a:rPr>
              <a:t>04 – Heurística</a:t>
            </a:r>
            <a:endParaRPr lang="en-US" sz="2000" b="1" dirty="0">
              <a:solidFill>
                <a:srgbClr val="00A0E4"/>
              </a:solidFill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40203832-DDEA-9692-F1A8-EAA178D2AFC4}"/>
              </a:ext>
            </a:extLst>
          </p:cNvPr>
          <p:cNvSpPr txBox="1"/>
          <p:nvPr/>
        </p:nvSpPr>
        <p:spPr>
          <a:xfrm>
            <a:off x="4438648" y="2486084"/>
            <a:ext cx="3371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Explicação sobre a heurística selecionada.</a:t>
            </a:r>
            <a:endParaRPr lang="en-US" sz="16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4F527D09-8D84-A96B-F287-FBCD2ABC76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1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600" b="73800" l="29298" r="75061">
                        <a14:foregroundMark x1="50847" y1="69800" x2="44992" y2="72091"/>
                        <a14:foregroundMark x1="34810" y1="70749" x2="29782" y2="68800"/>
                        <a14:foregroundMark x1="37004" y1="71600" x2="35449" y2="70997"/>
                        <a14:foregroundMark x1="37374" y1="71743" x2="37004" y2="71600"/>
                        <a14:foregroundMark x1="29782" y1="68800" x2="29298" y2="67600"/>
                        <a14:foregroundMark x1="34625" y1="48200" x2="32203" y2="38200"/>
                        <a14:foregroundMark x1="32203" y1="38200" x2="32203" y2="38200"/>
                        <a14:foregroundMark x1="69734" y1="50200" x2="69249" y2="40000"/>
                        <a14:foregroundMark x1="46731" y1="73800" x2="49637" y2="72400"/>
                        <a14:foregroundMark x1="44713" y1="70989" x2="46247" y2="71200"/>
                        <a14:foregroundMark x1="44162" y1="70913" x2="44550" y2="70966"/>
                        <a14:foregroundMark x1="38727" y1="70165" x2="38952" y2="70196"/>
                        <a14:foregroundMark x1="36077" y1="69800" x2="36759" y2="69894"/>
                        <a14:foregroundMark x1="46247" y1="71200" x2="46489" y2="70800"/>
                        <a14:backgroundMark x1="40436" y1="71600" x2="40436" y2="71600"/>
                        <a14:backgroundMark x1="41162" y1="71000" x2="39952" y2="70400"/>
                        <a14:backgroundMark x1="40920" y1="71000" x2="41646" y2="70200"/>
                        <a14:backgroundMark x1="42131" y1="71200" x2="44068" y2="70000"/>
                        <a14:backgroundMark x1="42615" y1="71400" x2="42131" y2="70000"/>
                        <a14:backgroundMark x1="41404" y1="71000" x2="39225" y2="70600"/>
                        <a14:backgroundMark x1="38741" y1="71800" x2="38257" y2="69000"/>
                        <a14:backgroundMark x1="38741" y1="71200" x2="39467" y2="69600"/>
                        <a14:backgroundMark x1="38257" y1="72400" x2="37772" y2="68800"/>
                        <a14:backgroundMark x1="37046" y1="70600" x2="36804" y2="69400"/>
                        <a14:backgroundMark x1="37288" y1="69800" x2="37530" y2="70200"/>
                        <a14:backgroundMark x1="37530" y1="71600" x2="38499" y2="72000"/>
                        <a14:backgroundMark x1="42615" y1="70600" x2="41646" y2="70000"/>
                        <a14:backgroundMark x1="43341" y1="71800" x2="44310" y2="70600"/>
                        <a14:backgroundMark x1="42615" y1="71200" x2="43826" y2="70800"/>
                        <a14:backgroundMark x1="41404" y1="70800" x2="42373" y2="71000"/>
                        <a14:backgroundMark x1="44794" y1="71600" x2="44794" y2="71200"/>
                      </a14:backgroundRemoval>
                    </a14:imgEffect>
                    <a14:imgEffect>
                      <a14:brightnessContrast bright="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952" r="19258" b="23627"/>
          <a:stretch/>
        </p:blipFill>
        <p:spPr bwMode="auto">
          <a:xfrm>
            <a:off x="8908454" y="1621274"/>
            <a:ext cx="2615014" cy="4333822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54D9765-725D-334D-5098-81852E0257F4}"/>
              </a:ext>
            </a:extLst>
          </p:cNvPr>
          <p:cNvSpPr txBox="1"/>
          <p:nvPr/>
        </p:nvSpPr>
        <p:spPr>
          <a:xfrm>
            <a:off x="4438636" y="4351622"/>
            <a:ext cx="3486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00A0E4"/>
                </a:solidFill>
              </a:rPr>
              <a:t>06 – Teste objetivo</a:t>
            </a:r>
            <a:endParaRPr lang="en-US" sz="2000" b="1" dirty="0">
              <a:solidFill>
                <a:srgbClr val="00A0E4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817D597-390F-6513-89BA-9844F0D15C2C}"/>
              </a:ext>
            </a:extLst>
          </p:cNvPr>
          <p:cNvSpPr txBox="1"/>
          <p:nvPr/>
        </p:nvSpPr>
        <p:spPr>
          <a:xfrm>
            <a:off x="4438636" y="4751732"/>
            <a:ext cx="3371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Como determinamos se chegámos à solução.</a:t>
            </a:r>
            <a:endParaRPr lang="en-US" sz="16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C59A8B3-48A2-F0F4-D5F5-D4F26C0C32FB}"/>
              </a:ext>
            </a:extLst>
          </p:cNvPr>
          <p:cNvSpPr txBox="1"/>
          <p:nvPr/>
        </p:nvSpPr>
        <p:spPr>
          <a:xfrm>
            <a:off x="4438636" y="3197585"/>
            <a:ext cx="3486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00A0E4"/>
                </a:solidFill>
              </a:rPr>
              <a:t>05 – Procura</a:t>
            </a:r>
            <a:endParaRPr lang="en-US" sz="2000" b="1" dirty="0">
              <a:solidFill>
                <a:srgbClr val="00A0E4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A349E04-2C59-344D-06EB-C4C45772C52C}"/>
              </a:ext>
            </a:extLst>
          </p:cNvPr>
          <p:cNvSpPr txBox="1"/>
          <p:nvPr/>
        </p:nvSpPr>
        <p:spPr>
          <a:xfrm>
            <a:off x="4410074" y="3549313"/>
            <a:ext cx="3371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Explicação sobre a procura selecionada.</a:t>
            </a:r>
            <a:endParaRPr lang="en-US" sz="16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57649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EEF35B5-9344-21AD-F5A2-70224B802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Gonçalo Bárias (103124), Raquel Braunshweig (102624)</a:t>
            </a:r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CCC1D08-2A51-3AF1-FFBB-F2F8DDAC3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3994-FD13-4080-B2C3-D9668E3E8446}" type="slidenum">
              <a:rPr lang="en-US" smtClean="0"/>
              <a:t>3</a:t>
            </a:fld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0B1F16A-7ADD-38D8-138D-B30B7B171E77}"/>
              </a:ext>
            </a:extLst>
          </p:cNvPr>
          <p:cNvSpPr txBox="1"/>
          <p:nvPr/>
        </p:nvSpPr>
        <p:spPr>
          <a:xfrm>
            <a:off x="552450" y="1047750"/>
            <a:ext cx="445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009BDE"/>
                </a:solidFill>
                <a:cs typeface="Arial" panose="020B0604020202020204" pitchFamily="34" charset="0"/>
              </a:rPr>
              <a:t>01 – Introdução</a:t>
            </a:r>
            <a:endParaRPr lang="en-US" sz="3600" b="1" dirty="0">
              <a:solidFill>
                <a:srgbClr val="009BDE"/>
              </a:solidFill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6A5ACC0-1C35-ADCF-B473-0D4476D1B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95194"/>
            <a:ext cx="1657581" cy="80021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0C44066-4AC4-996B-E09D-486CF3694972}"/>
              </a:ext>
            </a:extLst>
          </p:cNvPr>
          <p:cNvSpPr txBox="1"/>
          <p:nvPr/>
        </p:nvSpPr>
        <p:spPr>
          <a:xfrm>
            <a:off x="1049522" y="2761277"/>
            <a:ext cx="931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Estado: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" name="Imagem 8" descr="Uma imagem com texto, calendário, número, captura de ecrã&#10;&#10;Descrição gerada automaticamente">
            <a:extLst>
              <a:ext uri="{FF2B5EF4-FFF2-40B4-BE49-F238E27FC236}">
                <a16:creationId xmlns:a16="http://schemas.microsoft.com/office/drawing/2014/main" id="{3C081F91-C045-0C75-4929-E1EF4049D0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08" r="9895" b="15117"/>
          <a:stretch/>
        </p:blipFill>
        <p:spPr>
          <a:xfrm>
            <a:off x="2014106" y="2039256"/>
            <a:ext cx="1853819" cy="1881635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7E29AE2D-0953-E900-20C0-AB286EE89879}"/>
              </a:ext>
            </a:extLst>
          </p:cNvPr>
          <p:cNvSpPr/>
          <p:nvPr/>
        </p:nvSpPr>
        <p:spPr>
          <a:xfrm>
            <a:off x="951222" y="2911812"/>
            <a:ext cx="65533" cy="68262"/>
          </a:xfrm>
          <a:prstGeom prst="ellipse">
            <a:avLst/>
          </a:prstGeom>
          <a:solidFill>
            <a:srgbClr val="00A0E4"/>
          </a:solidFill>
          <a:ln>
            <a:solidFill>
              <a:srgbClr val="009B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1D056CB-953A-E8A5-FC1A-AD51395D86B4}"/>
              </a:ext>
            </a:extLst>
          </p:cNvPr>
          <p:cNvSpPr txBox="1"/>
          <p:nvPr/>
        </p:nvSpPr>
        <p:spPr>
          <a:xfrm>
            <a:off x="1049522" y="4281116"/>
            <a:ext cx="3941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Estado inicial:  </a:t>
            </a:r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lido do </a:t>
            </a:r>
            <a:r>
              <a:rPr lang="pt-PT" i="1" dirty="0">
                <a:solidFill>
                  <a:schemeClr val="bg2">
                    <a:lumMod val="50000"/>
                  </a:schemeClr>
                </a:solidFill>
              </a:rPr>
              <a:t>standard input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1C3682D-DB8A-BFB6-100A-0432F25E0BD7}"/>
              </a:ext>
            </a:extLst>
          </p:cNvPr>
          <p:cNvSpPr/>
          <p:nvPr/>
        </p:nvSpPr>
        <p:spPr>
          <a:xfrm>
            <a:off x="951222" y="4431651"/>
            <a:ext cx="65533" cy="68262"/>
          </a:xfrm>
          <a:prstGeom prst="ellipse">
            <a:avLst/>
          </a:prstGeom>
          <a:solidFill>
            <a:srgbClr val="00A0E4"/>
          </a:solidFill>
          <a:ln>
            <a:solidFill>
              <a:srgbClr val="009B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9AFD549-AA10-9A34-2EDF-DC139015C0FB}"/>
              </a:ext>
            </a:extLst>
          </p:cNvPr>
          <p:cNvSpPr txBox="1"/>
          <p:nvPr/>
        </p:nvSpPr>
        <p:spPr>
          <a:xfrm>
            <a:off x="5860388" y="4062319"/>
            <a:ext cx="5282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“t”, “T”, “m”, “M”, “b”, “B”, “c”, “C”:  </a:t>
            </a:r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peças de barco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DB18464-8B96-E2D4-6ED7-1C248851FAA0}"/>
              </a:ext>
            </a:extLst>
          </p:cNvPr>
          <p:cNvSpPr/>
          <p:nvPr/>
        </p:nvSpPr>
        <p:spPr>
          <a:xfrm>
            <a:off x="5762088" y="4212854"/>
            <a:ext cx="79104" cy="68262"/>
          </a:xfrm>
          <a:prstGeom prst="ellipse">
            <a:avLst/>
          </a:prstGeom>
          <a:solidFill>
            <a:srgbClr val="00A0E4"/>
          </a:solidFill>
          <a:ln>
            <a:solidFill>
              <a:srgbClr val="009B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5F8CAEF-7299-53BE-1F43-015E463999C9}"/>
              </a:ext>
            </a:extLst>
          </p:cNvPr>
          <p:cNvSpPr txBox="1"/>
          <p:nvPr/>
        </p:nvSpPr>
        <p:spPr>
          <a:xfrm>
            <a:off x="5929492" y="5562922"/>
            <a:ext cx="454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“x”: </a:t>
            </a:r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variáveis que sabemos ser peça de barco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D475C82-4E4E-BED2-46CD-75C88FE5C030}"/>
              </a:ext>
            </a:extLst>
          </p:cNvPr>
          <p:cNvSpPr txBox="1"/>
          <p:nvPr/>
        </p:nvSpPr>
        <p:spPr>
          <a:xfrm>
            <a:off x="5929492" y="5074916"/>
            <a:ext cx="352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“?”: </a:t>
            </a:r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variáveis que desconhecemos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2C3FFF8-744C-37FA-2FEF-4D62E9360CC9}"/>
              </a:ext>
            </a:extLst>
          </p:cNvPr>
          <p:cNvSpPr txBox="1"/>
          <p:nvPr/>
        </p:nvSpPr>
        <p:spPr>
          <a:xfrm>
            <a:off x="5860388" y="4558016"/>
            <a:ext cx="5282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“W”, “.”:  </a:t>
            </a:r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peças de água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04FBDF2-F511-B45D-B783-C7C9F73B66D0}"/>
              </a:ext>
            </a:extLst>
          </p:cNvPr>
          <p:cNvSpPr/>
          <p:nvPr/>
        </p:nvSpPr>
        <p:spPr>
          <a:xfrm>
            <a:off x="5762088" y="4708551"/>
            <a:ext cx="79104" cy="68262"/>
          </a:xfrm>
          <a:prstGeom prst="ellipse">
            <a:avLst/>
          </a:prstGeom>
          <a:solidFill>
            <a:srgbClr val="00A0E4"/>
          </a:solidFill>
          <a:ln>
            <a:solidFill>
              <a:srgbClr val="009B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DA0DF01-8B15-D275-561E-4BA73B7427CF}"/>
              </a:ext>
            </a:extLst>
          </p:cNvPr>
          <p:cNvSpPr/>
          <p:nvPr/>
        </p:nvSpPr>
        <p:spPr>
          <a:xfrm>
            <a:off x="5762088" y="5187921"/>
            <a:ext cx="79104" cy="68262"/>
          </a:xfrm>
          <a:prstGeom prst="ellipse">
            <a:avLst/>
          </a:prstGeom>
          <a:solidFill>
            <a:srgbClr val="00A0E4"/>
          </a:solidFill>
          <a:ln>
            <a:solidFill>
              <a:srgbClr val="009B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A17CB73-80FA-AF02-F6B5-8913B9760B4A}"/>
              </a:ext>
            </a:extLst>
          </p:cNvPr>
          <p:cNvSpPr/>
          <p:nvPr/>
        </p:nvSpPr>
        <p:spPr>
          <a:xfrm>
            <a:off x="5762088" y="5667291"/>
            <a:ext cx="79104" cy="68262"/>
          </a:xfrm>
          <a:prstGeom prst="ellipse">
            <a:avLst/>
          </a:prstGeom>
          <a:solidFill>
            <a:srgbClr val="00A0E4"/>
          </a:solidFill>
          <a:ln>
            <a:solidFill>
              <a:srgbClr val="009B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E33521C6-F1C0-E548-0D17-71574919C555}"/>
              </a:ext>
            </a:extLst>
          </p:cNvPr>
          <p:cNvSpPr txBox="1"/>
          <p:nvPr/>
        </p:nvSpPr>
        <p:spPr>
          <a:xfrm>
            <a:off x="5841192" y="1697426"/>
            <a:ext cx="5282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rows_boat_pieces_num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&amp; </a:t>
            </a:r>
            <a:r>
              <a:rPr lang="pt-PT" sz="1800" dirty="0" err="1"/>
              <a:t>cols_boat_pieces_num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 </a:t>
            </a:r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contador de peças de barco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339B564-55F7-2DAC-56F3-CA0A315BA3F3}"/>
              </a:ext>
            </a:extLst>
          </p:cNvPr>
          <p:cNvSpPr/>
          <p:nvPr/>
        </p:nvSpPr>
        <p:spPr>
          <a:xfrm>
            <a:off x="5742892" y="1847961"/>
            <a:ext cx="79104" cy="68262"/>
          </a:xfrm>
          <a:prstGeom prst="ellipse">
            <a:avLst/>
          </a:prstGeom>
          <a:solidFill>
            <a:srgbClr val="00A0E4"/>
          </a:solidFill>
          <a:ln>
            <a:solidFill>
              <a:srgbClr val="009B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665A7A1-57A0-CBEF-5018-5AFF9FDDF470}"/>
              </a:ext>
            </a:extLst>
          </p:cNvPr>
          <p:cNvSpPr txBox="1"/>
          <p:nvPr/>
        </p:nvSpPr>
        <p:spPr>
          <a:xfrm>
            <a:off x="5821996" y="2324725"/>
            <a:ext cx="5282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rows_water_num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&amp; </a:t>
            </a:r>
            <a:r>
              <a:rPr lang="pt-PT" sz="1800" dirty="0" err="1"/>
              <a:t>cols_water_num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 </a:t>
            </a:r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contador de água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8676906-FD03-E698-F2EF-4889DCA60F1E}"/>
              </a:ext>
            </a:extLst>
          </p:cNvPr>
          <p:cNvSpPr/>
          <p:nvPr/>
        </p:nvSpPr>
        <p:spPr>
          <a:xfrm>
            <a:off x="5723696" y="2475260"/>
            <a:ext cx="79104" cy="68262"/>
          </a:xfrm>
          <a:prstGeom prst="ellipse">
            <a:avLst/>
          </a:prstGeom>
          <a:solidFill>
            <a:srgbClr val="00A0E4"/>
          </a:solidFill>
          <a:ln>
            <a:solidFill>
              <a:srgbClr val="009B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exão reta 30">
            <a:extLst>
              <a:ext uri="{FF2B5EF4-FFF2-40B4-BE49-F238E27FC236}">
                <a16:creationId xmlns:a16="http://schemas.microsoft.com/office/drawing/2014/main" id="{71E3087D-A6F9-9F27-0A79-B2A5011E92AC}"/>
              </a:ext>
            </a:extLst>
          </p:cNvPr>
          <p:cNvCxnSpPr>
            <a:cxnSpLocks/>
          </p:cNvCxnSpPr>
          <p:nvPr/>
        </p:nvCxnSpPr>
        <p:spPr>
          <a:xfrm>
            <a:off x="5105400" y="1781824"/>
            <a:ext cx="0" cy="3882991"/>
          </a:xfrm>
          <a:prstGeom prst="line">
            <a:avLst/>
          </a:prstGeom>
          <a:ln>
            <a:solidFill>
              <a:srgbClr val="009B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xão reta 33">
            <a:extLst>
              <a:ext uri="{FF2B5EF4-FFF2-40B4-BE49-F238E27FC236}">
                <a16:creationId xmlns:a16="http://schemas.microsoft.com/office/drawing/2014/main" id="{D3FA5319-7B75-7EBF-E88B-978EFE4312B5}"/>
              </a:ext>
            </a:extLst>
          </p:cNvPr>
          <p:cNvCxnSpPr>
            <a:cxnSpLocks/>
          </p:cNvCxnSpPr>
          <p:nvPr/>
        </p:nvCxnSpPr>
        <p:spPr>
          <a:xfrm>
            <a:off x="5105400" y="3600450"/>
            <a:ext cx="6017882" cy="0"/>
          </a:xfrm>
          <a:prstGeom prst="line">
            <a:avLst/>
          </a:prstGeom>
          <a:ln>
            <a:solidFill>
              <a:srgbClr val="009B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76A89F5E-4B49-1925-E66D-A2043363311E}"/>
              </a:ext>
            </a:extLst>
          </p:cNvPr>
          <p:cNvSpPr txBox="1"/>
          <p:nvPr/>
        </p:nvSpPr>
        <p:spPr>
          <a:xfrm>
            <a:off x="5860388" y="3016628"/>
            <a:ext cx="5282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boat_distribution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 </a:t>
            </a:r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contador de barcos a completar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09D3912-FCDF-F202-FF0F-A7608338B282}"/>
              </a:ext>
            </a:extLst>
          </p:cNvPr>
          <p:cNvSpPr/>
          <p:nvPr/>
        </p:nvSpPr>
        <p:spPr>
          <a:xfrm>
            <a:off x="5742892" y="3162340"/>
            <a:ext cx="79104" cy="68262"/>
          </a:xfrm>
          <a:prstGeom prst="ellipse">
            <a:avLst/>
          </a:prstGeom>
          <a:solidFill>
            <a:srgbClr val="00A0E4"/>
          </a:solidFill>
          <a:ln>
            <a:solidFill>
              <a:srgbClr val="009B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C177BA3-8EF1-1FE5-601C-FFA80AAC2B8E}"/>
              </a:ext>
            </a:extLst>
          </p:cNvPr>
          <p:cNvSpPr txBox="1"/>
          <p:nvPr/>
        </p:nvSpPr>
        <p:spPr>
          <a:xfrm>
            <a:off x="5528345" y="3707934"/>
            <a:ext cx="195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009BDE"/>
                </a:solidFill>
              </a:rPr>
              <a:t>Domínio:</a:t>
            </a:r>
            <a:endParaRPr lang="en-US" dirty="0">
              <a:solidFill>
                <a:srgbClr val="009BD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0390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/>
      <p:bldP spid="12" grpId="0" animBg="1"/>
      <p:bldP spid="15" grpId="0"/>
      <p:bldP spid="16" grpId="0" animBg="1"/>
      <p:bldP spid="17" grpId="0"/>
      <p:bldP spid="19" grpId="0"/>
      <p:bldP spid="21" grpId="0"/>
      <p:bldP spid="22" grpId="0" animBg="1"/>
      <p:bldP spid="23" grpId="0" animBg="1"/>
      <p:bldP spid="24" grpId="0" animBg="1"/>
      <p:bldP spid="26" grpId="0"/>
      <p:bldP spid="27" grpId="0" animBg="1"/>
      <p:bldP spid="28" grpId="0"/>
      <p:bldP spid="29" grpId="0" animBg="1"/>
      <p:bldP spid="35" grpId="0"/>
      <p:bldP spid="36" grpId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957D656-48A9-6DEE-1967-F96E7D37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Gonçalo Bárias (103124), Raquel Braunshweig (102624)</a:t>
            </a:r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229E145-0FD9-291C-33EF-E2DCF0BB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3994-FD13-4080-B2C3-D9668E3E8446}" type="slidenum">
              <a:rPr lang="en-US" smtClean="0"/>
              <a:t>4</a:t>
            </a:fld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05B2CF7-5635-EC25-B843-EA8D471FC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95194"/>
            <a:ext cx="1657581" cy="80021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15648A2-733C-15D9-4A49-257CAAB2D334}"/>
              </a:ext>
            </a:extLst>
          </p:cNvPr>
          <p:cNvSpPr txBox="1"/>
          <p:nvPr/>
        </p:nvSpPr>
        <p:spPr>
          <a:xfrm>
            <a:off x="552450" y="1047750"/>
            <a:ext cx="445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009BDE"/>
                </a:solidFill>
                <a:cs typeface="Arial" panose="020B0604020202020204" pitchFamily="34" charset="0"/>
              </a:rPr>
              <a:t>02 – Restrições</a:t>
            </a:r>
            <a:endParaRPr lang="en-US" sz="3600" b="1" dirty="0">
              <a:solidFill>
                <a:srgbClr val="009BDE"/>
              </a:solidFill>
              <a:cs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DC8C825-3FC2-BE99-A31B-CD25086C7CDF}"/>
              </a:ext>
            </a:extLst>
          </p:cNvPr>
          <p:cNvSpPr/>
          <p:nvPr/>
        </p:nvSpPr>
        <p:spPr>
          <a:xfrm>
            <a:off x="784998" y="2037429"/>
            <a:ext cx="79104" cy="68262"/>
          </a:xfrm>
          <a:prstGeom prst="ellipse">
            <a:avLst/>
          </a:prstGeom>
          <a:solidFill>
            <a:srgbClr val="00A0E4"/>
          </a:solidFill>
          <a:ln>
            <a:solidFill>
              <a:srgbClr val="009B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19F11DD-FDBA-0BA6-9866-BF26EBFEC8DB}"/>
              </a:ext>
            </a:extLst>
          </p:cNvPr>
          <p:cNvSpPr txBox="1"/>
          <p:nvPr/>
        </p:nvSpPr>
        <p:spPr>
          <a:xfrm>
            <a:off x="1040235" y="1884045"/>
            <a:ext cx="9694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O número de peças de barco em cada linha ou coluna tem que ser </a:t>
            </a:r>
            <a:r>
              <a:rPr lang="pt-PT" dirty="0"/>
              <a:t>precisamente igual </a:t>
            </a:r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ao número fornecido como input para essa linha ou coluna.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A3C6809-3611-C76B-DAB5-EA3F32BC24A7}"/>
              </a:ext>
            </a:extLst>
          </p:cNvPr>
          <p:cNvSpPr/>
          <p:nvPr/>
        </p:nvSpPr>
        <p:spPr>
          <a:xfrm>
            <a:off x="784998" y="4507692"/>
            <a:ext cx="79104" cy="68262"/>
          </a:xfrm>
          <a:prstGeom prst="ellipse">
            <a:avLst/>
          </a:prstGeom>
          <a:solidFill>
            <a:srgbClr val="00A0E4"/>
          </a:solidFill>
          <a:ln>
            <a:solidFill>
              <a:srgbClr val="009B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D277510-B967-975E-9A2E-4E5A97D1C797}"/>
              </a:ext>
            </a:extLst>
          </p:cNvPr>
          <p:cNvSpPr txBox="1"/>
          <p:nvPr/>
        </p:nvSpPr>
        <p:spPr>
          <a:xfrm>
            <a:off x="1040235" y="4354308"/>
            <a:ext cx="10313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Têm que existir </a:t>
            </a:r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4 submarinos, 3 contratorpedeiros, 2 cruzadores, 1 couraçado.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Fluxograma: Atraso 17">
            <a:extLst>
              <a:ext uri="{FF2B5EF4-FFF2-40B4-BE49-F238E27FC236}">
                <a16:creationId xmlns:a16="http://schemas.microsoft.com/office/drawing/2014/main" id="{393D3DAB-AB55-E784-70A4-D303699ACF53}"/>
              </a:ext>
            </a:extLst>
          </p:cNvPr>
          <p:cNvSpPr/>
          <p:nvPr/>
        </p:nvSpPr>
        <p:spPr>
          <a:xfrm>
            <a:off x="8062312" y="4924108"/>
            <a:ext cx="343949" cy="293615"/>
          </a:xfrm>
          <a:prstGeom prst="flowChartDelay">
            <a:avLst/>
          </a:prstGeom>
          <a:solidFill>
            <a:srgbClr val="00A0E4"/>
          </a:solidFill>
          <a:ln>
            <a:solidFill>
              <a:srgbClr val="009B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3FB1BEFF-CA29-1306-FEBE-1E553A176F21}"/>
              </a:ext>
            </a:extLst>
          </p:cNvPr>
          <p:cNvSpPr/>
          <p:nvPr/>
        </p:nvSpPr>
        <p:spPr>
          <a:xfrm>
            <a:off x="7610598" y="4924108"/>
            <a:ext cx="343949" cy="293615"/>
          </a:xfrm>
          <a:prstGeom prst="rect">
            <a:avLst/>
          </a:prstGeom>
          <a:solidFill>
            <a:srgbClr val="00A0E4"/>
          </a:solidFill>
          <a:ln>
            <a:solidFill>
              <a:srgbClr val="009B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A9CBF113-0089-59FB-42B6-19D6A1E31ED3}"/>
              </a:ext>
            </a:extLst>
          </p:cNvPr>
          <p:cNvSpPr/>
          <p:nvPr/>
        </p:nvSpPr>
        <p:spPr>
          <a:xfrm>
            <a:off x="7159476" y="4924108"/>
            <a:ext cx="343949" cy="293615"/>
          </a:xfrm>
          <a:prstGeom prst="rect">
            <a:avLst/>
          </a:prstGeom>
          <a:solidFill>
            <a:srgbClr val="00A0E4"/>
          </a:solidFill>
          <a:ln>
            <a:solidFill>
              <a:srgbClr val="009B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uxograma: Atraso 20">
            <a:extLst>
              <a:ext uri="{FF2B5EF4-FFF2-40B4-BE49-F238E27FC236}">
                <a16:creationId xmlns:a16="http://schemas.microsoft.com/office/drawing/2014/main" id="{BFE45423-D0FC-6CEC-FEE7-A9A11E1E897F}"/>
              </a:ext>
            </a:extLst>
          </p:cNvPr>
          <p:cNvSpPr/>
          <p:nvPr/>
        </p:nvSpPr>
        <p:spPr>
          <a:xfrm rot="10800000">
            <a:off x="6723569" y="4924108"/>
            <a:ext cx="343949" cy="293615"/>
          </a:xfrm>
          <a:prstGeom prst="flowChartDelay">
            <a:avLst/>
          </a:prstGeom>
          <a:solidFill>
            <a:srgbClr val="00A0E4"/>
          </a:solidFill>
          <a:ln>
            <a:solidFill>
              <a:srgbClr val="009B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uxograma: Atraso 21">
            <a:extLst>
              <a:ext uri="{FF2B5EF4-FFF2-40B4-BE49-F238E27FC236}">
                <a16:creationId xmlns:a16="http://schemas.microsoft.com/office/drawing/2014/main" id="{59E582FB-9D41-E195-3066-B2F5476A7D59}"/>
              </a:ext>
            </a:extLst>
          </p:cNvPr>
          <p:cNvSpPr/>
          <p:nvPr/>
        </p:nvSpPr>
        <p:spPr>
          <a:xfrm>
            <a:off x="6008514" y="4924108"/>
            <a:ext cx="343949" cy="293615"/>
          </a:xfrm>
          <a:prstGeom prst="flowChartDelay">
            <a:avLst/>
          </a:prstGeom>
          <a:solidFill>
            <a:srgbClr val="00A0E4"/>
          </a:solidFill>
          <a:ln>
            <a:solidFill>
              <a:srgbClr val="009B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8AD3EA1A-ACA6-F7A3-4350-A30D87F74725}"/>
              </a:ext>
            </a:extLst>
          </p:cNvPr>
          <p:cNvSpPr/>
          <p:nvPr/>
        </p:nvSpPr>
        <p:spPr>
          <a:xfrm>
            <a:off x="5556800" y="4924108"/>
            <a:ext cx="343949" cy="293615"/>
          </a:xfrm>
          <a:prstGeom prst="rect">
            <a:avLst/>
          </a:prstGeom>
          <a:solidFill>
            <a:srgbClr val="00A0E4"/>
          </a:solidFill>
          <a:ln>
            <a:solidFill>
              <a:srgbClr val="009B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uxograma: Atraso 23">
            <a:extLst>
              <a:ext uri="{FF2B5EF4-FFF2-40B4-BE49-F238E27FC236}">
                <a16:creationId xmlns:a16="http://schemas.microsoft.com/office/drawing/2014/main" id="{1AE96105-EC24-788A-037B-79E00416F6F9}"/>
              </a:ext>
            </a:extLst>
          </p:cNvPr>
          <p:cNvSpPr/>
          <p:nvPr/>
        </p:nvSpPr>
        <p:spPr>
          <a:xfrm rot="10800000">
            <a:off x="5120893" y="4924108"/>
            <a:ext cx="343949" cy="293615"/>
          </a:xfrm>
          <a:prstGeom prst="flowChartDelay">
            <a:avLst/>
          </a:prstGeom>
          <a:solidFill>
            <a:srgbClr val="00A0E4"/>
          </a:solidFill>
          <a:ln>
            <a:solidFill>
              <a:srgbClr val="009B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uxograma: Atraso 24">
            <a:extLst>
              <a:ext uri="{FF2B5EF4-FFF2-40B4-BE49-F238E27FC236}">
                <a16:creationId xmlns:a16="http://schemas.microsoft.com/office/drawing/2014/main" id="{B3EC5354-4A36-FCB3-0E72-7E5F8E210DC6}"/>
              </a:ext>
            </a:extLst>
          </p:cNvPr>
          <p:cNvSpPr/>
          <p:nvPr/>
        </p:nvSpPr>
        <p:spPr>
          <a:xfrm>
            <a:off x="6008514" y="5402507"/>
            <a:ext cx="343949" cy="293615"/>
          </a:xfrm>
          <a:prstGeom prst="flowChartDelay">
            <a:avLst/>
          </a:prstGeom>
          <a:solidFill>
            <a:srgbClr val="00A0E4"/>
          </a:solidFill>
          <a:ln>
            <a:solidFill>
              <a:srgbClr val="009B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3560A6ED-E1AC-13CE-C532-E18A3E7A933D}"/>
              </a:ext>
            </a:extLst>
          </p:cNvPr>
          <p:cNvSpPr/>
          <p:nvPr/>
        </p:nvSpPr>
        <p:spPr>
          <a:xfrm>
            <a:off x="5556800" y="5402507"/>
            <a:ext cx="343949" cy="293615"/>
          </a:xfrm>
          <a:prstGeom prst="rect">
            <a:avLst/>
          </a:prstGeom>
          <a:solidFill>
            <a:srgbClr val="00A0E4"/>
          </a:solidFill>
          <a:ln>
            <a:solidFill>
              <a:srgbClr val="009B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uxograma: Atraso 26">
            <a:extLst>
              <a:ext uri="{FF2B5EF4-FFF2-40B4-BE49-F238E27FC236}">
                <a16:creationId xmlns:a16="http://schemas.microsoft.com/office/drawing/2014/main" id="{B2FB9E93-9383-8262-BB05-373CE553044A}"/>
              </a:ext>
            </a:extLst>
          </p:cNvPr>
          <p:cNvSpPr/>
          <p:nvPr/>
        </p:nvSpPr>
        <p:spPr>
          <a:xfrm rot="10800000">
            <a:off x="5120893" y="5402507"/>
            <a:ext cx="343949" cy="293615"/>
          </a:xfrm>
          <a:prstGeom prst="flowChartDelay">
            <a:avLst/>
          </a:prstGeom>
          <a:solidFill>
            <a:srgbClr val="00A0E4"/>
          </a:solidFill>
          <a:ln>
            <a:solidFill>
              <a:srgbClr val="009B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uxograma: Atraso 27">
            <a:extLst>
              <a:ext uri="{FF2B5EF4-FFF2-40B4-BE49-F238E27FC236}">
                <a16:creationId xmlns:a16="http://schemas.microsoft.com/office/drawing/2014/main" id="{452C0537-8C4E-BB00-99D5-D4F24400F4EE}"/>
              </a:ext>
            </a:extLst>
          </p:cNvPr>
          <p:cNvSpPr/>
          <p:nvPr/>
        </p:nvSpPr>
        <p:spPr>
          <a:xfrm>
            <a:off x="4405837" y="4922984"/>
            <a:ext cx="343949" cy="293615"/>
          </a:xfrm>
          <a:prstGeom prst="flowChartDelay">
            <a:avLst/>
          </a:prstGeom>
          <a:solidFill>
            <a:srgbClr val="00A0E4"/>
          </a:solidFill>
          <a:ln>
            <a:solidFill>
              <a:srgbClr val="009B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uxograma: Atraso 28">
            <a:extLst>
              <a:ext uri="{FF2B5EF4-FFF2-40B4-BE49-F238E27FC236}">
                <a16:creationId xmlns:a16="http://schemas.microsoft.com/office/drawing/2014/main" id="{D1ECB0B1-63A5-CF84-5975-0313C85EDFBC}"/>
              </a:ext>
            </a:extLst>
          </p:cNvPr>
          <p:cNvSpPr/>
          <p:nvPr/>
        </p:nvSpPr>
        <p:spPr>
          <a:xfrm rot="10800000">
            <a:off x="3949359" y="4922984"/>
            <a:ext cx="343949" cy="293615"/>
          </a:xfrm>
          <a:prstGeom prst="flowChartDelay">
            <a:avLst/>
          </a:prstGeom>
          <a:solidFill>
            <a:srgbClr val="00A0E4"/>
          </a:solidFill>
          <a:ln>
            <a:solidFill>
              <a:srgbClr val="009B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luxograma: Atraso 29">
            <a:extLst>
              <a:ext uri="{FF2B5EF4-FFF2-40B4-BE49-F238E27FC236}">
                <a16:creationId xmlns:a16="http://schemas.microsoft.com/office/drawing/2014/main" id="{D400888B-5A46-28F5-DA24-9C8A20EF9D44}"/>
              </a:ext>
            </a:extLst>
          </p:cNvPr>
          <p:cNvSpPr/>
          <p:nvPr/>
        </p:nvSpPr>
        <p:spPr>
          <a:xfrm>
            <a:off x="4405836" y="5402507"/>
            <a:ext cx="343949" cy="293615"/>
          </a:xfrm>
          <a:prstGeom prst="flowChartDelay">
            <a:avLst/>
          </a:prstGeom>
          <a:solidFill>
            <a:srgbClr val="00A0E4"/>
          </a:solidFill>
          <a:ln>
            <a:solidFill>
              <a:srgbClr val="009B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uxograma: Atraso 30">
            <a:extLst>
              <a:ext uri="{FF2B5EF4-FFF2-40B4-BE49-F238E27FC236}">
                <a16:creationId xmlns:a16="http://schemas.microsoft.com/office/drawing/2014/main" id="{89014085-22AB-38D8-23F4-C76880493622}"/>
              </a:ext>
            </a:extLst>
          </p:cNvPr>
          <p:cNvSpPr/>
          <p:nvPr/>
        </p:nvSpPr>
        <p:spPr>
          <a:xfrm rot="10800000">
            <a:off x="3949358" y="5402507"/>
            <a:ext cx="343949" cy="293615"/>
          </a:xfrm>
          <a:prstGeom prst="flowChartDelay">
            <a:avLst/>
          </a:prstGeom>
          <a:solidFill>
            <a:srgbClr val="00A0E4"/>
          </a:solidFill>
          <a:ln>
            <a:solidFill>
              <a:srgbClr val="009B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luxograma: Atraso 32">
            <a:extLst>
              <a:ext uri="{FF2B5EF4-FFF2-40B4-BE49-F238E27FC236}">
                <a16:creationId xmlns:a16="http://schemas.microsoft.com/office/drawing/2014/main" id="{39ED9259-C262-CC6E-9CDC-31D13FE23CDC}"/>
              </a:ext>
            </a:extLst>
          </p:cNvPr>
          <p:cNvSpPr/>
          <p:nvPr/>
        </p:nvSpPr>
        <p:spPr>
          <a:xfrm>
            <a:off x="4405835" y="5882029"/>
            <a:ext cx="343949" cy="293615"/>
          </a:xfrm>
          <a:prstGeom prst="flowChartDelay">
            <a:avLst/>
          </a:prstGeom>
          <a:solidFill>
            <a:srgbClr val="00A0E4"/>
          </a:solidFill>
          <a:ln>
            <a:solidFill>
              <a:srgbClr val="009B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uxograma: Atraso 33">
            <a:extLst>
              <a:ext uri="{FF2B5EF4-FFF2-40B4-BE49-F238E27FC236}">
                <a16:creationId xmlns:a16="http://schemas.microsoft.com/office/drawing/2014/main" id="{49DACBC6-70F5-944F-8C27-1A4DC49C502F}"/>
              </a:ext>
            </a:extLst>
          </p:cNvPr>
          <p:cNvSpPr/>
          <p:nvPr/>
        </p:nvSpPr>
        <p:spPr>
          <a:xfrm rot="10800000">
            <a:off x="3949357" y="5882029"/>
            <a:ext cx="343949" cy="293615"/>
          </a:xfrm>
          <a:prstGeom prst="flowChartDelay">
            <a:avLst/>
          </a:prstGeom>
          <a:solidFill>
            <a:srgbClr val="00A0E4"/>
          </a:solidFill>
          <a:ln>
            <a:solidFill>
              <a:srgbClr val="009B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67EB8C9-B555-C509-1397-95D7DA495255}"/>
              </a:ext>
            </a:extLst>
          </p:cNvPr>
          <p:cNvSpPr/>
          <p:nvPr/>
        </p:nvSpPr>
        <p:spPr>
          <a:xfrm>
            <a:off x="3233711" y="4916866"/>
            <a:ext cx="343950" cy="293615"/>
          </a:xfrm>
          <a:prstGeom prst="ellipse">
            <a:avLst/>
          </a:prstGeom>
          <a:solidFill>
            <a:srgbClr val="00A0E4"/>
          </a:solidFill>
          <a:ln>
            <a:solidFill>
              <a:srgbClr val="009B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5EF4844-B793-6FF2-21E2-7DFCCF8542B1}"/>
              </a:ext>
            </a:extLst>
          </p:cNvPr>
          <p:cNvSpPr/>
          <p:nvPr/>
        </p:nvSpPr>
        <p:spPr>
          <a:xfrm>
            <a:off x="3247879" y="5410416"/>
            <a:ext cx="343950" cy="293615"/>
          </a:xfrm>
          <a:prstGeom prst="ellipse">
            <a:avLst/>
          </a:prstGeom>
          <a:solidFill>
            <a:srgbClr val="00A0E4"/>
          </a:solidFill>
          <a:ln>
            <a:solidFill>
              <a:srgbClr val="009B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E01E3ED-0C11-AC97-6FFE-D9E3295AFE83}"/>
              </a:ext>
            </a:extLst>
          </p:cNvPr>
          <p:cNvSpPr/>
          <p:nvPr/>
        </p:nvSpPr>
        <p:spPr>
          <a:xfrm>
            <a:off x="2703913" y="4926837"/>
            <a:ext cx="343950" cy="293615"/>
          </a:xfrm>
          <a:prstGeom prst="ellipse">
            <a:avLst/>
          </a:prstGeom>
          <a:solidFill>
            <a:srgbClr val="00A0E4"/>
          </a:solidFill>
          <a:ln>
            <a:solidFill>
              <a:srgbClr val="009B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07A8002-720E-C9F2-7791-371E230533A9}"/>
              </a:ext>
            </a:extLst>
          </p:cNvPr>
          <p:cNvSpPr/>
          <p:nvPr/>
        </p:nvSpPr>
        <p:spPr>
          <a:xfrm>
            <a:off x="2704620" y="5410416"/>
            <a:ext cx="343950" cy="293615"/>
          </a:xfrm>
          <a:prstGeom prst="ellipse">
            <a:avLst/>
          </a:prstGeom>
          <a:solidFill>
            <a:srgbClr val="00A0E4"/>
          </a:solidFill>
          <a:ln>
            <a:solidFill>
              <a:srgbClr val="009B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attleship (puzzle) - Wikipedia">
            <a:extLst>
              <a:ext uri="{FF2B5EF4-FFF2-40B4-BE49-F238E27FC236}">
                <a16:creationId xmlns:a16="http://schemas.microsoft.com/office/drawing/2014/main" id="{C61F5A68-2342-3970-D4EE-520D0762F3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rgbClr val="009BD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86" b="63058"/>
          <a:stretch/>
        </p:blipFill>
        <p:spPr bwMode="auto">
          <a:xfrm>
            <a:off x="4038600" y="2671869"/>
            <a:ext cx="3554903" cy="336151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C16143DE-9005-3A79-5443-840C44D79926}"/>
              </a:ext>
            </a:extLst>
          </p:cNvPr>
          <p:cNvSpPr/>
          <p:nvPr/>
        </p:nvSpPr>
        <p:spPr>
          <a:xfrm>
            <a:off x="784998" y="3488563"/>
            <a:ext cx="79104" cy="68262"/>
          </a:xfrm>
          <a:prstGeom prst="ellipse">
            <a:avLst/>
          </a:prstGeom>
          <a:solidFill>
            <a:srgbClr val="00A0E4"/>
          </a:solidFill>
          <a:ln>
            <a:solidFill>
              <a:srgbClr val="009B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67BCF529-DB87-13BB-3072-A65595E3ACAF}"/>
              </a:ext>
            </a:extLst>
          </p:cNvPr>
          <p:cNvSpPr txBox="1"/>
          <p:nvPr/>
        </p:nvSpPr>
        <p:spPr>
          <a:xfrm>
            <a:off x="1040235" y="3335179"/>
            <a:ext cx="10313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Os barcos </a:t>
            </a:r>
            <a:r>
              <a:rPr lang="pt-PT" dirty="0"/>
              <a:t>não podem</a:t>
            </a:r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 tocar.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1" name="Fluxograma: Atraso 40">
            <a:extLst>
              <a:ext uri="{FF2B5EF4-FFF2-40B4-BE49-F238E27FC236}">
                <a16:creationId xmlns:a16="http://schemas.microsoft.com/office/drawing/2014/main" id="{A3489AF0-4296-3901-EA25-873DD4CD3897}"/>
              </a:ext>
            </a:extLst>
          </p:cNvPr>
          <p:cNvSpPr/>
          <p:nvPr/>
        </p:nvSpPr>
        <p:spPr>
          <a:xfrm>
            <a:off x="6603137" y="2685382"/>
            <a:ext cx="343949" cy="293615"/>
          </a:xfrm>
          <a:prstGeom prst="flowChartDelay">
            <a:avLst/>
          </a:prstGeom>
          <a:solidFill>
            <a:srgbClr val="00A0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83EFE5A5-BC44-C26E-2DD5-A0214640CBD6}"/>
              </a:ext>
            </a:extLst>
          </p:cNvPr>
          <p:cNvSpPr/>
          <p:nvPr/>
        </p:nvSpPr>
        <p:spPr>
          <a:xfrm>
            <a:off x="5939425" y="2683655"/>
            <a:ext cx="663712" cy="293615"/>
          </a:xfrm>
          <a:prstGeom prst="rect">
            <a:avLst/>
          </a:prstGeom>
          <a:solidFill>
            <a:srgbClr val="00A0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uxograma: Atraso 43">
            <a:extLst>
              <a:ext uri="{FF2B5EF4-FFF2-40B4-BE49-F238E27FC236}">
                <a16:creationId xmlns:a16="http://schemas.microsoft.com/office/drawing/2014/main" id="{30733CCE-1933-3AC0-384A-1D59B3785828}"/>
              </a:ext>
            </a:extLst>
          </p:cNvPr>
          <p:cNvSpPr/>
          <p:nvPr/>
        </p:nvSpPr>
        <p:spPr>
          <a:xfrm rot="10800000">
            <a:off x="5673181" y="2683654"/>
            <a:ext cx="266244" cy="293615"/>
          </a:xfrm>
          <a:prstGeom prst="flowChartDelay">
            <a:avLst/>
          </a:prstGeom>
          <a:solidFill>
            <a:srgbClr val="00A0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2" descr="Battleship (puzzle) - Wikipedia">
            <a:extLst>
              <a:ext uri="{FF2B5EF4-FFF2-40B4-BE49-F238E27FC236}">
                <a16:creationId xmlns:a16="http://schemas.microsoft.com/office/drawing/2014/main" id="{E55317B8-3D06-4913-8F7B-1B506A35C3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rgbClr val="009BD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86" r="8729" b="63058"/>
          <a:stretch/>
        </p:blipFill>
        <p:spPr bwMode="auto">
          <a:xfrm>
            <a:off x="4038601" y="3799508"/>
            <a:ext cx="3244578" cy="336151"/>
          </a:xfrm>
          <a:prstGeom prst="rect">
            <a:avLst/>
          </a:prstGeom>
        </p:spPr>
      </p:pic>
      <p:sp>
        <p:nvSpPr>
          <p:cNvPr id="46" name="Fluxograma: Atraso 45">
            <a:extLst>
              <a:ext uri="{FF2B5EF4-FFF2-40B4-BE49-F238E27FC236}">
                <a16:creationId xmlns:a16="http://schemas.microsoft.com/office/drawing/2014/main" id="{2AFEC1AF-F16A-E054-0EA6-9A66A3AE827E}"/>
              </a:ext>
            </a:extLst>
          </p:cNvPr>
          <p:cNvSpPr/>
          <p:nvPr/>
        </p:nvSpPr>
        <p:spPr>
          <a:xfrm>
            <a:off x="6603137" y="3813021"/>
            <a:ext cx="343949" cy="293615"/>
          </a:xfrm>
          <a:prstGeom prst="flowChartDelay">
            <a:avLst/>
          </a:prstGeom>
          <a:solidFill>
            <a:srgbClr val="00A0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11369182-78FE-48FB-0BAE-DEC6559692C3}"/>
              </a:ext>
            </a:extLst>
          </p:cNvPr>
          <p:cNvSpPr/>
          <p:nvPr/>
        </p:nvSpPr>
        <p:spPr>
          <a:xfrm>
            <a:off x="5939425" y="3811294"/>
            <a:ext cx="663712" cy="293615"/>
          </a:xfrm>
          <a:prstGeom prst="rect">
            <a:avLst/>
          </a:prstGeom>
          <a:solidFill>
            <a:srgbClr val="00A0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uxograma: Atraso 48">
            <a:extLst>
              <a:ext uri="{FF2B5EF4-FFF2-40B4-BE49-F238E27FC236}">
                <a16:creationId xmlns:a16="http://schemas.microsoft.com/office/drawing/2014/main" id="{C36AD6EA-A556-7B0C-FA67-2951003FDC45}"/>
              </a:ext>
            </a:extLst>
          </p:cNvPr>
          <p:cNvSpPr/>
          <p:nvPr/>
        </p:nvSpPr>
        <p:spPr>
          <a:xfrm rot="10800000">
            <a:off x="5673181" y="3811293"/>
            <a:ext cx="266244" cy="293615"/>
          </a:xfrm>
          <a:prstGeom prst="flowChartDelay">
            <a:avLst/>
          </a:prstGeom>
          <a:solidFill>
            <a:srgbClr val="00A0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EC3C46B-0C41-5826-07A6-584E4459F533}"/>
              </a:ext>
            </a:extLst>
          </p:cNvPr>
          <p:cNvSpPr/>
          <p:nvPr/>
        </p:nvSpPr>
        <p:spPr>
          <a:xfrm>
            <a:off x="5353417" y="3819861"/>
            <a:ext cx="291848" cy="283415"/>
          </a:xfrm>
          <a:prstGeom prst="ellipse">
            <a:avLst/>
          </a:prstGeom>
          <a:solidFill>
            <a:srgbClr val="00A0E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inal de Multiplicação 50">
            <a:extLst>
              <a:ext uri="{FF2B5EF4-FFF2-40B4-BE49-F238E27FC236}">
                <a16:creationId xmlns:a16="http://schemas.microsoft.com/office/drawing/2014/main" id="{94148CBB-7480-887D-DF52-48963BE3CE3E}"/>
              </a:ext>
            </a:extLst>
          </p:cNvPr>
          <p:cNvSpPr/>
          <p:nvPr/>
        </p:nvSpPr>
        <p:spPr>
          <a:xfrm>
            <a:off x="7579208" y="3675441"/>
            <a:ext cx="623689" cy="53444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080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2" grpId="0" animBg="1"/>
      <p:bldP spid="13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 animBg="1"/>
      <p:bldP spid="42" grpId="0" animBg="1"/>
      <p:bldP spid="44" grpId="0" animBg="1"/>
      <p:bldP spid="46" grpId="0" animBg="1"/>
      <p:bldP spid="47" grpId="0" animBg="1"/>
      <p:bldP spid="49" grpId="0" animBg="1"/>
      <p:bldP spid="50" grpId="0" animBg="1"/>
      <p:bldP spid="5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7A0E9F5-E435-F352-2588-25DE50830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Gonçalo Bárias (103124), Raquel Braunshweig (102624)</a:t>
            </a:r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03F45D8-326F-24CF-D860-BB2828405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3994-FD13-4080-B2C3-D9668E3E8446}" type="slidenum">
              <a:rPr lang="en-US" smtClean="0"/>
              <a:t>5</a:t>
            </a:fld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331AE77-A269-E5F6-801E-26AA7306A396}"/>
              </a:ext>
            </a:extLst>
          </p:cNvPr>
          <p:cNvSpPr txBox="1"/>
          <p:nvPr/>
        </p:nvSpPr>
        <p:spPr>
          <a:xfrm>
            <a:off x="552450" y="1047750"/>
            <a:ext cx="445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009BDE"/>
                </a:solidFill>
                <a:cs typeface="Arial" panose="020B0604020202020204" pitchFamily="34" charset="0"/>
              </a:rPr>
              <a:t>03 – Ações</a:t>
            </a:r>
            <a:endParaRPr lang="en-US" sz="3600" b="1" dirty="0">
              <a:solidFill>
                <a:srgbClr val="009BDE"/>
              </a:solidFill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ACED1E1-DEB9-BBBC-B99C-0A2559EFA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95194"/>
            <a:ext cx="1657581" cy="800212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630229C-749C-B603-BAE0-AD88A129789A}"/>
              </a:ext>
            </a:extLst>
          </p:cNvPr>
          <p:cNvSpPr txBox="1"/>
          <p:nvPr/>
        </p:nvSpPr>
        <p:spPr>
          <a:xfrm>
            <a:off x="3838575" y="2212096"/>
            <a:ext cx="4925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Ação: (</a:t>
            </a:r>
            <a:r>
              <a:rPr lang="pt-PT" dirty="0" err="1">
                <a:solidFill>
                  <a:schemeClr val="bg2">
                    <a:lumMod val="50000"/>
                  </a:schemeClr>
                </a:solidFill>
              </a:rPr>
              <a:t>posição_x</a:t>
            </a:r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pt-PT" dirty="0" err="1">
                <a:solidFill>
                  <a:schemeClr val="bg2">
                    <a:lumMod val="50000"/>
                  </a:schemeClr>
                </a:solidFill>
              </a:rPr>
              <a:t>posição_y</a:t>
            </a:r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, tamanho, orientação)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haveta à direita 2">
            <a:extLst>
              <a:ext uri="{FF2B5EF4-FFF2-40B4-BE49-F238E27FC236}">
                <a16:creationId xmlns:a16="http://schemas.microsoft.com/office/drawing/2014/main" id="{D4C25127-3045-C4C8-CF7C-516476BDA5A2}"/>
              </a:ext>
            </a:extLst>
          </p:cNvPr>
          <p:cNvSpPr/>
          <p:nvPr/>
        </p:nvSpPr>
        <p:spPr>
          <a:xfrm rot="5400000">
            <a:off x="5383373" y="2014216"/>
            <a:ext cx="209724" cy="1384184"/>
          </a:xfrm>
          <a:prstGeom prst="rightBrace">
            <a:avLst/>
          </a:prstGeom>
          <a:ln>
            <a:solidFill>
              <a:srgbClr val="009B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033F0ED-A3EA-0B0E-8320-8F9B97297626}"/>
              </a:ext>
            </a:extLst>
          </p:cNvPr>
          <p:cNvSpPr txBox="1"/>
          <p:nvPr/>
        </p:nvSpPr>
        <p:spPr>
          <a:xfrm>
            <a:off x="4243284" y="2807931"/>
            <a:ext cx="238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Posição de um extremo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1" name="Imagem 10" descr="Uma imagem com texto, calendário, número, captura de ecrã&#10;&#10;Descrição gerada automaticamente">
            <a:extLst>
              <a:ext uri="{FF2B5EF4-FFF2-40B4-BE49-F238E27FC236}">
                <a16:creationId xmlns:a16="http://schemas.microsoft.com/office/drawing/2014/main" id="{3E8B6CA7-C2F0-5915-207B-805799832E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08" r="9895" b="15117"/>
          <a:stretch/>
        </p:blipFill>
        <p:spPr>
          <a:xfrm>
            <a:off x="3092696" y="4161966"/>
            <a:ext cx="1853819" cy="1881635"/>
          </a:xfrm>
          <a:prstGeom prst="rect">
            <a:avLst/>
          </a:prstGeom>
        </p:spPr>
      </p:pic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95322180-4EA6-DD77-E91C-E84698D71414}"/>
              </a:ext>
            </a:extLst>
          </p:cNvPr>
          <p:cNvCxnSpPr/>
          <p:nvPr/>
        </p:nvCxnSpPr>
        <p:spPr>
          <a:xfrm>
            <a:off x="5143500" y="5084559"/>
            <a:ext cx="1990725" cy="0"/>
          </a:xfrm>
          <a:prstGeom prst="straightConnector1">
            <a:avLst/>
          </a:prstGeom>
          <a:ln>
            <a:solidFill>
              <a:srgbClr val="009B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5957A2F-F44F-3C9F-5D36-518A1491779B}"/>
              </a:ext>
            </a:extLst>
          </p:cNvPr>
          <p:cNvSpPr txBox="1"/>
          <p:nvPr/>
        </p:nvSpPr>
        <p:spPr>
          <a:xfrm>
            <a:off x="5484297" y="4776782"/>
            <a:ext cx="1465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i="1" dirty="0" err="1">
                <a:solidFill>
                  <a:schemeClr val="bg1">
                    <a:lumMod val="50000"/>
                  </a:schemeClr>
                </a:solidFill>
              </a:rPr>
              <a:t>ação_a_efetuar</a:t>
            </a:r>
            <a:endParaRPr lang="en-US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76E2F64-014E-C68D-E58A-F1E91A3F1934}"/>
              </a:ext>
            </a:extLst>
          </p:cNvPr>
          <p:cNvSpPr txBox="1"/>
          <p:nvPr/>
        </p:nvSpPr>
        <p:spPr>
          <a:xfrm>
            <a:off x="957159" y="3356166"/>
            <a:ext cx="3023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i="1" dirty="0" err="1">
                <a:solidFill>
                  <a:schemeClr val="bg2">
                    <a:lumMod val="50000"/>
                  </a:schemeClr>
                </a:solidFill>
              </a:rPr>
              <a:t>ação_a_efetuar</a:t>
            </a:r>
            <a:r>
              <a:rPr lang="pt-PT" i="1" dirty="0">
                <a:solidFill>
                  <a:schemeClr val="bg2">
                    <a:lumMod val="50000"/>
                  </a:schemeClr>
                </a:solidFill>
              </a:rPr>
              <a:t> =</a:t>
            </a:r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 (1, 1, 4, “b”)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C78502B-FF94-F5CF-920E-3BE06F3AA750}"/>
              </a:ext>
            </a:extLst>
          </p:cNvPr>
          <p:cNvSpPr txBox="1"/>
          <p:nvPr/>
        </p:nvSpPr>
        <p:spPr>
          <a:xfrm>
            <a:off x="552450" y="3356166"/>
            <a:ext cx="50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009BDE"/>
                </a:solidFill>
              </a:rPr>
              <a:t>Ex:</a:t>
            </a:r>
            <a:endParaRPr lang="en-US" dirty="0">
              <a:solidFill>
                <a:srgbClr val="009BDE"/>
              </a:solidFill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E973D830-848F-FFCA-5AFE-38E17373B6E2}"/>
              </a:ext>
            </a:extLst>
          </p:cNvPr>
          <p:cNvSpPr txBox="1"/>
          <p:nvPr/>
        </p:nvSpPr>
        <p:spPr>
          <a:xfrm>
            <a:off x="3626916" y="3792634"/>
            <a:ext cx="823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Estado</a:t>
            </a:r>
            <a:endParaRPr lang="en-US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6B705DE-0735-BA69-C28A-B411CE2F10BD}"/>
              </a:ext>
            </a:extLst>
          </p:cNvPr>
          <p:cNvSpPr txBox="1"/>
          <p:nvPr/>
        </p:nvSpPr>
        <p:spPr>
          <a:xfrm>
            <a:off x="7448627" y="3800224"/>
            <a:ext cx="173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Estado sucessor</a:t>
            </a:r>
            <a:endParaRPr lang="en-US" dirty="0"/>
          </a:p>
        </p:txBody>
      </p:sp>
      <p:pic>
        <p:nvPicPr>
          <p:cNvPr id="29" name="Imagem 28" descr="Uma imagem com texto, calendário, número, captura de ecrã&#10;&#10;Descrição gerada automaticamente">
            <a:extLst>
              <a:ext uri="{FF2B5EF4-FFF2-40B4-BE49-F238E27FC236}">
                <a16:creationId xmlns:a16="http://schemas.microsoft.com/office/drawing/2014/main" id="{A742B7AE-E394-D429-AE85-4DBDB9F4F26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77" r="9895" b="16347"/>
          <a:stretch/>
        </p:blipFill>
        <p:spPr>
          <a:xfrm>
            <a:off x="7388360" y="4161965"/>
            <a:ext cx="1853819" cy="1881636"/>
          </a:xfrm>
          <a:prstGeom prst="rect">
            <a:avLst/>
          </a:prstGeo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D8B023A1-4BFE-AE43-5351-21F655AA196F}"/>
              </a:ext>
            </a:extLst>
          </p:cNvPr>
          <p:cNvSpPr txBox="1"/>
          <p:nvPr/>
        </p:nvSpPr>
        <p:spPr>
          <a:xfrm>
            <a:off x="552450" y="1719653"/>
            <a:ext cx="9679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As ações são todos os lugares onde se pode colocar um barco. E são representadas da seguinte forma: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1972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8" grpId="0"/>
      <p:bldP spid="18" grpId="0"/>
      <p:bldP spid="20" grpId="0"/>
      <p:bldP spid="21" grpId="0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B1F52AA0-9233-5291-F884-5F16DB4C1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Gonçalo Bárias (103124), Raquel Braunshweig (102624)</a:t>
            </a:r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DA11E35F-B041-4C9A-3FEB-A22908EBC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3994-FD13-4080-B2C3-D9668E3E8446}" type="slidenum">
              <a:rPr lang="en-US" smtClean="0"/>
              <a:t>6</a:t>
            </a:fld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3C9E4BC-19AE-2568-06F4-6CEACED7D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95194"/>
            <a:ext cx="1657581" cy="80021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6E8BDE1-F849-9A2E-A2CD-5C36D8AE7612}"/>
              </a:ext>
            </a:extLst>
          </p:cNvPr>
          <p:cNvSpPr txBox="1"/>
          <p:nvPr/>
        </p:nvSpPr>
        <p:spPr>
          <a:xfrm>
            <a:off x="552450" y="1047750"/>
            <a:ext cx="445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009BDE"/>
                </a:solidFill>
                <a:cs typeface="Arial" panose="020B0604020202020204" pitchFamily="34" charset="0"/>
              </a:rPr>
              <a:t>04 – Heurística</a:t>
            </a:r>
            <a:endParaRPr lang="en-US" sz="3600" b="1" dirty="0">
              <a:solidFill>
                <a:srgbClr val="009BDE"/>
              </a:solidFill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CAFA500-7853-165A-3358-B8CBA9DBC420}"/>
              </a:ext>
            </a:extLst>
          </p:cNvPr>
          <p:cNvSpPr txBox="1"/>
          <p:nvPr/>
        </p:nvSpPr>
        <p:spPr>
          <a:xfrm>
            <a:off x="1200150" y="3171825"/>
            <a:ext cx="82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Estado</a:t>
            </a:r>
            <a:endParaRPr lang="en-US" dirty="0"/>
          </a:p>
        </p:txBody>
      </p:sp>
      <p:cxnSp>
        <p:nvCxnSpPr>
          <p:cNvPr id="10" name="Conexão reta unidirecional 9">
            <a:extLst>
              <a:ext uri="{FF2B5EF4-FFF2-40B4-BE49-F238E27FC236}">
                <a16:creationId xmlns:a16="http://schemas.microsoft.com/office/drawing/2014/main" id="{CBD1C8FF-AAA2-04AE-29A8-5173BB5B66FF}"/>
              </a:ext>
            </a:extLst>
          </p:cNvPr>
          <p:cNvCxnSpPr>
            <a:cxnSpLocks/>
          </p:cNvCxnSpPr>
          <p:nvPr/>
        </p:nvCxnSpPr>
        <p:spPr>
          <a:xfrm flipV="1">
            <a:off x="2028825" y="2505040"/>
            <a:ext cx="1504950" cy="838235"/>
          </a:xfrm>
          <a:prstGeom prst="straightConnector1">
            <a:avLst/>
          </a:prstGeom>
          <a:ln>
            <a:solidFill>
              <a:srgbClr val="009B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32123F03-E529-6ABA-821C-D60AB946C067}"/>
              </a:ext>
            </a:extLst>
          </p:cNvPr>
          <p:cNvCxnSpPr>
            <a:cxnSpLocks/>
          </p:cNvCxnSpPr>
          <p:nvPr/>
        </p:nvCxnSpPr>
        <p:spPr>
          <a:xfrm>
            <a:off x="2028825" y="3343275"/>
            <a:ext cx="1504950" cy="13216"/>
          </a:xfrm>
          <a:prstGeom prst="straightConnector1">
            <a:avLst/>
          </a:prstGeom>
          <a:ln>
            <a:solidFill>
              <a:srgbClr val="009B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92A8FDCC-F136-5FCF-52D4-5FB11DD498DD}"/>
              </a:ext>
            </a:extLst>
          </p:cNvPr>
          <p:cNvCxnSpPr>
            <a:cxnSpLocks/>
          </p:cNvCxnSpPr>
          <p:nvPr/>
        </p:nvCxnSpPr>
        <p:spPr>
          <a:xfrm>
            <a:off x="2028825" y="3343275"/>
            <a:ext cx="1419225" cy="1036117"/>
          </a:xfrm>
          <a:prstGeom prst="straightConnector1">
            <a:avLst/>
          </a:prstGeom>
          <a:ln>
            <a:solidFill>
              <a:srgbClr val="009B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0689AD9-98EC-0F5B-A0AC-844AC0A1861B}"/>
              </a:ext>
            </a:extLst>
          </p:cNvPr>
          <p:cNvSpPr txBox="1"/>
          <p:nvPr/>
        </p:nvSpPr>
        <p:spPr>
          <a:xfrm>
            <a:off x="2536192" y="3073750"/>
            <a:ext cx="774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i="1" dirty="0">
                <a:solidFill>
                  <a:schemeClr val="bg1">
                    <a:lumMod val="50000"/>
                  </a:schemeClr>
                </a:solidFill>
              </a:rPr>
              <a:t>ação_2</a:t>
            </a:r>
            <a:endParaRPr lang="en-US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7337EBF-0185-A846-9ADB-F7084617BE67}"/>
              </a:ext>
            </a:extLst>
          </p:cNvPr>
          <p:cNvSpPr txBox="1"/>
          <p:nvPr/>
        </p:nvSpPr>
        <p:spPr>
          <a:xfrm rot="19972946">
            <a:off x="2351357" y="2620440"/>
            <a:ext cx="774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i="1" dirty="0">
                <a:solidFill>
                  <a:schemeClr val="bg1">
                    <a:lumMod val="50000"/>
                  </a:schemeClr>
                </a:solidFill>
              </a:rPr>
              <a:t>ação_1</a:t>
            </a:r>
            <a:endParaRPr lang="en-US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C9452C0-671F-E398-9A50-BBCAD639F52F}"/>
              </a:ext>
            </a:extLst>
          </p:cNvPr>
          <p:cNvSpPr txBox="1"/>
          <p:nvPr/>
        </p:nvSpPr>
        <p:spPr>
          <a:xfrm rot="1965904">
            <a:off x="2514493" y="3648426"/>
            <a:ext cx="774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i="1" dirty="0">
                <a:solidFill>
                  <a:schemeClr val="bg1">
                    <a:lumMod val="50000"/>
                  </a:schemeClr>
                </a:solidFill>
              </a:rPr>
              <a:t>ação_3</a:t>
            </a:r>
            <a:endParaRPr lang="en-US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4218A08-B324-C6E4-930B-9E2E5A701CA9}"/>
              </a:ext>
            </a:extLst>
          </p:cNvPr>
          <p:cNvSpPr txBox="1"/>
          <p:nvPr/>
        </p:nvSpPr>
        <p:spPr>
          <a:xfrm>
            <a:off x="3651868" y="3171825"/>
            <a:ext cx="191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Estado sucessor 2</a:t>
            </a:r>
            <a:endParaRPr lang="en-US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4585B96-8443-313A-7D30-53B9E82A90AB}"/>
              </a:ext>
            </a:extLst>
          </p:cNvPr>
          <p:cNvSpPr txBox="1"/>
          <p:nvPr/>
        </p:nvSpPr>
        <p:spPr>
          <a:xfrm>
            <a:off x="3651868" y="2177534"/>
            <a:ext cx="191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Estado sucessor 1</a:t>
            </a:r>
            <a:endParaRPr lang="en-US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585E06D-4E7F-8916-8DF9-C4D7CD071350}"/>
              </a:ext>
            </a:extLst>
          </p:cNvPr>
          <p:cNvSpPr txBox="1"/>
          <p:nvPr/>
        </p:nvSpPr>
        <p:spPr>
          <a:xfrm>
            <a:off x="3583781" y="4249717"/>
            <a:ext cx="191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Estado sucessor 3</a:t>
            </a:r>
            <a:endParaRPr lang="en-US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5AE70774-118F-1A20-1354-6269BA994E47}"/>
              </a:ext>
            </a:extLst>
          </p:cNvPr>
          <p:cNvSpPr txBox="1"/>
          <p:nvPr/>
        </p:nvSpPr>
        <p:spPr>
          <a:xfrm>
            <a:off x="6707260" y="2496359"/>
            <a:ext cx="2286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i="1" dirty="0">
                <a:solidFill>
                  <a:schemeClr val="bg1">
                    <a:lumMod val="50000"/>
                  </a:schemeClr>
                </a:solidFill>
              </a:rPr>
              <a:t>ação_1 = (1, 1,</a:t>
            </a:r>
            <a:r>
              <a:rPr lang="pt-PT" sz="1400" i="1" dirty="0"/>
              <a:t> </a:t>
            </a:r>
            <a:r>
              <a:rPr lang="pt-PT" sz="1400" b="1" i="1" dirty="0">
                <a:solidFill>
                  <a:srgbClr val="009BDE"/>
                </a:solidFill>
              </a:rPr>
              <a:t>4</a:t>
            </a:r>
            <a:r>
              <a:rPr lang="pt-PT" sz="1400" i="1" dirty="0">
                <a:solidFill>
                  <a:schemeClr val="bg1">
                    <a:lumMod val="50000"/>
                  </a:schemeClr>
                </a:solidFill>
              </a:rPr>
              <a:t>, ”b”)</a:t>
            </a:r>
          </a:p>
          <a:p>
            <a:endParaRPr lang="pt-PT" sz="1400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t-PT" sz="1400" i="1" dirty="0">
                <a:solidFill>
                  <a:schemeClr val="bg1">
                    <a:lumMod val="50000"/>
                  </a:schemeClr>
                </a:solidFill>
              </a:rPr>
              <a:t>ação_2 = (1, 1,</a:t>
            </a:r>
            <a:r>
              <a:rPr lang="pt-PT" sz="1400" b="1" i="1" dirty="0"/>
              <a:t> </a:t>
            </a:r>
            <a:r>
              <a:rPr lang="pt-PT" sz="1400" b="1" i="1" dirty="0">
                <a:solidFill>
                  <a:srgbClr val="009BDE"/>
                </a:solidFill>
              </a:rPr>
              <a:t>2</a:t>
            </a:r>
            <a:r>
              <a:rPr lang="pt-PT" sz="1400" i="1" dirty="0">
                <a:solidFill>
                  <a:schemeClr val="bg1">
                    <a:lumMod val="50000"/>
                  </a:schemeClr>
                </a:solidFill>
              </a:rPr>
              <a:t>, ”b”)</a:t>
            </a:r>
          </a:p>
          <a:p>
            <a:endParaRPr lang="pt-PT" sz="1400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t-PT" sz="1400" i="1" dirty="0">
                <a:solidFill>
                  <a:schemeClr val="bg1">
                    <a:lumMod val="50000"/>
                  </a:schemeClr>
                </a:solidFill>
              </a:rPr>
              <a:t>ação_3 = (6, 2, </a:t>
            </a:r>
            <a:r>
              <a:rPr lang="pt-PT" sz="1400" b="1" i="1" dirty="0">
                <a:solidFill>
                  <a:srgbClr val="009BDE"/>
                </a:solidFill>
              </a:rPr>
              <a:t>1</a:t>
            </a:r>
            <a:r>
              <a:rPr lang="pt-PT" sz="1400" i="1" dirty="0">
                <a:solidFill>
                  <a:schemeClr val="bg1">
                    <a:lumMod val="50000"/>
                  </a:schemeClr>
                </a:solidFill>
              </a:rPr>
              <a:t>,  ”c”)</a:t>
            </a:r>
            <a:endParaRPr lang="en-US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852DE78A-EAA0-8F16-FA7A-08374AC8099D}"/>
              </a:ext>
            </a:extLst>
          </p:cNvPr>
          <p:cNvSpPr txBox="1"/>
          <p:nvPr/>
        </p:nvSpPr>
        <p:spPr>
          <a:xfrm>
            <a:off x="6707260" y="3892860"/>
            <a:ext cx="103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bg2">
                    <a:lumMod val="50000"/>
                  </a:schemeClr>
                </a:solidFill>
              </a:rPr>
              <a:t>4 &gt; 2 &gt; 1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FB4E9969-07D0-0637-F616-A6B63BD9F531}"/>
              </a:ext>
            </a:extLst>
          </p:cNvPr>
          <p:cNvSpPr txBox="1"/>
          <p:nvPr/>
        </p:nvSpPr>
        <p:spPr>
          <a:xfrm>
            <a:off x="6707260" y="4311875"/>
            <a:ext cx="3872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Logo, o Estado Sucessor 1 é escolhido.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F0756B50-AFAD-C5A6-7FB6-4E03F4958348}"/>
              </a:ext>
            </a:extLst>
          </p:cNvPr>
          <p:cNvSpPr txBox="1"/>
          <p:nvPr/>
        </p:nvSpPr>
        <p:spPr>
          <a:xfrm>
            <a:off x="6707260" y="2115520"/>
            <a:ext cx="3872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solidFill>
                  <a:schemeClr val="bg2">
                    <a:lumMod val="50000"/>
                  </a:schemeClr>
                </a:solidFill>
              </a:rPr>
              <a:t>Ação: (</a:t>
            </a:r>
            <a:r>
              <a:rPr lang="pt-PT" sz="1400" dirty="0" err="1">
                <a:solidFill>
                  <a:schemeClr val="bg2">
                    <a:lumMod val="50000"/>
                  </a:schemeClr>
                </a:solidFill>
              </a:rPr>
              <a:t>posição_x</a:t>
            </a:r>
            <a:r>
              <a:rPr lang="pt-PT" sz="14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pt-PT" sz="1400" dirty="0" err="1">
                <a:solidFill>
                  <a:schemeClr val="bg2">
                    <a:lumMod val="50000"/>
                  </a:schemeClr>
                </a:solidFill>
              </a:rPr>
              <a:t>posição_y</a:t>
            </a:r>
            <a:r>
              <a:rPr lang="pt-PT" sz="14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pt-PT" sz="1400" dirty="0">
                <a:solidFill>
                  <a:srgbClr val="009BDE"/>
                </a:solidFill>
              </a:rPr>
              <a:t>tamanho</a:t>
            </a:r>
            <a:r>
              <a:rPr lang="pt-PT" sz="1400" dirty="0">
                <a:solidFill>
                  <a:schemeClr val="bg2">
                    <a:lumMod val="50000"/>
                  </a:schemeClr>
                </a:solidFill>
              </a:rPr>
              <a:t>, orientação)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43" name="Conexão reta 42">
            <a:extLst>
              <a:ext uri="{FF2B5EF4-FFF2-40B4-BE49-F238E27FC236}">
                <a16:creationId xmlns:a16="http://schemas.microsoft.com/office/drawing/2014/main" id="{26503778-3B67-9BE4-286D-7C92B0E81393}"/>
              </a:ext>
            </a:extLst>
          </p:cNvPr>
          <p:cNvCxnSpPr/>
          <p:nvPr/>
        </p:nvCxnSpPr>
        <p:spPr>
          <a:xfrm>
            <a:off x="3771900" y="2546866"/>
            <a:ext cx="1543050" cy="0"/>
          </a:xfrm>
          <a:prstGeom prst="line">
            <a:avLst/>
          </a:prstGeom>
          <a:ln w="28575">
            <a:solidFill>
              <a:srgbClr val="009B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Imagem 43">
            <a:extLst>
              <a:ext uri="{FF2B5EF4-FFF2-40B4-BE49-F238E27FC236}">
                <a16:creationId xmlns:a16="http://schemas.microsoft.com/office/drawing/2014/main" id="{85093311-556D-8D08-B7EF-D7C2F8604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247594"/>
            <a:ext cx="1657581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9861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9" grpId="0"/>
      <p:bldP spid="20" grpId="0"/>
      <p:bldP spid="21" grpId="0"/>
      <p:bldP spid="22" grpId="0"/>
      <p:bldP spid="23" grpId="0"/>
      <p:bldP spid="24" grpId="0"/>
      <p:bldP spid="28" grpId="0"/>
      <p:bldP spid="31" grpId="0"/>
      <p:bldP spid="32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A9509FD2-67B6-6970-F41B-BD9291B47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Gonçalo Bárias (103124), Raquel Braunshweig (102624)</a:t>
            </a:r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8C85C95-01AD-E3F5-4C07-CD4F04FAF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3994-FD13-4080-B2C3-D9668E3E8446}" type="slidenum">
              <a:rPr lang="en-US" smtClean="0"/>
              <a:t>7</a:t>
            </a:fld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68183A2-8C13-6ABC-C422-ACFCFEE6FB5E}"/>
              </a:ext>
            </a:extLst>
          </p:cNvPr>
          <p:cNvSpPr txBox="1"/>
          <p:nvPr/>
        </p:nvSpPr>
        <p:spPr>
          <a:xfrm>
            <a:off x="552450" y="1047750"/>
            <a:ext cx="445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009BDE"/>
                </a:solidFill>
                <a:cs typeface="Arial" panose="020B0604020202020204" pitchFamily="34" charset="0"/>
              </a:rPr>
              <a:t>05 – Procura</a:t>
            </a:r>
            <a:endParaRPr lang="en-US" sz="3600" b="1" dirty="0">
              <a:solidFill>
                <a:srgbClr val="009BDE"/>
              </a:solidFill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59AD294-6D0E-0A95-36C7-8E3C0F502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247594"/>
            <a:ext cx="1657581" cy="80021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F514EA8-D150-847A-601F-020E45ECAD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703" b="7601"/>
          <a:stretch/>
        </p:blipFill>
        <p:spPr bwMode="auto">
          <a:xfrm>
            <a:off x="3343507" y="1920190"/>
            <a:ext cx="4676544" cy="389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650228E4-8F66-7F49-2B28-18982C9DD403}"/>
              </a:ext>
            </a:extLst>
          </p:cNvPr>
          <p:cNvSpPr/>
          <p:nvPr/>
        </p:nvSpPr>
        <p:spPr>
          <a:xfrm>
            <a:off x="7534275" y="5124450"/>
            <a:ext cx="177165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271BD38C-EC42-CB39-B81C-426DDBBF4D71}"/>
              </a:ext>
            </a:extLst>
          </p:cNvPr>
          <p:cNvSpPr/>
          <p:nvPr/>
        </p:nvSpPr>
        <p:spPr>
          <a:xfrm>
            <a:off x="5172075" y="1504950"/>
            <a:ext cx="2981325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5879770-148E-CC7C-6AD1-C316AD6934F6}"/>
              </a:ext>
            </a:extLst>
          </p:cNvPr>
          <p:cNvSpPr/>
          <p:nvPr/>
        </p:nvSpPr>
        <p:spPr>
          <a:xfrm>
            <a:off x="4154636" y="4788816"/>
            <a:ext cx="3054285" cy="10120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ADFA9BE9-8603-2DC1-F1C9-68B9914646A3}"/>
              </a:ext>
            </a:extLst>
          </p:cNvPr>
          <p:cNvSpPr/>
          <p:nvPr/>
        </p:nvSpPr>
        <p:spPr>
          <a:xfrm>
            <a:off x="2781300" y="3035431"/>
            <a:ext cx="17341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5236C7AA-AF2C-4FE7-5604-E041A0E44CAC}"/>
              </a:ext>
            </a:extLst>
          </p:cNvPr>
          <p:cNvSpPr/>
          <p:nvPr/>
        </p:nvSpPr>
        <p:spPr>
          <a:xfrm>
            <a:off x="7689743" y="2266950"/>
            <a:ext cx="1036949" cy="1979458"/>
          </a:xfrm>
          <a:custGeom>
            <a:avLst/>
            <a:gdLst>
              <a:gd name="connsiteX0" fmla="*/ 0 w 1036949"/>
              <a:gd name="connsiteY0" fmla="*/ 1979458 h 1979458"/>
              <a:gd name="connsiteX1" fmla="*/ 216817 w 1036949"/>
              <a:gd name="connsiteY1" fmla="*/ 112951 h 1979458"/>
              <a:gd name="connsiteX2" fmla="*/ 1036949 w 1036949"/>
              <a:gd name="connsiteY2" fmla="*/ 367475 h 1979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949" h="1979458">
                <a:moveTo>
                  <a:pt x="0" y="1979458"/>
                </a:moveTo>
                <a:cubicBezTo>
                  <a:pt x="21996" y="1180536"/>
                  <a:pt x="43992" y="381615"/>
                  <a:pt x="216817" y="112951"/>
                </a:cubicBezTo>
                <a:cubicBezTo>
                  <a:pt x="389642" y="-155713"/>
                  <a:pt x="713295" y="105881"/>
                  <a:pt x="1036949" y="367475"/>
                </a:cubicBezTo>
              </a:path>
            </a:pathLst>
          </a:custGeom>
          <a:noFill/>
          <a:ln>
            <a:solidFill>
              <a:srgbClr val="009BDE"/>
            </a:solidFill>
            <a:prstDash val="sysDas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1671598-F14F-7933-A535-A77C0CA98EEC}"/>
              </a:ext>
            </a:extLst>
          </p:cNvPr>
          <p:cNvSpPr txBox="1"/>
          <p:nvPr/>
        </p:nvSpPr>
        <p:spPr>
          <a:xfrm>
            <a:off x="8420100" y="2684206"/>
            <a:ext cx="2669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Nó solução no último nível</a:t>
            </a:r>
            <a:r>
              <a:rPr lang="en-US" dirty="0"/>
              <a:t> </a:t>
            </a:r>
            <a:r>
              <a:rPr lang="en-US" dirty="0" err="1"/>
              <a:t>implica</a:t>
            </a:r>
            <a:r>
              <a:rPr lang="en-US" dirty="0"/>
              <a:t> BFS </a:t>
            </a:r>
            <a:r>
              <a:rPr lang="en-US" dirty="0" err="1"/>
              <a:t>ineficiente</a:t>
            </a:r>
            <a:r>
              <a:rPr lang="en-US" dirty="0"/>
              <a:t>!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8619363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0A8406B4-E991-10D6-E6AC-58068E01C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Gonçalo Bárias (103124), Raquel Braunshweig (102624)</a:t>
            </a:r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100054B-7C5B-6085-157C-BFE9034D8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3994-FD13-4080-B2C3-D9668E3E8446}" type="slidenum">
              <a:rPr lang="en-US" smtClean="0"/>
              <a:t>8</a:t>
            </a:fld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08006AC-87EB-58B6-1891-CA1E3A65B580}"/>
              </a:ext>
            </a:extLst>
          </p:cNvPr>
          <p:cNvSpPr txBox="1"/>
          <p:nvPr/>
        </p:nvSpPr>
        <p:spPr>
          <a:xfrm>
            <a:off x="552450" y="1047750"/>
            <a:ext cx="445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009BDE"/>
                </a:solidFill>
                <a:cs typeface="Arial" panose="020B0604020202020204" pitchFamily="34" charset="0"/>
              </a:rPr>
              <a:t>06 – Teste objetivo</a:t>
            </a:r>
            <a:endParaRPr lang="en-US" sz="3600" b="1" dirty="0">
              <a:solidFill>
                <a:srgbClr val="009BDE"/>
              </a:solidFill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CC989C6-FBF1-A5B2-E9EA-D001EED87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95194"/>
            <a:ext cx="1657581" cy="80021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2A44757-4753-6CCA-7B89-1893C3E1034B}"/>
              </a:ext>
            </a:extLst>
          </p:cNvPr>
          <p:cNvSpPr txBox="1"/>
          <p:nvPr/>
        </p:nvSpPr>
        <p:spPr>
          <a:xfrm>
            <a:off x="1244771" y="2227319"/>
            <a:ext cx="2127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>
                <a:solidFill>
                  <a:srgbClr val="7030A0"/>
                </a:solidFill>
              </a:rPr>
              <a:t>boat_distribution</a:t>
            </a:r>
            <a:r>
              <a:rPr lang="pt-PT" sz="1200" dirty="0">
                <a:solidFill>
                  <a:srgbClr val="7030A0"/>
                </a:solidFill>
              </a:rPr>
              <a:t>:</a:t>
            </a:r>
            <a:r>
              <a:rPr lang="pt-PT" sz="1200" dirty="0">
                <a:solidFill>
                  <a:schemeClr val="bg2">
                    <a:lumMod val="50000"/>
                  </a:schemeClr>
                </a:solidFill>
              </a:rPr>
              <a:t> [0, 0, 2, 3, 1]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81A41DF-EC98-BEF8-1AF8-A3AF6900AC59}"/>
              </a:ext>
            </a:extLst>
          </p:cNvPr>
          <p:cNvSpPr txBox="1"/>
          <p:nvPr/>
        </p:nvSpPr>
        <p:spPr>
          <a:xfrm>
            <a:off x="5225243" y="2205960"/>
            <a:ext cx="2127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>
                <a:solidFill>
                  <a:srgbClr val="7030A0"/>
                </a:solidFill>
              </a:rPr>
              <a:t>boat_distribution</a:t>
            </a:r>
            <a:r>
              <a:rPr lang="pt-PT" sz="1200" dirty="0">
                <a:solidFill>
                  <a:srgbClr val="7030A0"/>
                </a:solidFill>
              </a:rPr>
              <a:t>:</a:t>
            </a:r>
            <a:r>
              <a:rPr lang="pt-PT" sz="1200" dirty="0">
                <a:solidFill>
                  <a:schemeClr val="bg2">
                    <a:lumMod val="50000"/>
                  </a:schemeClr>
                </a:solidFill>
              </a:rPr>
              <a:t> [0, 0, 0, 0, 0]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25725CD-8E0E-1CFA-CCFF-142BEFD2E8A3}"/>
              </a:ext>
            </a:extLst>
          </p:cNvPr>
          <p:cNvSpPr txBox="1"/>
          <p:nvPr/>
        </p:nvSpPr>
        <p:spPr>
          <a:xfrm>
            <a:off x="9424138" y="2229623"/>
            <a:ext cx="22477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>
                <a:solidFill>
                  <a:srgbClr val="7030A0"/>
                </a:solidFill>
              </a:rPr>
              <a:t>boat_distribution</a:t>
            </a:r>
            <a:r>
              <a:rPr lang="pt-PT" sz="1200" dirty="0">
                <a:solidFill>
                  <a:srgbClr val="7030A0"/>
                </a:solidFill>
              </a:rPr>
              <a:t>:</a:t>
            </a:r>
            <a:r>
              <a:rPr lang="pt-PT" sz="1200" dirty="0">
                <a:solidFill>
                  <a:schemeClr val="bg2">
                    <a:lumMod val="50000"/>
                  </a:schemeClr>
                </a:solidFill>
              </a:rPr>
              <a:t> [0, 0, -1, 0, 0]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55E567A-7303-F7A2-CB40-949F246EE21A}"/>
              </a:ext>
            </a:extLst>
          </p:cNvPr>
          <p:cNvSpPr txBox="1"/>
          <p:nvPr/>
        </p:nvSpPr>
        <p:spPr>
          <a:xfrm>
            <a:off x="161925" y="3155954"/>
            <a:ext cx="39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1:</a:t>
            </a:r>
            <a:endParaRPr lang="en-US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088F3CB-A959-840B-5EA8-F96190C4D964}"/>
              </a:ext>
            </a:extLst>
          </p:cNvPr>
          <p:cNvSpPr txBox="1"/>
          <p:nvPr/>
        </p:nvSpPr>
        <p:spPr>
          <a:xfrm>
            <a:off x="161925" y="4104405"/>
            <a:ext cx="39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2:</a:t>
            </a:r>
            <a:endParaRPr lang="en-US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E7DA271-74FA-0C1F-7080-F2A7989E15C3}"/>
              </a:ext>
            </a:extLst>
          </p:cNvPr>
          <p:cNvSpPr txBox="1"/>
          <p:nvPr/>
        </p:nvSpPr>
        <p:spPr>
          <a:xfrm>
            <a:off x="9466642" y="3200334"/>
            <a:ext cx="1667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>
                <a:solidFill>
                  <a:srgbClr val="7030A0"/>
                </a:solidFill>
              </a:rPr>
              <a:t>boat_distribution</a:t>
            </a:r>
            <a:r>
              <a:rPr lang="pt-PT" sz="1200" dirty="0">
                <a:solidFill>
                  <a:schemeClr val="bg2">
                    <a:lumMod val="50000"/>
                  </a:schemeClr>
                </a:solidFill>
              </a:rPr>
              <a:t>[2] &lt; 0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Sinal de Multiplicação 18">
            <a:extLst>
              <a:ext uri="{FF2B5EF4-FFF2-40B4-BE49-F238E27FC236}">
                <a16:creationId xmlns:a16="http://schemas.microsoft.com/office/drawing/2014/main" id="{750920A9-A065-8919-D3DC-4D2E1283EE1D}"/>
              </a:ext>
            </a:extLst>
          </p:cNvPr>
          <p:cNvSpPr/>
          <p:nvPr/>
        </p:nvSpPr>
        <p:spPr>
          <a:xfrm>
            <a:off x="11134150" y="3200333"/>
            <a:ext cx="351923" cy="27699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onexão reta 20">
            <a:extLst>
              <a:ext uri="{FF2B5EF4-FFF2-40B4-BE49-F238E27FC236}">
                <a16:creationId xmlns:a16="http://schemas.microsoft.com/office/drawing/2014/main" id="{E2D772DA-9ED5-EC1E-DCC5-757FC5571E8E}"/>
              </a:ext>
            </a:extLst>
          </p:cNvPr>
          <p:cNvCxnSpPr>
            <a:cxnSpLocks/>
          </p:cNvCxnSpPr>
          <p:nvPr/>
        </p:nvCxnSpPr>
        <p:spPr>
          <a:xfrm>
            <a:off x="2151409" y="3313689"/>
            <a:ext cx="184105" cy="184068"/>
          </a:xfrm>
          <a:prstGeom prst="line">
            <a:avLst/>
          </a:prstGeom>
          <a:ln w="635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4C2C0FC1-7D84-CF35-B649-8350926C97CE}"/>
              </a:ext>
            </a:extLst>
          </p:cNvPr>
          <p:cNvCxnSpPr>
            <a:cxnSpLocks/>
          </p:cNvCxnSpPr>
          <p:nvPr/>
        </p:nvCxnSpPr>
        <p:spPr>
          <a:xfrm flipH="1">
            <a:off x="2296712" y="3130186"/>
            <a:ext cx="402671" cy="367006"/>
          </a:xfrm>
          <a:prstGeom prst="line">
            <a:avLst/>
          </a:prstGeom>
          <a:ln w="635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Conexão reta 27">
            <a:extLst>
              <a:ext uri="{FF2B5EF4-FFF2-40B4-BE49-F238E27FC236}">
                <a16:creationId xmlns:a16="http://schemas.microsoft.com/office/drawing/2014/main" id="{BFA9C6E9-28A0-1F83-B57B-8C6B5D8B99D9}"/>
              </a:ext>
            </a:extLst>
          </p:cNvPr>
          <p:cNvCxnSpPr>
            <a:cxnSpLocks/>
          </p:cNvCxnSpPr>
          <p:nvPr/>
        </p:nvCxnSpPr>
        <p:spPr>
          <a:xfrm>
            <a:off x="6040230" y="3313689"/>
            <a:ext cx="184105" cy="184068"/>
          </a:xfrm>
          <a:prstGeom prst="line">
            <a:avLst/>
          </a:prstGeom>
          <a:ln w="635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Conexão reta 28">
            <a:extLst>
              <a:ext uri="{FF2B5EF4-FFF2-40B4-BE49-F238E27FC236}">
                <a16:creationId xmlns:a16="http://schemas.microsoft.com/office/drawing/2014/main" id="{06BA0EC7-2FB5-76B1-CEDC-8C69F714C47A}"/>
              </a:ext>
            </a:extLst>
          </p:cNvPr>
          <p:cNvCxnSpPr>
            <a:cxnSpLocks/>
          </p:cNvCxnSpPr>
          <p:nvPr/>
        </p:nvCxnSpPr>
        <p:spPr>
          <a:xfrm flipH="1">
            <a:off x="6185533" y="3130186"/>
            <a:ext cx="402671" cy="367006"/>
          </a:xfrm>
          <a:prstGeom prst="line">
            <a:avLst/>
          </a:prstGeom>
          <a:ln w="635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D37B2418-87F1-7614-DBD5-70808D692B09}"/>
              </a:ext>
            </a:extLst>
          </p:cNvPr>
          <p:cNvSpPr txBox="1"/>
          <p:nvPr/>
        </p:nvSpPr>
        <p:spPr>
          <a:xfrm>
            <a:off x="1097994" y="4196738"/>
            <a:ext cx="1443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>
                <a:solidFill>
                  <a:schemeClr val="bg2">
                    <a:lumMod val="50000"/>
                  </a:schemeClr>
                </a:solidFill>
              </a:rPr>
              <a:t>0 + 0 + 2 + 3 + 1 != 0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8070556-668F-A97D-F5BD-4847023A4097}"/>
              </a:ext>
            </a:extLst>
          </p:cNvPr>
          <p:cNvSpPr txBox="1"/>
          <p:nvPr/>
        </p:nvSpPr>
        <p:spPr>
          <a:xfrm>
            <a:off x="5279836" y="4179613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>
                <a:solidFill>
                  <a:schemeClr val="bg2">
                    <a:lumMod val="50000"/>
                  </a:schemeClr>
                </a:solidFill>
              </a:rPr>
              <a:t>0 + 0 + 0 + 0 + 0 = 0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2" name="Conexão reta 31">
            <a:extLst>
              <a:ext uri="{FF2B5EF4-FFF2-40B4-BE49-F238E27FC236}">
                <a16:creationId xmlns:a16="http://schemas.microsoft.com/office/drawing/2014/main" id="{054E874C-69F6-24EE-26E6-505D39CB96B8}"/>
              </a:ext>
            </a:extLst>
          </p:cNvPr>
          <p:cNvCxnSpPr>
            <a:cxnSpLocks/>
          </p:cNvCxnSpPr>
          <p:nvPr/>
        </p:nvCxnSpPr>
        <p:spPr>
          <a:xfrm>
            <a:off x="6720430" y="4245714"/>
            <a:ext cx="184105" cy="184068"/>
          </a:xfrm>
          <a:prstGeom prst="line">
            <a:avLst/>
          </a:prstGeom>
          <a:ln w="635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Conexão reta 32">
            <a:extLst>
              <a:ext uri="{FF2B5EF4-FFF2-40B4-BE49-F238E27FC236}">
                <a16:creationId xmlns:a16="http://schemas.microsoft.com/office/drawing/2014/main" id="{A9D95A66-0D3E-A379-2062-66BC8C740A96}"/>
              </a:ext>
            </a:extLst>
          </p:cNvPr>
          <p:cNvCxnSpPr>
            <a:cxnSpLocks/>
          </p:cNvCxnSpPr>
          <p:nvPr/>
        </p:nvCxnSpPr>
        <p:spPr>
          <a:xfrm flipH="1">
            <a:off x="6865733" y="4062211"/>
            <a:ext cx="402671" cy="367006"/>
          </a:xfrm>
          <a:prstGeom prst="line">
            <a:avLst/>
          </a:prstGeom>
          <a:ln w="635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Sinal de Multiplicação 33">
            <a:extLst>
              <a:ext uri="{FF2B5EF4-FFF2-40B4-BE49-F238E27FC236}">
                <a16:creationId xmlns:a16="http://schemas.microsoft.com/office/drawing/2014/main" id="{A0489C8E-1D34-9D29-B00B-E57A7E6556DD}"/>
              </a:ext>
            </a:extLst>
          </p:cNvPr>
          <p:cNvSpPr/>
          <p:nvPr/>
        </p:nvSpPr>
        <p:spPr>
          <a:xfrm>
            <a:off x="2510359" y="4196737"/>
            <a:ext cx="351923" cy="27699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7E382DE1-1F8C-74B8-6B85-7EC308DFD5FD}"/>
              </a:ext>
            </a:extLst>
          </p:cNvPr>
          <p:cNvSpPr txBox="1"/>
          <p:nvPr/>
        </p:nvSpPr>
        <p:spPr>
          <a:xfrm>
            <a:off x="4936258" y="5639137"/>
            <a:ext cx="249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O estado 2 é a solução!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9" name="Conexão reta 38">
            <a:extLst>
              <a:ext uri="{FF2B5EF4-FFF2-40B4-BE49-F238E27FC236}">
                <a16:creationId xmlns:a16="http://schemas.microsoft.com/office/drawing/2014/main" id="{46743336-634E-A3CA-989B-33896DDE0C0A}"/>
              </a:ext>
            </a:extLst>
          </p:cNvPr>
          <p:cNvCxnSpPr/>
          <p:nvPr/>
        </p:nvCxnSpPr>
        <p:spPr>
          <a:xfrm>
            <a:off x="4038600" y="2002255"/>
            <a:ext cx="0" cy="3454542"/>
          </a:xfrm>
          <a:prstGeom prst="line">
            <a:avLst/>
          </a:prstGeom>
          <a:ln>
            <a:solidFill>
              <a:srgbClr val="00A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xão reta 39">
            <a:extLst>
              <a:ext uri="{FF2B5EF4-FFF2-40B4-BE49-F238E27FC236}">
                <a16:creationId xmlns:a16="http://schemas.microsoft.com/office/drawing/2014/main" id="{7FF1F4C4-5309-F173-DB48-B0A8699CCF08}"/>
              </a:ext>
            </a:extLst>
          </p:cNvPr>
          <p:cNvCxnSpPr/>
          <p:nvPr/>
        </p:nvCxnSpPr>
        <p:spPr>
          <a:xfrm>
            <a:off x="8610600" y="1834713"/>
            <a:ext cx="0" cy="3454542"/>
          </a:xfrm>
          <a:prstGeom prst="line">
            <a:avLst/>
          </a:prstGeom>
          <a:ln>
            <a:solidFill>
              <a:srgbClr val="00A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9F81CA78-C636-EFCF-48DD-1393CD6695AD}"/>
              </a:ext>
            </a:extLst>
          </p:cNvPr>
          <p:cNvSpPr txBox="1"/>
          <p:nvPr/>
        </p:nvSpPr>
        <p:spPr>
          <a:xfrm>
            <a:off x="1698706" y="1817589"/>
            <a:ext cx="100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Estado 1</a:t>
            </a:r>
            <a:endParaRPr lang="en-US" dirty="0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EE5B2053-F223-F51B-908A-13A3107742EE}"/>
              </a:ext>
            </a:extLst>
          </p:cNvPr>
          <p:cNvSpPr txBox="1"/>
          <p:nvPr/>
        </p:nvSpPr>
        <p:spPr>
          <a:xfrm>
            <a:off x="5719753" y="1817589"/>
            <a:ext cx="100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Estado 2</a:t>
            </a:r>
            <a:endParaRPr lang="en-US" dirty="0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C7E1A1A7-05D9-3F2F-9498-B5C4FD7C3DD8}"/>
              </a:ext>
            </a:extLst>
          </p:cNvPr>
          <p:cNvSpPr txBox="1"/>
          <p:nvPr/>
        </p:nvSpPr>
        <p:spPr>
          <a:xfrm>
            <a:off x="10047696" y="1817589"/>
            <a:ext cx="100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Estado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3143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8" grpId="0"/>
      <p:bldP spid="19" grpId="0" animBg="1"/>
      <p:bldP spid="30" grpId="0"/>
      <p:bldP spid="31" grpId="0"/>
      <p:bldP spid="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9952AC0A-6A25-428C-DEBF-A59B09F68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918" y="2608647"/>
            <a:ext cx="619211" cy="628738"/>
          </a:xfrm>
          <a:prstGeom prst="rect">
            <a:avLst/>
          </a:prstGeom>
        </p:spPr>
      </p:pic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CEDC0EE5-B834-CE99-4228-254ECEAF0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Gonçalo Bárias (103124), Raquel Braunshweig (102624)</a:t>
            </a:r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0C24364-73E3-8F69-9CEB-3C120CAEF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3994-FD13-4080-B2C3-D9668E3E8446}" type="slidenum">
              <a:rPr lang="en-US" smtClean="0"/>
              <a:t>9</a:t>
            </a:fld>
            <a:endParaRPr lang="en-US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015DCE6-8E5B-374B-879B-D7DACBE3A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25" y="95194"/>
            <a:ext cx="1657581" cy="80021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E4E697F-F396-A43D-DFD9-DDF66AC4F7E1}"/>
              </a:ext>
            </a:extLst>
          </p:cNvPr>
          <p:cNvSpPr txBox="1"/>
          <p:nvPr/>
        </p:nvSpPr>
        <p:spPr>
          <a:xfrm>
            <a:off x="552449" y="1047750"/>
            <a:ext cx="6556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009BDE"/>
                </a:solidFill>
                <a:cs typeface="Arial" panose="020B0604020202020204" pitchFamily="34" charset="0"/>
              </a:rPr>
              <a:t>07 – Inferência</a:t>
            </a:r>
            <a:endParaRPr lang="en-US" sz="3600" b="1" dirty="0">
              <a:solidFill>
                <a:srgbClr val="009BDE"/>
              </a:solidFill>
              <a:cs typeface="Arial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DD8E3EB-9818-E460-043B-1223288FE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13" y="4826795"/>
            <a:ext cx="695422" cy="66684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D1E66A7-BBB0-E3E5-E6B4-CACE273B444C}"/>
              </a:ext>
            </a:extLst>
          </p:cNvPr>
          <p:cNvSpPr/>
          <p:nvPr/>
        </p:nvSpPr>
        <p:spPr>
          <a:xfrm>
            <a:off x="975044" y="4826795"/>
            <a:ext cx="212960" cy="219792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9BE26BC4-97C4-E2FC-E2D4-1F11FE87E922}"/>
              </a:ext>
            </a:extLst>
          </p:cNvPr>
          <p:cNvSpPr/>
          <p:nvPr/>
        </p:nvSpPr>
        <p:spPr>
          <a:xfrm>
            <a:off x="1121560" y="4531399"/>
            <a:ext cx="1514475" cy="295396"/>
          </a:xfrm>
          <a:custGeom>
            <a:avLst/>
            <a:gdLst>
              <a:gd name="connsiteX0" fmla="*/ 0 w 1514475"/>
              <a:gd name="connsiteY0" fmla="*/ 295396 h 295396"/>
              <a:gd name="connsiteX1" fmla="*/ 971550 w 1514475"/>
              <a:gd name="connsiteY1" fmla="*/ 121 h 295396"/>
              <a:gd name="connsiteX2" fmla="*/ 1514475 w 1514475"/>
              <a:gd name="connsiteY2" fmla="*/ 266821 h 295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4475" h="295396">
                <a:moveTo>
                  <a:pt x="0" y="295396"/>
                </a:moveTo>
                <a:cubicBezTo>
                  <a:pt x="359569" y="150139"/>
                  <a:pt x="719138" y="4883"/>
                  <a:pt x="971550" y="121"/>
                </a:cubicBezTo>
                <a:cubicBezTo>
                  <a:pt x="1223962" y="-4641"/>
                  <a:pt x="1369218" y="131090"/>
                  <a:pt x="1514475" y="266821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9217501-1428-437E-374B-6B3B501A4DC0}"/>
              </a:ext>
            </a:extLst>
          </p:cNvPr>
          <p:cNvSpPr txBox="1"/>
          <p:nvPr/>
        </p:nvSpPr>
        <p:spPr>
          <a:xfrm>
            <a:off x="2371997" y="4748701"/>
            <a:ext cx="1952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solidFill>
                  <a:schemeClr val="bg2">
                    <a:lumMod val="50000"/>
                  </a:schemeClr>
                </a:solidFill>
              </a:rPr>
              <a:t>Q: A peça do barco está isolada?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CF0D981-45A0-F69B-4E17-5F491C60E35A}"/>
              </a:ext>
            </a:extLst>
          </p:cNvPr>
          <p:cNvSpPr/>
          <p:nvPr/>
        </p:nvSpPr>
        <p:spPr>
          <a:xfrm>
            <a:off x="762084" y="4805647"/>
            <a:ext cx="212960" cy="219792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2DF2CF-E143-E69D-0767-2BC770071EA0}"/>
              </a:ext>
            </a:extLst>
          </p:cNvPr>
          <p:cNvSpPr/>
          <p:nvPr/>
        </p:nvSpPr>
        <p:spPr>
          <a:xfrm>
            <a:off x="1181700" y="4820272"/>
            <a:ext cx="212960" cy="219792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09A77DE-0F21-AE69-55F4-439CE8C38F9D}"/>
              </a:ext>
            </a:extLst>
          </p:cNvPr>
          <p:cNvSpPr/>
          <p:nvPr/>
        </p:nvSpPr>
        <p:spPr>
          <a:xfrm>
            <a:off x="969510" y="5036013"/>
            <a:ext cx="212960" cy="219792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03C0303-0782-BF72-EED2-E1090206FE80}"/>
              </a:ext>
            </a:extLst>
          </p:cNvPr>
          <p:cNvSpPr/>
          <p:nvPr/>
        </p:nvSpPr>
        <p:spPr>
          <a:xfrm>
            <a:off x="969510" y="4578408"/>
            <a:ext cx="212960" cy="219792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CA079EF-9A8E-3C02-9F91-AEBDB2E218B8}"/>
              </a:ext>
            </a:extLst>
          </p:cNvPr>
          <p:cNvSpPr txBox="1"/>
          <p:nvPr/>
        </p:nvSpPr>
        <p:spPr>
          <a:xfrm>
            <a:off x="2371997" y="5229068"/>
            <a:ext cx="2085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solidFill>
                  <a:srgbClr val="00B050"/>
                </a:solidFill>
              </a:rPr>
              <a:t>A: Sim, nada de “?”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98E8E439-0ED7-448D-B7E0-3A4E60F8B0EE}"/>
              </a:ext>
            </a:extLst>
          </p:cNvPr>
          <p:cNvSpPr/>
          <p:nvPr/>
        </p:nvSpPr>
        <p:spPr>
          <a:xfrm>
            <a:off x="3634060" y="4492352"/>
            <a:ext cx="1514475" cy="295396"/>
          </a:xfrm>
          <a:custGeom>
            <a:avLst/>
            <a:gdLst>
              <a:gd name="connsiteX0" fmla="*/ 0 w 1514475"/>
              <a:gd name="connsiteY0" fmla="*/ 295396 h 295396"/>
              <a:gd name="connsiteX1" fmla="*/ 971550 w 1514475"/>
              <a:gd name="connsiteY1" fmla="*/ 121 h 295396"/>
              <a:gd name="connsiteX2" fmla="*/ 1514475 w 1514475"/>
              <a:gd name="connsiteY2" fmla="*/ 266821 h 295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4475" h="295396">
                <a:moveTo>
                  <a:pt x="0" y="295396"/>
                </a:moveTo>
                <a:cubicBezTo>
                  <a:pt x="359569" y="150139"/>
                  <a:pt x="719138" y="4883"/>
                  <a:pt x="971550" y="121"/>
                </a:cubicBezTo>
                <a:cubicBezTo>
                  <a:pt x="1223962" y="-4641"/>
                  <a:pt x="1369218" y="131090"/>
                  <a:pt x="1514475" y="266821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A714F74A-CBE5-1D70-867D-C51A4CE08C91}"/>
              </a:ext>
            </a:extLst>
          </p:cNvPr>
          <p:cNvSpPr txBox="1"/>
          <p:nvPr/>
        </p:nvSpPr>
        <p:spPr>
          <a:xfrm>
            <a:off x="4765766" y="4798200"/>
            <a:ext cx="2206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i="1" dirty="0" err="1">
                <a:solidFill>
                  <a:schemeClr val="bg2">
                    <a:lumMod val="50000"/>
                  </a:schemeClr>
                </a:solidFill>
              </a:rPr>
              <a:t>check_boat_piece_isolation</a:t>
            </a:r>
            <a:endParaRPr lang="en-US" sz="14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ACCC0444-A1D8-A101-1F45-1A405857E8C1}"/>
              </a:ext>
            </a:extLst>
          </p:cNvPr>
          <p:cNvSpPr txBox="1"/>
          <p:nvPr/>
        </p:nvSpPr>
        <p:spPr>
          <a:xfrm>
            <a:off x="4823283" y="5044415"/>
            <a:ext cx="2148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B4B4B4"/>
                </a:solidFill>
                <a:effectLst/>
              </a:rPr>
              <a:t>[</a:t>
            </a:r>
            <a:r>
              <a:rPr lang="en-US" sz="1600" b="0" i="0" dirty="0">
                <a:solidFill>
                  <a:srgbClr val="E8C9BB"/>
                </a:solidFill>
                <a:effectLst/>
              </a:rPr>
              <a:t>'</a:t>
            </a:r>
            <a:r>
              <a:rPr lang="en-US" sz="1600" b="0" i="0" dirty="0">
                <a:solidFill>
                  <a:srgbClr val="CE9178"/>
                </a:solidFill>
                <a:effectLst/>
              </a:rPr>
              <a:t>t</a:t>
            </a:r>
            <a:r>
              <a:rPr lang="en-US" sz="1600" b="0" i="0" dirty="0">
                <a:solidFill>
                  <a:srgbClr val="E8C9BB"/>
                </a:solidFill>
                <a:effectLst/>
              </a:rPr>
              <a:t>'</a:t>
            </a:r>
            <a:r>
              <a:rPr lang="en-US" sz="1600" b="0" i="0" dirty="0">
                <a:solidFill>
                  <a:srgbClr val="B4B4B4"/>
                </a:solidFill>
                <a:effectLst/>
              </a:rPr>
              <a:t>,</a:t>
            </a:r>
            <a:r>
              <a:rPr lang="en-US" sz="1600" b="0" i="0" dirty="0">
                <a:solidFill>
                  <a:srgbClr val="DADADA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E8C9BB"/>
                </a:solidFill>
                <a:effectLst/>
              </a:rPr>
              <a:t>'</a:t>
            </a:r>
            <a:r>
              <a:rPr lang="en-US" sz="1600" b="0" i="0" dirty="0">
                <a:solidFill>
                  <a:srgbClr val="CE9178"/>
                </a:solidFill>
                <a:effectLst/>
              </a:rPr>
              <a:t>b</a:t>
            </a:r>
            <a:r>
              <a:rPr lang="en-US" sz="1600" b="0" i="0" dirty="0">
                <a:solidFill>
                  <a:srgbClr val="E8C9BB"/>
                </a:solidFill>
                <a:effectLst/>
              </a:rPr>
              <a:t>'</a:t>
            </a:r>
            <a:r>
              <a:rPr lang="en-US" sz="1600" b="0" i="0" dirty="0">
                <a:solidFill>
                  <a:srgbClr val="B4B4B4"/>
                </a:solidFill>
                <a:effectLst/>
              </a:rPr>
              <a:t>,</a:t>
            </a:r>
            <a:r>
              <a:rPr lang="en-US" sz="1600" b="0" i="0" dirty="0">
                <a:solidFill>
                  <a:srgbClr val="DADADA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E8C9BB"/>
                </a:solidFill>
                <a:effectLst/>
              </a:rPr>
              <a:t>'</a:t>
            </a:r>
            <a:r>
              <a:rPr lang="en-US" sz="1600" b="0" i="0" dirty="0">
                <a:solidFill>
                  <a:srgbClr val="CE9178"/>
                </a:solidFill>
                <a:effectLst/>
              </a:rPr>
              <a:t>l</a:t>
            </a:r>
            <a:r>
              <a:rPr lang="en-US" sz="1600" b="0" i="0" dirty="0">
                <a:solidFill>
                  <a:srgbClr val="E8C9BB"/>
                </a:solidFill>
                <a:effectLst/>
              </a:rPr>
              <a:t>'</a:t>
            </a:r>
            <a:r>
              <a:rPr lang="en-US" sz="1600" b="0" i="0" dirty="0">
                <a:solidFill>
                  <a:srgbClr val="B4B4B4"/>
                </a:solidFill>
                <a:effectLst/>
              </a:rPr>
              <a:t>,</a:t>
            </a:r>
            <a:r>
              <a:rPr lang="en-US" sz="1600" b="0" i="0" dirty="0">
                <a:solidFill>
                  <a:srgbClr val="DADADA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E8C9BB"/>
                </a:solidFill>
                <a:effectLst/>
              </a:rPr>
              <a:t>'</a:t>
            </a:r>
            <a:r>
              <a:rPr lang="en-US" sz="1600" b="0" i="0" dirty="0">
                <a:solidFill>
                  <a:srgbClr val="CE9178"/>
                </a:solidFill>
                <a:effectLst/>
              </a:rPr>
              <a:t>r</a:t>
            </a:r>
            <a:r>
              <a:rPr lang="en-US" sz="1600" b="0" i="0" dirty="0">
                <a:solidFill>
                  <a:srgbClr val="E8C9BB"/>
                </a:solidFill>
                <a:effectLst/>
              </a:rPr>
              <a:t>'</a:t>
            </a:r>
            <a:r>
              <a:rPr lang="en-US" sz="1600" b="0" i="0" dirty="0">
                <a:solidFill>
                  <a:srgbClr val="B4B4B4"/>
                </a:solidFill>
                <a:effectLst/>
              </a:rPr>
              <a:t>,</a:t>
            </a:r>
            <a:r>
              <a:rPr lang="en-US" sz="1600" b="0" i="0" dirty="0">
                <a:solidFill>
                  <a:srgbClr val="DADADA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E8C9BB"/>
                </a:solidFill>
                <a:effectLst/>
              </a:rPr>
              <a:t>'</a:t>
            </a:r>
            <a:r>
              <a:rPr lang="en-US" sz="1600" b="0" i="0" dirty="0">
                <a:solidFill>
                  <a:srgbClr val="CE9178"/>
                </a:solidFill>
                <a:effectLst/>
              </a:rPr>
              <a:t>c</a:t>
            </a:r>
            <a:r>
              <a:rPr lang="en-US" sz="1600" b="0" i="0" dirty="0">
                <a:solidFill>
                  <a:srgbClr val="E8C9BB"/>
                </a:solidFill>
                <a:effectLst/>
              </a:rPr>
              <a:t>'</a:t>
            </a:r>
            <a:r>
              <a:rPr lang="en-US" sz="1600" b="0" i="0" dirty="0">
                <a:solidFill>
                  <a:srgbClr val="B4B4B4"/>
                </a:solidFill>
                <a:effectLst/>
              </a:rPr>
              <a:t>,</a:t>
            </a:r>
            <a:r>
              <a:rPr lang="en-US" sz="1600" b="0" i="0" dirty="0">
                <a:solidFill>
                  <a:srgbClr val="DADADA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E8C9BB"/>
                </a:solidFill>
                <a:effectLst/>
              </a:rPr>
              <a:t>'</a:t>
            </a:r>
            <a:r>
              <a:rPr lang="en-US" sz="1600" b="0" i="0" dirty="0">
                <a:solidFill>
                  <a:srgbClr val="CE9178"/>
                </a:solidFill>
                <a:effectLst/>
              </a:rPr>
              <a:t>m</a:t>
            </a:r>
            <a:r>
              <a:rPr lang="en-US" sz="1600" b="0" i="0" dirty="0">
                <a:solidFill>
                  <a:srgbClr val="E8C9BB"/>
                </a:solidFill>
                <a:effectLst/>
              </a:rPr>
              <a:t>'</a:t>
            </a:r>
            <a:r>
              <a:rPr lang="en-US" sz="1600" b="0" i="0" dirty="0">
                <a:solidFill>
                  <a:srgbClr val="B4B4B4"/>
                </a:solidFill>
                <a:effectLst/>
              </a:rPr>
              <a:t>,</a:t>
            </a:r>
            <a:r>
              <a:rPr lang="en-US" sz="1600" b="0" i="0" dirty="0">
                <a:solidFill>
                  <a:srgbClr val="DADADA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E8C9BB"/>
                </a:solidFill>
                <a:effectLst/>
              </a:rPr>
              <a:t>'</a:t>
            </a:r>
            <a:r>
              <a:rPr lang="en-US" sz="1600" b="0" i="0" dirty="0">
                <a:solidFill>
                  <a:srgbClr val="CE9178"/>
                </a:solidFill>
                <a:effectLst/>
              </a:rPr>
              <a:t>x</a:t>
            </a:r>
            <a:r>
              <a:rPr lang="en-US" sz="1600" b="0" i="0" dirty="0">
                <a:solidFill>
                  <a:srgbClr val="E8C9BB"/>
                </a:solidFill>
                <a:effectLst/>
              </a:rPr>
              <a:t>'</a:t>
            </a:r>
            <a:r>
              <a:rPr lang="en-US" sz="1600" b="0" i="0" dirty="0">
                <a:solidFill>
                  <a:srgbClr val="B4B4B4"/>
                </a:solidFill>
                <a:effectLst/>
              </a:rPr>
              <a:t>]</a:t>
            </a:r>
            <a:endParaRPr lang="en-US" sz="1600" dirty="0"/>
          </a:p>
        </p:txBody>
      </p:sp>
      <p:cxnSp>
        <p:nvCxnSpPr>
          <p:cNvPr id="44" name="Conexão reta unidirecional 43">
            <a:extLst>
              <a:ext uri="{FF2B5EF4-FFF2-40B4-BE49-F238E27FC236}">
                <a16:creationId xmlns:a16="http://schemas.microsoft.com/office/drawing/2014/main" id="{BF4BD3FC-904F-C31C-EEF3-A1F683375A86}"/>
              </a:ext>
            </a:extLst>
          </p:cNvPr>
          <p:cNvCxnSpPr/>
          <p:nvPr/>
        </p:nvCxnSpPr>
        <p:spPr>
          <a:xfrm flipV="1">
            <a:off x="5059891" y="5315653"/>
            <a:ext cx="0" cy="272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xão reta 55">
            <a:extLst>
              <a:ext uri="{FF2B5EF4-FFF2-40B4-BE49-F238E27FC236}">
                <a16:creationId xmlns:a16="http://schemas.microsoft.com/office/drawing/2014/main" id="{A836F45D-2547-C7AD-87FC-09E87B727C65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6972267" y="4952089"/>
            <a:ext cx="839657" cy="0"/>
          </a:xfrm>
          <a:prstGeom prst="line">
            <a:avLst/>
          </a:prstGeom>
          <a:ln w="12700">
            <a:solidFill>
              <a:srgbClr val="FF0000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m 29">
            <a:extLst>
              <a:ext uri="{FF2B5EF4-FFF2-40B4-BE49-F238E27FC236}">
                <a16:creationId xmlns:a16="http://schemas.microsoft.com/office/drawing/2014/main" id="{E61082A3-9E19-049D-B59B-A36F544576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2504" y="2623385"/>
            <a:ext cx="633501" cy="666843"/>
          </a:xfrm>
          <a:prstGeom prst="rect">
            <a:avLst/>
          </a:prstGeom>
        </p:spPr>
      </p:pic>
      <p:cxnSp>
        <p:nvCxnSpPr>
          <p:cNvPr id="35" name="Conexão reta unidirecional 34">
            <a:extLst>
              <a:ext uri="{FF2B5EF4-FFF2-40B4-BE49-F238E27FC236}">
                <a16:creationId xmlns:a16="http://schemas.microsoft.com/office/drawing/2014/main" id="{D69CA599-9C55-E278-1F5F-EB0F59F1855D}"/>
              </a:ext>
            </a:extLst>
          </p:cNvPr>
          <p:cNvCxnSpPr>
            <a:cxnSpLocks/>
          </p:cNvCxnSpPr>
          <p:nvPr/>
        </p:nvCxnSpPr>
        <p:spPr>
          <a:xfrm>
            <a:off x="1677926" y="2956806"/>
            <a:ext cx="942762" cy="0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8562E2D5-F351-FAD8-D3EB-E9CB805DCB08}"/>
              </a:ext>
            </a:extLst>
          </p:cNvPr>
          <p:cNvSpPr txBox="1"/>
          <p:nvPr/>
        </p:nvSpPr>
        <p:spPr>
          <a:xfrm>
            <a:off x="2682609" y="2532699"/>
            <a:ext cx="1952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solidFill>
                  <a:schemeClr val="bg2">
                    <a:lumMod val="50000"/>
                  </a:schemeClr>
                </a:solidFill>
              </a:rPr>
              <a:t>Encontramos orientação do barco relativa à peça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609122D-7474-E4B3-8854-1FE51BB78535}"/>
              </a:ext>
            </a:extLst>
          </p:cNvPr>
          <p:cNvSpPr txBox="1"/>
          <p:nvPr/>
        </p:nvSpPr>
        <p:spPr>
          <a:xfrm>
            <a:off x="10180396" y="565435"/>
            <a:ext cx="19526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orienta</a:t>
            </a:r>
            <a:r>
              <a:rPr lang="pt-PT" sz="1400" dirty="0" err="1">
                <a:solidFill>
                  <a:schemeClr val="bg2">
                    <a:lumMod val="50000"/>
                  </a:schemeClr>
                </a:solidFill>
              </a:rPr>
              <a:t>ção</a:t>
            </a: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   </a:t>
            </a:r>
            <a:r>
              <a:rPr lang="fr-FR" sz="1400" dirty="0">
                <a:solidFill>
                  <a:srgbClr val="00A0E4"/>
                </a:solidFill>
              </a:rPr>
              <a:t>- "t": (1, 0, "b")</a:t>
            </a:r>
          </a:p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   - "b": (-1, 0, "t")</a:t>
            </a:r>
          </a:p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   - "l": (0, 1, "r")</a:t>
            </a:r>
          </a:p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   - "r": (0, -1, "l")</a:t>
            </a:r>
          </a:p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   - "c": (0, 0, "c")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E9304422-1874-48F4-671E-6131F7BEB7FF}"/>
              </a:ext>
            </a:extLst>
          </p:cNvPr>
          <p:cNvSpPr txBox="1"/>
          <p:nvPr/>
        </p:nvSpPr>
        <p:spPr>
          <a:xfrm>
            <a:off x="2965090" y="2975612"/>
            <a:ext cx="1387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00A0E4"/>
                </a:solidFill>
              </a:rPr>
              <a:t>- "t": (1, 0, "b")</a:t>
            </a:r>
            <a:endParaRPr lang="en-US" sz="1400" dirty="0">
              <a:solidFill>
                <a:srgbClr val="00A0E4"/>
              </a:solidFill>
            </a:endParaRPr>
          </a:p>
        </p:txBody>
      </p:sp>
      <p:cxnSp>
        <p:nvCxnSpPr>
          <p:cNvPr id="47" name="Conexão reta unidirecional 46">
            <a:extLst>
              <a:ext uri="{FF2B5EF4-FFF2-40B4-BE49-F238E27FC236}">
                <a16:creationId xmlns:a16="http://schemas.microsoft.com/office/drawing/2014/main" id="{DCA2D5B4-7C97-ABD6-B4EB-2479CB7BB0BB}"/>
              </a:ext>
            </a:extLst>
          </p:cNvPr>
          <p:cNvCxnSpPr>
            <a:cxnSpLocks/>
          </p:cNvCxnSpPr>
          <p:nvPr/>
        </p:nvCxnSpPr>
        <p:spPr>
          <a:xfrm>
            <a:off x="4635234" y="2928954"/>
            <a:ext cx="1988467" cy="0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DA2C7A73-4B73-0B89-41E5-FC05B50E7C76}"/>
              </a:ext>
            </a:extLst>
          </p:cNvPr>
          <p:cNvSpPr txBox="1"/>
          <p:nvPr/>
        </p:nvSpPr>
        <p:spPr>
          <a:xfrm>
            <a:off x="4721116" y="2565389"/>
            <a:ext cx="17759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i="1" dirty="0" err="1">
                <a:solidFill>
                  <a:schemeClr val="bg2">
                    <a:lumMod val="50000"/>
                  </a:schemeClr>
                </a:solidFill>
              </a:rPr>
              <a:t>pos_x</a:t>
            </a:r>
            <a:r>
              <a:rPr lang="pt-PT" sz="1400" i="1" dirty="0">
                <a:solidFill>
                  <a:schemeClr val="bg2">
                    <a:lumMod val="50000"/>
                  </a:schemeClr>
                </a:solidFill>
              </a:rPr>
              <a:t>+= </a:t>
            </a:r>
            <a:r>
              <a:rPr lang="pt-PT" sz="1400" i="1" dirty="0" err="1">
                <a:solidFill>
                  <a:schemeClr val="bg2">
                    <a:lumMod val="50000"/>
                  </a:schemeClr>
                </a:solidFill>
              </a:rPr>
              <a:t>orientação_x</a:t>
            </a:r>
            <a:endParaRPr lang="en-US" sz="14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9FB631BD-9B38-34EE-D903-131F1482BBEC}"/>
              </a:ext>
            </a:extLst>
          </p:cNvPr>
          <p:cNvSpPr txBox="1"/>
          <p:nvPr/>
        </p:nvSpPr>
        <p:spPr>
          <a:xfrm>
            <a:off x="4706664" y="2922077"/>
            <a:ext cx="1779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i="1" dirty="0" err="1">
                <a:solidFill>
                  <a:schemeClr val="bg2">
                    <a:lumMod val="50000"/>
                  </a:schemeClr>
                </a:solidFill>
              </a:rPr>
              <a:t>pos_y</a:t>
            </a:r>
            <a:r>
              <a:rPr lang="pt-PT" sz="1400" i="1" dirty="0">
                <a:solidFill>
                  <a:schemeClr val="bg2">
                    <a:lumMod val="50000"/>
                  </a:schemeClr>
                </a:solidFill>
              </a:rPr>
              <a:t>+= </a:t>
            </a:r>
            <a:r>
              <a:rPr lang="pt-PT" sz="1400" i="1" dirty="0" err="1">
                <a:solidFill>
                  <a:schemeClr val="bg2">
                    <a:lumMod val="50000"/>
                  </a:schemeClr>
                </a:solidFill>
              </a:rPr>
              <a:t>orientação_y</a:t>
            </a:r>
            <a:endParaRPr lang="en-US" sz="14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291546F-159D-CDB2-6353-9144532ABAD0}"/>
              </a:ext>
            </a:extLst>
          </p:cNvPr>
          <p:cNvSpPr/>
          <p:nvPr/>
        </p:nvSpPr>
        <p:spPr>
          <a:xfrm>
            <a:off x="6938921" y="3010062"/>
            <a:ext cx="212960" cy="219792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Conexão reta unidirecional 60">
            <a:extLst>
              <a:ext uri="{FF2B5EF4-FFF2-40B4-BE49-F238E27FC236}">
                <a16:creationId xmlns:a16="http://schemas.microsoft.com/office/drawing/2014/main" id="{05F032CE-E406-7E82-79E3-6F943DC29F31}"/>
              </a:ext>
            </a:extLst>
          </p:cNvPr>
          <p:cNvCxnSpPr>
            <a:cxnSpLocks/>
          </p:cNvCxnSpPr>
          <p:nvPr/>
        </p:nvCxnSpPr>
        <p:spPr>
          <a:xfrm flipV="1">
            <a:off x="7575472" y="2922077"/>
            <a:ext cx="1630655" cy="6876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C53CBC1D-A35E-5115-3EAA-A06D09939C29}"/>
              </a:ext>
            </a:extLst>
          </p:cNvPr>
          <p:cNvSpPr txBox="1"/>
          <p:nvPr/>
        </p:nvSpPr>
        <p:spPr>
          <a:xfrm>
            <a:off x="7550273" y="2594176"/>
            <a:ext cx="1952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solidFill>
                  <a:schemeClr val="bg2">
                    <a:lumMod val="50000"/>
                  </a:schemeClr>
                </a:solidFill>
              </a:rPr>
              <a:t>Substituir resto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79773C3C-FA63-3B2A-8BB9-AE1D4EC6B7EA}"/>
              </a:ext>
            </a:extLst>
          </p:cNvPr>
          <p:cNvSpPr txBox="1"/>
          <p:nvPr/>
        </p:nvSpPr>
        <p:spPr>
          <a:xfrm>
            <a:off x="7575472" y="2957929"/>
            <a:ext cx="1952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solidFill>
                  <a:schemeClr val="bg2">
                    <a:lumMod val="50000"/>
                  </a:schemeClr>
                </a:solidFill>
              </a:rPr>
              <a:t>por água 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2D7CD912-0122-88E4-87A0-F9A0D0B19307}"/>
              </a:ext>
            </a:extLst>
          </p:cNvPr>
          <p:cNvSpPr txBox="1"/>
          <p:nvPr/>
        </p:nvSpPr>
        <p:spPr>
          <a:xfrm>
            <a:off x="593228" y="1962536"/>
            <a:ext cx="1806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00A0E4"/>
                </a:solidFill>
              </a:rPr>
              <a:t>Isolar peça:</a:t>
            </a:r>
            <a:endParaRPr lang="en-US" dirty="0">
              <a:solidFill>
                <a:srgbClr val="00A0E4"/>
              </a:solidFill>
            </a:endParaRP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F29F6890-F36D-91A5-EACE-F06DDCAA9F2A}"/>
              </a:ext>
            </a:extLst>
          </p:cNvPr>
          <p:cNvSpPr txBox="1"/>
          <p:nvPr/>
        </p:nvSpPr>
        <p:spPr>
          <a:xfrm>
            <a:off x="7869217" y="4582738"/>
            <a:ext cx="16780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solidFill>
                  <a:schemeClr val="bg2">
                    <a:lumMod val="50000"/>
                  </a:schemeClr>
                </a:solidFill>
              </a:rPr>
              <a:t>Verificações para ver se a peça que experimentámos trocar é válida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72" name="Conexão reta 71">
            <a:extLst>
              <a:ext uri="{FF2B5EF4-FFF2-40B4-BE49-F238E27FC236}">
                <a16:creationId xmlns:a16="http://schemas.microsoft.com/office/drawing/2014/main" id="{48C4EE2B-8BD5-8462-278C-281B61E52E5D}"/>
              </a:ext>
            </a:extLst>
          </p:cNvPr>
          <p:cNvCxnSpPr>
            <a:cxnSpLocks/>
          </p:cNvCxnSpPr>
          <p:nvPr/>
        </p:nvCxnSpPr>
        <p:spPr>
          <a:xfrm>
            <a:off x="9329443" y="4952088"/>
            <a:ext cx="839657" cy="0"/>
          </a:xfrm>
          <a:prstGeom prst="line">
            <a:avLst/>
          </a:prstGeom>
          <a:ln w="12700">
            <a:solidFill>
              <a:srgbClr val="FF0000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CBB86451-9824-392B-E8D4-AD726C1EAC50}"/>
              </a:ext>
            </a:extLst>
          </p:cNvPr>
          <p:cNvSpPr txBox="1"/>
          <p:nvPr/>
        </p:nvSpPr>
        <p:spPr>
          <a:xfrm>
            <a:off x="10168480" y="4787748"/>
            <a:ext cx="1678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solidFill>
                  <a:schemeClr val="bg2">
                    <a:lumMod val="50000"/>
                  </a:schemeClr>
                </a:solidFill>
              </a:rPr>
              <a:t>Se for, </a:t>
            </a:r>
            <a:r>
              <a:rPr lang="pt-PT" sz="1400" dirty="0" err="1">
                <a:solidFill>
                  <a:schemeClr val="bg2">
                    <a:lumMod val="50000"/>
                  </a:schemeClr>
                </a:solidFill>
              </a:rPr>
              <a:t>substituimos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39ACA9EB-7C98-9086-DF41-53BFF336DC60}"/>
              </a:ext>
            </a:extLst>
          </p:cNvPr>
          <p:cNvSpPr txBox="1"/>
          <p:nvPr/>
        </p:nvSpPr>
        <p:spPr>
          <a:xfrm>
            <a:off x="593228" y="3921884"/>
            <a:ext cx="1806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00A0E4"/>
                </a:solidFill>
              </a:rPr>
              <a:t>Encontrar peça:</a:t>
            </a:r>
            <a:endParaRPr lang="en-US" dirty="0">
              <a:solidFill>
                <a:srgbClr val="00A0E4"/>
              </a:solidFill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A2D99E8D-E62A-1D14-2CBC-9047197647C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829" t="11451" r="6107"/>
          <a:stretch/>
        </p:blipFill>
        <p:spPr>
          <a:xfrm>
            <a:off x="9418947" y="2572971"/>
            <a:ext cx="660648" cy="65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9024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3" grpId="0" animBg="1"/>
      <p:bldP spid="15" grpId="0" animBg="1"/>
      <p:bldP spid="16" grpId="0" animBg="1"/>
      <p:bldP spid="17" grpId="0"/>
      <p:bldP spid="31" grpId="0" animBg="1"/>
      <p:bldP spid="32" grpId="0"/>
      <p:bldP spid="42" grpId="0"/>
      <p:bldP spid="37" grpId="0"/>
      <p:bldP spid="39" grpId="0"/>
      <p:bldP spid="41" grpId="0"/>
      <p:bldP spid="48" grpId="0"/>
      <p:bldP spid="55" grpId="0"/>
      <p:bldP spid="60" grpId="0" animBg="1"/>
      <p:bldP spid="67" grpId="0"/>
      <p:bldP spid="68" grpId="0"/>
      <p:bldP spid="71" grpId="0"/>
      <p:bldP spid="73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892</Words>
  <Application>Microsoft Office PowerPoint</Application>
  <PresentationFormat>Ecrã Panorâmico</PresentationFormat>
  <Paragraphs>132</Paragraphs>
  <Slides>11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Raquel Braunschweig</dc:creator>
  <cp:lastModifiedBy>Raquel Braunschweig</cp:lastModifiedBy>
  <cp:revision>5</cp:revision>
  <dcterms:created xsi:type="dcterms:W3CDTF">2023-05-31T08:33:16Z</dcterms:created>
  <dcterms:modified xsi:type="dcterms:W3CDTF">2023-06-03T19:48:23Z</dcterms:modified>
</cp:coreProperties>
</file>