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4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E"/>
    <a:srgbClr val="BBDEFB"/>
    <a:srgbClr val="00A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049F7-70D7-46CC-B463-0F63B73977D9}" v="1146" dt="2023-05-31T19:19:4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6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C098866-CD95-254B-18D6-F1BB2785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115079B-BD41-E1A0-04DE-9F20AC8252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7957-894A-4E18-8324-79C8B744970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83615C-8A42-3A52-779D-5B3B0615D8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3B6486-EE58-03BF-2DE6-369128D51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B206-667E-4D9C-97AD-C35214EBD7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3C020-44D8-4D40-AFBF-A7AD4FD9877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C95F-4568-4A96-BA39-972956674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2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69A4-532F-0517-F817-4656170C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E6B49-609A-08F0-FDFA-2EDEF7AA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A27D99-1433-76E3-4DAB-E5B4FB5C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7BDB-0135-40A3-B364-00DBD0EF9677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031369-FE9F-DC67-AAAE-298A47DD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961365-E145-D271-E502-AD87A253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8342-CDF4-B01C-90B5-B6B8F05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4C0775-B4CA-A2BF-9B13-A68812C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ED1C19-4074-BDD0-5D19-9E22C92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7480-E6BA-4D27-92BF-9B4843C373A3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27E5D4-681E-CC0B-727C-92DEA67D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47D30-ECFC-173D-AC84-4DEC6112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4A489-4573-0DFB-20EA-857B087E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724DED0-FD7F-DD4C-16BE-8034B07D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BBFD1C-7607-F91F-B874-79BB13A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DCBD-BD67-44DE-A37F-E9A953E8DF3F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68DC1C-5579-43E0-F843-0135F95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74560-B961-FD27-969A-1590D5D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D2DA-1780-01C6-8168-483CC16D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BFC4DD-B611-1D63-459A-230F0AAC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EA6167-B1C3-CB22-0645-C86955D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E3F4-FC4D-4D7B-B9FB-022F3BFDA8D3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4216C-66E7-7026-537F-E2B23E13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2AE489-D52C-B666-E3C8-5B8E62C3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6448-C78C-B5AA-537B-46F0D5D7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622E11-430D-E725-18F1-55505574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F6F685-0C2B-D9BD-DBE6-71246F7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26A6-435C-4F3B-A5A2-FE2C700A431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E48318-CA56-BD6D-3185-C8D128B2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FD8CCE-3927-B649-479B-A711C12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5224E-2B29-01B0-1A46-D8788B0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1BE2E3-05DA-D964-4774-3643A159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955CEC-6E7B-5AE3-24E0-263ECA1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49A31A-8000-3A10-2198-92C3F7A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8D46-D71E-4A75-A34F-3288501115FC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E0A27F-2F8E-85E2-B59C-ACC31917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694A74-0A2A-7E36-D69D-264BFFDE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2D9F4-9942-36F9-42ED-104F1090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21740-9E33-FDF9-9841-F50A51C1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86AD0F-E264-3D83-0B2A-2B0A2C5A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E08B50-B956-1D98-9004-1C4E9223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861375-D670-1F88-4B4E-3C95463B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0C35CC5-EA61-1827-C3AF-6A34258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B850-8FDA-4855-B435-10EF9226275D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0F93A63-2BD6-1A8A-299A-399417C2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431B6-DC7F-5A87-FC50-BC4FB64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16450-FED0-3975-E1F8-9CFD911F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F3B53B-2944-2224-D468-B0128D1F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3BD7-0157-4640-AB75-12D6DCE093B4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1F3DE6-AD50-0E0D-D805-6F0CF3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AB2D1F-8B58-1328-2C22-9DBC4DC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ED5082E-9E73-7A44-84D7-73C2AEC0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E711-8C66-4254-9588-F7DCDF7F92A0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C88B68C-D48B-D811-07F4-1BA2E57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67C0D8-98D5-86DD-4905-3D5DA4E4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BAF2-A9AC-E04C-199F-E087089D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1CC1E9-66E4-0A4A-774F-31D12806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3A2FEB-9F1E-AFB2-0D8F-0FD54B2B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1369CF-7313-E559-223D-FA6F3EDD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C24-9312-4399-A34F-60147F200A0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E764ED-9F32-0BB4-B5CE-17291126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0A28E7-DAEB-C6A9-D23B-5961D84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F66C2-9378-7A5C-EA58-388C98C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F0DC19B-E542-6BB9-59E1-C32B447B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746996-8944-5CDE-F81E-95BED0F8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D78012-2AC0-859E-D334-46AD97D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B2AF-EF68-4E61-B313-50751EBF879C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596B6A-817D-C51B-A9AB-2381482F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4295F2-92A8-108E-71B3-9E98999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496C567-3733-3081-1C49-94A58AC3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FF6502-7C4C-D3CE-8303-37E6A462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E571FC-0D30-5D95-08F5-0450E44EB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93CA-BD82-445F-95C4-640214B5A647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FB06D5-A115-E7D1-AC00-B1D23D8E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E71788-344F-8D03-BB8E-85ACBEC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3994-FD13-4080-B2C3-D9668E3E8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0C8D9-E532-A819-5A3B-26C6BB92B99F}"/>
              </a:ext>
            </a:extLst>
          </p:cNvPr>
          <p:cNvSpPr txBox="1"/>
          <p:nvPr/>
        </p:nvSpPr>
        <p:spPr>
          <a:xfrm>
            <a:off x="619122" y="2493228"/>
            <a:ext cx="2209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err="1">
                <a:solidFill>
                  <a:schemeClr val="bg1"/>
                </a:solidFill>
                <a:cs typeface="Arial" panose="020B0604020202020204" pitchFamily="34" charset="0"/>
              </a:rPr>
              <a:t>Bimaru</a:t>
            </a:r>
            <a:endParaRPr lang="en-US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018F1D-815B-0F2D-0AF5-4A959210B907}"/>
              </a:ext>
            </a:extLst>
          </p:cNvPr>
          <p:cNvSpPr txBox="1"/>
          <p:nvPr/>
        </p:nvSpPr>
        <p:spPr>
          <a:xfrm>
            <a:off x="619123" y="3279598"/>
            <a:ext cx="423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cs typeface="Arial" panose="020B0604020202020204" pitchFamily="34" charset="0"/>
              </a:rPr>
              <a:t>Projeto realizado no âmbito da cadeira de Inteligência Artificial 2022/2023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A9CA-C013-56D7-3556-8D0EF4559138}"/>
              </a:ext>
            </a:extLst>
          </p:cNvPr>
          <p:cNvSpPr txBox="1"/>
          <p:nvPr/>
        </p:nvSpPr>
        <p:spPr>
          <a:xfrm>
            <a:off x="1247860" y="5931591"/>
            <a:ext cx="50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Instituto Superior Técnico  </a:t>
            </a:r>
            <a:r>
              <a:rPr lang="pt-PT" sz="1400" dirty="0">
                <a:solidFill>
                  <a:schemeClr val="bg1"/>
                </a:solidFill>
                <a:cs typeface="Arial" panose="020B0604020202020204" pitchFamily="34" charset="0"/>
              </a:rPr>
              <a:t>Universidade de Lisboa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CDCCB5-BA9D-15FD-390E-1E4C66826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19258" b="23627"/>
          <a:stretch/>
        </p:blipFill>
        <p:spPr bwMode="auto">
          <a:xfrm>
            <a:off x="8579978" y="2066979"/>
            <a:ext cx="2615014" cy="43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16A88-C500-B59B-A844-8E8A964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2" y="5759020"/>
            <a:ext cx="62873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C277D1-2B27-4313-CAF1-443C5E788C7A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Tabela de conteúdos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B01AD1-7FE2-38D6-4277-48E66868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2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AB5C91EC-860E-E6B6-FFCC-2250006B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DE0429-74DF-2DFF-1C4F-75EB4990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2BB547-E0A1-D26E-7462-C8B445205C9A}"/>
              </a:ext>
            </a:extLst>
          </p:cNvPr>
          <p:cNvSpPr txBox="1"/>
          <p:nvPr/>
        </p:nvSpPr>
        <p:spPr>
          <a:xfrm>
            <a:off x="666748" y="2085974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01</a:t>
            </a:r>
            <a:r>
              <a:rPr lang="pt-PT" sz="2000" b="1" dirty="0">
                <a:solidFill>
                  <a:srgbClr val="00A0E4"/>
                </a:solidFill>
              </a:rPr>
              <a:t> – </a:t>
            </a:r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Inferência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372EAF-474F-3022-7024-29FBDE453CD0}"/>
              </a:ext>
            </a:extLst>
          </p:cNvPr>
          <p:cNvSpPr txBox="1"/>
          <p:nvPr/>
        </p:nvSpPr>
        <p:spPr>
          <a:xfrm>
            <a:off x="666748" y="3218798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02 – </a:t>
            </a:r>
            <a:r>
              <a:rPr lang="pt-PT" sz="2000" b="1" dirty="0" err="1">
                <a:solidFill>
                  <a:srgbClr val="00A0E4"/>
                </a:solidFill>
              </a:rPr>
              <a:t>Reduce</a:t>
            </a:r>
            <a:r>
              <a:rPr lang="pt-PT" sz="2000" b="1" dirty="0">
                <a:solidFill>
                  <a:srgbClr val="00A0E4"/>
                </a:solidFill>
              </a:rPr>
              <a:t> </a:t>
            </a:r>
            <a:r>
              <a:rPr lang="pt-PT" sz="2000" b="1" dirty="0" err="1">
                <a:solidFill>
                  <a:srgbClr val="00A0E4"/>
                </a:solidFill>
              </a:rPr>
              <a:t>Board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E68684-4FAB-2BC9-4077-DE997C61D00A}"/>
              </a:ext>
            </a:extLst>
          </p:cNvPr>
          <p:cNvSpPr txBox="1"/>
          <p:nvPr/>
        </p:nvSpPr>
        <p:spPr>
          <a:xfrm>
            <a:off x="666749" y="2483109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Formulação do problema e a nossa abordagem de resolução.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5F548-2215-AEE4-4345-BF5DC55605F3}"/>
              </a:ext>
            </a:extLst>
          </p:cNvPr>
          <p:cNvSpPr txBox="1"/>
          <p:nvPr/>
        </p:nvSpPr>
        <p:spPr>
          <a:xfrm>
            <a:off x="666748" y="3618908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Descrição da função </a:t>
            </a:r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reduce_board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FAC5AD-693F-46DD-7882-350FB3C72DBB}"/>
              </a:ext>
            </a:extLst>
          </p:cNvPr>
          <p:cNvSpPr txBox="1"/>
          <p:nvPr/>
        </p:nvSpPr>
        <p:spPr>
          <a:xfrm>
            <a:off x="666748" y="4346380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03 – O algoritmo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1C053C-6798-2B91-5DBC-08DF73D77AA5}"/>
              </a:ext>
            </a:extLst>
          </p:cNvPr>
          <p:cNvSpPr txBox="1"/>
          <p:nvPr/>
        </p:nvSpPr>
        <p:spPr>
          <a:xfrm>
            <a:off x="666748" y="4746490"/>
            <a:ext cx="33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Explicação sobre algoritmo e heurística utilizada.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13D95F-675A-8834-41A3-AF84D5AF5518}"/>
              </a:ext>
            </a:extLst>
          </p:cNvPr>
          <p:cNvSpPr txBox="1"/>
          <p:nvPr/>
        </p:nvSpPr>
        <p:spPr>
          <a:xfrm>
            <a:off x="4552950" y="2082999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04</a:t>
            </a:r>
            <a:r>
              <a:rPr lang="pt-PT" sz="2000" b="1" dirty="0">
                <a:solidFill>
                  <a:srgbClr val="00A0E4"/>
                </a:solidFill>
              </a:rPr>
              <a:t> – CPS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8D1528-461F-683D-754E-99C7A37B4A59}"/>
              </a:ext>
            </a:extLst>
          </p:cNvPr>
          <p:cNvSpPr txBox="1"/>
          <p:nvPr/>
        </p:nvSpPr>
        <p:spPr>
          <a:xfrm>
            <a:off x="4552950" y="3215823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05 –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r>
              <a:rPr lang="pt-PT" sz="2000" b="1" dirty="0">
                <a:solidFill>
                  <a:srgbClr val="00A0E4"/>
                </a:solidFill>
              </a:rPr>
              <a:t>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3D2C32-0C40-D8D3-4AD2-768AF4473846}"/>
              </a:ext>
            </a:extLst>
          </p:cNvPr>
          <p:cNvSpPr txBox="1"/>
          <p:nvPr/>
        </p:nvSpPr>
        <p:spPr>
          <a:xfrm>
            <a:off x="4552949" y="2477159"/>
            <a:ext cx="303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Restrições, variáveis e domínio das variáveis.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5B607E-A9C2-BD94-3823-0FC9921E64E5}"/>
              </a:ext>
            </a:extLst>
          </p:cNvPr>
          <p:cNvSpPr txBox="1"/>
          <p:nvPr/>
        </p:nvSpPr>
        <p:spPr>
          <a:xfrm>
            <a:off x="4552950" y="3615933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A6DFCB-CC9C-2ED1-32D9-DB9CA0B17523}"/>
              </a:ext>
            </a:extLst>
          </p:cNvPr>
          <p:cNvSpPr txBox="1"/>
          <p:nvPr/>
        </p:nvSpPr>
        <p:spPr>
          <a:xfrm>
            <a:off x="4552950" y="4343405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06 –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r>
              <a:rPr lang="pt-PT" sz="2000" b="1" dirty="0">
                <a:solidFill>
                  <a:srgbClr val="00A0E4"/>
                </a:solidFill>
              </a:rPr>
              <a:t>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203832-DDEA-9692-F1A8-EAA178D2AFC4}"/>
              </a:ext>
            </a:extLst>
          </p:cNvPr>
          <p:cNvSpPr txBox="1"/>
          <p:nvPr/>
        </p:nvSpPr>
        <p:spPr>
          <a:xfrm>
            <a:off x="4552950" y="4743515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A3E8F6-8E4B-90D1-7CF9-CF608C6D985B}"/>
              </a:ext>
            </a:extLst>
          </p:cNvPr>
          <p:cNvSpPr txBox="1"/>
          <p:nvPr/>
        </p:nvSpPr>
        <p:spPr>
          <a:xfrm>
            <a:off x="8153400" y="2080024"/>
            <a:ext cx="21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07</a:t>
            </a:r>
            <a:r>
              <a:rPr lang="pt-PT" sz="2000" b="1" dirty="0">
                <a:solidFill>
                  <a:srgbClr val="00A0E4"/>
                </a:solidFill>
              </a:rPr>
              <a:t> – </a:t>
            </a:r>
            <a:r>
              <a:rPr lang="pt-PT" sz="2000" b="1" dirty="0" err="1">
                <a:solidFill>
                  <a:srgbClr val="00A0E4"/>
                </a:solidFill>
                <a:cs typeface="Arial" panose="020B0604020202020204" pitchFamily="34" charset="0"/>
              </a:rPr>
              <a:t>blah</a:t>
            </a:r>
            <a:r>
              <a:rPr lang="pt-PT" sz="2000" b="1" dirty="0">
                <a:solidFill>
                  <a:srgbClr val="00A0E4"/>
                </a:solidFill>
                <a:cs typeface="Arial" panose="020B0604020202020204" pitchFamily="34" charset="0"/>
              </a:rPr>
              <a:t> </a:t>
            </a:r>
            <a:r>
              <a:rPr lang="pt-PT" sz="2000" b="1" dirty="0" err="1">
                <a:solidFill>
                  <a:srgbClr val="00A0E4"/>
                </a:solidFill>
                <a:cs typeface="Arial" panose="020B0604020202020204" pitchFamily="34" charset="0"/>
              </a:rPr>
              <a:t>blah</a:t>
            </a:r>
            <a:endParaRPr lang="en-US" sz="2000" b="1" dirty="0">
              <a:solidFill>
                <a:srgbClr val="00A0E4"/>
              </a:solidFill>
              <a:cs typeface="Arial" panose="020B06040202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AD583CA-20C9-740D-A7B4-EABB79FFF6A7}"/>
              </a:ext>
            </a:extLst>
          </p:cNvPr>
          <p:cNvSpPr txBox="1"/>
          <p:nvPr/>
        </p:nvSpPr>
        <p:spPr>
          <a:xfrm>
            <a:off x="8153400" y="3212848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08 –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r>
              <a:rPr lang="pt-PT" sz="2000" b="1" dirty="0">
                <a:solidFill>
                  <a:srgbClr val="00A0E4"/>
                </a:solidFill>
              </a:rPr>
              <a:t>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1C98DB8-490A-5E4A-6C73-E1CB2920F224}"/>
              </a:ext>
            </a:extLst>
          </p:cNvPr>
          <p:cNvSpPr txBox="1"/>
          <p:nvPr/>
        </p:nvSpPr>
        <p:spPr>
          <a:xfrm>
            <a:off x="8153401" y="2477159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DF55D7B-33C0-4E07-F827-94888E5F40E2}"/>
              </a:ext>
            </a:extLst>
          </p:cNvPr>
          <p:cNvSpPr txBox="1"/>
          <p:nvPr/>
        </p:nvSpPr>
        <p:spPr>
          <a:xfrm>
            <a:off x="8153400" y="3612958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8A60A7-CEBE-FE12-9A61-57355B45D53D}"/>
              </a:ext>
            </a:extLst>
          </p:cNvPr>
          <p:cNvSpPr txBox="1"/>
          <p:nvPr/>
        </p:nvSpPr>
        <p:spPr>
          <a:xfrm>
            <a:off x="8153400" y="4340430"/>
            <a:ext cx="34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A0E4"/>
                </a:solidFill>
              </a:rPr>
              <a:t>09 –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r>
              <a:rPr lang="pt-PT" sz="2000" b="1" dirty="0">
                <a:solidFill>
                  <a:srgbClr val="00A0E4"/>
                </a:solidFill>
              </a:rPr>
              <a:t> </a:t>
            </a:r>
            <a:r>
              <a:rPr lang="pt-PT" sz="2000" b="1" dirty="0" err="1">
                <a:solidFill>
                  <a:srgbClr val="00A0E4"/>
                </a:solidFill>
              </a:rPr>
              <a:t>blah</a:t>
            </a:r>
            <a:r>
              <a:rPr lang="pt-PT" sz="2000" b="1" dirty="0">
                <a:solidFill>
                  <a:srgbClr val="00A0E4"/>
                </a:solidFill>
              </a:rPr>
              <a:t> </a:t>
            </a:r>
            <a:endParaRPr lang="en-US" sz="2000" b="1" dirty="0">
              <a:solidFill>
                <a:srgbClr val="00A0E4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8ED703-3D41-74C0-07F1-39ADD1CA4F01}"/>
              </a:ext>
            </a:extLst>
          </p:cNvPr>
          <p:cNvSpPr txBox="1"/>
          <p:nvPr/>
        </p:nvSpPr>
        <p:spPr>
          <a:xfrm>
            <a:off x="8153400" y="4740540"/>
            <a:ext cx="3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blah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6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AE53ADC7-7B15-F61F-1D58-D0A9A6A9B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7" b="10524"/>
          <a:stretch/>
        </p:blipFill>
        <p:spPr>
          <a:xfrm>
            <a:off x="3902321" y="2430207"/>
            <a:ext cx="2353025" cy="2373761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FC5D681-BF43-F9B8-586A-032B89C9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21" y="4985771"/>
            <a:ext cx="741083" cy="728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454EAD-E8A5-DE97-0851-A762656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65CA71-4D2D-9649-956F-7C5FC221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CA3755-F32D-EE8D-8EE1-FE441E6A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E087AA-F0F9-2F0B-863A-F54F2BCDA7E4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01 - Inferência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5D31B82-B188-F50A-4F50-8770FCB15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319" y="2405789"/>
            <a:ext cx="2057687" cy="2619741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B717491-3941-075A-5FED-1E79E6E92702}"/>
              </a:ext>
            </a:extLst>
          </p:cNvPr>
          <p:cNvSpPr/>
          <p:nvPr/>
        </p:nvSpPr>
        <p:spPr>
          <a:xfrm>
            <a:off x="2517604" y="2164791"/>
            <a:ext cx="2449895" cy="271082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6CE7B4-FA04-D689-F53F-01EEAA285165}"/>
              </a:ext>
            </a:extLst>
          </p:cNvPr>
          <p:cNvSpPr txBox="1"/>
          <p:nvPr/>
        </p:nvSpPr>
        <p:spPr>
          <a:xfrm>
            <a:off x="1275000" y="5350239"/>
            <a:ext cx="126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>
                <a:solidFill>
                  <a:srgbClr val="00B050"/>
                </a:solidFill>
              </a:rPr>
              <a:t>cols_fixed_num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51011F-32E3-3483-0815-D40A528D4B77}"/>
              </a:ext>
            </a:extLst>
          </p:cNvPr>
          <p:cNvSpPr txBox="1"/>
          <p:nvPr/>
        </p:nvSpPr>
        <p:spPr>
          <a:xfrm>
            <a:off x="1275000" y="5555454"/>
            <a:ext cx="12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FF0000"/>
                </a:solidFill>
              </a:rPr>
              <a:t>rows_fixed_num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3D75DE-531B-9134-B68B-6583999EE8FE}"/>
              </a:ext>
            </a:extLst>
          </p:cNvPr>
          <p:cNvSpPr/>
          <p:nvPr/>
        </p:nvSpPr>
        <p:spPr>
          <a:xfrm>
            <a:off x="3357753" y="2405789"/>
            <a:ext cx="148253" cy="18816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762042-3403-5F29-A157-1F4AAB8109BB}"/>
              </a:ext>
            </a:extLst>
          </p:cNvPr>
          <p:cNvSpPr/>
          <p:nvPr/>
        </p:nvSpPr>
        <p:spPr>
          <a:xfrm rot="5400000">
            <a:off x="2315009" y="3455039"/>
            <a:ext cx="148253" cy="188163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26AD9B6-B722-A700-F058-BBAAAA76F031}"/>
              </a:ext>
            </a:extLst>
          </p:cNvPr>
          <p:cNvSpPr/>
          <p:nvPr/>
        </p:nvSpPr>
        <p:spPr>
          <a:xfrm>
            <a:off x="1412090" y="4651539"/>
            <a:ext cx="2093916" cy="384580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 descr="Uma imagem com texto, calendário, número, captura de ecrã&#10;&#10;Descrição gerada automaticamente">
            <a:extLst>
              <a:ext uri="{FF2B5EF4-FFF2-40B4-BE49-F238E27FC236}">
                <a16:creationId xmlns:a16="http://schemas.microsoft.com/office/drawing/2014/main" id="{90B42643-86DA-D2FB-0660-A532595986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r="9895" b="15117"/>
          <a:stretch/>
        </p:blipFill>
        <p:spPr>
          <a:xfrm>
            <a:off x="6756781" y="2420511"/>
            <a:ext cx="1853819" cy="1881635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25B7431-F3FF-170B-0DB1-26775EE0079B}"/>
              </a:ext>
            </a:extLst>
          </p:cNvPr>
          <p:cNvSpPr/>
          <p:nvPr/>
        </p:nvSpPr>
        <p:spPr>
          <a:xfrm>
            <a:off x="5078834" y="2172152"/>
            <a:ext cx="2604857" cy="240998"/>
          </a:xfrm>
          <a:custGeom>
            <a:avLst/>
            <a:gdLst>
              <a:gd name="connsiteX0" fmla="*/ 0 w 2777320"/>
              <a:gd name="connsiteY0" fmla="*/ 443556 h 443556"/>
              <a:gd name="connsiteX1" fmla="*/ 1262418 w 2777320"/>
              <a:gd name="connsiteY1" fmla="*/ 4 h 443556"/>
              <a:gd name="connsiteX2" fmla="*/ 2777320 w 2777320"/>
              <a:gd name="connsiteY2" fmla="*/ 436732 h 44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7320" h="443556">
                <a:moveTo>
                  <a:pt x="0" y="443556"/>
                </a:moveTo>
                <a:cubicBezTo>
                  <a:pt x="399765" y="222348"/>
                  <a:pt x="799531" y="1141"/>
                  <a:pt x="1262418" y="4"/>
                </a:cubicBezTo>
                <a:cubicBezTo>
                  <a:pt x="1725305" y="-1133"/>
                  <a:pt x="2251312" y="217799"/>
                  <a:pt x="2777320" y="436732"/>
                </a:cubicBezTo>
              </a:path>
            </a:pathLst>
          </a:custGeom>
          <a:noFill/>
          <a:ln>
            <a:solidFill>
              <a:srgbClr val="00A0E4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C0C2FB-3A76-2E2C-F709-EB57B78BA7C7}"/>
              </a:ext>
            </a:extLst>
          </p:cNvPr>
          <p:cNvSpPr txBox="1"/>
          <p:nvPr/>
        </p:nvSpPr>
        <p:spPr>
          <a:xfrm>
            <a:off x="2991138" y="1846425"/>
            <a:ext cx="129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parse_instance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7035D5B-4324-D29A-F94E-876EBCCA4085}"/>
              </a:ext>
            </a:extLst>
          </p:cNvPr>
          <p:cNvSpPr txBox="1"/>
          <p:nvPr/>
        </p:nvSpPr>
        <p:spPr>
          <a:xfrm>
            <a:off x="9108343" y="2098012"/>
            <a:ext cx="136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find_boat_piece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A8465427-28F9-EB24-7227-A0CF7EC39D7C}"/>
              </a:ext>
            </a:extLst>
          </p:cNvPr>
          <p:cNvSpPr/>
          <p:nvPr/>
        </p:nvSpPr>
        <p:spPr>
          <a:xfrm>
            <a:off x="1124494" y="4372381"/>
            <a:ext cx="335221" cy="1066800"/>
          </a:xfrm>
          <a:custGeom>
            <a:avLst/>
            <a:gdLst>
              <a:gd name="connsiteX0" fmla="*/ 335221 w 335221"/>
              <a:gd name="connsiteY0" fmla="*/ 0 h 1066800"/>
              <a:gd name="connsiteX1" fmla="*/ 1846 w 335221"/>
              <a:gd name="connsiteY1" fmla="*/ 542925 h 1066800"/>
              <a:gd name="connsiteX2" fmla="*/ 192346 w 335221"/>
              <a:gd name="connsiteY2" fmla="*/ 1066800 h 1066800"/>
              <a:gd name="connsiteX3" fmla="*/ 192346 w 335221"/>
              <a:gd name="connsiteY3" fmla="*/ 1066800 h 1066800"/>
              <a:gd name="connsiteX4" fmla="*/ 192346 w 33522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21" h="1066800">
                <a:moveTo>
                  <a:pt x="335221" y="0"/>
                </a:moveTo>
                <a:cubicBezTo>
                  <a:pt x="180439" y="182562"/>
                  <a:pt x="25658" y="365125"/>
                  <a:pt x="1846" y="542925"/>
                </a:cubicBezTo>
                <a:cubicBezTo>
                  <a:pt x="-21966" y="720725"/>
                  <a:pt x="192346" y="1066800"/>
                  <a:pt x="192346" y="1066800"/>
                </a:cubicBezTo>
                <a:lnTo>
                  <a:pt x="192346" y="1066800"/>
                </a:lnTo>
                <a:lnTo>
                  <a:pt x="192346" y="106680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D042C02-B0E3-0AA6-6CEA-0A73A336B81F}"/>
              </a:ext>
            </a:extLst>
          </p:cNvPr>
          <p:cNvSpPr/>
          <p:nvPr/>
        </p:nvSpPr>
        <p:spPr>
          <a:xfrm>
            <a:off x="973939" y="1857014"/>
            <a:ext cx="2356014" cy="3937062"/>
          </a:xfrm>
          <a:custGeom>
            <a:avLst/>
            <a:gdLst>
              <a:gd name="connsiteX0" fmla="*/ 2428876 w 2428876"/>
              <a:gd name="connsiteY0" fmla="*/ 519645 h 3922540"/>
              <a:gd name="connsiteX1" fmla="*/ 247651 w 2428876"/>
              <a:gd name="connsiteY1" fmla="*/ 224370 h 3922540"/>
              <a:gd name="connsiteX2" fmla="*/ 57151 w 2428876"/>
              <a:gd name="connsiteY2" fmla="*/ 3415245 h 3922540"/>
              <a:gd name="connsiteX3" fmla="*/ 314326 w 2428876"/>
              <a:gd name="connsiteY3" fmla="*/ 3872445 h 392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6" h="3922540">
                <a:moveTo>
                  <a:pt x="2428876" y="519645"/>
                </a:moveTo>
                <a:cubicBezTo>
                  <a:pt x="1535907" y="130707"/>
                  <a:pt x="642938" y="-258230"/>
                  <a:pt x="247651" y="224370"/>
                </a:cubicBezTo>
                <a:cubicBezTo>
                  <a:pt x="-147636" y="706970"/>
                  <a:pt x="46039" y="2807233"/>
                  <a:pt x="57151" y="3415245"/>
                </a:cubicBezTo>
                <a:cubicBezTo>
                  <a:pt x="68263" y="4023257"/>
                  <a:pt x="191294" y="3947851"/>
                  <a:pt x="314326" y="387244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438B45B-1386-E985-D104-C92AAF74BC3D}"/>
              </a:ext>
            </a:extLst>
          </p:cNvPr>
          <p:cNvSpPr txBox="1"/>
          <p:nvPr/>
        </p:nvSpPr>
        <p:spPr>
          <a:xfrm>
            <a:off x="1275000" y="5842303"/>
            <a:ext cx="21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rgbClr val="7030A0"/>
                </a:solidFill>
              </a:rPr>
              <a:t>boat_distribution</a:t>
            </a:r>
            <a:r>
              <a:rPr lang="pt-PT" sz="1200" dirty="0">
                <a:solidFill>
                  <a:srgbClr val="7030A0"/>
                </a:solidFill>
              </a:rPr>
              <a:t>:</a:t>
            </a:r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 [0, 2, 3, 2, 1]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B2644E2-8856-E339-89D9-A5A2140F0016}"/>
              </a:ext>
            </a:extLst>
          </p:cNvPr>
          <p:cNvSpPr/>
          <p:nvPr/>
        </p:nvSpPr>
        <p:spPr>
          <a:xfrm>
            <a:off x="2583665" y="5086756"/>
            <a:ext cx="653911" cy="752475"/>
          </a:xfrm>
          <a:custGeom>
            <a:avLst/>
            <a:gdLst>
              <a:gd name="connsiteX0" fmla="*/ 638175 w 653911"/>
              <a:gd name="connsiteY0" fmla="*/ 0 h 752475"/>
              <a:gd name="connsiteX1" fmla="*/ 571500 w 653911"/>
              <a:gd name="connsiteY1" fmla="*/ 504825 h 752475"/>
              <a:gd name="connsiteX2" fmla="*/ 0 w 653911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911" h="752475">
                <a:moveTo>
                  <a:pt x="638175" y="0"/>
                </a:moveTo>
                <a:cubicBezTo>
                  <a:pt x="658018" y="189706"/>
                  <a:pt x="677862" y="379413"/>
                  <a:pt x="571500" y="504825"/>
                </a:cubicBezTo>
                <a:cubicBezTo>
                  <a:pt x="465138" y="630237"/>
                  <a:pt x="232569" y="691356"/>
                  <a:pt x="0" y="752475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B960263-CB3F-C3CD-CB79-3BEDAF24D77E}"/>
              </a:ext>
            </a:extLst>
          </p:cNvPr>
          <p:cNvSpPr txBox="1"/>
          <p:nvPr/>
        </p:nvSpPr>
        <p:spPr>
          <a:xfrm>
            <a:off x="3827387" y="5086756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rows_boat_pieces_num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4BD4896-340C-0C49-22FE-B1E4C7FC6350}"/>
              </a:ext>
            </a:extLst>
          </p:cNvPr>
          <p:cNvSpPr txBox="1"/>
          <p:nvPr/>
        </p:nvSpPr>
        <p:spPr>
          <a:xfrm>
            <a:off x="3827387" y="5298922"/>
            <a:ext cx="128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rows_water_num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9AB5F1-7B3C-46B4-460D-D5C844819E4B}"/>
              </a:ext>
            </a:extLst>
          </p:cNvPr>
          <p:cNvSpPr txBox="1"/>
          <p:nvPr/>
        </p:nvSpPr>
        <p:spPr>
          <a:xfrm>
            <a:off x="3827387" y="5513969"/>
            <a:ext cx="16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2">
                    <a:lumMod val="75000"/>
                  </a:schemeClr>
                </a:solidFill>
              </a:rPr>
              <a:t>cols_boat_pieces_num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41C57EC-9F96-00B8-5D2A-98B200050158}"/>
              </a:ext>
            </a:extLst>
          </p:cNvPr>
          <p:cNvSpPr txBox="1"/>
          <p:nvPr/>
        </p:nvSpPr>
        <p:spPr>
          <a:xfrm>
            <a:off x="3827387" y="5726135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accent6">
                    <a:lumMod val="75000"/>
                  </a:schemeClr>
                </a:solidFill>
              </a:rPr>
              <a:t>cols_water_num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62444C-CED8-CC99-6887-B2E92BACB734}"/>
              </a:ext>
            </a:extLst>
          </p:cNvPr>
          <p:cNvSpPr/>
          <p:nvPr/>
        </p:nvSpPr>
        <p:spPr>
          <a:xfrm>
            <a:off x="5152240" y="3704573"/>
            <a:ext cx="599994" cy="617156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A91D8B2-5738-BEB3-BADC-9D25B95C6B0E}"/>
              </a:ext>
            </a:extLst>
          </p:cNvPr>
          <p:cNvSpPr txBox="1"/>
          <p:nvPr/>
        </p:nvSpPr>
        <p:spPr>
          <a:xfrm>
            <a:off x="5934653" y="5847632"/>
            <a:ext cx="157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isolate_boat_piece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B57837-18D6-4BC1-8C96-21ADFFE67CC6}"/>
              </a:ext>
            </a:extLst>
          </p:cNvPr>
          <p:cNvSpPr/>
          <p:nvPr/>
        </p:nvSpPr>
        <p:spPr>
          <a:xfrm>
            <a:off x="6203615" y="4848350"/>
            <a:ext cx="1014188" cy="984574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794D379B-923A-10C5-7D42-E6C0717E197B}"/>
              </a:ext>
            </a:extLst>
          </p:cNvPr>
          <p:cNvCxnSpPr>
            <a:stCxn id="58" idx="5"/>
            <a:endCxn id="59" idx="1"/>
          </p:cNvCxnSpPr>
          <p:nvPr/>
        </p:nvCxnSpPr>
        <p:spPr>
          <a:xfrm>
            <a:off x="5664367" y="4231349"/>
            <a:ext cx="687772" cy="761189"/>
          </a:xfrm>
          <a:prstGeom prst="straightConnector1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CEDCCB2C-1FF0-FEA0-417B-C6BE94BDD5EB}"/>
              </a:ext>
            </a:extLst>
          </p:cNvPr>
          <p:cNvSpPr/>
          <p:nvPr/>
        </p:nvSpPr>
        <p:spPr>
          <a:xfrm>
            <a:off x="3902321" y="4406668"/>
            <a:ext cx="1849913" cy="1753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AC2DB98-8420-1BC5-72E9-244B2DB74119}"/>
              </a:ext>
            </a:extLst>
          </p:cNvPr>
          <p:cNvSpPr/>
          <p:nvPr/>
        </p:nvSpPr>
        <p:spPr>
          <a:xfrm rot="5400000">
            <a:off x="5047515" y="3294721"/>
            <a:ext cx="1849913" cy="13955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DA55DA0-0E52-9A35-AE8C-0F051864F59F}"/>
              </a:ext>
            </a:extLst>
          </p:cNvPr>
          <p:cNvSpPr/>
          <p:nvPr/>
        </p:nvSpPr>
        <p:spPr>
          <a:xfrm>
            <a:off x="3902321" y="4618834"/>
            <a:ext cx="1849913" cy="11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AC0627C-B4D0-533E-4BFC-206D2EB6D490}"/>
              </a:ext>
            </a:extLst>
          </p:cNvPr>
          <p:cNvSpPr/>
          <p:nvPr/>
        </p:nvSpPr>
        <p:spPr>
          <a:xfrm rot="5400000">
            <a:off x="5205228" y="3287321"/>
            <a:ext cx="1849913" cy="13955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F0382948-B34A-70AF-B024-841D917BCA94}"/>
              </a:ext>
            </a:extLst>
          </p:cNvPr>
          <p:cNvSpPr/>
          <p:nvPr/>
        </p:nvSpPr>
        <p:spPr>
          <a:xfrm>
            <a:off x="3670483" y="4481607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831BA8D2-1D4D-B648-414E-9F1447E4E0AA}"/>
              </a:ext>
            </a:extLst>
          </p:cNvPr>
          <p:cNvSpPr/>
          <p:nvPr/>
        </p:nvSpPr>
        <p:spPr>
          <a:xfrm>
            <a:off x="3662315" y="4691294"/>
            <a:ext cx="240006" cy="734938"/>
          </a:xfrm>
          <a:custGeom>
            <a:avLst/>
            <a:gdLst>
              <a:gd name="connsiteX0" fmla="*/ 240006 w 240006"/>
              <a:gd name="connsiteY0" fmla="*/ 0 h 734938"/>
              <a:gd name="connsiteX1" fmla="*/ 723 w 240006"/>
              <a:gd name="connsiteY1" fmla="*/ 367469 h 734938"/>
              <a:gd name="connsiteX2" fmla="*/ 180185 w 240006"/>
              <a:gd name="connsiteY2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06" h="734938">
                <a:moveTo>
                  <a:pt x="240006" y="0"/>
                </a:moveTo>
                <a:cubicBezTo>
                  <a:pt x="125349" y="122489"/>
                  <a:pt x="10693" y="244979"/>
                  <a:pt x="723" y="367469"/>
                </a:cubicBezTo>
                <a:cubicBezTo>
                  <a:pt x="-9247" y="489959"/>
                  <a:pt x="85469" y="612448"/>
                  <a:pt x="180185" y="734938"/>
                </a:cubicBezTo>
              </a:path>
            </a:pathLst>
          </a:custGeom>
          <a:ln w="952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15C406-C79C-A9E7-8D30-93549451FBE8}"/>
              </a:ext>
            </a:extLst>
          </p:cNvPr>
          <p:cNvSpPr/>
          <p:nvPr/>
        </p:nvSpPr>
        <p:spPr>
          <a:xfrm>
            <a:off x="5937034" y="3390964"/>
            <a:ext cx="54207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05A345-26C2-CF72-1852-EEAB24C24279}"/>
              </a:ext>
            </a:extLst>
          </p:cNvPr>
          <p:cNvSpPr/>
          <p:nvPr/>
        </p:nvSpPr>
        <p:spPr>
          <a:xfrm>
            <a:off x="5784975" y="3402654"/>
            <a:ext cx="49429" cy="94996"/>
          </a:xfrm>
          <a:prstGeom prst="ellipse">
            <a:avLst/>
          </a:prstGeom>
          <a:solidFill>
            <a:srgbClr val="BBDE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exão reta unidirecional 79">
            <a:extLst>
              <a:ext uri="{FF2B5EF4-FFF2-40B4-BE49-F238E27FC236}">
                <a16:creationId xmlns:a16="http://schemas.microsoft.com/office/drawing/2014/main" id="{20344B12-D93D-7B2D-F610-935F69D276D4}"/>
              </a:ext>
            </a:extLst>
          </p:cNvPr>
          <p:cNvCxnSpPr/>
          <p:nvPr/>
        </p:nvCxnSpPr>
        <p:spPr>
          <a:xfrm flipH="1">
            <a:off x="8679766" y="3450152"/>
            <a:ext cx="175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6DFDDE-58E3-B492-FC5F-680E0AAC03AA}"/>
              </a:ext>
            </a:extLst>
          </p:cNvPr>
          <p:cNvSpPr txBox="1"/>
          <p:nvPr/>
        </p:nvSpPr>
        <p:spPr>
          <a:xfrm>
            <a:off x="1433754" y="6073234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 dirty="0" err="1">
                <a:solidFill>
                  <a:schemeClr val="bg2">
                    <a:lumMod val="50000"/>
                  </a:schemeClr>
                </a:solidFill>
              </a:rPr>
              <a:t>check_boat_completion</a:t>
            </a: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AA0A201B-EB72-66DE-C528-97866E140C56}"/>
              </a:ext>
            </a:extLst>
          </p:cNvPr>
          <p:cNvSpPr/>
          <p:nvPr/>
        </p:nvSpPr>
        <p:spPr>
          <a:xfrm>
            <a:off x="7963042" y="1874307"/>
            <a:ext cx="1711354" cy="550333"/>
          </a:xfrm>
          <a:custGeom>
            <a:avLst/>
            <a:gdLst>
              <a:gd name="connsiteX0" fmla="*/ 0 w 2114026"/>
              <a:gd name="connsiteY0" fmla="*/ 550333 h 550333"/>
              <a:gd name="connsiteX1" fmla="*/ 1325461 w 2114026"/>
              <a:gd name="connsiteY1" fmla="*/ 13438 h 550333"/>
              <a:gd name="connsiteX2" fmla="*/ 2114026 w 2114026"/>
              <a:gd name="connsiteY2" fmla="*/ 214774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026" h="550333">
                <a:moveTo>
                  <a:pt x="0" y="550333"/>
                </a:moveTo>
                <a:cubicBezTo>
                  <a:pt x="486561" y="309848"/>
                  <a:pt x="973123" y="69364"/>
                  <a:pt x="1325461" y="13438"/>
                </a:cubicBezTo>
                <a:cubicBezTo>
                  <a:pt x="1677799" y="-42488"/>
                  <a:pt x="1895912" y="86143"/>
                  <a:pt x="2114026" y="214774"/>
                </a:cubicBezTo>
              </a:path>
            </a:pathLst>
          </a:custGeom>
          <a:noFill/>
          <a:ln>
            <a:solidFill>
              <a:srgbClr val="009BDE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C068B-16B6-46FD-71D3-ADF660743B42}"/>
              </a:ext>
            </a:extLst>
          </p:cNvPr>
          <p:cNvSpPr/>
          <p:nvPr/>
        </p:nvSpPr>
        <p:spPr>
          <a:xfrm>
            <a:off x="7875373" y="240578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6D1B48-01F6-B32B-6B0D-CFE09D414546}"/>
              </a:ext>
            </a:extLst>
          </p:cNvPr>
          <p:cNvSpPr/>
          <p:nvPr/>
        </p:nvSpPr>
        <p:spPr>
          <a:xfrm>
            <a:off x="6728937" y="2590542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F38A2-BDF9-6FBF-2393-8BF87CB65178}"/>
              </a:ext>
            </a:extLst>
          </p:cNvPr>
          <p:cNvSpPr/>
          <p:nvPr/>
        </p:nvSpPr>
        <p:spPr>
          <a:xfrm>
            <a:off x="6728937" y="3903255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33E0C-F195-AFC4-FF78-4F7933E2073E}"/>
              </a:ext>
            </a:extLst>
          </p:cNvPr>
          <p:cNvSpPr/>
          <p:nvPr/>
        </p:nvSpPr>
        <p:spPr>
          <a:xfrm>
            <a:off x="6728937" y="410909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FEDBC-0932-D931-51C4-F062519DC2C5}"/>
              </a:ext>
            </a:extLst>
          </p:cNvPr>
          <p:cNvSpPr/>
          <p:nvPr/>
        </p:nvSpPr>
        <p:spPr>
          <a:xfrm>
            <a:off x="7882764" y="2788787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B373B9-EAA7-6899-6CCE-BA5AEF5CEB0C}"/>
              </a:ext>
            </a:extLst>
          </p:cNvPr>
          <p:cNvSpPr/>
          <p:nvPr/>
        </p:nvSpPr>
        <p:spPr>
          <a:xfrm>
            <a:off x="8251568" y="3715659"/>
            <a:ext cx="212960" cy="21979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9ACB51-9FC4-D8A1-E781-2B9544F24420}"/>
              </a:ext>
            </a:extLst>
          </p:cNvPr>
          <p:cNvSpPr txBox="1"/>
          <p:nvPr/>
        </p:nvSpPr>
        <p:spPr>
          <a:xfrm>
            <a:off x="5784975" y="1853004"/>
            <a:ext cx="125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 err="1">
                <a:solidFill>
                  <a:schemeClr val="bg1">
                    <a:lumMod val="50000"/>
                  </a:schemeClr>
                </a:solidFill>
              </a:rPr>
              <a:t>reduce_board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 animBg="1"/>
      <p:bldP spid="37" grpId="0" animBg="1"/>
      <p:bldP spid="50" grpId="0"/>
      <p:bldP spid="52" grpId="0" animBg="1"/>
      <p:bldP spid="53" grpId="0"/>
      <p:bldP spid="54" grpId="0"/>
      <p:bldP spid="55" grpId="0"/>
      <p:bldP spid="56" grpId="0"/>
      <p:bldP spid="58" grpId="0" animBg="1"/>
      <p:bldP spid="62" grpId="0"/>
      <p:bldP spid="5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2" grpId="0"/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EDC0EE5-B834-CE99-4228-254ECEA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0C24364-73E3-8F69-9CEB-3C120CAE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0B7B08-0BE2-0602-7DCD-FC0E6CEE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01" y="789997"/>
            <a:ext cx="4379126" cy="5467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15DCE6-8E5B-374B-879B-D7DACBE3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4E697F-F396-A43D-DFD9-DDF66AC4F7E1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02 – </a:t>
            </a:r>
            <a:r>
              <a:rPr lang="pt-PT" sz="3600" b="1" dirty="0" err="1">
                <a:solidFill>
                  <a:srgbClr val="009BDE"/>
                </a:solidFill>
                <a:cs typeface="Arial" panose="020B0604020202020204" pitchFamily="34" charset="0"/>
              </a:rPr>
              <a:t>Reduce</a:t>
            </a:r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 </a:t>
            </a:r>
            <a:r>
              <a:rPr lang="pt-PT" sz="3600" b="1" dirty="0" err="1">
                <a:solidFill>
                  <a:srgbClr val="009BDE"/>
                </a:solidFill>
                <a:cs typeface="Arial" panose="020B0604020202020204" pitchFamily="34" charset="0"/>
              </a:rPr>
              <a:t>Board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AAC9A962-6450-ABA0-2FA6-40216E4D51CD}"/>
              </a:ext>
            </a:extLst>
          </p:cNvPr>
          <p:cNvCxnSpPr>
            <a:cxnSpLocks/>
          </p:cNvCxnSpPr>
          <p:nvPr/>
        </p:nvCxnSpPr>
        <p:spPr>
          <a:xfrm flipH="1">
            <a:off x="4456386" y="1975945"/>
            <a:ext cx="3100552" cy="6411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26540B2D-6380-F8C6-FB5C-181CDF0749C3}"/>
              </a:ext>
            </a:extLst>
          </p:cNvPr>
          <p:cNvCxnSpPr>
            <a:cxnSpLocks/>
          </p:cNvCxnSpPr>
          <p:nvPr/>
        </p:nvCxnSpPr>
        <p:spPr>
          <a:xfrm>
            <a:off x="4456386" y="2617076"/>
            <a:ext cx="3026980" cy="108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C415FDEB-2E82-8945-293E-86202A85AD3A}"/>
              </a:ext>
            </a:extLst>
          </p:cNvPr>
          <p:cNvCxnSpPr>
            <a:cxnSpLocks/>
          </p:cNvCxnSpPr>
          <p:nvPr/>
        </p:nvCxnSpPr>
        <p:spPr>
          <a:xfrm flipH="1">
            <a:off x="4687614" y="2858814"/>
            <a:ext cx="2869324" cy="1063311"/>
          </a:xfrm>
          <a:prstGeom prst="line">
            <a:avLst/>
          </a:prstGeom>
          <a:ln w="19050"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BFF5E043-4DBA-5D24-423C-97F12458520F}"/>
              </a:ext>
            </a:extLst>
          </p:cNvPr>
          <p:cNvCxnSpPr>
            <a:cxnSpLocks/>
          </p:cNvCxnSpPr>
          <p:nvPr/>
        </p:nvCxnSpPr>
        <p:spPr>
          <a:xfrm>
            <a:off x="4687614" y="3922125"/>
            <a:ext cx="2795752" cy="681406"/>
          </a:xfrm>
          <a:prstGeom prst="line">
            <a:avLst/>
          </a:prstGeom>
          <a:ln w="19050">
            <a:solidFill>
              <a:srgbClr val="009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8B32C44-9CA8-0EEB-E0DE-AACE42C1A62F}"/>
              </a:ext>
            </a:extLst>
          </p:cNvPr>
          <p:cNvSpPr txBox="1"/>
          <p:nvPr/>
        </p:nvSpPr>
        <p:spPr>
          <a:xfrm>
            <a:off x="1355833" y="2324688"/>
            <a:ext cx="3100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25000"/>
                  </a:schemeClr>
                </a:solidFill>
              </a:rPr>
              <a:t>Verifica se é possível encher coluna/linha com peças por definir.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3693081-9996-7AEE-5CCD-69877B992F74}"/>
              </a:ext>
            </a:extLst>
          </p:cNvPr>
          <p:cNvSpPr txBox="1"/>
          <p:nvPr/>
        </p:nvSpPr>
        <p:spPr>
          <a:xfrm>
            <a:off x="2134659" y="3656150"/>
            <a:ext cx="255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25000"/>
                  </a:schemeClr>
                </a:solidFill>
              </a:rPr>
              <a:t>Verifica se é possível encher coluna/linha com água.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A38AF9FF-D615-2AAF-2D7F-165A79697632}"/>
              </a:ext>
            </a:extLst>
          </p:cNvPr>
          <p:cNvCxnSpPr/>
          <p:nvPr/>
        </p:nvCxnSpPr>
        <p:spPr>
          <a:xfrm flipH="1">
            <a:off x="6369269" y="1408386"/>
            <a:ext cx="75674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D7D133E-BF76-FCF5-36B6-35C926F4EEF7}"/>
              </a:ext>
            </a:extLst>
          </p:cNvPr>
          <p:cNvSpPr txBox="1"/>
          <p:nvPr/>
        </p:nvSpPr>
        <p:spPr>
          <a:xfrm>
            <a:off x="4643347" y="1107391"/>
            <a:ext cx="179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25000"/>
                  </a:schemeClr>
                </a:solidFill>
              </a:rPr>
              <a:t>Para verificar se o </a:t>
            </a:r>
            <a:r>
              <a:rPr lang="pt-PT" sz="1600" dirty="0" err="1">
                <a:solidFill>
                  <a:schemeClr val="bg2">
                    <a:lumMod val="25000"/>
                  </a:schemeClr>
                </a:solidFill>
              </a:rPr>
              <a:t>board</a:t>
            </a:r>
            <a:r>
              <a:rPr lang="pt-PT" sz="1600" dirty="0">
                <a:solidFill>
                  <a:schemeClr val="bg2">
                    <a:lumMod val="25000"/>
                  </a:schemeClr>
                </a:solidFill>
              </a:rPr>
              <a:t> foi alterado.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309FE28-A1B3-9899-05A9-48DB96461A56}"/>
              </a:ext>
            </a:extLst>
          </p:cNvPr>
          <p:cNvCxnSpPr>
            <a:cxnSpLocks/>
          </p:cNvCxnSpPr>
          <p:nvPr/>
        </p:nvCxnSpPr>
        <p:spPr>
          <a:xfrm flipH="1">
            <a:off x="6122276" y="5670331"/>
            <a:ext cx="10037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3B4FE0A-9E8B-D21C-C04F-CF4C3763F3E3}"/>
              </a:ext>
            </a:extLst>
          </p:cNvPr>
          <p:cNvSpPr txBox="1"/>
          <p:nvPr/>
        </p:nvSpPr>
        <p:spPr>
          <a:xfrm>
            <a:off x="4497368" y="5289549"/>
            <a:ext cx="1871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25000"/>
                  </a:schemeClr>
                </a:solidFill>
              </a:rPr>
              <a:t>Tenta descobrir o valor de todas as peças por definir.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82D555-D7F3-7D7E-E18D-67962554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0A385C1-4DA6-B910-C7FD-A156B85A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5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DFF8EAB-D97F-3390-5FD7-9C1F88CA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7B489A-B85A-7ACE-BF3E-5A10FFE63333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02 - O código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38C6847-EC3E-CDED-30AA-32BC24D47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2" r="1617" b="1316"/>
          <a:stretch/>
        </p:blipFill>
        <p:spPr>
          <a:xfrm>
            <a:off x="552450" y="2435830"/>
            <a:ext cx="4892346" cy="24339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7541111-6E49-D191-4998-10E89E28F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3" r="4686"/>
          <a:stretch/>
        </p:blipFill>
        <p:spPr>
          <a:xfrm>
            <a:off x="6096000" y="2402488"/>
            <a:ext cx="5810655" cy="2467319"/>
          </a:xfrm>
          <a:prstGeom prst="rect">
            <a:avLst/>
          </a:prstGeom>
        </p:spPr>
      </p:pic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1A13D483-A675-EE34-2DCB-43325A402846}"/>
              </a:ext>
            </a:extLst>
          </p:cNvPr>
          <p:cNvCxnSpPr>
            <a:cxnSpLocks/>
          </p:cNvCxnSpPr>
          <p:nvPr/>
        </p:nvCxnSpPr>
        <p:spPr>
          <a:xfrm>
            <a:off x="5749159" y="2249214"/>
            <a:ext cx="0" cy="28167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599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A0E9F5-E435-F352-2588-25DE5083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Gonçalo Bárias (103124), Raquel Braunshweig (102624)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3F45D8-326F-24CF-D860-BB282840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994-FD13-4080-B2C3-D9668E3E8446}" type="slidenum">
              <a:rPr lang="en-US" smtClean="0"/>
              <a:t>6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1AE77-A269-E5F6-801E-26AA7306A396}"/>
              </a:ext>
            </a:extLst>
          </p:cNvPr>
          <p:cNvSpPr txBox="1"/>
          <p:nvPr/>
        </p:nvSpPr>
        <p:spPr>
          <a:xfrm>
            <a:off x="552450" y="104775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009BDE"/>
                </a:solidFill>
                <a:cs typeface="Arial" panose="020B0604020202020204" pitchFamily="34" charset="0"/>
              </a:rPr>
              <a:t>03 – O algoritmo</a:t>
            </a:r>
            <a:endParaRPr lang="en-US" sz="3600" b="1" dirty="0">
              <a:solidFill>
                <a:srgbClr val="009BDE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CED1E1-DEB9-BBBC-B99C-0A2559EF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5194"/>
            <a:ext cx="1657581" cy="8002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957E06-E1B5-DB32-4C55-B0BB6CA538A4}"/>
              </a:ext>
            </a:extLst>
          </p:cNvPr>
          <p:cNvSpPr txBox="1"/>
          <p:nvPr/>
        </p:nvSpPr>
        <p:spPr>
          <a:xfrm>
            <a:off x="895350" y="1857375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algoritmo que escolhemos foi . Porquê?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4062EA-6B51-3360-CB0E-EFE2C3B86273}"/>
              </a:ext>
            </a:extLst>
          </p:cNvPr>
          <p:cNvSpPr txBox="1"/>
          <p:nvPr/>
        </p:nvSpPr>
        <p:spPr>
          <a:xfrm>
            <a:off x="1247775" y="2314575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----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BAEF16-D3FF-5F46-4303-974B6BDF25AD}"/>
              </a:ext>
            </a:extLst>
          </p:cNvPr>
          <p:cNvSpPr/>
          <p:nvPr/>
        </p:nvSpPr>
        <p:spPr>
          <a:xfrm>
            <a:off x="1066800" y="2457450"/>
            <a:ext cx="85725" cy="76200"/>
          </a:xfrm>
          <a:prstGeom prst="ellipse">
            <a:avLst/>
          </a:prstGeom>
          <a:solidFill>
            <a:srgbClr val="009BDE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A8C27BE-F8AA-0664-7FEC-9CCD0EF8E15E}"/>
              </a:ext>
            </a:extLst>
          </p:cNvPr>
          <p:cNvSpPr txBox="1"/>
          <p:nvPr/>
        </p:nvSpPr>
        <p:spPr>
          <a:xfrm>
            <a:off x="1247775" y="2960906"/>
            <a:ext cx="8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(mais razões)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38CB4C-7631-87BE-7AA4-9875AEEE9284}"/>
              </a:ext>
            </a:extLst>
          </p:cNvPr>
          <p:cNvSpPr/>
          <p:nvPr/>
        </p:nvSpPr>
        <p:spPr>
          <a:xfrm>
            <a:off x="1066799" y="3091691"/>
            <a:ext cx="85725" cy="76200"/>
          </a:xfrm>
          <a:prstGeom prst="ellipse">
            <a:avLst/>
          </a:prstGeom>
          <a:solidFill>
            <a:srgbClr val="009BDE"/>
          </a:solidFill>
          <a:ln>
            <a:solidFill>
              <a:srgbClr val="009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CB4FF7E-7793-1055-7577-2849D86E70EC}"/>
              </a:ext>
            </a:extLst>
          </p:cNvPr>
          <p:cNvSpPr txBox="1"/>
          <p:nvPr/>
        </p:nvSpPr>
        <p:spPr>
          <a:xfrm>
            <a:off x="5581650" y="310583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cs typeface="Arial" panose="020B0604020202020204" pitchFamily="34" charset="0"/>
              </a:rPr>
              <a:t>Fim!</a:t>
            </a:r>
            <a:endParaRPr lang="en-US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4C1F5A-A33C-B391-9FF7-FFD49ED2134E}"/>
              </a:ext>
            </a:extLst>
          </p:cNvPr>
          <p:cNvSpPr txBox="1"/>
          <p:nvPr/>
        </p:nvSpPr>
        <p:spPr>
          <a:xfrm>
            <a:off x="8785621" y="520949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Trabalho realizado por: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735A41-40D1-747A-33E1-DB79749E9965}"/>
              </a:ext>
            </a:extLst>
          </p:cNvPr>
          <p:cNvSpPr txBox="1"/>
          <p:nvPr/>
        </p:nvSpPr>
        <p:spPr>
          <a:xfrm>
            <a:off x="8785621" y="5578822"/>
            <a:ext cx="3307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Gonçalo Bárias (103124)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Raquel Braunshweig (102624)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47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Ecrã Panorâmico</PresentationFormat>
  <Paragraphs>59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Braunschweig</dc:creator>
  <cp:lastModifiedBy>Raquel Braunschweig</cp:lastModifiedBy>
  <cp:revision>2</cp:revision>
  <dcterms:created xsi:type="dcterms:W3CDTF">2023-05-31T08:33:16Z</dcterms:created>
  <dcterms:modified xsi:type="dcterms:W3CDTF">2023-05-31T19:26:47Z</dcterms:modified>
</cp:coreProperties>
</file>