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5"/>
  </p:notesMasterIdLst>
  <p:sldIdLst>
    <p:sldId id="256" r:id="rId2"/>
    <p:sldId id="268" r:id="rId3"/>
    <p:sldId id="264" r:id="rId4"/>
    <p:sldId id="270" r:id="rId5"/>
    <p:sldId id="257" r:id="rId6"/>
    <p:sldId id="258" r:id="rId7"/>
    <p:sldId id="259" r:id="rId8"/>
    <p:sldId id="260" r:id="rId9"/>
    <p:sldId id="263" r:id="rId10"/>
    <p:sldId id="265" r:id="rId11"/>
    <p:sldId id="269" r:id="rId12"/>
    <p:sldId id="267" r:id="rId13"/>
    <p:sldId id="27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E24B5-1384-2E4F-9B20-CDB0D42DB6A4}" v="1573" dt="2025-07-01T18:29:05.451"/>
    <p1510:client id="{99D04499-9CA9-41D2-814E-6DF764B9A952}" v="634" dt="2025-07-01T18:27:09.630"/>
    <p1510:client id="{C444545C-BD45-43A2-8FE2-C238EBA1B865}" v="32" dt="2025-07-01T17:16:35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80"/>
    <p:restoredTop sz="94630"/>
  </p:normalViewPr>
  <p:slideViewPr>
    <p:cSldViewPr snapToGrid="0">
      <p:cViewPr varScale="1">
        <p:scale>
          <a:sx n="115" d="100"/>
          <a:sy n="115" d="100"/>
        </p:scale>
        <p:origin x="240" y="2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BE1F1-82FB-4E06-B9B0-12F4B03D323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6FABED-0D83-4CE7-A639-6320FE4F52F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1. Resumo</a:t>
          </a:r>
          <a:endParaRPr lang="en-US" dirty="0"/>
        </a:p>
      </dgm:t>
    </dgm:pt>
    <dgm:pt modelId="{114D0D77-E3F0-4D2B-8F97-59615237507A}" type="parTrans" cxnId="{9FC0AE7D-AA52-4418-8820-5EAC40CCC1F8}">
      <dgm:prSet/>
      <dgm:spPr/>
      <dgm:t>
        <a:bodyPr/>
        <a:lstStyle/>
        <a:p>
          <a:endParaRPr lang="en-US"/>
        </a:p>
      </dgm:t>
    </dgm:pt>
    <dgm:pt modelId="{FEE35068-1823-40A0-B4C0-F99F2BA898E1}" type="sibTrans" cxnId="{9FC0AE7D-AA52-4418-8820-5EAC40CCC1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B99C68-2463-4D49-8CDA-62E113FF8A4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2. Objetivos</a:t>
          </a:r>
          <a:endParaRPr lang="en-US" dirty="0"/>
        </a:p>
      </dgm:t>
    </dgm:pt>
    <dgm:pt modelId="{8BB4226C-3CE4-4A9E-9705-9A74C492CA80}" type="parTrans" cxnId="{DC2DECEB-43E8-4C0D-A5B0-746D4FC346EA}">
      <dgm:prSet/>
      <dgm:spPr/>
      <dgm:t>
        <a:bodyPr/>
        <a:lstStyle/>
        <a:p>
          <a:endParaRPr lang="en-US"/>
        </a:p>
      </dgm:t>
    </dgm:pt>
    <dgm:pt modelId="{BE782BC5-46AE-4333-82EE-2B4D82D42003}" type="sibTrans" cxnId="{DC2DECEB-43E8-4C0D-A5B0-746D4FC346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EED192-5357-4C91-8B86-8271FF366F2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3. Estudo de Literacia Financeira</a:t>
          </a:r>
          <a:endParaRPr lang="en-US"/>
        </a:p>
      </dgm:t>
    </dgm:pt>
    <dgm:pt modelId="{9C0B85BD-C50C-4A1D-B7D1-97671DB371A6}" type="parTrans" cxnId="{43BF40E6-1488-4796-887B-149B5C49209B}">
      <dgm:prSet/>
      <dgm:spPr/>
      <dgm:t>
        <a:bodyPr/>
        <a:lstStyle/>
        <a:p>
          <a:endParaRPr lang="en-US"/>
        </a:p>
      </dgm:t>
    </dgm:pt>
    <dgm:pt modelId="{536D4098-06CA-4831-B84A-46652DFEF1FD}" type="sibTrans" cxnId="{43BF40E6-1488-4796-887B-149B5C492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2BF5F5-4303-4D38-A06B-66D31508958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5. Apresentação da Solução</a:t>
          </a:r>
          <a:endParaRPr lang="en-US" dirty="0"/>
        </a:p>
      </dgm:t>
    </dgm:pt>
    <dgm:pt modelId="{696B22D6-D580-45AD-ABA6-EB73A91EADB3}" type="parTrans" cxnId="{CCB6CF0C-2660-4F1A-A6C5-216780CA3D52}">
      <dgm:prSet/>
      <dgm:spPr/>
      <dgm:t>
        <a:bodyPr/>
        <a:lstStyle/>
        <a:p>
          <a:endParaRPr lang="en-US"/>
        </a:p>
      </dgm:t>
    </dgm:pt>
    <dgm:pt modelId="{CBE9A005-7D38-4DDC-ABB8-67CA1F4798DD}" type="sibTrans" cxnId="{CCB6CF0C-2660-4F1A-A6C5-216780CA3D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1BF18C-E3CB-42C7-8B11-8E0EDE68405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4. Arquitetura do Sistema</a:t>
          </a:r>
          <a:endParaRPr lang="en-US" dirty="0"/>
        </a:p>
      </dgm:t>
    </dgm:pt>
    <dgm:pt modelId="{AE45D651-9BFC-4123-AFAA-C9204B31A776}" type="parTrans" cxnId="{7875BB6E-41F5-4625-856C-7CD57D8DAE92}">
      <dgm:prSet/>
      <dgm:spPr/>
      <dgm:t>
        <a:bodyPr/>
        <a:lstStyle/>
        <a:p>
          <a:endParaRPr lang="en-US"/>
        </a:p>
      </dgm:t>
    </dgm:pt>
    <dgm:pt modelId="{23986C37-D739-47B2-B8A5-7A6CC8D33A67}" type="sibTrans" cxnId="{7875BB6E-41F5-4625-856C-7CD57D8DAE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CF94DC-C550-4065-9B9A-A6520843E93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6. Conclusão</a:t>
          </a:r>
          <a:endParaRPr lang="en-US" dirty="0"/>
        </a:p>
      </dgm:t>
    </dgm:pt>
    <dgm:pt modelId="{48AD649A-3A29-41BB-BB80-BB08F2EAD428}" type="parTrans" cxnId="{1AED6093-E268-403D-8E25-E4BB4337A260}">
      <dgm:prSet/>
      <dgm:spPr/>
      <dgm:t>
        <a:bodyPr/>
        <a:lstStyle/>
        <a:p>
          <a:endParaRPr lang="en-US"/>
        </a:p>
      </dgm:t>
    </dgm:pt>
    <dgm:pt modelId="{37FEDD85-9762-459F-B116-D6DA8EC51F69}" type="sibTrans" cxnId="{1AED6093-E268-403D-8E25-E4BB4337A260}">
      <dgm:prSet/>
      <dgm:spPr/>
      <dgm:t>
        <a:bodyPr/>
        <a:lstStyle/>
        <a:p>
          <a:endParaRPr lang="en-US"/>
        </a:p>
      </dgm:t>
    </dgm:pt>
    <dgm:pt modelId="{859CCAFF-EFD5-448D-ADD3-C3E7F0A1554A}" type="pres">
      <dgm:prSet presAssocID="{65FBE1F1-82FB-4E06-B9B0-12F4B03D3233}" presName="root" presStyleCnt="0">
        <dgm:presLayoutVars>
          <dgm:dir/>
          <dgm:resizeHandles val="exact"/>
        </dgm:presLayoutVars>
      </dgm:prSet>
      <dgm:spPr/>
    </dgm:pt>
    <dgm:pt modelId="{709A50DB-5E4D-4308-943D-F497B6988205}" type="pres">
      <dgm:prSet presAssocID="{65FBE1F1-82FB-4E06-B9B0-12F4B03D3233}" presName="container" presStyleCnt="0">
        <dgm:presLayoutVars>
          <dgm:dir/>
          <dgm:resizeHandles val="exact"/>
        </dgm:presLayoutVars>
      </dgm:prSet>
      <dgm:spPr/>
    </dgm:pt>
    <dgm:pt modelId="{B2A7850F-544F-4898-B593-A201679960F8}" type="pres">
      <dgm:prSet presAssocID="{8D6FABED-0D83-4CE7-A639-6320FE4F52F3}" presName="compNode" presStyleCnt="0"/>
      <dgm:spPr/>
    </dgm:pt>
    <dgm:pt modelId="{0DB9E40C-27D1-450D-9AFC-26D104015554}" type="pres">
      <dgm:prSet presAssocID="{8D6FABED-0D83-4CE7-A639-6320FE4F52F3}" presName="iconBgRect" presStyleLbl="bgShp" presStyleIdx="0" presStyleCnt="6"/>
      <dgm:spPr/>
    </dgm:pt>
    <dgm:pt modelId="{16578515-F65F-4A7B-8F56-847B838B4E8B}" type="pres">
      <dgm:prSet presAssocID="{8D6FABED-0D83-4CE7-A639-6320FE4F52F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3B15D7D9-9E6C-4B03-ADB4-C45E904B5ECB}" type="pres">
      <dgm:prSet presAssocID="{8D6FABED-0D83-4CE7-A639-6320FE4F52F3}" presName="spaceRect" presStyleCnt="0"/>
      <dgm:spPr/>
    </dgm:pt>
    <dgm:pt modelId="{EC0807CD-F252-44E2-B22A-A90A9E8334FF}" type="pres">
      <dgm:prSet presAssocID="{8D6FABED-0D83-4CE7-A639-6320FE4F52F3}" presName="textRect" presStyleLbl="revTx" presStyleIdx="0" presStyleCnt="6">
        <dgm:presLayoutVars>
          <dgm:chMax val="1"/>
          <dgm:chPref val="1"/>
        </dgm:presLayoutVars>
      </dgm:prSet>
      <dgm:spPr/>
    </dgm:pt>
    <dgm:pt modelId="{E047EA2F-C3A7-4749-88CF-FC97847B518C}" type="pres">
      <dgm:prSet presAssocID="{FEE35068-1823-40A0-B4C0-F99F2BA898E1}" presName="sibTrans" presStyleLbl="sibTrans2D1" presStyleIdx="0" presStyleCnt="0"/>
      <dgm:spPr/>
    </dgm:pt>
    <dgm:pt modelId="{A4033BBA-1684-4C68-9843-6BDF0D4CEAF3}" type="pres">
      <dgm:prSet presAssocID="{4DB99C68-2463-4D49-8CDA-62E113FF8A46}" presName="compNode" presStyleCnt="0"/>
      <dgm:spPr/>
    </dgm:pt>
    <dgm:pt modelId="{936FABDC-9E56-444A-A71E-824D1DA25EC1}" type="pres">
      <dgm:prSet presAssocID="{4DB99C68-2463-4D49-8CDA-62E113FF8A46}" presName="iconBgRect" presStyleLbl="bgShp" presStyleIdx="1" presStyleCnt="6"/>
      <dgm:spPr/>
    </dgm:pt>
    <dgm:pt modelId="{AD85F1D4-667A-4154-8083-2CF2DBC27C3F}" type="pres">
      <dgm:prSet presAssocID="{4DB99C68-2463-4D49-8CDA-62E113FF8A4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52CEC00E-428E-4991-9457-766BF789AD7D}" type="pres">
      <dgm:prSet presAssocID="{4DB99C68-2463-4D49-8CDA-62E113FF8A46}" presName="spaceRect" presStyleCnt="0"/>
      <dgm:spPr/>
    </dgm:pt>
    <dgm:pt modelId="{73DC34C1-951A-4EDA-9818-A2F79B4EF699}" type="pres">
      <dgm:prSet presAssocID="{4DB99C68-2463-4D49-8CDA-62E113FF8A46}" presName="textRect" presStyleLbl="revTx" presStyleIdx="1" presStyleCnt="6">
        <dgm:presLayoutVars>
          <dgm:chMax val="1"/>
          <dgm:chPref val="1"/>
        </dgm:presLayoutVars>
      </dgm:prSet>
      <dgm:spPr/>
    </dgm:pt>
    <dgm:pt modelId="{F0A7F138-A706-465E-BD5D-ECDAF61731E3}" type="pres">
      <dgm:prSet presAssocID="{BE782BC5-46AE-4333-82EE-2B4D82D42003}" presName="sibTrans" presStyleLbl="sibTrans2D1" presStyleIdx="0" presStyleCnt="0"/>
      <dgm:spPr/>
    </dgm:pt>
    <dgm:pt modelId="{B1CC375A-E9D0-4F1D-B8E9-5A3063967ACE}" type="pres">
      <dgm:prSet presAssocID="{DAEED192-5357-4C91-8B86-8271FF366F2A}" presName="compNode" presStyleCnt="0"/>
      <dgm:spPr/>
    </dgm:pt>
    <dgm:pt modelId="{1FDB0A37-8C7A-4310-88E9-ABAE70D92F64}" type="pres">
      <dgm:prSet presAssocID="{DAEED192-5357-4C91-8B86-8271FF366F2A}" presName="iconBgRect" presStyleLbl="bgShp" presStyleIdx="2" presStyleCnt="6"/>
      <dgm:spPr/>
    </dgm:pt>
    <dgm:pt modelId="{C3C1E31F-813F-4632-BA1C-8A72D98B5726}" type="pres">
      <dgm:prSet presAssocID="{DAEED192-5357-4C91-8B86-8271FF366F2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D450E5F-7C00-4D62-890D-EE2CBFBAC6C8}" type="pres">
      <dgm:prSet presAssocID="{DAEED192-5357-4C91-8B86-8271FF366F2A}" presName="spaceRect" presStyleCnt="0"/>
      <dgm:spPr/>
    </dgm:pt>
    <dgm:pt modelId="{BD08C976-11F6-4E4F-B986-1EFECC8947CE}" type="pres">
      <dgm:prSet presAssocID="{DAEED192-5357-4C91-8B86-8271FF366F2A}" presName="textRect" presStyleLbl="revTx" presStyleIdx="2" presStyleCnt="6">
        <dgm:presLayoutVars>
          <dgm:chMax val="1"/>
          <dgm:chPref val="1"/>
        </dgm:presLayoutVars>
      </dgm:prSet>
      <dgm:spPr/>
    </dgm:pt>
    <dgm:pt modelId="{58876DCE-F2D5-4CB0-B18D-5D649F30E554}" type="pres">
      <dgm:prSet presAssocID="{536D4098-06CA-4831-B84A-46652DFEF1FD}" presName="sibTrans" presStyleLbl="sibTrans2D1" presStyleIdx="0" presStyleCnt="0"/>
      <dgm:spPr/>
    </dgm:pt>
    <dgm:pt modelId="{25B008FF-0900-483C-ACC5-0E96804E06A7}" type="pres">
      <dgm:prSet presAssocID="{4D1BF18C-E3CB-42C7-8B11-8E0EDE684054}" presName="compNode" presStyleCnt="0"/>
      <dgm:spPr/>
    </dgm:pt>
    <dgm:pt modelId="{27C52110-212E-4678-AD65-133E79B15EFC}" type="pres">
      <dgm:prSet presAssocID="{4D1BF18C-E3CB-42C7-8B11-8E0EDE684054}" presName="iconBgRect" presStyleLbl="bgShp" presStyleIdx="3" presStyleCnt="6"/>
      <dgm:spPr/>
    </dgm:pt>
    <dgm:pt modelId="{6FE5A7C5-930F-4680-8CF5-4DCA6B2E732F}" type="pres">
      <dgm:prSet presAssocID="{4D1BF18C-E3CB-42C7-8B11-8E0EDE684054}" presName="iconRect" presStyleLbl="node1" presStyleIdx="3" presStyleCnt="6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4A0FE359-2170-4609-946C-E0A2F2D41A35}" type="pres">
      <dgm:prSet presAssocID="{4D1BF18C-E3CB-42C7-8B11-8E0EDE684054}" presName="spaceRect" presStyleCnt="0"/>
      <dgm:spPr/>
    </dgm:pt>
    <dgm:pt modelId="{D5C64400-DBCC-4F8B-9140-764FCBC7B39A}" type="pres">
      <dgm:prSet presAssocID="{4D1BF18C-E3CB-42C7-8B11-8E0EDE684054}" presName="textRect" presStyleLbl="revTx" presStyleIdx="3" presStyleCnt="6">
        <dgm:presLayoutVars>
          <dgm:chMax val="1"/>
          <dgm:chPref val="1"/>
        </dgm:presLayoutVars>
      </dgm:prSet>
      <dgm:spPr/>
    </dgm:pt>
    <dgm:pt modelId="{AFE90B60-F022-4AC9-9A2B-3DD1631EB609}" type="pres">
      <dgm:prSet presAssocID="{23986C37-D739-47B2-B8A5-7A6CC8D33A67}" presName="sibTrans" presStyleLbl="sibTrans2D1" presStyleIdx="0" presStyleCnt="0"/>
      <dgm:spPr/>
    </dgm:pt>
    <dgm:pt modelId="{7D03E928-BB6E-4812-9905-56B1DCC7072F}" type="pres">
      <dgm:prSet presAssocID="{192BF5F5-4303-4D38-A06B-66D315089587}" presName="compNode" presStyleCnt="0"/>
      <dgm:spPr/>
    </dgm:pt>
    <dgm:pt modelId="{6F71F27D-1793-4E01-9F76-12A47F3FD57F}" type="pres">
      <dgm:prSet presAssocID="{192BF5F5-4303-4D38-A06B-66D315089587}" presName="iconBgRect" presStyleLbl="bgShp" presStyleIdx="4" presStyleCnt="6"/>
      <dgm:spPr/>
    </dgm:pt>
    <dgm:pt modelId="{2F61BDC1-263A-4B9A-8568-05A979F2F91F}" type="pres">
      <dgm:prSet presAssocID="{192BF5F5-4303-4D38-A06B-66D315089587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A5BB1E7-CB4E-4C70-AD0E-F5A02C2B2D35}" type="pres">
      <dgm:prSet presAssocID="{192BF5F5-4303-4D38-A06B-66D315089587}" presName="spaceRect" presStyleCnt="0"/>
      <dgm:spPr/>
    </dgm:pt>
    <dgm:pt modelId="{9E08BF79-A6A2-440A-9B73-8CBD0194DC99}" type="pres">
      <dgm:prSet presAssocID="{192BF5F5-4303-4D38-A06B-66D315089587}" presName="textRect" presStyleLbl="revTx" presStyleIdx="4" presStyleCnt="6">
        <dgm:presLayoutVars>
          <dgm:chMax val="1"/>
          <dgm:chPref val="1"/>
        </dgm:presLayoutVars>
      </dgm:prSet>
      <dgm:spPr/>
    </dgm:pt>
    <dgm:pt modelId="{D15580AD-FDF3-43BB-9D27-4731A4B2A31D}" type="pres">
      <dgm:prSet presAssocID="{CBE9A005-7D38-4DDC-ABB8-67CA1F4798DD}" presName="sibTrans" presStyleLbl="sibTrans2D1" presStyleIdx="0" presStyleCnt="0"/>
      <dgm:spPr/>
    </dgm:pt>
    <dgm:pt modelId="{55AC96E2-346C-4CDD-9D5E-9EC023B68B21}" type="pres">
      <dgm:prSet presAssocID="{88CF94DC-C550-4065-9B9A-A6520843E93F}" presName="compNode" presStyleCnt="0"/>
      <dgm:spPr/>
    </dgm:pt>
    <dgm:pt modelId="{BECF4E5D-321A-4FC1-B966-23E4164A74E3}" type="pres">
      <dgm:prSet presAssocID="{88CF94DC-C550-4065-9B9A-A6520843E93F}" presName="iconBgRect" presStyleLbl="bgShp" presStyleIdx="5" presStyleCnt="6"/>
      <dgm:spPr/>
    </dgm:pt>
    <dgm:pt modelId="{07759114-8464-4AF2-B2F1-211AA05E9B76}" type="pres">
      <dgm:prSet presAssocID="{88CF94DC-C550-4065-9B9A-A6520843E93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6EE9BCC-87D5-4198-B1D3-E85F270658FC}" type="pres">
      <dgm:prSet presAssocID="{88CF94DC-C550-4065-9B9A-A6520843E93F}" presName="spaceRect" presStyleCnt="0"/>
      <dgm:spPr/>
    </dgm:pt>
    <dgm:pt modelId="{A73AF87E-61FD-412E-AADF-17C0FD068792}" type="pres">
      <dgm:prSet presAssocID="{88CF94DC-C550-4065-9B9A-A6520843E93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5EB7700-0ADC-44C2-99C3-D23276606C45}" type="presOf" srcId="{4DB99C68-2463-4D49-8CDA-62E113FF8A46}" destId="{73DC34C1-951A-4EDA-9818-A2F79B4EF699}" srcOrd="0" destOrd="0" presId="urn:microsoft.com/office/officeart/2018/2/layout/IconCircleList"/>
    <dgm:cxn modelId="{CCB6CF0C-2660-4F1A-A6C5-216780CA3D52}" srcId="{65FBE1F1-82FB-4E06-B9B0-12F4B03D3233}" destId="{192BF5F5-4303-4D38-A06B-66D315089587}" srcOrd="4" destOrd="0" parTransId="{696B22D6-D580-45AD-ABA6-EB73A91EADB3}" sibTransId="{CBE9A005-7D38-4DDC-ABB8-67CA1F4798DD}"/>
    <dgm:cxn modelId="{0912AE1A-0780-40F7-AE1B-3B03DAF10CBC}" type="presOf" srcId="{FEE35068-1823-40A0-B4C0-F99F2BA898E1}" destId="{E047EA2F-C3A7-4749-88CF-FC97847B518C}" srcOrd="0" destOrd="0" presId="urn:microsoft.com/office/officeart/2018/2/layout/IconCircleList"/>
    <dgm:cxn modelId="{4892FA1D-02F5-49A1-A7F6-8B66E208D2EF}" type="presOf" srcId="{BE782BC5-46AE-4333-82EE-2B4D82D42003}" destId="{F0A7F138-A706-465E-BD5D-ECDAF61731E3}" srcOrd="0" destOrd="0" presId="urn:microsoft.com/office/officeart/2018/2/layout/IconCircleList"/>
    <dgm:cxn modelId="{6EA5E826-2DE5-4925-9C07-1332F08083D6}" type="presOf" srcId="{8D6FABED-0D83-4CE7-A639-6320FE4F52F3}" destId="{EC0807CD-F252-44E2-B22A-A90A9E8334FF}" srcOrd="0" destOrd="0" presId="urn:microsoft.com/office/officeart/2018/2/layout/IconCircleList"/>
    <dgm:cxn modelId="{D8733250-7A31-4B90-BC0B-6890BB7A0383}" type="presOf" srcId="{88CF94DC-C550-4065-9B9A-A6520843E93F}" destId="{A73AF87E-61FD-412E-AADF-17C0FD068792}" srcOrd="0" destOrd="0" presId="urn:microsoft.com/office/officeart/2018/2/layout/IconCircleList"/>
    <dgm:cxn modelId="{F0ED4E68-E468-408B-B8EC-06B616DA6BE9}" type="presOf" srcId="{536D4098-06CA-4831-B84A-46652DFEF1FD}" destId="{58876DCE-F2D5-4CB0-B18D-5D649F30E554}" srcOrd="0" destOrd="0" presId="urn:microsoft.com/office/officeart/2018/2/layout/IconCircleList"/>
    <dgm:cxn modelId="{DBA84069-97FE-47AB-AC8C-CA919CE7CE81}" type="presOf" srcId="{4D1BF18C-E3CB-42C7-8B11-8E0EDE684054}" destId="{D5C64400-DBCC-4F8B-9140-764FCBC7B39A}" srcOrd="0" destOrd="0" presId="urn:microsoft.com/office/officeart/2018/2/layout/IconCircleList"/>
    <dgm:cxn modelId="{7875BB6E-41F5-4625-856C-7CD57D8DAE92}" srcId="{65FBE1F1-82FB-4E06-B9B0-12F4B03D3233}" destId="{4D1BF18C-E3CB-42C7-8B11-8E0EDE684054}" srcOrd="3" destOrd="0" parTransId="{AE45D651-9BFC-4123-AFAA-C9204B31A776}" sibTransId="{23986C37-D739-47B2-B8A5-7A6CC8D33A67}"/>
    <dgm:cxn modelId="{EDFD0F76-7EEB-4C0F-B51A-35E82A29EF4C}" type="presOf" srcId="{DAEED192-5357-4C91-8B86-8271FF366F2A}" destId="{BD08C976-11F6-4E4F-B986-1EFECC8947CE}" srcOrd="0" destOrd="0" presId="urn:microsoft.com/office/officeart/2018/2/layout/IconCircleList"/>
    <dgm:cxn modelId="{9FC0AE7D-AA52-4418-8820-5EAC40CCC1F8}" srcId="{65FBE1F1-82FB-4E06-B9B0-12F4B03D3233}" destId="{8D6FABED-0D83-4CE7-A639-6320FE4F52F3}" srcOrd="0" destOrd="0" parTransId="{114D0D77-E3F0-4D2B-8F97-59615237507A}" sibTransId="{FEE35068-1823-40A0-B4C0-F99F2BA898E1}"/>
    <dgm:cxn modelId="{1AED6093-E268-403D-8E25-E4BB4337A260}" srcId="{65FBE1F1-82FB-4E06-B9B0-12F4B03D3233}" destId="{88CF94DC-C550-4065-9B9A-A6520843E93F}" srcOrd="5" destOrd="0" parTransId="{48AD649A-3A29-41BB-BB80-BB08F2EAD428}" sibTransId="{37FEDD85-9762-459F-B116-D6DA8EC51F69}"/>
    <dgm:cxn modelId="{38660DA2-0C11-40F3-AB81-98428C75241B}" type="presOf" srcId="{23986C37-D739-47B2-B8A5-7A6CC8D33A67}" destId="{AFE90B60-F022-4AC9-9A2B-3DD1631EB609}" srcOrd="0" destOrd="0" presId="urn:microsoft.com/office/officeart/2018/2/layout/IconCircleList"/>
    <dgm:cxn modelId="{3D5EFEA2-DB51-48F0-A0F5-0FF544054FF5}" type="presOf" srcId="{CBE9A005-7D38-4DDC-ABB8-67CA1F4798DD}" destId="{D15580AD-FDF3-43BB-9D27-4731A4B2A31D}" srcOrd="0" destOrd="0" presId="urn:microsoft.com/office/officeart/2018/2/layout/IconCircleList"/>
    <dgm:cxn modelId="{CF9DD0BE-D2CF-42A8-A66C-EA2CDCAE1F9E}" type="presOf" srcId="{65FBE1F1-82FB-4E06-B9B0-12F4B03D3233}" destId="{859CCAFF-EFD5-448D-ADD3-C3E7F0A1554A}" srcOrd="0" destOrd="0" presId="urn:microsoft.com/office/officeart/2018/2/layout/IconCircleList"/>
    <dgm:cxn modelId="{A25833E0-3ACC-4CCC-A5E5-4E193CC7075D}" type="presOf" srcId="{192BF5F5-4303-4D38-A06B-66D315089587}" destId="{9E08BF79-A6A2-440A-9B73-8CBD0194DC99}" srcOrd="0" destOrd="0" presId="urn:microsoft.com/office/officeart/2018/2/layout/IconCircleList"/>
    <dgm:cxn modelId="{43BF40E6-1488-4796-887B-149B5C49209B}" srcId="{65FBE1F1-82FB-4E06-B9B0-12F4B03D3233}" destId="{DAEED192-5357-4C91-8B86-8271FF366F2A}" srcOrd="2" destOrd="0" parTransId="{9C0B85BD-C50C-4A1D-B7D1-97671DB371A6}" sibTransId="{536D4098-06CA-4831-B84A-46652DFEF1FD}"/>
    <dgm:cxn modelId="{DC2DECEB-43E8-4C0D-A5B0-746D4FC346EA}" srcId="{65FBE1F1-82FB-4E06-B9B0-12F4B03D3233}" destId="{4DB99C68-2463-4D49-8CDA-62E113FF8A46}" srcOrd="1" destOrd="0" parTransId="{8BB4226C-3CE4-4A9E-9705-9A74C492CA80}" sibTransId="{BE782BC5-46AE-4333-82EE-2B4D82D42003}"/>
    <dgm:cxn modelId="{570E0898-E788-4841-9EFB-EE6F43ED4553}" type="presParOf" srcId="{859CCAFF-EFD5-448D-ADD3-C3E7F0A1554A}" destId="{709A50DB-5E4D-4308-943D-F497B6988205}" srcOrd="0" destOrd="0" presId="urn:microsoft.com/office/officeart/2018/2/layout/IconCircleList"/>
    <dgm:cxn modelId="{0ED3703B-7F65-43F9-8B1E-C2604A30513C}" type="presParOf" srcId="{709A50DB-5E4D-4308-943D-F497B6988205}" destId="{B2A7850F-544F-4898-B593-A201679960F8}" srcOrd="0" destOrd="0" presId="urn:microsoft.com/office/officeart/2018/2/layout/IconCircleList"/>
    <dgm:cxn modelId="{0D277818-ABFF-4D51-A9DA-1AA6E6084457}" type="presParOf" srcId="{B2A7850F-544F-4898-B593-A201679960F8}" destId="{0DB9E40C-27D1-450D-9AFC-26D104015554}" srcOrd="0" destOrd="0" presId="urn:microsoft.com/office/officeart/2018/2/layout/IconCircleList"/>
    <dgm:cxn modelId="{5BB7FCDC-61CF-4C98-8879-546FDA7525A7}" type="presParOf" srcId="{B2A7850F-544F-4898-B593-A201679960F8}" destId="{16578515-F65F-4A7B-8F56-847B838B4E8B}" srcOrd="1" destOrd="0" presId="urn:microsoft.com/office/officeart/2018/2/layout/IconCircleList"/>
    <dgm:cxn modelId="{50116DEE-4070-4176-BC82-973A47995D83}" type="presParOf" srcId="{B2A7850F-544F-4898-B593-A201679960F8}" destId="{3B15D7D9-9E6C-4B03-ADB4-C45E904B5ECB}" srcOrd="2" destOrd="0" presId="urn:microsoft.com/office/officeart/2018/2/layout/IconCircleList"/>
    <dgm:cxn modelId="{07DA597B-6CE3-4526-A95B-3CC9E449FD4A}" type="presParOf" srcId="{B2A7850F-544F-4898-B593-A201679960F8}" destId="{EC0807CD-F252-44E2-B22A-A90A9E8334FF}" srcOrd="3" destOrd="0" presId="urn:microsoft.com/office/officeart/2018/2/layout/IconCircleList"/>
    <dgm:cxn modelId="{53482C36-495B-4FF5-A0B8-7DD7DD97E666}" type="presParOf" srcId="{709A50DB-5E4D-4308-943D-F497B6988205}" destId="{E047EA2F-C3A7-4749-88CF-FC97847B518C}" srcOrd="1" destOrd="0" presId="urn:microsoft.com/office/officeart/2018/2/layout/IconCircleList"/>
    <dgm:cxn modelId="{9293CC2D-3E4F-47C7-BE15-4B988C40AA3B}" type="presParOf" srcId="{709A50DB-5E4D-4308-943D-F497B6988205}" destId="{A4033BBA-1684-4C68-9843-6BDF0D4CEAF3}" srcOrd="2" destOrd="0" presId="urn:microsoft.com/office/officeart/2018/2/layout/IconCircleList"/>
    <dgm:cxn modelId="{009EC424-2E0A-497C-BC59-DD2BB8CDF521}" type="presParOf" srcId="{A4033BBA-1684-4C68-9843-6BDF0D4CEAF3}" destId="{936FABDC-9E56-444A-A71E-824D1DA25EC1}" srcOrd="0" destOrd="0" presId="urn:microsoft.com/office/officeart/2018/2/layout/IconCircleList"/>
    <dgm:cxn modelId="{6FFA6147-5510-4892-8201-DB75666C5AF2}" type="presParOf" srcId="{A4033BBA-1684-4C68-9843-6BDF0D4CEAF3}" destId="{AD85F1D4-667A-4154-8083-2CF2DBC27C3F}" srcOrd="1" destOrd="0" presId="urn:microsoft.com/office/officeart/2018/2/layout/IconCircleList"/>
    <dgm:cxn modelId="{BDED1833-BA8A-42C2-B762-793450BFD696}" type="presParOf" srcId="{A4033BBA-1684-4C68-9843-6BDF0D4CEAF3}" destId="{52CEC00E-428E-4991-9457-766BF789AD7D}" srcOrd="2" destOrd="0" presId="urn:microsoft.com/office/officeart/2018/2/layout/IconCircleList"/>
    <dgm:cxn modelId="{473744A1-41A4-480F-A889-80A55C4299D0}" type="presParOf" srcId="{A4033BBA-1684-4C68-9843-6BDF0D4CEAF3}" destId="{73DC34C1-951A-4EDA-9818-A2F79B4EF699}" srcOrd="3" destOrd="0" presId="urn:microsoft.com/office/officeart/2018/2/layout/IconCircleList"/>
    <dgm:cxn modelId="{55EDB1D9-864D-4032-9212-FB3D06E0562D}" type="presParOf" srcId="{709A50DB-5E4D-4308-943D-F497B6988205}" destId="{F0A7F138-A706-465E-BD5D-ECDAF61731E3}" srcOrd="3" destOrd="0" presId="urn:microsoft.com/office/officeart/2018/2/layout/IconCircleList"/>
    <dgm:cxn modelId="{BC22B90E-CEEB-4A1B-A5B6-E83668B4E5A1}" type="presParOf" srcId="{709A50DB-5E4D-4308-943D-F497B6988205}" destId="{B1CC375A-E9D0-4F1D-B8E9-5A3063967ACE}" srcOrd="4" destOrd="0" presId="urn:microsoft.com/office/officeart/2018/2/layout/IconCircleList"/>
    <dgm:cxn modelId="{6DB0743A-631C-47CD-BDEA-0B9846158950}" type="presParOf" srcId="{B1CC375A-E9D0-4F1D-B8E9-5A3063967ACE}" destId="{1FDB0A37-8C7A-4310-88E9-ABAE70D92F64}" srcOrd="0" destOrd="0" presId="urn:microsoft.com/office/officeart/2018/2/layout/IconCircleList"/>
    <dgm:cxn modelId="{3EAF2CDB-4064-4BED-BABF-CD08E9CA87D5}" type="presParOf" srcId="{B1CC375A-E9D0-4F1D-B8E9-5A3063967ACE}" destId="{C3C1E31F-813F-4632-BA1C-8A72D98B5726}" srcOrd="1" destOrd="0" presId="urn:microsoft.com/office/officeart/2018/2/layout/IconCircleList"/>
    <dgm:cxn modelId="{C0DE04FF-9609-45E4-A488-B315CA394CDE}" type="presParOf" srcId="{B1CC375A-E9D0-4F1D-B8E9-5A3063967ACE}" destId="{8D450E5F-7C00-4D62-890D-EE2CBFBAC6C8}" srcOrd="2" destOrd="0" presId="urn:microsoft.com/office/officeart/2018/2/layout/IconCircleList"/>
    <dgm:cxn modelId="{5D88B238-B101-4EC2-9949-60E65B1F2D05}" type="presParOf" srcId="{B1CC375A-E9D0-4F1D-B8E9-5A3063967ACE}" destId="{BD08C976-11F6-4E4F-B986-1EFECC8947CE}" srcOrd="3" destOrd="0" presId="urn:microsoft.com/office/officeart/2018/2/layout/IconCircleList"/>
    <dgm:cxn modelId="{EF37A47E-F740-4775-A0E2-1509D03F415F}" type="presParOf" srcId="{709A50DB-5E4D-4308-943D-F497B6988205}" destId="{58876DCE-F2D5-4CB0-B18D-5D649F30E554}" srcOrd="5" destOrd="0" presId="urn:microsoft.com/office/officeart/2018/2/layout/IconCircleList"/>
    <dgm:cxn modelId="{168D03EA-AE1B-4087-9EC4-48B65AAEBA99}" type="presParOf" srcId="{709A50DB-5E4D-4308-943D-F497B6988205}" destId="{25B008FF-0900-483C-ACC5-0E96804E06A7}" srcOrd="6" destOrd="0" presId="urn:microsoft.com/office/officeart/2018/2/layout/IconCircleList"/>
    <dgm:cxn modelId="{033E683E-0FEC-478F-961C-33AAFFE8538C}" type="presParOf" srcId="{25B008FF-0900-483C-ACC5-0E96804E06A7}" destId="{27C52110-212E-4678-AD65-133E79B15EFC}" srcOrd="0" destOrd="0" presId="urn:microsoft.com/office/officeart/2018/2/layout/IconCircleList"/>
    <dgm:cxn modelId="{F7232973-C73C-4401-B43C-2BD40550AA9F}" type="presParOf" srcId="{25B008FF-0900-483C-ACC5-0E96804E06A7}" destId="{6FE5A7C5-930F-4680-8CF5-4DCA6B2E732F}" srcOrd="1" destOrd="0" presId="urn:microsoft.com/office/officeart/2018/2/layout/IconCircleList"/>
    <dgm:cxn modelId="{EFFE5732-2BFB-4F27-AD83-CF91D557A825}" type="presParOf" srcId="{25B008FF-0900-483C-ACC5-0E96804E06A7}" destId="{4A0FE359-2170-4609-946C-E0A2F2D41A35}" srcOrd="2" destOrd="0" presId="urn:microsoft.com/office/officeart/2018/2/layout/IconCircleList"/>
    <dgm:cxn modelId="{313ED269-164F-4EFA-8AB7-FB4E44E9DA51}" type="presParOf" srcId="{25B008FF-0900-483C-ACC5-0E96804E06A7}" destId="{D5C64400-DBCC-4F8B-9140-764FCBC7B39A}" srcOrd="3" destOrd="0" presId="urn:microsoft.com/office/officeart/2018/2/layout/IconCircleList"/>
    <dgm:cxn modelId="{9B518DF2-6E9F-48DF-AFB7-5B37509456E0}" type="presParOf" srcId="{709A50DB-5E4D-4308-943D-F497B6988205}" destId="{AFE90B60-F022-4AC9-9A2B-3DD1631EB609}" srcOrd="7" destOrd="0" presId="urn:microsoft.com/office/officeart/2018/2/layout/IconCircleList"/>
    <dgm:cxn modelId="{6D0A351B-87B7-4E1F-A8FA-94BC476C36C5}" type="presParOf" srcId="{709A50DB-5E4D-4308-943D-F497B6988205}" destId="{7D03E928-BB6E-4812-9905-56B1DCC7072F}" srcOrd="8" destOrd="0" presId="urn:microsoft.com/office/officeart/2018/2/layout/IconCircleList"/>
    <dgm:cxn modelId="{15A9D048-8C00-4F66-826D-74F9E2BE0FBD}" type="presParOf" srcId="{7D03E928-BB6E-4812-9905-56B1DCC7072F}" destId="{6F71F27D-1793-4E01-9F76-12A47F3FD57F}" srcOrd="0" destOrd="0" presId="urn:microsoft.com/office/officeart/2018/2/layout/IconCircleList"/>
    <dgm:cxn modelId="{F78D4476-9235-4CBA-A4BC-0B3680990B1E}" type="presParOf" srcId="{7D03E928-BB6E-4812-9905-56B1DCC7072F}" destId="{2F61BDC1-263A-4B9A-8568-05A979F2F91F}" srcOrd="1" destOrd="0" presId="urn:microsoft.com/office/officeart/2018/2/layout/IconCircleList"/>
    <dgm:cxn modelId="{212113E1-39C9-40AF-A7E9-527E0A49D0B3}" type="presParOf" srcId="{7D03E928-BB6E-4812-9905-56B1DCC7072F}" destId="{EA5BB1E7-CB4E-4C70-AD0E-F5A02C2B2D35}" srcOrd="2" destOrd="0" presId="urn:microsoft.com/office/officeart/2018/2/layout/IconCircleList"/>
    <dgm:cxn modelId="{B13B0105-E776-44E8-942F-07A62EBA0000}" type="presParOf" srcId="{7D03E928-BB6E-4812-9905-56B1DCC7072F}" destId="{9E08BF79-A6A2-440A-9B73-8CBD0194DC99}" srcOrd="3" destOrd="0" presId="urn:microsoft.com/office/officeart/2018/2/layout/IconCircleList"/>
    <dgm:cxn modelId="{DAEC7606-31F9-46E6-8BBF-19D708D84AB4}" type="presParOf" srcId="{709A50DB-5E4D-4308-943D-F497B6988205}" destId="{D15580AD-FDF3-43BB-9D27-4731A4B2A31D}" srcOrd="9" destOrd="0" presId="urn:microsoft.com/office/officeart/2018/2/layout/IconCircleList"/>
    <dgm:cxn modelId="{4CA9DF04-99D6-4B9D-8518-4D44817F75F0}" type="presParOf" srcId="{709A50DB-5E4D-4308-943D-F497B6988205}" destId="{55AC96E2-346C-4CDD-9D5E-9EC023B68B21}" srcOrd="10" destOrd="0" presId="urn:microsoft.com/office/officeart/2018/2/layout/IconCircleList"/>
    <dgm:cxn modelId="{0C355BA6-2E7D-4F42-9B67-547DAC2A72FB}" type="presParOf" srcId="{55AC96E2-346C-4CDD-9D5E-9EC023B68B21}" destId="{BECF4E5D-321A-4FC1-B966-23E4164A74E3}" srcOrd="0" destOrd="0" presId="urn:microsoft.com/office/officeart/2018/2/layout/IconCircleList"/>
    <dgm:cxn modelId="{2782C5C4-FA45-4A7B-8582-02F43E59C56D}" type="presParOf" srcId="{55AC96E2-346C-4CDD-9D5E-9EC023B68B21}" destId="{07759114-8464-4AF2-B2F1-211AA05E9B76}" srcOrd="1" destOrd="0" presId="urn:microsoft.com/office/officeart/2018/2/layout/IconCircleList"/>
    <dgm:cxn modelId="{4D1C3F04-ED64-405C-8E91-3C524CB785DD}" type="presParOf" srcId="{55AC96E2-346C-4CDD-9D5E-9EC023B68B21}" destId="{76EE9BCC-87D5-4198-B1D3-E85F270658FC}" srcOrd="2" destOrd="0" presId="urn:microsoft.com/office/officeart/2018/2/layout/IconCircleList"/>
    <dgm:cxn modelId="{844B9A71-4504-461A-8C43-98E066F47D64}" type="presParOf" srcId="{55AC96E2-346C-4CDD-9D5E-9EC023B68B21}" destId="{A73AF87E-61FD-412E-AADF-17C0FD0687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E40C-27D1-450D-9AFC-26D104015554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78515-F65F-4A7B-8F56-847B838B4E8B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807CD-F252-44E2-B22A-A90A9E8334FF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1. Resumo</a:t>
          </a:r>
          <a:endParaRPr lang="en-US" sz="1900" kern="1200" dirty="0"/>
        </a:p>
      </dsp:txBody>
      <dsp:txXfrm>
        <a:off x="1172126" y="908559"/>
        <a:ext cx="2114937" cy="897246"/>
      </dsp:txXfrm>
    </dsp:sp>
    <dsp:sp modelId="{936FABDC-9E56-444A-A71E-824D1DA25EC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5F1D4-667A-4154-8083-2CF2DBC27C3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C34C1-951A-4EDA-9818-A2F79B4EF699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2. Objetivos</a:t>
          </a:r>
          <a:endParaRPr lang="en-US" sz="1900" kern="1200" dirty="0"/>
        </a:p>
      </dsp:txBody>
      <dsp:txXfrm>
        <a:off x="4745088" y="908559"/>
        <a:ext cx="2114937" cy="897246"/>
      </dsp:txXfrm>
    </dsp:sp>
    <dsp:sp modelId="{1FDB0A37-8C7A-4310-88E9-ABAE70D92F64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1E31F-813F-4632-BA1C-8A72D98B5726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8C976-11F6-4E4F-B986-1EFECC8947CE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3. Estudo de Literacia Financeira</a:t>
          </a:r>
          <a:endParaRPr lang="en-US" sz="1900" kern="1200"/>
        </a:p>
      </dsp:txBody>
      <dsp:txXfrm>
        <a:off x="8318049" y="908559"/>
        <a:ext cx="2114937" cy="897246"/>
      </dsp:txXfrm>
    </dsp:sp>
    <dsp:sp modelId="{27C52110-212E-4678-AD65-133E79B15EFC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5A7C5-930F-4680-8CF5-4DCA6B2E732F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64400-DBCC-4F8B-9140-764FCBC7B39A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4. Arquitetura do Sistema</a:t>
          </a:r>
          <a:endParaRPr lang="en-US" sz="1900" kern="1200" dirty="0"/>
        </a:p>
      </dsp:txBody>
      <dsp:txXfrm>
        <a:off x="1172126" y="2545532"/>
        <a:ext cx="2114937" cy="897246"/>
      </dsp:txXfrm>
    </dsp:sp>
    <dsp:sp modelId="{6F71F27D-1793-4E01-9F76-12A47F3FD57F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1BDC1-263A-4B9A-8568-05A979F2F91F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8BF79-A6A2-440A-9B73-8CBD0194DC99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5. Apresentação da Solução</a:t>
          </a:r>
          <a:endParaRPr lang="en-US" sz="1900" kern="1200" dirty="0"/>
        </a:p>
      </dsp:txBody>
      <dsp:txXfrm>
        <a:off x="4745088" y="2545532"/>
        <a:ext cx="2114937" cy="897246"/>
      </dsp:txXfrm>
    </dsp:sp>
    <dsp:sp modelId="{BECF4E5D-321A-4FC1-B966-23E4164A74E3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59114-8464-4AF2-B2F1-211AA05E9B76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AF87E-61FD-412E-AADF-17C0FD068792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6. Conclusão</a:t>
          </a:r>
          <a:endParaRPr lang="en-US" sz="1900" kern="1200" dirty="0"/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450D-FE04-4649-967A-ECCD9592D93D}" type="datetimeFigureOut">
              <a:rPr lang="pt-PT" smtClean="0"/>
              <a:t>01/07/25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8EFE1-CDA0-7846-B900-A3F86E6465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51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Bem vindos à apresentação do projeto Smart4Finances....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37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Onde existe um problema, existe uma oportunidade de negócio, neste caso surgiu o smart4finances.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41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sabem, em Portugal existe um problema financeiro, onde grande parte do património dos portugueses está em dinheiro liquido/depósitos.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538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portugueses gastam mais dinheiro em bebidas, tabaco e narcóticos do que em serviços de saúde e gastam mais dinheiro em restaurante e alojamentos do que na sua saúde.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4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inflação na zona euro em 2022 foi 9.1% e em Portugal 9.3%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66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juntar a tudo isto, Portugal tem um nível de literacia financeiro muito baixo, o que representa que é o povo mais impactado e arrastado pela inflação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24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da arquitetura (</a:t>
            </a:r>
            <a:r>
              <a:rPr lang="pt-PT" dirty="0" err="1"/>
              <a:t>Vue</a:t>
            </a:r>
            <a:r>
              <a:rPr lang="pt-PT" dirty="0"/>
              <a:t> </a:t>
            </a:r>
            <a:r>
              <a:rPr lang="pt-PT" dirty="0" err="1"/>
              <a:t>frontend</a:t>
            </a:r>
            <a:r>
              <a:rPr lang="pt-PT" dirty="0"/>
              <a:t>, </a:t>
            </a:r>
            <a:r>
              <a:rPr lang="pt-PT" dirty="0" err="1"/>
              <a:t>Laravel</a:t>
            </a:r>
            <a:r>
              <a:rPr lang="pt-PT" dirty="0"/>
              <a:t> </a:t>
            </a:r>
            <a:r>
              <a:rPr lang="pt-PT" dirty="0" err="1"/>
              <a:t>backend</a:t>
            </a:r>
            <a:r>
              <a:rPr lang="pt-PT" dirty="0"/>
              <a:t>, </a:t>
            </a:r>
            <a:r>
              <a:rPr lang="pt-PT" dirty="0" err="1"/>
              <a:t>mysql</a:t>
            </a:r>
            <a:r>
              <a:rPr lang="pt-PT" dirty="0"/>
              <a:t> </a:t>
            </a:r>
            <a:r>
              <a:rPr lang="pt-PT" dirty="0" err="1"/>
              <a:t>backend</a:t>
            </a:r>
            <a:r>
              <a:rPr lang="pt-PT" dirty="0"/>
              <a:t> para ter a nossa </a:t>
            </a:r>
            <a:r>
              <a:rPr lang="pt-PT" dirty="0" err="1"/>
              <a:t>bd</a:t>
            </a:r>
            <a:r>
              <a:rPr lang="pt-PT" dirty="0"/>
              <a:t>, </a:t>
            </a:r>
            <a:r>
              <a:rPr lang="pt-PT" dirty="0" err="1"/>
              <a:t>laravel</a:t>
            </a:r>
            <a:r>
              <a:rPr lang="pt-PT" dirty="0"/>
              <a:t> mail </a:t>
            </a:r>
            <a:r>
              <a:rPr lang="pt-PT" dirty="0" err="1"/>
              <a:t>system</a:t>
            </a:r>
            <a:r>
              <a:rPr lang="pt-PT" dirty="0"/>
              <a:t> para no registo o </a:t>
            </a:r>
            <a:r>
              <a:rPr lang="pt-PT" dirty="0" err="1"/>
              <a:t>user</a:t>
            </a:r>
            <a:r>
              <a:rPr lang="pt-PT" dirty="0"/>
              <a:t> receber um email para confirmar registo e receber os relatórios financeiros)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50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C075-C292-91FC-541D-51F14557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7FC5D08F-B60F-378A-93F7-13B2AE0A9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EA5619D-CF97-39E6-1ACB-62024078C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Agradecer à professora,</a:t>
            </a:r>
          </a:p>
          <a:p>
            <a:r>
              <a:rPr lang="pt-PT" dirty="0"/>
              <a:t>Avó e família</a:t>
            </a:r>
          </a:p>
          <a:p>
            <a:r>
              <a:rPr lang="pt-PT" dirty="0"/>
              <a:t>Presentes </a:t>
            </a:r>
            <a:r>
              <a:rPr lang="pt-PT" dirty="0" err="1"/>
              <a:t>etc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335E877-67EB-E114-3AE6-D19883AAE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5205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0D181-B150-E2A2-F3C7-D2A52E16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D831E3FA-DE5B-A111-42E5-43757BFD3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E3969C3A-B69D-BCD6-1F22-DD2AB2008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Agradecer à professora,</a:t>
            </a:r>
          </a:p>
          <a:p>
            <a:r>
              <a:rPr lang="pt-PT" dirty="0"/>
              <a:t>Avó e família</a:t>
            </a:r>
          </a:p>
          <a:p>
            <a:r>
              <a:rPr lang="pt-PT" dirty="0"/>
              <a:t>Presentes </a:t>
            </a:r>
            <a:r>
              <a:rPr lang="pt-PT" dirty="0" err="1"/>
              <a:t>etc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0E49033-09FB-9037-5C94-5D8186135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282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20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4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7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8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77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49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40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36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25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84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9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martins.p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FE49DB30-EF20-0682-B2A2-526B582F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62" r="-1" b="11862"/>
          <a:stretch>
            <a:fillRect/>
          </a:stretch>
        </p:blipFill>
        <p:spPr>
          <a:xfrm>
            <a:off x="2" y="10"/>
            <a:ext cx="12191998" cy="6858398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  <p:pic>
        <p:nvPicPr>
          <p:cNvPr id="4098" name="Picture 2" descr="Polytechnic Institute of Leiria - Wikipedia">
            <a:extLst>
              <a:ext uri="{FF2B5EF4-FFF2-40B4-BE49-F238E27FC236}">
                <a16:creationId xmlns:a16="http://schemas.microsoft.com/office/drawing/2014/main" id="{2FB1AE5E-97C8-9B99-BF67-A5FEF95D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92" y="122684"/>
            <a:ext cx="2524952" cy="9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6870550-6EFC-CF43-103C-FD8B1A059D31}"/>
              </a:ext>
            </a:extLst>
          </p:cNvPr>
          <p:cNvSpPr txBox="1"/>
          <p:nvPr/>
        </p:nvSpPr>
        <p:spPr>
          <a:xfrm>
            <a:off x="9639992" y="1753432"/>
            <a:ext cx="266429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75000"/>
                  </a:schemeClr>
                </a:solidFill>
              </a:rPr>
              <a:t>Orientador</a:t>
            </a:r>
            <a:endParaRPr lang="pt-PT" sz="1400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pt-PT" sz="1100" dirty="0">
                <a:solidFill>
                  <a:schemeClr val="bg2">
                    <a:lumMod val="75000"/>
                  </a:schemeClr>
                </a:solidFill>
              </a:rPr>
              <a:t>Iolanda Bernardino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099BDC9-367D-6AF2-6ACB-772374BF67F7}"/>
              </a:ext>
            </a:extLst>
          </p:cNvPr>
          <p:cNvSpPr txBox="1"/>
          <p:nvPr/>
        </p:nvSpPr>
        <p:spPr>
          <a:xfrm>
            <a:off x="9639992" y="1012162"/>
            <a:ext cx="238828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600" dirty="0">
                <a:solidFill>
                  <a:schemeClr val="bg2">
                    <a:lumMod val="75000"/>
                  </a:schemeClr>
                </a:solidFill>
              </a:rPr>
              <a:t>Autores</a:t>
            </a:r>
          </a:p>
          <a:p>
            <a:r>
              <a:rPr lang="pt-PT" sz="1100" dirty="0">
                <a:solidFill>
                  <a:schemeClr val="bg2">
                    <a:lumMod val="75000"/>
                  </a:schemeClr>
                </a:solidFill>
              </a:rPr>
              <a:t>Cláudio Martins – 2222040</a:t>
            </a:r>
          </a:p>
          <a:p>
            <a:r>
              <a:rPr lang="pt-PT" sz="1100" dirty="0">
                <a:solidFill>
                  <a:schemeClr val="bg2">
                    <a:lumMod val="75000"/>
                  </a:schemeClr>
                </a:solidFill>
              </a:rPr>
              <a:t>Gonçalo Ferreira – 2222051</a:t>
            </a:r>
          </a:p>
          <a:p>
            <a:endParaRPr lang="pt-PT" sz="1400" dirty="0">
              <a:solidFill>
                <a:srgbClr val="DDAB2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762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símbolo, logótipo, Tipo de letra&#10;&#10;Os conteúdos gerados por IA podem estar incorretos.">
            <a:hlinkClick r:id="rId2"/>
            <a:extLst>
              <a:ext uri="{FF2B5EF4-FFF2-40B4-BE49-F238E27FC236}">
                <a16:creationId xmlns:a16="http://schemas.microsoft.com/office/drawing/2014/main" id="{3679E6A5-ADDA-3C9A-48DB-E4695B5470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05586" y="1142999"/>
            <a:ext cx="4580823" cy="4580823"/>
          </a:xfrm>
          <a:prstGeom prst="round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B34F39-0879-F4AA-E001-66A84D175D80}"/>
              </a:ext>
            </a:extLst>
          </p:cNvPr>
          <p:cNvSpPr txBox="1">
            <a:spLocks/>
          </p:cNvSpPr>
          <p:nvPr/>
        </p:nvSpPr>
        <p:spPr>
          <a:xfrm>
            <a:off x="11473315" y="6054291"/>
            <a:ext cx="718686" cy="777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154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A8D45-0265-8E97-A9DE-081C484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pt-PT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Conclusão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5" name="Imagem 4" descr="Uma imagem com texto, captura de ecrã, diagrama, Saturação de cores&#10;&#10;Os conteúdos gerados por IA podem estar incorretos.">
            <a:extLst>
              <a:ext uri="{FF2B5EF4-FFF2-40B4-BE49-F238E27FC236}">
                <a16:creationId xmlns:a16="http://schemas.microsoft.com/office/drawing/2014/main" id="{C7AFFA95-3282-9C7D-F876-568C7AF10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9" y="223512"/>
            <a:ext cx="3157404" cy="6410975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748F06-04CE-37A1-4F33-D93A3B6A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538" y="2201849"/>
            <a:ext cx="6140449" cy="2454300"/>
          </a:xfrm>
        </p:spPr>
        <p:txBody>
          <a:bodyPr>
            <a:normAutofit/>
          </a:bodyPr>
          <a:lstStyle/>
          <a:p>
            <a:endParaRPr lang="pt-PT" sz="2000" b="1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Aplicação web funcional e intuitiva.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Dashboards e relatórios detalhados.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Alertas automáticos personalizados.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Boa usabilidade comprovada.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Plataforma escalável e adaptável.</a:t>
            </a:r>
          </a:p>
          <a:p>
            <a:endParaRPr lang="pt-PT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A9FA7A0-6EA3-4E61-3A00-F7BA330FD93B}"/>
              </a:ext>
            </a:extLst>
          </p:cNvPr>
          <p:cNvSpPr txBox="1">
            <a:spLocks/>
          </p:cNvSpPr>
          <p:nvPr/>
        </p:nvSpPr>
        <p:spPr>
          <a:xfrm>
            <a:off x="11268635" y="6006353"/>
            <a:ext cx="923365" cy="82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11</a:t>
            </a:r>
          </a:p>
        </p:txBody>
      </p:sp>
      <p:pic>
        <p:nvPicPr>
          <p:cNvPr id="6" name="Imagem 5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E9C5D143-4F47-6127-4794-9B0F4C343C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59" y="140398"/>
            <a:ext cx="678304" cy="6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94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3B4BF1-F99F-D0DF-E92D-45901A74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B3703-271A-91E1-9D54-ED1809CAF2EC}"/>
              </a:ext>
            </a:extLst>
          </p:cNvPr>
          <p:cNvSpPr txBox="1">
            <a:spLocks/>
          </p:cNvSpPr>
          <p:nvPr/>
        </p:nvSpPr>
        <p:spPr>
          <a:xfrm>
            <a:off x="-2732314" y="-42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rgbClr val="DBAC34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60572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Tm="100">
        <p14:flip dir="r"/>
      </p:transition>
    </mc:Choice>
    <mc:Fallback xmlns="">
      <p:transition spd="slow" advTm="1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D5935-2C0F-947A-C04E-94969262B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A116E87F-C21A-4F36-D1F5-FC1A5A4FBB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62" r="-1" b="11862"/>
          <a:stretch>
            <a:fillRect/>
          </a:stretch>
        </p:blipFill>
        <p:spPr>
          <a:xfrm>
            <a:off x="2" y="-398"/>
            <a:ext cx="12191998" cy="6858398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  <p:pic>
        <p:nvPicPr>
          <p:cNvPr id="4098" name="Picture 2" descr="Polytechnic Institute of Leiria - Wikipedia">
            <a:extLst>
              <a:ext uri="{FF2B5EF4-FFF2-40B4-BE49-F238E27FC236}">
                <a16:creationId xmlns:a16="http://schemas.microsoft.com/office/drawing/2014/main" id="{B2648D14-0CED-D36E-4836-C8E3C3E60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92" y="122684"/>
            <a:ext cx="2524952" cy="9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17C7039-C083-619C-9A00-2CFB9339F402}"/>
              </a:ext>
            </a:extLst>
          </p:cNvPr>
          <p:cNvSpPr txBox="1">
            <a:spLocks/>
          </p:cNvSpPr>
          <p:nvPr/>
        </p:nvSpPr>
        <p:spPr>
          <a:xfrm>
            <a:off x="-2732314" y="-42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rgbClr val="DBAC34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7071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 dir="in"/>
      </p:transition>
    </mc:Choice>
    <mc:Fallback xmlns="">
      <p:transition spd="slow">
        <p:split orient="vert" dir="in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C82D8-1550-8F52-1B56-9602189A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Índice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C41B1E8A-DBED-3A4D-9568-B09F9D3A2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724211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EF707457-097B-8FC9-80C5-8FC8639E99E2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2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51965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 descr="Uma imagem com texto, vestuário, Cara humana, póster&#10;&#10;Os conteúdos gerados por IA podem estar incorretos.">
            <a:extLst>
              <a:ext uri="{FF2B5EF4-FFF2-40B4-BE49-F238E27FC236}">
                <a16:creationId xmlns:a16="http://schemas.microsoft.com/office/drawing/2014/main" id="{C12F1BCC-5F0D-3B82-0231-4C02353A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"/>
          <a:stretch>
            <a:fillRect/>
          </a:stretch>
        </p:blipFill>
        <p:spPr>
          <a:xfrm>
            <a:off x="0" y="10"/>
            <a:ext cx="4078514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AB3EA9A3-1519-4B45-A776-4E0BB49CEC9A}"/>
              </a:ext>
            </a:extLst>
          </p:cNvPr>
          <p:cNvSpPr txBox="1">
            <a:spLocks/>
          </p:cNvSpPr>
          <p:nvPr/>
        </p:nvSpPr>
        <p:spPr>
          <a:xfrm>
            <a:off x="5232400" y="1641752"/>
            <a:ext cx="6140449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Introdução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33624664-FD94-0C26-1906-9CB7CA10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2602163"/>
            <a:ext cx="6140449" cy="26820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Rendimentos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Despesas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Investimentos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Dashboard’s 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Relatórios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Financeiros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Detalhados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Promoção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Literacia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Financeira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35" name="Imagem 34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0E2E9971-0965-1661-4FA4-1F38A623F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59" y="140398"/>
            <a:ext cx="678304" cy="68047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ADBE729-14E2-9DA7-7835-690C1C26756C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4807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dissolve/>
      </p:transition>
    </mc:Choice>
    <mc:Fallback xmlns="">
      <p:transition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AD14D1-6A72-0DE3-7F48-1234D8FC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226" y="2879641"/>
            <a:ext cx="2655887" cy="549358"/>
          </a:xfrm>
        </p:spPr>
        <p:txBody>
          <a:bodyPr anchor="t">
            <a:normAutofit/>
          </a:bodyPr>
          <a:lstStyle/>
          <a:p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04D113-E36D-C6B0-C0B5-EEA4BD05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65" y="2152917"/>
            <a:ext cx="6049279" cy="2552165"/>
          </a:xfrm>
        </p:spPr>
        <p:txBody>
          <a:bodyPr>
            <a:normAutofit fontScale="92500" lnSpcReduction="10000"/>
          </a:bodyPr>
          <a:lstStyle/>
          <a:p>
            <a:endParaRPr lang="pt-PT" sz="20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PT" sz="2000" dirty="0"/>
              <a:t>Análise de plataformas existentes: funcionalidades e vulnerabilidades.</a:t>
            </a:r>
          </a:p>
          <a:p>
            <a:r>
              <a:rPr lang="pt-PT" sz="2000" dirty="0"/>
              <a:t>Levantamento de dados estatísticos sobre hábitos financeiros dos portugueses.</a:t>
            </a:r>
          </a:p>
          <a:p>
            <a:r>
              <a:rPr lang="pt-PT" sz="2000" dirty="0"/>
              <a:t>Criação de uma solução responsiva com alertas inteligentes para controlo de despesas e gestão de rendimentos, despesas e investimentos.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AF2812-8C9A-2285-E6EB-395B6ED2CE45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  <p:pic>
        <p:nvPicPr>
          <p:cNvPr id="4" name="Imagem 3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DCA4BAA5-DDE0-9883-D1C7-8D807B9A6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59" y="140398"/>
            <a:ext cx="678304" cy="6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949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>
        <p14:warp dir="in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8206" name="Freeform: Shape 8205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07" name="Freeform: Shape 8206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8204" name="Freeform: Shape 8203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05" name="Freeform: Shape 8204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F8AE4D-AD54-5B62-6542-727DA10A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84997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Distribuição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Património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Financeiro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Portugueses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2022</a:t>
            </a:r>
          </a:p>
        </p:txBody>
      </p:sp>
      <p:pic>
        <p:nvPicPr>
          <p:cNvPr id="8194" name="Picture 2" descr="Mudanças nos padrões de poupança após a Covid - FundsPeople ...">
            <a:extLst>
              <a:ext uri="{FF2B5EF4-FFF2-40B4-BE49-F238E27FC236}">
                <a16:creationId xmlns:a16="http://schemas.microsoft.com/office/drawing/2014/main" id="{6219A85C-F0F4-113C-CC4C-1B4671BC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612" y="915729"/>
            <a:ext cx="5280202" cy="39272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5287FB8-DD88-FF85-A6AA-9741B610CA08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5</a:t>
            </a:r>
          </a:p>
        </p:txBody>
      </p:sp>
      <p:pic>
        <p:nvPicPr>
          <p:cNvPr id="3" name="Imagem 2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91410848-93DC-D849-9771-CC365AFD72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59" y="140398"/>
            <a:ext cx="678304" cy="6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10387"/>
      </p:ext>
    </p:extLst>
  </p:cSld>
  <p:clrMapOvr>
    <a:masterClrMapping/>
  </p:clrMapOvr>
  <p:transition spd="med">
    <p:strips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6DF3C7B-8E2A-32EB-A6EF-25440A8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67" y="1967265"/>
            <a:ext cx="2628900" cy="2547257"/>
          </a:xfrm>
          <a:noFill/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Despesa Anual Média por Agregado (2022/2023)</a:t>
            </a:r>
            <a:endParaRPr lang="en-US" sz="29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Marcador de Posição de Conteúdo 5" descr="Uma imagem com texto, captura de ecrã, número&#10;&#10;Os conteúdos gerados por IA podem estar incorretos.">
            <a:extLst>
              <a:ext uri="{FF2B5EF4-FFF2-40B4-BE49-F238E27FC236}">
                <a16:creationId xmlns:a16="http://schemas.microsoft.com/office/drawing/2014/main" id="{7D5DF959-B68D-37AA-58F9-921A152042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4"/>
          <a:stretch>
            <a:fillRect/>
          </a:stretch>
        </p:blipFill>
        <p:spPr>
          <a:xfrm>
            <a:off x="4346828" y="1269126"/>
            <a:ext cx="7679586" cy="4319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B4CCC9-55B1-3C60-DE42-781213E36282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6</a:t>
            </a:r>
          </a:p>
        </p:txBody>
      </p:sp>
      <p:pic>
        <p:nvPicPr>
          <p:cNvPr id="3" name="Imagem 2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BE7A1147-0039-7322-A32C-174E223C4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5659" y="140398"/>
            <a:ext cx="678304" cy="6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892168"/>
      </p:ext>
    </p:extLst>
  </p:cSld>
  <p:clrMapOvr>
    <a:masterClrMapping/>
  </p:clrMapOvr>
  <p:transition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4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082FF6D-FFCD-8D05-AF6A-67692C5B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999"/>
            <a:ext cx="3593124" cy="1541977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Inflação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Anual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no Ano de 2022</a:t>
            </a:r>
          </a:p>
        </p:txBody>
      </p:sp>
      <p:pic>
        <p:nvPicPr>
          <p:cNvPr id="2050" name="Picture 2" descr="Eurostat confirma inflação de 9,1% na Zona Euro em agosto – ECO">
            <a:extLst>
              <a:ext uri="{FF2B5EF4-FFF2-40B4-BE49-F238E27FC236}">
                <a16:creationId xmlns:a16="http://schemas.microsoft.com/office/drawing/2014/main" id="{04FBB71A-032A-3EFE-5A3B-30B82E12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81"/>
          <a:stretch>
            <a:fillRect/>
          </a:stretch>
        </p:blipFill>
        <p:spPr bwMode="auto">
          <a:xfrm>
            <a:off x="20" y="0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2056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4" name="Freeform: Shape 2058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CA08384-F375-B1D5-9E5C-8C0506CE1D5F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  <p:pic>
        <p:nvPicPr>
          <p:cNvPr id="3" name="Imagem 2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4E83EB2C-9DF4-6FE4-6D62-61D3CD85C2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" y="6076981"/>
            <a:ext cx="678304" cy="6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69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9" name="Rectangle 313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68D039-DCC4-9BA5-3E66-65311551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7008"/>
            <a:ext cx="4394200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Portugueses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estão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Cauda da UE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Literacia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Financeira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41" name="Group 314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138" name="Freeform: Shape 314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0" name="Freeform: Shape 314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BC0F8E3-FB46-5F28-E4E7-19B54274F03D}"/>
              </a:ext>
            </a:extLst>
          </p:cNvPr>
          <p:cNvSpPr/>
          <p:nvPr/>
        </p:nvSpPr>
        <p:spPr>
          <a:xfrm>
            <a:off x="5892800" y="0"/>
            <a:ext cx="6299200" cy="3307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3E27DF-E419-EED5-3AAA-CC07C71331B0}"/>
              </a:ext>
            </a:extLst>
          </p:cNvPr>
          <p:cNvSpPr/>
          <p:nvPr/>
        </p:nvSpPr>
        <p:spPr>
          <a:xfrm>
            <a:off x="6122286" y="3631222"/>
            <a:ext cx="6069714" cy="3226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2" descr="Níveis de Literacia Financeira na UE — Instituto +Liberdade">
            <a:extLst>
              <a:ext uri="{FF2B5EF4-FFF2-40B4-BE49-F238E27FC236}">
                <a16:creationId xmlns:a16="http://schemas.microsoft.com/office/drawing/2014/main" id="{B41DF20D-2B41-9C7D-4FFC-D2F700780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" t="25712" r="2000" b="7121"/>
          <a:stretch>
            <a:fillRect/>
          </a:stretch>
        </p:blipFill>
        <p:spPr bwMode="auto">
          <a:xfrm>
            <a:off x="6078415" y="1340191"/>
            <a:ext cx="6155713" cy="426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32F83F-E650-80DC-5439-5985CCFBC800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8</a:t>
            </a:r>
          </a:p>
        </p:txBody>
      </p:sp>
      <p:pic>
        <p:nvPicPr>
          <p:cNvPr id="3" name="Imagem 2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36E0DFD0-6B85-4B06-A64F-5A4003D3D2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" y="6076981"/>
            <a:ext cx="678304" cy="6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08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glitter pattern="hexagon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62300E2-B13C-663F-F67D-30DD2812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Arquitetura</a:t>
            </a:r>
            <a:r>
              <a:rPr lang="en-US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 Sistema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8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23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Marcador de Posição de Conteúdo 3" descr="Uma imagem com texto, captura de ecrã, diagrama, Tipo de letra&#10;&#10;Os conteúdos gerados por IA podem estar incorretos.">
            <a:extLst>
              <a:ext uri="{FF2B5EF4-FFF2-40B4-BE49-F238E27FC236}">
                <a16:creationId xmlns:a16="http://schemas.microsoft.com/office/drawing/2014/main" id="{45F59490-DFC5-9754-93D2-2ABE6A5C5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t="1313" r="363" b="1313"/>
          <a:stretch>
            <a:fillRect/>
          </a:stretch>
        </p:blipFill>
        <p:spPr>
          <a:xfrm>
            <a:off x="6926076" y="969045"/>
            <a:ext cx="4988395" cy="49199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6C47A2-8E82-013A-0046-D63A956FECEE}"/>
              </a:ext>
            </a:extLst>
          </p:cNvPr>
          <p:cNvSpPr txBox="1">
            <a:spLocks/>
          </p:cNvSpPr>
          <p:nvPr/>
        </p:nvSpPr>
        <p:spPr>
          <a:xfrm>
            <a:off x="11317283" y="5888955"/>
            <a:ext cx="874717" cy="942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9</a:t>
            </a:r>
          </a:p>
        </p:txBody>
      </p:sp>
      <p:pic>
        <p:nvPicPr>
          <p:cNvPr id="3" name="Imagem 2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B6A5EF4E-18A1-E13F-3ECA-3B7E017F40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5" y="6076981"/>
            <a:ext cx="678304" cy="680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60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ythrough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E62817E-9FB8-4AA3-9F23-7D395062AD87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A383BFC-830B-4C4F-9C00-774C2D2CCBAC}">
  <we:reference id="wa104379997" version="3.0.0.0" store="pt-PT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358</Words>
  <Application>Microsoft Macintosh PowerPoint</Application>
  <PresentationFormat>Ecrã Panorâmico</PresentationFormat>
  <Paragraphs>69</Paragraphs>
  <Slides>13</Slides>
  <Notes>9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Tema do Office</vt:lpstr>
      <vt:lpstr>Apresentação do PowerPoint</vt:lpstr>
      <vt:lpstr>Índice</vt:lpstr>
      <vt:lpstr>Apresentação do PowerPoint</vt:lpstr>
      <vt:lpstr>Objetivos</vt:lpstr>
      <vt:lpstr>Distribuição do Património Financeiro dos Portugueses  em 2022</vt:lpstr>
      <vt:lpstr>Despesa Anual Média por Agregado (2022/2023)</vt:lpstr>
      <vt:lpstr>Inflação Anual no Ano de 2022</vt:lpstr>
      <vt:lpstr>Portugueses estão na Cauda da UE em Literacia Financeira</vt:lpstr>
      <vt:lpstr>Arquitetura do Sistema</vt:lpstr>
      <vt:lpstr>Apresentação do PowerPoint</vt:lpstr>
      <vt:lpstr>Conclusão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Santos Ferreira</dc:creator>
  <cp:lastModifiedBy>Gonçalo Santos Ferreira</cp:lastModifiedBy>
  <cp:revision>6</cp:revision>
  <dcterms:created xsi:type="dcterms:W3CDTF">2025-07-01T16:19:51Z</dcterms:created>
  <dcterms:modified xsi:type="dcterms:W3CDTF">2025-07-01T21:02:43Z</dcterms:modified>
</cp:coreProperties>
</file>