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801600" cy="9601200" type="A3"/>
  <p:notesSz cx="10234613" cy="14662150"/>
  <p:defaultTextStyle>
    <a:defPPr>
      <a:defRPr lang="pt-PT"/>
    </a:defPPr>
    <a:lvl1pPr algn="l" rtl="0" eaLnBrk="0" fontAlgn="base" hangingPunct="0">
      <a:spcBef>
        <a:spcPct val="0"/>
      </a:spcBef>
      <a:spcAft>
        <a:spcPct val="0"/>
      </a:spcAft>
      <a:defRPr sz="25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5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5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5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5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403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AB28"/>
    <a:srgbClr val="1FAAE5"/>
    <a:srgbClr val="D45500"/>
    <a:srgbClr val="8C10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20"/>
    <p:restoredTop sz="96301" autoAdjust="0"/>
  </p:normalViewPr>
  <p:slideViewPr>
    <p:cSldViewPr>
      <p:cViewPr>
        <p:scale>
          <a:sx n="100" d="100"/>
          <a:sy n="100" d="100"/>
        </p:scale>
        <p:origin x="1824" y="-240"/>
      </p:cViewPr>
      <p:guideLst>
        <p:guide orient="horz" pos="3024"/>
        <p:guide pos="403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1571625"/>
            <a:ext cx="9601200" cy="3341688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3488"/>
            <a:ext cx="9601200" cy="231775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DD97CD-1068-45C6-9113-B0BE99581B94}" type="slidenum">
              <a:rPr lang="pt-PT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51209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530489-C4A5-473B-B0EB-4E82F9367638}" type="slidenum">
              <a:rPr lang="pt-PT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88912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82113" y="384175"/>
            <a:ext cx="2879725" cy="81930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39763" y="384175"/>
            <a:ext cx="8489950" cy="81930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475F680-8058-4625-8053-A8708865228F}" type="slidenum">
              <a:rPr lang="pt-PT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36451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CF99D47-5FA5-4AB9-8887-4AF58D8CE8D5}" type="slidenum">
              <a:rPr lang="pt-PT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69911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125" y="2393950"/>
            <a:ext cx="11041063" cy="39941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125" y="6424613"/>
            <a:ext cx="11041063" cy="2100262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F963911-552C-4073-828D-82CEA4B4B406}" type="slidenum">
              <a:rPr lang="pt-PT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29992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9763" y="2239963"/>
            <a:ext cx="5684837" cy="6337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77000" y="2239963"/>
            <a:ext cx="5684838" cy="6337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289832-F260-4DD9-824C-AEDDC1DE4A59}" type="slidenum">
              <a:rPr lang="pt-PT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43094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063" y="511175"/>
            <a:ext cx="11042650" cy="185578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063" y="2354263"/>
            <a:ext cx="5416550" cy="11525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063" y="3506788"/>
            <a:ext cx="5416550" cy="5159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175" y="2354263"/>
            <a:ext cx="5443538" cy="11525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175" y="3506788"/>
            <a:ext cx="5443538" cy="5159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77C907-2F42-47F8-A9B3-283C50579574}" type="slidenum">
              <a:rPr lang="pt-PT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35965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34BB9-B94D-4769-A6A0-5CED4DA4D578}" type="slidenum">
              <a:rPr lang="pt-PT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58855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7E3268A-6E84-4C1C-AE9E-B9362E91BA1F}" type="slidenum">
              <a:rPr lang="pt-PT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8665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063" y="639763"/>
            <a:ext cx="4129087" cy="223996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1950" y="1382713"/>
            <a:ext cx="6481763" cy="68230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063" y="2879725"/>
            <a:ext cx="4129087" cy="53371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A883E8E-61CE-43B9-8F73-4AAE43C5D8EC}" type="slidenum">
              <a:rPr lang="pt-PT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00729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063" y="639763"/>
            <a:ext cx="4129087" cy="223996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41950" y="1382713"/>
            <a:ext cx="6481763" cy="6823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063" y="2879725"/>
            <a:ext cx="4129087" cy="53371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FC6E38-8E1D-4F4C-AFE9-988D96B79AAC}" type="slidenum">
              <a:rPr lang="pt-PT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20431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39763" y="384175"/>
            <a:ext cx="11522075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8016" tIns="64008" rIns="128016" bIns="6400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PT"/>
              <a:t>Clique para editar o estilo do título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39763" y="2239963"/>
            <a:ext cx="11522075" cy="633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8016" tIns="64008" rIns="128016" bIns="640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39763" y="8743950"/>
            <a:ext cx="2987675" cy="66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8016" tIns="64008" rIns="128016" bIns="64008" numCol="1" anchor="t" anchorCtr="0" compatLnSpc="1">
            <a:prstTxWarp prst="textNoShape">
              <a:avLst/>
            </a:prstTxWarp>
          </a:bodyPr>
          <a:lstStyle>
            <a:lvl1pPr defTabSz="1279525" eaLnBrk="1" hangingPunct="1">
              <a:defRPr sz="20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73563" y="8743950"/>
            <a:ext cx="4054475" cy="66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8016" tIns="64008" rIns="128016" bIns="64008" numCol="1" anchor="t" anchorCtr="0" compatLnSpc="1">
            <a:prstTxWarp prst="textNoShape">
              <a:avLst/>
            </a:prstTxWarp>
          </a:bodyPr>
          <a:lstStyle>
            <a:lvl1pPr algn="ctr" defTabSz="1279525" eaLnBrk="1" hangingPunct="1">
              <a:defRPr sz="20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174163" y="8743950"/>
            <a:ext cx="2987675" cy="66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8016" tIns="64008" rIns="128016" bIns="64008" numCol="1" anchor="t" anchorCtr="0" compatLnSpc="1">
            <a:prstTxWarp prst="textNoShape">
              <a:avLst/>
            </a:prstTxWarp>
          </a:bodyPr>
          <a:lstStyle>
            <a:lvl1pPr algn="r" defTabSz="1279525" eaLnBrk="1" hangingPunct="1">
              <a:defRPr sz="2000"/>
            </a:lvl1pPr>
          </a:lstStyle>
          <a:p>
            <a:fld id="{51CA60E0-F2FF-449D-85DD-3A02855D33A4}" type="slidenum">
              <a:rPr lang="pt-PT"/>
              <a:pPr/>
              <a:t>‹nº›</a:t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79525" rtl="0" eaLnBrk="0" fontAlgn="base" hangingPunct="0">
        <a:spcBef>
          <a:spcPct val="0"/>
        </a:spcBef>
        <a:spcAft>
          <a:spcPct val="0"/>
        </a:spcAft>
        <a:defRPr sz="62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defTabSz="1279525" rtl="0" eaLnBrk="0" fontAlgn="base" hangingPunct="0">
        <a:spcBef>
          <a:spcPct val="0"/>
        </a:spcBef>
        <a:spcAft>
          <a:spcPct val="0"/>
        </a:spcAft>
        <a:defRPr sz="6200">
          <a:solidFill>
            <a:schemeClr val="tx2"/>
          </a:solidFill>
          <a:latin typeface="Arial" panose="020B0604020202020204" pitchFamily="34" charset="0"/>
        </a:defRPr>
      </a:lvl2pPr>
      <a:lvl3pPr algn="ctr" defTabSz="1279525" rtl="0" eaLnBrk="0" fontAlgn="base" hangingPunct="0">
        <a:spcBef>
          <a:spcPct val="0"/>
        </a:spcBef>
        <a:spcAft>
          <a:spcPct val="0"/>
        </a:spcAft>
        <a:defRPr sz="6200">
          <a:solidFill>
            <a:schemeClr val="tx2"/>
          </a:solidFill>
          <a:latin typeface="Arial" panose="020B0604020202020204" pitchFamily="34" charset="0"/>
        </a:defRPr>
      </a:lvl3pPr>
      <a:lvl4pPr algn="ctr" defTabSz="1279525" rtl="0" eaLnBrk="0" fontAlgn="base" hangingPunct="0">
        <a:spcBef>
          <a:spcPct val="0"/>
        </a:spcBef>
        <a:spcAft>
          <a:spcPct val="0"/>
        </a:spcAft>
        <a:defRPr sz="6200">
          <a:solidFill>
            <a:schemeClr val="tx2"/>
          </a:solidFill>
          <a:latin typeface="Arial" panose="020B0604020202020204" pitchFamily="34" charset="0"/>
        </a:defRPr>
      </a:lvl4pPr>
      <a:lvl5pPr algn="ctr" defTabSz="1279525" rtl="0" eaLnBrk="0" fontAlgn="base" hangingPunct="0">
        <a:spcBef>
          <a:spcPct val="0"/>
        </a:spcBef>
        <a:spcAft>
          <a:spcPct val="0"/>
        </a:spcAft>
        <a:defRPr sz="6200">
          <a:solidFill>
            <a:schemeClr val="tx2"/>
          </a:solidFill>
          <a:latin typeface="Arial" panose="020B0604020202020204" pitchFamily="34" charset="0"/>
        </a:defRPr>
      </a:lvl5pPr>
      <a:lvl6pPr marL="457200" algn="ctr" defTabSz="1279525" rtl="0" fontAlgn="base">
        <a:spcBef>
          <a:spcPct val="0"/>
        </a:spcBef>
        <a:spcAft>
          <a:spcPct val="0"/>
        </a:spcAft>
        <a:defRPr sz="6200">
          <a:solidFill>
            <a:schemeClr val="tx2"/>
          </a:solidFill>
          <a:latin typeface="Arial" panose="020B0604020202020204" pitchFamily="34" charset="0"/>
        </a:defRPr>
      </a:lvl6pPr>
      <a:lvl7pPr marL="914400" algn="ctr" defTabSz="1279525" rtl="0" fontAlgn="base">
        <a:spcBef>
          <a:spcPct val="0"/>
        </a:spcBef>
        <a:spcAft>
          <a:spcPct val="0"/>
        </a:spcAft>
        <a:defRPr sz="6200">
          <a:solidFill>
            <a:schemeClr val="tx2"/>
          </a:solidFill>
          <a:latin typeface="Arial" panose="020B0604020202020204" pitchFamily="34" charset="0"/>
        </a:defRPr>
      </a:lvl7pPr>
      <a:lvl8pPr marL="1371600" algn="ctr" defTabSz="1279525" rtl="0" fontAlgn="base">
        <a:spcBef>
          <a:spcPct val="0"/>
        </a:spcBef>
        <a:spcAft>
          <a:spcPct val="0"/>
        </a:spcAft>
        <a:defRPr sz="6200">
          <a:solidFill>
            <a:schemeClr val="tx2"/>
          </a:solidFill>
          <a:latin typeface="Arial" panose="020B0604020202020204" pitchFamily="34" charset="0"/>
        </a:defRPr>
      </a:lvl8pPr>
      <a:lvl9pPr marL="1828800" algn="ctr" defTabSz="1279525" rtl="0" fontAlgn="base">
        <a:spcBef>
          <a:spcPct val="0"/>
        </a:spcBef>
        <a:spcAft>
          <a:spcPct val="0"/>
        </a:spcAft>
        <a:defRPr sz="62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479425" indent="-479425" algn="l" defTabSz="1279525" rtl="0" eaLnBrk="0" fontAlgn="base" hangingPunct="0">
        <a:spcBef>
          <a:spcPct val="20000"/>
        </a:spcBef>
        <a:spcAft>
          <a:spcPct val="0"/>
        </a:spcAft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1pPr>
      <a:lvl2pPr marL="1039813" indent="-400050" algn="l" defTabSz="1279525" rtl="0" eaLnBrk="0" fontAlgn="base" hangingPunct="0">
        <a:spcBef>
          <a:spcPct val="20000"/>
        </a:spcBef>
        <a:spcAft>
          <a:spcPct val="0"/>
        </a:spcAft>
        <a:buChar char="–"/>
        <a:defRPr sz="390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675" algn="l" defTabSz="1279525" rtl="0" eaLnBrk="0" fontAlgn="base" hangingPunct="0">
        <a:spcBef>
          <a:spcPct val="20000"/>
        </a:spcBef>
        <a:spcAft>
          <a:spcPct val="0"/>
        </a:spcAft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2239963" indent="-319088" algn="l" defTabSz="1279525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79725" indent="-319088" algn="l" defTabSz="1279525" rtl="0" eaLnBrk="0" fontAlgn="base" hangingPunct="0">
        <a:spcBef>
          <a:spcPct val="20000"/>
        </a:spcBef>
        <a:spcAft>
          <a:spcPct val="0"/>
        </a:spcAft>
        <a:buChar char="»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gif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tângulo Arredondado 33">
            <a:extLst>
              <a:ext uri="{FF2B5EF4-FFF2-40B4-BE49-F238E27FC236}">
                <a16:creationId xmlns:a16="http://schemas.microsoft.com/office/drawing/2014/main" id="{900F436E-71DE-A52D-2E73-4617991EF653}"/>
              </a:ext>
            </a:extLst>
          </p:cNvPr>
          <p:cNvSpPr/>
          <p:nvPr/>
        </p:nvSpPr>
        <p:spPr bwMode="auto">
          <a:xfrm>
            <a:off x="9013850" y="1224735"/>
            <a:ext cx="3652936" cy="7320280"/>
          </a:xfrm>
          <a:prstGeom prst="roundRect">
            <a:avLst>
              <a:gd name="adj" fmla="val 2063"/>
            </a:avLst>
          </a:prstGeom>
          <a:solidFill>
            <a:schemeClr val="accent3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2795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sz="2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3" name="Retângulo Arredondado 32">
            <a:extLst>
              <a:ext uri="{FF2B5EF4-FFF2-40B4-BE49-F238E27FC236}">
                <a16:creationId xmlns:a16="http://schemas.microsoft.com/office/drawing/2014/main" id="{CD806157-7C84-90CA-4FC7-F619F8A8F923}"/>
              </a:ext>
            </a:extLst>
          </p:cNvPr>
          <p:cNvSpPr/>
          <p:nvPr/>
        </p:nvSpPr>
        <p:spPr bwMode="auto">
          <a:xfrm>
            <a:off x="4190228" y="1224735"/>
            <a:ext cx="4672607" cy="7320280"/>
          </a:xfrm>
          <a:prstGeom prst="roundRect">
            <a:avLst>
              <a:gd name="adj" fmla="val 2063"/>
            </a:avLst>
          </a:prstGeom>
          <a:solidFill>
            <a:schemeClr val="accent3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2795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sz="2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2" name="Retângulo Arredondado 31">
            <a:extLst>
              <a:ext uri="{FF2B5EF4-FFF2-40B4-BE49-F238E27FC236}">
                <a16:creationId xmlns:a16="http://schemas.microsoft.com/office/drawing/2014/main" id="{AF825C25-2371-AAE1-7374-74EB2AD9A3CE}"/>
              </a:ext>
            </a:extLst>
          </p:cNvPr>
          <p:cNvSpPr/>
          <p:nvPr/>
        </p:nvSpPr>
        <p:spPr bwMode="auto">
          <a:xfrm>
            <a:off x="111539" y="1224734"/>
            <a:ext cx="3925436" cy="7320281"/>
          </a:xfrm>
          <a:prstGeom prst="roundRect">
            <a:avLst>
              <a:gd name="adj" fmla="val 2063"/>
            </a:avLst>
          </a:prstGeom>
          <a:solidFill>
            <a:schemeClr val="accent3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2795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sz="2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 bwMode="auto">
          <a:xfrm flipH="1">
            <a:off x="6145906" y="-8207"/>
            <a:ext cx="6655694" cy="1136399"/>
          </a:xfrm>
          <a:prstGeom prst="rect">
            <a:avLst/>
          </a:prstGeom>
          <a:gradFill flip="none" rotWithShape="1">
            <a:gsLst>
              <a:gs pos="60000">
                <a:srgbClr val="1FAAE5"/>
              </a:gs>
              <a:gs pos="0">
                <a:schemeClr val="bg1"/>
              </a:gs>
            </a:gsLst>
            <a:lin ang="108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2795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500" b="0" i="0" u="none" strike="noStrike" cap="none" normalizeH="0" baseline="0" dirty="0">
              <a:ln>
                <a:noFill/>
              </a:ln>
              <a:solidFill>
                <a:srgbClr val="1FAAE5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8207"/>
            <a:ext cx="4672608" cy="1136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497144" y="15875"/>
            <a:ext cx="3304456" cy="922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 Escola Superior de Tecnologia e Gestão de Leiri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-136525"/>
            <a:ext cx="95250" cy="9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 Escola Superior de Tecnologia e Gestão de Leiri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15875"/>
            <a:ext cx="95250" cy="9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 Escola Superior de Tecnologia e Gestão de Leiri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168275"/>
            <a:ext cx="95250" cy="9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65F7D2A9-DF1C-1A15-C768-76DCE05F9A7F}"/>
              </a:ext>
            </a:extLst>
          </p:cNvPr>
          <p:cNvSpPr/>
          <p:nvPr/>
        </p:nvSpPr>
        <p:spPr bwMode="auto">
          <a:xfrm>
            <a:off x="0" y="8617023"/>
            <a:ext cx="12801600" cy="984177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2795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sz="2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4" name="Imagem 13" descr="Uma imagem com texto, Tipo de letra, logótipo, círculo&#10;&#10;Os conteúdos gerados por IA podem estar incorretos.">
            <a:extLst>
              <a:ext uri="{FF2B5EF4-FFF2-40B4-BE49-F238E27FC236}">
                <a16:creationId xmlns:a16="http://schemas.microsoft.com/office/drawing/2014/main" id="{4D8E4D7F-E9D9-247E-25D5-0CC9C7C2210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59" r="5569" b="9541"/>
          <a:stretch>
            <a:fillRect/>
          </a:stretch>
        </p:blipFill>
        <p:spPr>
          <a:xfrm>
            <a:off x="-7912" y="8617023"/>
            <a:ext cx="1523807" cy="968302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FE0B202B-232A-556C-8EEB-1586004C231A}"/>
              </a:ext>
            </a:extLst>
          </p:cNvPr>
          <p:cNvSpPr txBox="1"/>
          <p:nvPr/>
        </p:nvSpPr>
        <p:spPr>
          <a:xfrm>
            <a:off x="3273068" y="8665559"/>
            <a:ext cx="2664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>
                <a:solidFill>
                  <a:srgbClr val="DDAB28"/>
                </a:solidFill>
              </a:rPr>
              <a:t>Autores</a:t>
            </a:r>
            <a:endParaRPr lang="pt-PT" dirty="0">
              <a:solidFill>
                <a:srgbClr val="DDAB28"/>
              </a:solidFill>
            </a:endParaRPr>
          </a:p>
          <a:p>
            <a:r>
              <a:rPr lang="pt-PT" sz="1400" dirty="0">
                <a:solidFill>
                  <a:srgbClr val="DDAB28"/>
                </a:solidFill>
              </a:rPr>
              <a:t>Gonçalo Ferreira – 2222051</a:t>
            </a:r>
          </a:p>
          <a:p>
            <a:r>
              <a:rPr lang="pt-PT" sz="1400" dirty="0">
                <a:solidFill>
                  <a:srgbClr val="DDAB28"/>
                </a:solidFill>
              </a:rPr>
              <a:t>Cláudio Martins - 2222040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511F9E56-E752-FCC4-6B00-0D971B68787E}"/>
              </a:ext>
            </a:extLst>
          </p:cNvPr>
          <p:cNvSpPr txBox="1"/>
          <p:nvPr/>
        </p:nvSpPr>
        <p:spPr>
          <a:xfrm>
            <a:off x="7573238" y="8696197"/>
            <a:ext cx="266429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>
                <a:solidFill>
                  <a:srgbClr val="DDAB28"/>
                </a:solidFill>
              </a:rPr>
              <a:t>Orientador</a:t>
            </a:r>
            <a:endParaRPr lang="pt-PT" sz="1400" dirty="0">
              <a:solidFill>
                <a:srgbClr val="DDAB28"/>
              </a:solidFill>
            </a:endParaRPr>
          </a:p>
          <a:p>
            <a:r>
              <a:rPr lang="pt-PT" sz="1400" dirty="0">
                <a:solidFill>
                  <a:srgbClr val="DDAB28"/>
                </a:solidFill>
              </a:rPr>
              <a:t>Iolanda Bernardino</a:t>
            </a:r>
          </a:p>
        </p:txBody>
      </p:sp>
      <p:pic>
        <p:nvPicPr>
          <p:cNvPr id="16" name="Imagem 15" descr="Uma imagem com círculo, símbolo&#10;&#10;Os conteúdos gerados por IA podem estar incorretos.">
            <a:extLst>
              <a:ext uri="{FF2B5EF4-FFF2-40B4-BE49-F238E27FC236}">
                <a16:creationId xmlns:a16="http://schemas.microsoft.com/office/drawing/2014/main" id="{7E0738EC-3691-28ED-3701-5798FA1773B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3408" y="8757243"/>
            <a:ext cx="678304" cy="680478"/>
          </a:xfrm>
          <a:prstGeom prst="rect">
            <a:avLst/>
          </a:prstGeom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C0995A22-B527-B880-F92A-805520E2CEDC}"/>
              </a:ext>
            </a:extLst>
          </p:cNvPr>
          <p:cNvSpPr txBox="1"/>
          <p:nvPr/>
        </p:nvSpPr>
        <p:spPr>
          <a:xfrm>
            <a:off x="153294" y="1344216"/>
            <a:ext cx="3799234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>
                <a:solidFill>
                  <a:srgbClr val="DDAB28"/>
                </a:solidFill>
              </a:rPr>
              <a:t>Resumo</a:t>
            </a:r>
            <a:endParaRPr lang="pt-PT" sz="1800" dirty="0">
              <a:solidFill>
                <a:srgbClr val="DDAB28"/>
              </a:solidFill>
            </a:endParaRPr>
          </a:p>
          <a:p>
            <a:pPr algn="just"/>
            <a:r>
              <a:rPr lang="pt-PT" sz="1200" dirty="0"/>
              <a:t>O</a:t>
            </a:r>
            <a:r>
              <a:rPr lang="pt-PT" sz="1200" b="1" dirty="0"/>
              <a:t> Smart4Finances</a:t>
            </a:r>
            <a:r>
              <a:rPr lang="pt-PT" sz="1200" dirty="0"/>
              <a:t> é uma aplicação web desenvolvida no âmbito da Licenciatura em Engenharia Informática que permite aos utilizadores gerir os seus rendimentos, despesas e investimentos. Com dashboards interativos e relatórios detalhados, a plataforma promove a literacia financeira e ajuda na tomada de decisões mais informadas sobre finanças pessoais.</a:t>
            </a:r>
            <a:endParaRPr lang="pt-PT" sz="1050" dirty="0">
              <a:solidFill>
                <a:srgbClr val="DDAB28"/>
              </a:solidFill>
            </a:endParaRPr>
          </a:p>
          <a:p>
            <a:endParaRPr lang="pt-PT" sz="2000" dirty="0">
              <a:solidFill>
                <a:srgbClr val="DDAB28"/>
              </a:solidFill>
            </a:endParaRP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BC3FC015-C265-7988-55AF-945C83FCF3B0}"/>
              </a:ext>
            </a:extLst>
          </p:cNvPr>
          <p:cNvSpPr txBox="1"/>
          <p:nvPr/>
        </p:nvSpPr>
        <p:spPr>
          <a:xfrm>
            <a:off x="129357" y="3270474"/>
            <a:ext cx="36529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>
                <a:solidFill>
                  <a:srgbClr val="DDAB28"/>
                </a:solidFill>
              </a:rPr>
              <a:t>Objetivos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72712030-DFCC-1903-CEA5-707D876C745F}"/>
              </a:ext>
            </a:extLst>
          </p:cNvPr>
          <p:cNvSpPr txBox="1"/>
          <p:nvPr/>
        </p:nvSpPr>
        <p:spPr>
          <a:xfrm>
            <a:off x="4187990" y="1343552"/>
            <a:ext cx="36529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>
                <a:solidFill>
                  <a:srgbClr val="DDAB28"/>
                </a:solidFill>
              </a:rPr>
              <a:t>Arquitetura da Solução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7E34930F-FF54-E12A-2AC2-39B68B618379}"/>
              </a:ext>
            </a:extLst>
          </p:cNvPr>
          <p:cNvSpPr txBox="1"/>
          <p:nvPr/>
        </p:nvSpPr>
        <p:spPr>
          <a:xfrm>
            <a:off x="134814" y="5857621"/>
            <a:ext cx="36529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>
                <a:solidFill>
                  <a:srgbClr val="DDAB28"/>
                </a:solidFill>
              </a:rPr>
              <a:t>Arquitetura Proposta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A789BA4B-1540-A7CF-394F-1D5F8DB26FEB}"/>
              </a:ext>
            </a:extLst>
          </p:cNvPr>
          <p:cNvSpPr txBox="1"/>
          <p:nvPr/>
        </p:nvSpPr>
        <p:spPr>
          <a:xfrm>
            <a:off x="9073419" y="1343552"/>
            <a:ext cx="36529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>
                <a:solidFill>
                  <a:srgbClr val="DDAB28"/>
                </a:solidFill>
              </a:rPr>
              <a:t>Resultados Obtidos</a:t>
            </a:r>
          </a:p>
        </p:txBody>
      </p:sp>
      <p:pic>
        <p:nvPicPr>
          <p:cNvPr id="25" name="Imagem 24" descr="Uma imagem com texto, Tipo de letra, captura de ecrã, file&#10;&#10;Os conteúdos gerados por IA podem estar incorretos.">
            <a:extLst>
              <a:ext uri="{FF2B5EF4-FFF2-40B4-BE49-F238E27FC236}">
                <a16:creationId xmlns:a16="http://schemas.microsoft.com/office/drawing/2014/main" id="{22835A65-2FEF-385D-052A-18FCDD2DB24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8432" y="5880853"/>
            <a:ext cx="866377" cy="2584592"/>
          </a:xfrm>
          <a:prstGeom prst="rect">
            <a:avLst/>
          </a:prstGeom>
        </p:spPr>
      </p:pic>
      <p:pic>
        <p:nvPicPr>
          <p:cNvPr id="27" name="Imagem 26" descr="Uma imagem com texto, captura de ecrã, Tipo de letra, diagrama&#10;&#10;Os conteúdos gerados por IA podem estar incorretos.">
            <a:extLst>
              <a:ext uri="{FF2B5EF4-FFF2-40B4-BE49-F238E27FC236}">
                <a16:creationId xmlns:a16="http://schemas.microsoft.com/office/drawing/2014/main" id="{DEFB20F4-527E-9A2B-6C6B-44FA5B87AED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9813" y="5073854"/>
            <a:ext cx="3193436" cy="3203672"/>
          </a:xfrm>
          <a:prstGeom prst="rect">
            <a:avLst/>
          </a:prstGeom>
        </p:spPr>
      </p:pic>
      <p:pic>
        <p:nvPicPr>
          <p:cNvPr id="29" name="Imagem 28" descr="Uma imagem com texto, captura de ecrã, diagrama, Gráfico&#10;&#10;Os conteúdos gerados por IA podem estar incorretos.">
            <a:extLst>
              <a:ext uri="{FF2B5EF4-FFF2-40B4-BE49-F238E27FC236}">
                <a16:creationId xmlns:a16="http://schemas.microsoft.com/office/drawing/2014/main" id="{1182EE6E-66D3-26D0-505B-1B55981DCB9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2823" y="3226635"/>
            <a:ext cx="2566094" cy="3072408"/>
          </a:xfrm>
          <a:prstGeom prst="rect">
            <a:avLst/>
          </a:prstGeom>
        </p:spPr>
      </p:pic>
      <p:pic>
        <p:nvPicPr>
          <p:cNvPr id="31" name="Imagem 30" descr="Uma imagem com texto, captura de ecrã, diagrama, círculo&#10;&#10;Os conteúdos gerados por IA podem estar incorretos.">
            <a:extLst>
              <a:ext uri="{FF2B5EF4-FFF2-40B4-BE49-F238E27FC236}">
                <a16:creationId xmlns:a16="http://schemas.microsoft.com/office/drawing/2014/main" id="{E5C17502-A6FB-87DC-9CCE-0164D3BFB98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2538" y="6283199"/>
            <a:ext cx="2566094" cy="219624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odelo de apresentação predefinido">
  <a:themeElements>
    <a:clrScheme name="Modelo de apresentação predefini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odelo de apresentação predefinid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chemeClr val="accent3">
            <a:lumMod val="85000"/>
          </a:schemeClr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127952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5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27952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PT" sz="25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Modelo de apresentação predefini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de apresentação predefini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de apresentação predefini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de apresentação predefini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de apresentação predefini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de apresentação predefini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895</TotalTime>
  <Words>73</Words>
  <Application>Microsoft Macintosh PowerPoint</Application>
  <PresentationFormat>Papel A3 (297x420 mm)</PresentationFormat>
  <Paragraphs>11</Paragraphs>
  <Slides>1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</vt:i4>
      </vt:variant>
    </vt:vector>
  </HeadingPairs>
  <TitlesOfParts>
    <vt:vector size="3" baseType="lpstr">
      <vt:lpstr>Arial</vt:lpstr>
      <vt:lpstr>Modelo de apresentação predefinido</vt:lpstr>
      <vt:lpstr>Apresentação do PowerPoint</vt:lpstr>
    </vt:vector>
  </TitlesOfParts>
  <Company>ESTG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Diapositivo 1</dc:title>
  <dc:creator>Proj2-RSSF-PeopleMonitor</dc:creator>
  <cp:lastModifiedBy>Gonçalo Santos Ferreira</cp:lastModifiedBy>
  <cp:revision>51</cp:revision>
  <cp:lastPrinted>2013-09-15T00:10:08Z</cp:lastPrinted>
  <dcterms:created xsi:type="dcterms:W3CDTF">2007-02-13T18:22:14Z</dcterms:created>
  <dcterms:modified xsi:type="dcterms:W3CDTF">2025-06-09T12:26:17Z</dcterms:modified>
</cp:coreProperties>
</file>