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10234613" cy="1466215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B28"/>
    <a:srgbClr val="1FAAE5"/>
    <a:srgbClr val="D45500"/>
    <a:srgbClr val="8C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1"/>
    <p:restoredTop sz="96338" autoAdjust="0"/>
  </p:normalViewPr>
  <p:slideViewPr>
    <p:cSldViewPr>
      <p:cViewPr>
        <p:scale>
          <a:sx n="110" d="100"/>
          <a:sy n="110" d="100"/>
        </p:scale>
        <p:origin x="1096" y="1416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625"/>
            <a:ext cx="9601200" cy="33416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3488"/>
            <a:ext cx="9601200" cy="23177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D97CD-1068-45C6-9113-B0BE99581B94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2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30489-C4A5-473B-B0EB-4E82F9367638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9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5F680-8058-4625-8053-A8708865228F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4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99D47-5FA5-4AB9-8887-4AF58D8CE8D5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91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5" y="2393950"/>
            <a:ext cx="11041063" cy="3994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125" y="6424613"/>
            <a:ext cx="11041063" cy="21002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63911-552C-4073-828D-82CEA4B4B406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89832-F260-4DD9-824C-AEDDC1DE4A59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30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511175"/>
            <a:ext cx="11042650" cy="185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2354263"/>
            <a:ext cx="5416550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063" y="3506788"/>
            <a:ext cx="5416550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175" y="2354263"/>
            <a:ext cx="5443538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175" y="3506788"/>
            <a:ext cx="5443538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7C907-2F42-47F8-A9B3-283C50579574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9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34BB9-B94D-4769-A6A0-5CED4DA4D578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88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3268A-6E84-4C1C-AE9E-B9362E91BA1F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6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83E8E-61CE-43B9-8F73-4AAE43C5D8EC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7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C6E38-8E1D-4F4C-AFE9-988D96B79AAC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4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97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563" y="8743950"/>
            <a:ext cx="40544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1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 defTabSz="1279525" eaLnBrk="1" hangingPunct="1">
              <a:defRPr sz="2000"/>
            </a:lvl1pPr>
          </a:lstStyle>
          <a:p>
            <a:fld id="{51CA60E0-F2FF-449D-85DD-3A02855D33A4}" type="slidenum">
              <a:rPr lang="pt-PT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900F436E-71DE-A52D-2E73-4617991EF653}"/>
              </a:ext>
            </a:extLst>
          </p:cNvPr>
          <p:cNvSpPr/>
          <p:nvPr/>
        </p:nvSpPr>
        <p:spPr bwMode="auto">
          <a:xfrm>
            <a:off x="9013850" y="1224735"/>
            <a:ext cx="3652936" cy="7320280"/>
          </a:xfrm>
          <a:prstGeom prst="roundRect">
            <a:avLst>
              <a:gd name="adj" fmla="val 2063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CD806157-7C84-90CA-4FC7-F619F8A8F923}"/>
              </a:ext>
            </a:extLst>
          </p:cNvPr>
          <p:cNvSpPr/>
          <p:nvPr/>
        </p:nvSpPr>
        <p:spPr bwMode="auto">
          <a:xfrm>
            <a:off x="4175307" y="1233049"/>
            <a:ext cx="4672607" cy="7320280"/>
          </a:xfrm>
          <a:prstGeom prst="roundRect">
            <a:avLst>
              <a:gd name="adj" fmla="val 2063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AF825C25-2371-AAE1-7374-74EB2AD9A3CE}"/>
              </a:ext>
            </a:extLst>
          </p:cNvPr>
          <p:cNvSpPr/>
          <p:nvPr/>
        </p:nvSpPr>
        <p:spPr bwMode="auto">
          <a:xfrm>
            <a:off x="111539" y="1224734"/>
            <a:ext cx="3925436" cy="7320281"/>
          </a:xfrm>
          <a:prstGeom prst="roundRect">
            <a:avLst>
              <a:gd name="adj" fmla="val 2063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 flipH="1">
            <a:off x="6145906" y="-8207"/>
            <a:ext cx="6655694" cy="1136399"/>
          </a:xfrm>
          <a:prstGeom prst="rect">
            <a:avLst/>
          </a:prstGeom>
          <a:gradFill flip="none" rotWithShape="1">
            <a:gsLst>
              <a:gs pos="60000">
                <a:srgbClr val="1FAAE5"/>
              </a:gs>
              <a:gs pos="0">
                <a:schemeClr val="bg1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1FAAE5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207"/>
            <a:ext cx="4672608" cy="113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97144" y="15875"/>
            <a:ext cx="3304456" cy="9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5F7D2A9-DF1C-1A15-C768-76DCE05F9A7F}"/>
              </a:ext>
            </a:extLst>
          </p:cNvPr>
          <p:cNvSpPr/>
          <p:nvPr/>
        </p:nvSpPr>
        <p:spPr bwMode="auto">
          <a:xfrm>
            <a:off x="0" y="8617023"/>
            <a:ext cx="12801600" cy="98417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Imagem 13" descr="Uma imagem com texto, Tipo de letra, logótipo, círculo&#10;&#10;Os conteúdos gerados por IA podem estar incorretos.">
            <a:extLst>
              <a:ext uri="{FF2B5EF4-FFF2-40B4-BE49-F238E27FC236}">
                <a16:creationId xmlns:a16="http://schemas.microsoft.com/office/drawing/2014/main" id="{4D8E4D7F-E9D9-247E-25D5-0CC9C7C221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9" r="5569" b="9541"/>
          <a:stretch>
            <a:fillRect/>
          </a:stretch>
        </p:blipFill>
        <p:spPr>
          <a:xfrm>
            <a:off x="-7912" y="8617023"/>
            <a:ext cx="1523807" cy="96830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E0B202B-232A-556C-8EEB-1586004C231A}"/>
              </a:ext>
            </a:extLst>
          </p:cNvPr>
          <p:cNvSpPr txBox="1"/>
          <p:nvPr/>
        </p:nvSpPr>
        <p:spPr>
          <a:xfrm>
            <a:off x="3273068" y="8665559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Autores</a:t>
            </a:r>
            <a:endParaRPr lang="pt-PT" dirty="0">
              <a:solidFill>
                <a:srgbClr val="DDAB28"/>
              </a:solidFill>
            </a:endParaRPr>
          </a:p>
          <a:p>
            <a:r>
              <a:rPr lang="pt-PT" sz="1400" dirty="0">
                <a:solidFill>
                  <a:srgbClr val="DDAB28"/>
                </a:solidFill>
              </a:rPr>
              <a:t>Gonçalo Ferreira – 2222051</a:t>
            </a:r>
          </a:p>
          <a:p>
            <a:r>
              <a:rPr lang="pt-PT" sz="1400" dirty="0">
                <a:solidFill>
                  <a:srgbClr val="DDAB28"/>
                </a:solidFill>
              </a:rPr>
              <a:t>Cláudio Martins - 2222040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1F9E56-E752-FCC4-6B00-0D971B68787E}"/>
              </a:ext>
            </a:extLst>
          </p:cNvPr>
          <p:cNvSpPr txBox="1"/>
          <p:nvPr/>
        </p:nvSpPr>
        <p:spPr>
          <a:xfrm>
            <a:off x="7573238" y="8696197"/>
            <a:ext cx="26642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Orientador</a:t>
            </a:r>
            <a:endParaRPr lang="pt-PT" sz="1400" dirty="0">
              <a:solidFill>
                <a:srgbClr val="DDAB28"/>
              </a:solidFill>
            </a:endParaRPr>
          </a:p>
          <a:p>
            <a:r>
              <a:rPr lang="pt-PT" sz="1400" dirty="0">
                <a:solidFill>
                  <a:srgbClr val="DDAB28"/>
                </a:solidFill>
              </a:rPr>
              <a:t>Iolanda Bernardino</a:t>
            </a:r>
          </a:p>
        </p:txBody>
      </p:sp>
      <p:pic>
        <p:nvPicPr>
          <p:cNvPr id="16" name="Imagem 15" descr="Uma imagem com círculo, símbolo&#10;&#10;Os conteúdos gerados por IA podem estar incorretos.">
            <a:extLst>
              <a:ext uri="{FF2B5EF4-FFF2-40B4-BE49-F238E27FC236}">
                <a16:creationId xmlns:a16="http://schemas.microsoft.com/office/drawing/2014/main" id="{7E0738EC-3691-28ED-3701-5798FA1773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408" y="8757243"/>
            <a:ext cx="678304" cy="680478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995A22-B527-B880-F92A-805520E2CEDC}"/>
              </a:ext>
            </a:extLst>
          </p:cNvPr>
          <p:cNvSpPr txBox="1"/>
          <p:nvPr/>
        </p:nvSpPr>
        <p:spPr>
          <a:xfrm>
            <a:off x="113789" y="1343552"/>
            <a:ext cx="392318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Resumo</a:t>
            </a:r>
            <a:endParaRPr lang="pt-PT" sz="1800" dirty="0">
              <a:solidFill>
                <a:srgbClr val="DDAB28"/>
              </a:solidFill>
            </a:endParaRPr>
          </a:p>
          <a:p>
            <a:pPr algn="just"/>
            <a:r>
              <a:rPr lang="pt-PT" sz="1100" dirty="0"/>
              <a:t>O</a:t>
            </a:r>
            <a:r>
              <a:rPr lang="pt-PT" sz="1100" b="1" dirty="0"/>
              <a:t> Smart4Finances</a:t>
            </a:r>
            <a:r>
              <a:rPr lang="pt-PT" sz="1100" dirty="0"/>
              <a:t> é uma aplicação web desenvolvida no âmbito da Licenciatura em Engenharia Informática que permite aos utilizadores gerir os seus rendimentos, despesas e investimentos. Com dashboards interativos e relatórios detalhados, a plataforma promove a literacia financeira e ajuda na tomada de decisões mais informadas sobre finanças pessoais.</a:t>
            </a:r>
            <a:endParaRPr lang="pt-PT" sz="1000" dirty="0">
              <a:solidFill>
                <a:srgbClr val="DDAB28"/>
              </a:solidFill>
            </a:endParaRPr>
          </a:p>
          <a:p>
            <a:endParaRPr lang="pt-PT" sz="2000" dirty="0">
              <a:solidFill>
                <a:srgbClr val="DDAB28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C3FC015-C265-7988-55AF-945C83FCF3B0}"/>
              </a:ext>
            </a:extLst>
          </p:cNvPr>
          <p:cNvSpPr txBox="1"/>
          <p:nvPr/>
        </p:nvSpPr>
        <p:spPr>
          <a:xfrm>
            <a:off x="130420" y="3005546"/>
            <a:ext cx="3906555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Objetivos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Realizar pesquisa e testes detalhados sobre plataformas digitais de gestão financeira e identificar as principais funcionalidades e vulnerabilidades.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Capturar e apresentar informações estatísticas sobre hábitos financeiros, poupança e investimento da população portuguesa.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Desenvolver uma solução automatizada e intuitiva para recolha, organização e visualização das informações financeiras pessoais dos utilizadores.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Implementar ferramentas inteligentes e automáticas para alertas financeiros, como limites de gastos mensais e notificações personalizadas sobre despesas.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Construir uma plataforma web segura, acessível e responsiva que permita aos utilizadores gerir as suas finanças pessoais, proporcionando maior controlo e literacia financeira.</a:t>
            </a:r>
          </a:p>
          <a:p>
            <a:r>
              <a:rPr lang="pt-PT" dirty="0"/>
              <a:t> </a:t>
            </a:r>
            <a:endParaRPr lang="pt-PT" sz="2000" dirty="0">
              <a:solidFill>
                <a:srgbClr val="DDAB28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2712030-DFCC-1903-CEA5-707D876C745F}"/>
              </a:ext>
            </a:extLst>
          </p:cNvPr>
          <p:cNvSpPr txBox="1"/>
          <p:nvPr/>
        </p:nvSpPr>
        <p:spPr>
          <a:xfrm>
            <a:off x="4187990" y="1343552"/>
            <a:ext cx="467260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Arquitetura da Solução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/>
              <a:t>Foi desenvolvida uma arquitetura web robusta estruturada em três camadas principais: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100" b="1" dirty="0" err="1"/>
              <a:t>Frontend</a:t>
            </a:r>
            <a:r>
              <a:rPr lang="pt-PT" sz="1100" b="1" dirty="0"/>
              <a:t>:</a:t>
            </a:r>
            <a:r>
              <a:rPr lang="pt-PT" sz="1100" dirty="0"/>
              <a:t> Recorrendo a </a:t>
            </a:r>
            <a:r>
              <a:rPr lang="pt-PT" sz="1100" dirty="0" err="1"/>
              <a:t>Vue.js</a:t>
            </a:r>
            <a:r>
              <a:rPr lang="pt-PT" sz="1100" dirty="0"/>
              <a:t> para criar uma interface responsiva, dinâmica e centrada no utilizador, proporcionando uma experiência fluida em dispositivos móveis e desktop.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100" b="1" dirty="0" err="1"/>
              <a:t>Backend</a:t>
            </a:r>
            <a:r>
              <a:rPr lang="pt-PT" sz="1100" b="1" dirty="0"/>
              <a:t>:</a:t>
            </a:r>
            <a:r>
              <a:rPr lang="pt-PT" sz="1100" dirty="0"/>
              <a:t> Foi implementada em </a:t>
            </a:r>
            <a:r>
              <a:rPr lang="pt-PT" sz="1100" dirty="0" err="1"/>
              <a:t>Laravel</a:t>
            </a:r>
            <a:r>
              <a:rPr lang="pt-PT" sz="1100" dirty="0"/>
              <a:t> para garantir segurança, gestão de lógica de negócio, autenticação eficiente (</a:t>
            </a:r>
            <a:r>
              <a:rPr lang="pt-PT" sz="1100" dirty="0" err="1"/>
              <a:t>Laravel</a:t>
            </a:r>
            <a:r>
              <a:rPr lang="pt-PT" sz="1100" dirty="0"/>
              <a:t> </a:t>
            </a:r>
            <a:r>
              <a:rPr lang="pt-PT" sz="1100" dirty="0" err="1"/>
              <a:t>Passport</a:t>
            </a:r>
            <a:r>
              <a:rPr lang="pt-PT" sz="1100" dirty="0"/>
              <a:t>), e integração facilitada com </a:t>
            </a:r>
            <a:r>
              <a:rPr lang="pt-PT" sz="1100" dirty="0" err="1"/>
              <a:t>APIs</a:t>
            </a:r>
            <a:r>
              <a:rPr lang="pt-PT" sz="1100" dirty="0"/>
              <a:t> externas e serviços adicionais (SMTP para notificações).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100" b="1" dirty="0"/>
              <a:t>Base de Dados:</a:t>
            </a:r>
            <a:r>
              <a:rPr lang="pt-PT" sz="1100" dirty="0"/>
              <a:t> Foi otimizada a BD </a:t>
            </a:r>
            <a:r>
              <a:rPr lang="pt-PT" sz="1100" dirty="0" err="1"/>
              <a:t>MySQL</a:t>
            </a:r>
            <a:r>
              <a:rPr lang="pt-PT" sz="1100" dirty="0"/>
              <a:t> para armazenamento eficaz e seguro, com elevada performance na manipulação de grandes volumes de dados financeiros.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/>
              <a:t>Garantimos a segurança rigorosa através de mecanismos de autenticação robustos, prevenção de vulnerabilidades (CSRF, SQL </a:t>
            </a:r>
            <a:r>
              <a:rPr lang="pt-PT" sz="1100" dirty="0" err="1"/>
              <a:t>Injection</a:t>
            </a:r>
            <a:r>
              <a:rPr lang="pt-PT" sz="1100" dirty="0"/>
              <a:t>, XSS) e protocolos seguros de comunicação entre camadas.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/>
              <a:t>Foi desenvolvida uma API REST intuitiva e bem documentada, permitindo integração simples com outros sistemas e aplicações móveis futuras.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/>
              <a:t>Foi preparada a arquitetura para escalabilidade horizontal e vertical, permitindo expansão fácil, manutenção simplificada e adição de novas funcionalidades sem comprometer o desempenho.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/>
              <a:t>Foi assegurada a modularidade e clareza no código, possibilitando colaboração eficaz entre membros da equipa e continuidade do desenvolvimento por futuras equipas.</a:t>
            </a:r>
          </a:p>
          <a:p>
            <a:endParaRPr lang="pt-PT" sz="2000" dirty="0">
              <a:solidFill>
                <a:srgbClr val="DDAB28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E34930F-FF54-E12A-2AC2-39B68B618379}"/>
              </a:ext>
            </a:extLst>
          </p:cNvPr>
          <p:cNvSpPr txBox="1"/>
          <p:nvPr/>
        </p:nvSpPr>
        <p:spPr>
          <a:xfrm>
            <a:off x="130420" y="6283199"/>
            <a:ext cx="3083078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Arquitetura Proposta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Arquitetura escalável em três camadas (</a:t>
            </a:r>
            <a:r>
              <a:rPr lang="pt-PT" sz="1100" dirty="0" err="1"/>
              <a:t>Frontend</a:t>
            </a:r>
            <a:r>
              <a:rPr lang="pt-PT" sz="1100" dirty="0"/>
              <a:t> </a:t>
            </a:r>
            <a:r>
              <a:rPr lang="pt-PT" sz="1100" dirty="0" err="1"/>
              <a:t>Vue.js</a:t>
            </a:r>
            <a:r>
              <a:rPr lang="pt-PT" sz="1100" dirty="0"/>
              <a:t>, </a:t>
            </a:r>
            <a:r>
              <a:rPr lang="pt-PT" sz="1100" dirty="0" err="1"/>
              <a:t>Backend</a:t>
            </a:r>
            <a:r>
              <a:rPr lang="pt-PT" sz="1100" dirty="0"/>
              <a:t> </a:t>
            </a:r>
            <a:r>
              <a:rPr lang="pt-PT" sz="1100" dirty="0" err="1"/>
              <a:t>Laravel</a:t>
            </a:r>
            <a:r>
              <a:rPr lang="pt-PT" sz="1100" dirty="0"/>
              <a:t>, BD </a:t>
            </a:r>
            <a:r>
              <a:rPr lang="pt-PT" sz="1100" dirty="0" err="1"/>
              <a:t>MySQL</a:t>
            </a:r>
            <a:r>
              <a:rPr lang="pt-PT" sz="1100" dirty="0"/>
              <a:t>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Garantir a comunicação segura e eficiente via API REST com autenticação robusta.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Implementar interface responsiva e amigável com </a:t>
            </a:r>
            <a:r>
              <a:rPr lang="pt-PT" sz="1100" dirty="0" err="1"/>
              <a:t>Vue.js</a:t>
            </a:r>
            <a:r>
              <a:rPr lang="pt-PT" sz="110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Otimizar desempenho e segurança da base de dados.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Permitir fácil manutenção e expansão futura.</a:t>
            </a:r>
          </a:p>
          <a:p>
            <a:endParaRPr lang="pt-PT" sz="2000" dirty="0">
              <a:solidFill>
                <a:srgbClr val="DDAB28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789BA4B-1540-A7CF-394F-1D5F8DB26FEB}"/>
              </a:ext>
            </a:extLst>
          </p:cNvPr>
          <p:cNvSpPr txBox="1"/>
          <p:nvPr/>
        </p:nvSpPr>
        <p:spPr>
          <a:xfrm>
            <a:off x="9073419" y="1343552"/>
            <a:ext cx="3593367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Resultados Obtidos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Desenvolvimento </a:t>
            </a:r>
            <a:r>
              <a:rPr lang="pt-PT" sz="1100" b="1" dirty="0"/>
              <a:t>eficaz</a:t>
            </a:r>
            <a:r>
              <a:rPr lang="pt-PT" sz="1100" dirty="0"/>
              <a:t> de uma aplicação web completa para gestão financeira pessoal.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Implementação </a:t>
            </a:r>
            <a:r>
              <a:rPr lang="pt-PT" sz="1100" b="1" dirty="0"/>
              <a:t>bem-sucedida</a:t>
            </a:r>
            <a:r>
              <a:rPr lang="pt-PT" sz="1100" dirty="0"/>
              <a:t> de dashboards intuitivos e relatórios financeiros detalhados.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Integração de alertas automáticos e personalizáveis para controlo de despesas.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Validação positiva em testes de usabilidade, confirmando facilidade e eficiência na utilização da plataforma.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Plataforma preparada para expansão, manutenção e integração futura de novas funcionalidades.</a:t>
            </a:r>
          </a:p>
          <a:p>
            <a:endParaRPr lang="pt-PT" sz="2000" dirty="0">
              <a:solidFill>
                <a:srgbClr val="DDAB28"/>
              </a:solidFill>
            </a:endParaRPr>
          </a:p>
        </p:txBody>
      </p:sp>
      <p:pic>
        <p:nvPicPr>
          <p:cNvPr id="25" name="Imagem 24" descr="Uma imagem com texto, Tipo de letra, captura de ecrã, file&#10;&#10;Os conteúdos gerados por IA podem estar incorretos.">
            <a:extLst>
              <a:ext uri="{FF2B5EF4-FFF2-40B4-BE49-F238E27FC236}">
                <a16:creationId xmlns:a16="http://schemas.microsoft.com/office/drawing/2014/main" id="{22835A65-2FEF-385D-052A-18FCDD2DB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48" y="6153683"/>
            <a:ext cx="772406" cy="2304256"/>
          </a:xfrm>
          <a:prstGeom prst="rect">
            <a:avLst/>
          </a:prstGeom>
        </p:spPr>
      </p:pic>
      <p:pic>
        <p:nvPicPr>
          <p:cNvPr id="4" name="Imagem 3" descr="Uma imagem com texto, captura de ecrã, diagrama, Saturação de cores&#10;&#10;Os conteúdos gerados por IA podem estar incorretos.">
            <a:extLst>
              <a:ext uri="{FF2B5EF4-FFF2-40B4-BE49-F238E27FC236}">
                <a16:creationId xmlns:a16="http://schemas.microsoft.com/office/drawing/2014/main" id="{C7EDFBBF-9A46-83E2-1014-2CD1865824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60" y="3592834"/>
            <a:ext cx="2407462" cy="4893389"/>
          </a:xfrm>
          <a:prstGeom prst="rect">
            <a:avLst/>
          </a:prstGeom>
        </p:spPr>
      </p:pic>
      <p:pic>
        <p:nvPicPr>
          <p:cNvPr id="5" name="Imagem 4" descr="Uma imagem com texto, captura de ecrã, diagrama, Tipo de letra&#10;&#10;Os conteúdos gerados por IA podem estar incorretos.">
            <a:extLst>
              <a:ext uri="{FF2B5EF4-FFF2-40B4-BE49-F238E27FC236}">
                <a16:creationId xmlns:a16="http://schemas.microsoft.com/office/drawing/2014/main" id="{2EDB807E-3297-B963-689D-F36CC734B9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908" y="5824481"/>
            <a:ext cx="2692514" cy="26708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3">
            <a:lumMod val="8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497</Words>
  <Application>Microsoft Macintosh PowerPoint</Application>
  <PresentationFormat>Papel A3 (297x420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3" baseType="lpstr">
      <vt:lpstr>Arial</vt:lpstr>
      <vt:lpstr>Modelo de apresentação predefinido</vt:lpstr>
      <vt:lpstr>Apresentação do PowerPoint</vt:lpstr>
    </vt:vector>
  </TitlesOfParts>
  <Company>ESTG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Proj2-RSSF-PeopleMonitor</dc:creator>
  <cp:lastModifiedBy>Gonçalo Santos Ferreira</cp:lastModifiedBy>
  <cp:revision>56</cp:revision>
  <cp:lastPrinted>2013-09-15T00:10:08Z</cp:lastPrinted>
  <dcterms:created xsi:type="dcterms:W3CDTF">2007-02-13T18:22:14Z</dcterms:created>
  <dcterms:modified xsi:type="dcterms:W3CDTF">2025-07-01T16:43:50Z</dcterms:modified>
</cp:coreProperties>
</file>