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2"/>
  </p:notesMasterIdLst>
  <p:sldIdLst>
    <p:sldId id="256" r:id="rId5"/>
    <p:sldId id="258" r:id="rId6"/>
    <p:sldId id="261" r:id="rId7"/>
    <p:sldId id="259" r:id="rId8"/>
    <p:sldId id="312" r:id="rId9"/>
    <p:sldId id="313" r:id="rId10"/>
    <p:sldId id="314" r:id="rId11"/>
    <p:sldId id="315" r:id="rId12"/>
    <p:sldId id="324" r:id="rId13"/>
    <p:sldId id="316" r:id="rId14"/>
    <p:sldId id="320" r:id="rId15"/>
    <p:sldId id="318" r:id="rId16"/>
    <p:sldId id="319" r:id="rId17"/>
    <p:sldId id="321" r:id="rId18"/>
    <p:sldId id="322" r:id="rId19"/>
    <p:sldId id="317" r:id="rId20"/>
    <p:sldId id="323" r:id="rId2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3"/>
      <p:bold r:id="rId24"/>
      <p:italic r:id="rId25"/>
      <p:boldItalic r:id="rId26"/>
    </p:embeddedFont>
    <p:embeddedFont>
      <p:font typeface="Merriweather Light" panose="00000400000000000000" pitchFamily="2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6523A-AD72-4994-AD09-32105B098585}" v="501" dt="2024-06-09T11:25:40.635"/>
    <p1510:client id="{E822EA56-4B1E-418C-8B9A-22E77A312644}" v="1" dt="2024-06-09T10:17:51.424"/>
    <p1510:client id="{F5EB029A-40B6-EE81-A2F5-F838E6D1127A}" v="107" dt="2024-06-09T12:41:40.665"/>
  </p1510:revLst>
</p1510:revInfo>
</file>

<file path=ppt/tableStyles.xml><?xml version="1.0" encoding="utf-8"?>
<a:tblStyleLst xmlns:a="http://schemas.openxmlformats.org/drawingml/2006/main" def="{DE75D48D-960B-48A1-95C7-62A7940183BD}">
  <a:tblStyle styleId="{DE75D48D-960B-48A1-95C7-62A794018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6eb096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6eb096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1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6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5205cc2b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5205cc2b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0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5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4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66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5205cc2b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5205cc2b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43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49fdfa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549fdfa6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28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5205cc2b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5205cc2b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3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5205cc2b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5205cc2b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68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5205cc2b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5205cc2b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7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5205cc2b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5205cc2b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4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7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9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83425" y="2961150"/>
            <a:ext cx="3919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83425" y="1794940"/>
            <a:ext cx="39195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1"/>
          <p:cNvSpPr txBox="1">
            <a:spLocks noGrp="1"/>
          </p:cNvSpPr>
          <p:nvPr>
            <p:ph type="ctrTitle" idx="2"/>
          </p:nvPr>
        </p:nvSpPr>
        <p:spPr>
          <a:xfrm>
            <a:off x="6159225" y="3657806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64153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 idx="3"/>
          </p:nvPr>
        </p:nvSpPr>
        <p:spPr>
          <a:xfrm>
            <a:off x="772938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774750" y="3659456"/>
            <a:ext cx="2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ctrTitle" idx="5"/>
          </p:nvPr>
        </p:nvSpPr>
        <p:spPr>
          <a:xfrm>
            <a:off x="6155250" y="3206197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3467047" y="3657806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3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3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17750" y="1592682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 idx="2"/>
          </p:nvPr>
        </p:nvSpPr>
        <p:spPr>
          <a:xfrm>
            <a:off x="3403800" y="1592682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3"/>
          </p:nvPr>
        </p:nvSpPr>
        <p:spPr>
          <a:xfrm>
            <a:off x="6092073" y="1592682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 idx="4"/>
          </p:nvPr>
        </p:nvSpPr>
        <p:spPr>
          <a:xfrm>
            <a:off x="6092073" y="3060096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5"/>
          </p:nvPr>
        </p:nvSpPr>
        <p:spPr>
          <a:xfrm>
            <a:off x="3403800" y="3060096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 idx="6"/>
          </p:nvPr>
        </p:nvSpPr>
        <p:spPr>
          <a:xfrm>
            <a:off x="717750" y="3060096"/>
            <a:ext cx="2336400" cy="5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715500" y="2233131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7"/>
          </p:nvPr>
        </p:nvSpPr>
        <p:spPr>
          <a:xfrm>
            <a:off x="3401550" y="2233131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8"/>
          </p:nvPr>
        </p:nvSpPr>
        <p:spPr>
          <a:xfrm>
            <a:off x="715500" y="3701857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9"/>
          </p:nvPr>
        </p:nvSpPr>
        <p:spPr>
          <a:xfrm>
            <a:off x="3401550" y="3701857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3"/>
          </p:nvPr>
        </p:nvSpPr>
        <p:spPr>
          <a:xfrm>
            <a:off x="6089823" y="2233131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14"/>
          </p:nvPr>
        </p:nvSpPr>
        <p:spPr>
          <a:xfrm>
            <a:off x="6089823" y="3701857"/>
            <a:ext cx="234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 idx="15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4"/>
          <p:cNvSpPr txBox="1">
            <a:spLocks noGrp="1"/>
          </p:cNvSpPr>
          <p:nvPr>
            <p:ph type="title" hasCustomPrompt="1"/>
          </p:nvPr>
        </p:nvSpPr>
        <p:spPr>
          <a:xfrm>
            <a:off x="1687050" y="812391"/>
            <a:ext cx="576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2157450" y="1566514"/>
            <a:ext cx="48291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2" hasCustomPrompt="1"/>
          </p:nvPr>
        </p:nvSpPr>
        <p:spPr>
          <a:xfrm>
            <a:off x="1687050" y="2092769"/>
            <a:ext cx="5769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157450" y="2851805"/>
            <a:ext cx="48291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4" hasCustomPrompt="1"/>
          </p:nvPr>
        </p:nvSpPr>
        <p:spPr>
          <a:xfrm>
            <a:off x="1687050" y="3379447"/>
            <a:ext cx="5769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2157450" y="4137524"/>
            <a:ext cx="48291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5"/>
          <p:cNvSpPr txBox="1">
            <a:spLocks noGrp="1"/>
          </p:cNvSpPr>
          <p:nvPr>
            <p:ph type="ctrTitle" idx="2"/>
          </p:nvPr>
        </p:nvSpPr>
        <p:spPr>
          <a:xfrm>
            <a:off x="6217963" y="3862422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1"/>
          </p:nvPr>
        </p:nvSpPr>
        <p:spPr>
          <a:xfrm>
            <a:off x="3465600" y="3410814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ctrTitle" idx="3"/>
          </p:nvPr>
        </p:nvSpPr>
        <p:spPr>
          <a:xfrm>
            <a:off x="713219" y="3410814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4"/>
          </p:nvPr>
        </p:nvSpPr>
        <p:spPr>
          <a:xfrm>
            <a:off x="713219" y="3864072"/>
            <a:ext cx="2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ctrTitle" idx="5"/>
          </p:nvPr>
        </p:nvSpPr>
        <p:spPr>
          <a:xfrm>
            <a:off x="6217963" y="3410814"/>
            <a:ext cx="22128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6"/>
          </p:nvPr>
        </p:nvSpPr>
        <p:spPr>
          <a:xfrm>
            <a:off x="3465600" y="3862422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7" hasCustomPrompt="1"/>
          </p:nvPr>
        </p:nvSpPr>
        <p:spPr>
          <a:xfrm>
            <a:off x="1352669" y="2827717"/>
            <a:ext cx="9339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8" hasCustomPrompt="1"/>
          </p:nvPr>
        </p:nvSpPr>
        <p:spPr>
          <a:xfrm>
            <a:off x="4105050" y="2827717"/>
            <a:ext cx="9339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  <p:sp>
        <p:nvSpPr>
          <p:cNvPr id="195" name="Google Shape;195;p25"/>
          <p:cNvSpPr txBox="1">
            <a:spLocks noGrp="1"/>
          </p:cNvSpPr>
          <p:nvPr>
            <p:ph type="title" idx="9" hasCustomPrompt="1"/>
          </p:nvPr>
        </p:nvSpPr>
        <p:spPr>
          <a:xfrm>
            <a:off x="6857413" y="2827717"/>
            <a:ext cx="9339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2409350" y="1571592"/>
            <a:ext cx="4325400" cy="28122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2528070" y="3920142"/>
            <a:ext cx="327600" cy="327600"/>
            <a:chOff x="5471550" y="4685975"/>
            <a:chExt cx="327600" cy="327600"/>
          </a:xfrm>
        </p:grpSpPr>
        <p:sp>
          <p:nvSpPr>
            <p:cNvPr id="199" name="Google Shape;199;p2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257424" y="1703090"/>
            <a:ext cx="327600" cy="327600"/>
            <a:chOff x="9379775" y="1529850"/>
            <a:chExt cx="327600" cy="327600"/>
          </a:xfrm>
        </p:grpSpPr>
        <p:sp>
          <p:nvSpPr>
            <p:cNvPr id="202" name="Google Shape;202;p2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ctrTitle"/>
          </p:nvPr>
        </p:nvSpPr>
        <p:spPr>
          <a:xfrm>
            <a:off x="2326200" y="539500"/>
            <a:ext cx="4491600" cy="7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3209075" y="1702400"/>
            <a:ext cx="2785500" cy="8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206" name="Google Shape;206;p2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194350" y="5395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6"/>
          <p:cNvSpPr txBox="1"/>
          <p:nvPr/>
        </p:nvSpPr>
        <p:spPr>
          <a:xfrm>
            <a:off x="2862900" y="3224216"/>
            <a:ext cx="34182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 This presentation template was created by </a:t>
            </a:r>
            <a:r>
              <a:rPr lang="en" sz="1000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including icons by </a:t>
            </a:r>
            <a:r>
              <a:rPr lang="en" sz="1000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infographics &amp; images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 i="1">
                <a:solidFill>
                  <a:schemeClr val="dk1"/>
                </a:solidFill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name="adj" fmla="val 5555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name="adj" fmla="val 555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name="adj" fmla="val 555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7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hasCustomPrompt="1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9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9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_1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994850" y="1826175"/>
            <a:ext cx="5154300" cy="18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713250" y="539500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713250" y="46085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757975" y="1689650"/>
            <a:ext cx="5628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758075" y="3244200"/>
            <a:ext cx="5628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3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5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7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614575" y="1934250"/>
            <a:ext cx="65841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56100" y="3159013"/>
            <a:ext cx="32208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511850" y="71582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511850" y="4427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  <p:sldLayoutId id="2147483665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2"/>
          <p:cNvSpPr/>
          <p:nvPr/>
        </p:nvSpPr>
        <p:spPr>
          <a:xfrm>
            <a:off x="6244150" y="227050"/>
            <a:ext cx="2361000" cy="45720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1"/>
          </p:nvPr>
        </p:nvSpPr>
        <p:spPr>
          <a:xfrm flipH="1">
            <a:off x="6588550" y="1465593"/>
            <a:ext cx="1844707" cy="1878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Análise de dados em informática (ANADI)</a:t>
            </a:r>
            <a:endParaRPr sz="160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511062" y="1260218"/>
            <a:ext cx="5733087" cy="1697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Análise </a:t>
            </a:r>
            <a:r>
              <a:rPr lang="pt-PT" sz="3200"/>
              <a:t>Exploratória</a:t>
            </a:r>
            <a:r>
              <a:rPr lang="pt-PT" sz="3600"/>
              <a:t> de Dados</a:t>
            </a:r>
          </a:p>
        </p:txBody>
      </p:sp>
      <p:cxnSp>
        <p:nvCxnSpPr>
          <p:cNvPr id="248" name="Google Shape;248;p32"/>
          <p:cNvCxnSpPr/>
          <p:nvPr/>
        </p:nvCxnSpPr>
        <p:spPr>
          <a:xfrm>
            <a:off x="511850" y="3288900"/>
            <a:ext cx="417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2"/>
          <p:cNvSpPr txBox="1">
            <a:spLocks noGrp="1"/>
          </p:cNvSpPr>
          <p:nvPr>
            <p:ph type="subTitle" idx="1"/>
          </p:nvPr>
        </p:nvSpPr>
        <p:spPr>
          <a:xfrm flipH="1">
            <a:off x="1905559" y="3288900"/>
            <a:ext cx="2233427" cy="1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900" b="0"/>
              <a:t>Guilherme Rodrigues – 1211474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900"/>
              <a:t>Gonçalo Medeiros – 1211388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900" b="0"/>
              <a:t>Cátia Remelgado - 1210787</a:t>
            </a:r>
            <a:endParaRPr sz="900" b="0"/>
          </a:p>
        </p:txBody>
      </p:sp>
      <p:grpSp>
        <p:nvGrpSpPr>
          <p:cNvPr id="254" name="Google Shape;254;p32"/>
          <p:cNvGrpSpPr/>
          <p:nvPr/>
        </p:nvGrpSpPr>
        <p:grpSpPr>
          <a:xfrm>
            <a:off x="8138890" y="292175"/>
            <a:ext cx="327600" cy="327600"/>
            <a:chOff x="9379775" y="1529850"/>
            <a:chExt cx="327600" cy="327600"/>
          </a:xfrm>
        </p:grpSpPr>
        <p:sp>
          <p:nvSpPr>
            <p:cNvPr id="255" name="Google Shape;255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6424750" y="3705965"/>
            <a:ext cx="327600" cy="327600"/>
            <a:chOff x="5471550" y="4685975"/>
            <a:chExt cx="327600" cy="327600"/>
          </a:xfrm>
        </p:grpSpPr>
        <p:sp>
          <p:nvSpPr>
            <p:cNvPr id="258" name="Google Shape;258;p32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2582550" y="2769473"/>
            <a:ext cx="3982800" cy="590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Classificação</a:t>
            </a:r>
            <a:endParaRPr sz="4000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95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BCEA04-3985-CA61-B1EF-290D1511895A}"/>
              </a:ext>
            </a:extLst>
          </p:cNvPr>
          <p:cNvSpPr txBox="1"/>
          <p:nvPr/>
        </p:nvSpPr>
        <p:spPr>
          <a:xfrm>
            <a:off x="214112" y="1433942"/>
            <a:ext cx="2674557" cy="29700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PT" sz="1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O modelo escolhido com </a:t>
            </a:r>
            <a:r>
              <a:rPr lang="pt-PT" sz="1100" err="1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max_depth</a:t>
            </a:r>
            <a:r>
              <a:rPr lang="pt-PT" sz="1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=12 e </a:t>
            </a:r>
            <a:r>
              <a:rPr lang="pt-PT" sz="1100" err="1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min_samples_leaf</a:t>
            </a:r>
            <a:r>
              <a:rPr lang="pt-PT" sz="1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=15 tem a maior precisão média de 86.14%</a:t>
            </a:r>
          </a:p>
          <a:p>
            <a:pPr algn="l"/>
            <a:endParaRPr lang="pt-PT" sz="110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PT" sz="1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Outras arquiteturas:</a:t>
            </a:r>
          </a:p>
          <a:p>
            <a:pPr algn="l"/>
            <a:endParaRPr lang="pt-PT" sz="1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DecisionTreeClassifier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(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max_depth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=12,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min_samples_leaf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=15,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random_state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=42) apresentaram 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Mean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Accuracy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 de 84.83% e Standard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Deviation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 de 2.29</a:t>
            </a:r>
            <a:br>
              <a:rPr lang="pt-PT" sz="1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PT" sz="110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DecisionTreeClassifier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(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max_depth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=5,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min_samples_leaf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=5,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random_state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=42) apresentaram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Mean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Accuracy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 de 81.69% e Standard </a:t>
            </a:r>
            <a:r>
              <a:rPr lang="pt-PT" sz="1100" err="1">
                <a:latin typeface="+mn-lt"/>
                <a:ea typeface="Aptos" panose="020B0004020202020204" pitchFamily="34" charset="0"/>
                <a:cs typeface="Times New Roman"/>
              </a:rPr>
              <a:t>Deviation</a:t>
            </a:r>
            <a:r>
              <a:rPr lang="pt-PT" sz="1100">
                <a:latin typeface="+mn-lt"/>
                <a:ea typeface="Aptos" panose="020B0004020202020204" pitchFamily="34" charset="0"/>
                <a:cs typeface="Times New Roman"/>
              </a:rPr>
              <a:t> de 1.58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F11E4C8-6929-CABD-DD3A-B4F87A920649}"/>
              </a:ext>
            </a:extLst>
          </p:cNvPr>
          <p:cNvCxnSpPr/>
          <p:nvPr/>
        </p:nvCxnSpPr>
        <p:spPr>
          <a:xfrm>
            <a:off x="3144684" y="1433942"/>
            <a:ext cx="0" cy="30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278;p34">
            <a:extLst>
              <a:ext uri="{FF2B5EF4-FFF2-40B4-BE49-F238E27FC236}">
                <a16:creationId xmlns:a16="http://schemas.microsoft.com/office/drawing/2014/main" id="{03B1BE6D-9966-1F22-9EF7-A7CDF15B3ECE}"/>
              </a:ext>
            </a:extLst>
          </p:cNvPr>
          <p:cNvSpPr txBox="1">
            <a:spLocks/>
          </p:cNvSpPr>
          <p:nvPr/>
        </p:nvSpPr>
        <p:spPr>
          <a:xfrm>
            <a:off x="283978" y="524505"/>
            <a:ext cx="2604691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/>
              <a:t>Árvore de Decisão</a:t>
            </a:r>
          </a:p>
        </p:txBody>
      </p:sp>
      <p:sp>
        <p:nvSpPr>
          <p:cNvPr id="13" name="Google Shape;282;p34">
            <a:extLst>
              <a:ext uri="{FF2B5EF4-FFF2-40B4-BE49-F238E27FC236}">
                <a16:creationId xmlns:a16="http://schemas.microsoft.com/office/drawing/2014/main" id="{7D2D590F-998C-A4D9-0809-BE0AB471D864}"/>
              </a:ext>
            </a:extLst>
          </p:cNvPr>
          <p:cNvSpPr txBox="1">
            <a:spLocks/>
          </p:cNvSpPr>
          <p:nvPr/>
        </p:nvSpPr>
        <p:spPr>
          <a:xfrm>
            <a:off x="3762649" y="524505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/>
              <a:t>SVM</a:t>
            </a:r>
          </a:p>
        </p:txBody>
      </p:sp>
      <p:sp>
        <p:nvSpPr>
          <p:cNvPr id="14" name="Google Shape;283;p34">
            <a:extLst>
              <a:ext uri="{FF2B5EF4-FFF2-40B4-BE49-F238E27FC236}">
                <a16:creationId xmlns:a16="http://schemas.microsoft.com/office/drawing/2014/main" id="{EE3271C3-B2C5-C0E0-1D18-58F330670913}"/>
              </a:ext>
            </a:extLst>
          </p:cNvPr>
          <p:cNvSpPr txBox="1">
            <a:spLocks/>
          </p:cNvSpPr>
          <p:nvPr/>
        </p:nvSpPr>
        <p:spPr>
          <a:xfrm>
            <a:off x="6604608" y="524505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/>
              <a:t>KNN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3783C5-D739-63DB-0108-1CC40E95A21C}"/>
              </a:ext>
            </a:extLst>
          </p:cNvPr>
          <p:cNvSpPr txBox="1"/>
          <p:nvPr/>
        </p:nvSpPr>
        <p:spPr>
          <a:xfrm>
            <a:off x="3425561" y="1433942"/>
            <a:ext cx="2427977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PT" sz="1200">
                <a:effectLst/>
                <a:latin typeface="Aptos"/>
                <a:ea typeface="Aptos" panose="020B0004020202020204" pitchFamily="34" charset="0"/>
                <a:cs typeface="Times New Roman"/>
              </a:rPr>
              <a:t>O modelo SVM com os parâmetro {'C': 100, '</a:t>
            </a:r>
            <a:r>
              <a:rPr lang="pt-PT" sz="12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gamma</a:t>
            </a:r>
            <a:r>
              <a:rPr lang="pt-PT" sz="1200">
                <a:effectLst/>
                <a:latin typeface="Aptos"/>
                <a:ea typeface="Aptos" panose="020B0004020202020204" pitchFamily="34" charset="0"/>
                <a:cs typeface="Times New Roman"/>
              </a:rPr>
              <a:t>': '</a:t>
            </a:r>
            <a:r>
              <a:rPr lang="pt-PT" sz="120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scale</a:t>
            </a:r>
            <a:r>
              <a:rPr lang="pt-PT" sz="1200">
                <a:effectLst/>
                <a:latin typeface="Aptos"/>
                <a:ea typeface="Aptos" panose="020B0004020202020204" pitchFamily="34" charset="0"/>
                <a:cs typeface="Times New Roman"/>
              </a:rPr>
              <a:t>'}, demonstrou uma </a:t>
            </a:r>
            <a:r>
              <a:rPr lang="pt-PT" sz="1200" err="1">
                <a:latin typeface="Aptos"/>
                <a:ea typeface="Aptos" panose="020B0004020202020204" pitchFamily="34" charset="0"/>
                <a:cs typeface="Times New Roman"/>
              </a:rPr>
              <a:t>accuracy</a:t>
            </a:r>
            <a:r>
              <a:rPr lang="pt-PT" sz="1200"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pt-PT" sz="1200">
                <a:effectLst/>
                <a:latin typeface="Aptos"/>
                <a:ea typeface="Aptos" panose="020B0004020202020204" pitchFamily="34" charset="0"/>
                <a:cs typeface="Times New Roman"/>
              </a:rPr>
              <a:t>de 94.41% com um desvio padrão de 0.0147</a:t>
            </a:r>
            <a:endParaRPr lang="en-US"/>
          </a:p>
          <a:p>
            <a:br>
              <a:rPr lang="pt-PT" sz="1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outras arquiteturas testadas com os </a:t>
            </a:r>
            <a:r>
              <a:rPr lang="pt-PT" sz="12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kernels</a:t>
            </a:r>
            <a:r>
              <a:rPr lang="pt-PT" sz="1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'</a:t>
            </a:r>
            <a:r>
              <a:rPr lang="pt-PT" sz="12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rbf</a:t>
            </a:r>
            <a:r>
              <a:rPr lang="pt-PT" sz="1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e '</a:t>
            </a:r>
            <a:r>
              <a:rPr lang="pt-PT" sz="12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poly</a:t>
            </a:r>
            <a:r>
              <a:rPr lang="pt-PT" sz="12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apresentaram menor desempenho, com precisões médias de 84.65% e 80.67%, respetivamente</a:t>
            </a:r>
            <a:endParaRPr lang="pt-PT" sz="120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BC861546-710A-6811-3A42-A11D10ED6237}"/>
              </a:ext>
            </a:extLst>
          </p:cNvPr>
          <p:cNvCxnSpPr/>
          <p:nvPr/>
        </p:nvCxnSpPr>
        <p:spPr>
          <a:xfrm>
            <a:off x="6109559" y="1433942"/>
            <a:ext cx="0" cy="30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2">
            <a:extLst>
              <a:ext uri="{FF2B5EF4-FFF2-40B4-BE49-F238E27FC236}">
                <a16:creationId xmlns:a16="http://schemas.microsoft.com/office/drawing/2014/main" id="{A1C34BF1-5AE9-13AC-3F61-E254833ECF73}"/>
              </a:ext>
            </a:extLst>
          </p:cNvPr>
          <p:cNvSpPr txBox="1"/>
          <p:nvPr/>
        </p:nvSpPr>
        <p:spPr>
          <a:xfrm>
            <a:off x="6540334" y="1433942"/>
            <a:ext cx="214567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>
                <a:cs typeface="Segoe UI"/>
              </a:rPr>
              <a:t>Os melhores parâmetros identificados para o modelo de classificação foram {'</a:t>
            </a:r>
            <a:r>
              <a:rPr lang="pt-PT" sz="1200" err="1">
                <a:cs typeface="Segoe UI"/>
              </a:rPr>
              <a:t>n_neighbors</a:t>
            </a:r>
            <a:r>
              <a:rPr lang="pt-PT" sz="1200">
                <a:cs typeface="Segoe UI"/>
              </a:rPr>
              <a:t>': 7, '</a:t>
            </a:r>
            <a:r>
              <a:rPr lang="pt-PT" sz="1200" err="1">
                <a:cs typeface="Segoe UI"/>
              </a:rPr>
              <a:t>weights</a:t>
            </a:r>
            <a:r>
              <a:rPr lang="pt-PT" sz="1200">
                <a:cs typeface="Segoe UI"/>
              </a:rPr>
              <a:t>': '</a:t>
            </a:r>
            <a:r>
              <a:rPr lang="pt-PT" sz="1200" err="1">
                <a:cs typeface="Segoe UI"/>
              </a:rPr>
              <a:t>distance</a:t>
            </a:r>
            <a:r>
              <a:rPr lang="pt-PT" sz="1200">
                <a:cs typeface="Segoe UI"/>
              </a:rPr>
              <a:t>', '</a:t>
            </a:r>
            <a:r>
              <a:rPr lang="pt-PT" sz="1200" err="1">
                <a:cs typeface="Segoe UI"/>
              </a:rPr>
              <a:t>metric</a:t>
            </a:r>
            <a:r>
              <a:rPr lang="pt-PT" sz="1200">
                <a:cs typeface="Segoe UI"/>
              </a:rPr>
              <a:t>': '</a:t>
            </a:r>
            <a:r>
              <a:rPr lang="pt-PT" sz="1200" err="1">
                <a:cs typeface="Segoe UI"/>
              </a:rPr>
              <a:t>manhattan</a:t>
            </a:r>
            <a:r>
              <a:rPr lang="pt-PT" sz="1200">
                <a:cs typeface="Segoe UI"/>
              </a:rPr>
              <a:t>', 'p': 1, '</a:t>
            </a:r>
            <a:r>
              <a:rPr lang="pt-PT" sz="1200" err="1">
                <a:cs typeface="Segoe UI"/>
              </a:rPr>
              <a:t>algorithm</a:t>
            </a:r>
            <a:r>
              <a:rPr lang="pt-PT" sz="1200">
                <a:cs typeface="Segoe UI"/>
              </a:rPr>
              <a:t>': 'auto', '</a:t>
            </a:r>
            <a:r>
              <a:rPr lang="pt-PT" sz="1200" err="1">
                <a:cs typeface="Segoe UI"/>
              </a:rPr>
              <a:t>leaf_size</a:t>
            </a:r>
            <a:r>
              <a:rPr lang="pt-PT" sz="1200">
                <a:cs typeface="Segoe UI"/>
              </a:rPr>
              <a:t>': 20} com a acurácia de 82.71% e o desvio padrão de 1.90</a:t>
            </a:r>
          </a:p>
        </p:txBody>
      </p:sp>
    </p:spTree>
    <p:extLst>
      <p:ext uri="{BB962C8B-B14F-4D97-AF65-F5344CB8AC3E}">
        <p14:creationId xmlns:p14="http://schemas.microsoft.com/office/powerpoint/2010/main" val="197372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4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/>
              <a:t>Rede Neuronais</a:t>
            </a:r>
          </a:p>
        </p:txBody>
      </p:sp>
      <p:grpSp>
        <p:nvGrpSpPr>
          <p:cNvPr id="709" name="Google Shape;709;p54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710" name="Google Shape;710;p5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A42C15-B921-80F7-51FB-9D4D9640676C}"/>
              </a:ext>
            </a:extLst>
          </p:cNvPr>
          <p:cNvSpPr txBox="1"/>
          <p:nvPr/>
        </p:nvSpPr>
        <p:spPr>
          <a:xfrm>
            <a:off x="199002" y="1518834"/>
            <a:ext cx="42275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 modelo com a maior acurácia alcançada foi de 94.08%, utilizando o optimizador Nadam e o inicializador normal.</a:t>
            </a:r>
          </a:p>
          <a:p>
            <a:br>
              <a:rPr lang="pt-PT" sz="14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4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Outras arquiteturas foram testadas, incluindo uma com mais nós e outra com mais camadas. A arquitetura com mais nós obteve uma acurácia de 91.72%, utilizando o optimizador SGD e o inicializador </a:t>
            </a:r>
            <a:r>
              <a:rPr lang="pt-PT" sz="140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he_uniform</a:t>
            </a:r>
            <a:r>
              <a:rPr lang="pt-PT" sz="14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enquanto a arquitetura com mais camadas alcançou uma acurácia de 91.25%, com o optimizador Nadam e o inicializador </a:t>
            </a:r>
            <a:r>
              <a:rPr lang="pt-PT" sz="140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lecun_uniform</a:t>
            </a:r>
            <a:r>
              <a:rPr lang="pt-PT" sz="14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pt-PT" sz="200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PT"/>
          </a:p>
        </p:txBody>
      </p:sp>
      <p:pic>
        <p:nvPicPr>
          <p:cNvPr id="9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184C90C9-3E59-D052-7F85-D2A934483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9" b="2137"/>
          <a:stretch/>
        </p:blipFill>
        <p:spPr>
          <a:xfrm>
            <a:off x="4803059" y="1449718"/>
            <a:ext cx="4050399" cy="161906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2B277B1-E65C-35C1-F13D-C2297C761684}"/>
              </a:ext>
            </a:extLst>
          </p:cNvPr>
          <p:cNvGrpSpPr/>
          <p:nvPr/>
        </p:nvGrpSpPr>
        <p:grpSpPr>
          <a:xfrm>
            <a:off x="4803059" y="3178715"/>
            <a:ext cx="4050399" cy="1327260"/>
            <a:chOff x="4717449" y="3224265"/>
            <a:chExt cx="4572002" cy="1327912"/>
          </a:xfrm>
        </p:grpSpPr>
        <p:pic>
          <p:nvPicPr>
            <p:cNvPr id="10" name="Picture 3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E237894A-C83D-154D-3FF4-A1A74CAE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7449" y="3224266"/>
              <a:ext cx="2254251" cy="1327911"/>
            </a:xfrm>
            <a:prstGeom prst="rect">
              <a:avLst/>
            </a:prstGeom>
          </p:spPr>
        </p:pic>
        <p:pic>
          <p:nvPicPr>
            <p:cNvPr id="11" name="Picture 2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B3A8DEC-FF5A-835A-FAEA-7057EA5F8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1700" y="3224265"/>
              <a:ext cx="2317751" cy="1327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72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Diferença entre o Modelo SVM e Rede Neuronal</a:t>
            </a:r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5" name="Google Shape;405;p41"/>
          <p:cNvSpPr txBox="1"/>
          <p:nvPr/>
        </p:nvSpPr>
        <p:spPr>
          <a:xfrm>
            <a:off x="1582274" y="1721059"/>
            <a:ext cx="5979502" cy="17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pt-PT" sz="13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O valor p foi de 0.000183597807, indicando que há uma diferença estatisticamente significativa no desempenho dos modelos.</a:t>
            </a:r>
          </a:p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pt-PT" sz="13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Assim, com base na análise estatística, a Rede Neuronal é considerada superior ao SVM em termos de desempenho.</a:t>
            </a:r>
          </a:p>
        </p:txBody>
      </p:sp>
      <p:pic>
        <p:nvPicPr>
          <p:cNvPr id="12" name="Imagem 11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FF7B3A60-2C4B-0FC5-8BF9-710FF442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24" y="3081286"/>
            <a:ext cx="5566952" cy="10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6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85638" y="624838"/>
            <a:ext cx="7717500" cy="645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Métricas: </a:t>
            </a:r>
            <a:r>
              <a:rPr lang="pt-PT" err="1"/>
              <a:t>Accuracy</a:t>
            </a:r>
            <a:r>
              <a:rPr lang="pt-PT"/>
              <a:t>; </a:t>
            </a:r>
            <a:r>
              <a:rPr lang="pt-PT" err="1"/>
              <a:t>Sensitivity</a:t>
            </a:r>
            <a:r>
              <a:rPr lang="pt-PT"/>
              <a:t>; </a:t>
            </a:r>
            <a:r>
              <a:rPr lang="pt-PT" err="1"/>
              <a:t>Specificity</a:t>
            </a:r>
            <a:r>
              <a:rPr lang="pt-PT"/>
              <a:t> e F1</a:t>
            </a:r>
            <a:endParaRPr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276166-D508-C44C-3717-5401E875136F}"/>
              </a:ext>
            </a:extLst>
          </p:cNvPr>
          <p:cNvSpPr txBox="1"/>
          <p:nvPr/>
        </p:nvSpPr>
        <p:spPr>
          <a:xfrm>
            <a:off x="338151" y="1541987"/>
            <a:ext cx="33402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No geral, podemos afirmar que a rede neuronal teve o melhor desempenho, seguida pelo KNN em termos de sensibilidade e especificidade, enquanto o SVM foi consistente, e a árvore de decisão teve o pior desempenho em termos de F1 score.</a:t>
            </a:r>
            <a:b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949019-F9BB-07DF-0603-B57E03EB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88" y="1443475"/>
            <a:ext cx="2822027" cy="830405"/>
          </a:xfrm>
          <a:prstGeom prst="rect">
            <a:avLst/>
          </a:prstGeom>
        </p:spPr>
      </p:pic>
      <p:pic>
        <p:nvPicPr>
          <p:cNvPr id="5" name="Imagem 4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B0102F1B-0EAF-AA64-7662-068D00880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60" y="2398868"/>
            <a:ext cx="2555689" cy="10846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D13632-D032-E544-75AD-2490D9C28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4" y="2957759"/>
            <a:ext cx="4359018" cy="5818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BDB123-DD1F-BD0F-5A65-F4A95219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479" y="3539611"/>
            <a:ext cx="3201685" cy="9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1"/>
          <p:cNvPicPr preferRelativeResize="0"/>
          <p:nvPr/>
        </p:nvPicPr>
        <p:blipFill>
          <a:blip r:embed="rId3"/>
          <a:srcRect l="794" r="794"/>
          <a:stretch/>
        </p:blipFill>
        <p:spPr>
          <a:xfrm>
            <a:off x="643951" y="1545833"/>
            <a:ext cx="3353085" cy="2749334"/>
          </a:xfrm>
          <a:prstGeom prst="roundRect">
            <a:avLst>
              <a:gd name="adj" fmla="val 998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de Atributos </a:t>
            </a:r>
            <a:endParaRPr/>
          </a:p>
        </p:txBody>
      </p:sp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" name="Google Shape;385;p40">
            <a:extLst>
              <a:ext uri="{FF2B5EF4-FFF2-40B4-BE49-F238E27FC236}">
                <a16:creationId xmlns:a16="http://schemas.microsoft.com/office/drawing/2014/main" id="{08C8FF6B-F1B4-67C8-D111-612025B1F0F4}"/>
              </a:ext>
            </a:extLst>
          </p:cNvPr>
          <p:cNvSpPr txBox="1">
            <a:spLocks/>
          </p:cNvSpPr>
          <p:nvPr/>
        </p:nvSpPr>
        <p:spPr>
          <a:xfrm>
            <a:off x="4873534" y="2345535"/>
            <a:ext cx="3279866" cy="1450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Pior desempenho dos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Modelo redes mais complexo para a quantidade de atributos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82468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PT"/>
              <a:t>Seleção de novos preditores</a:t>
            </a:r>
          </a:p>
        </p:txBody>
      </p:sp>
      <p:grpSp>
        <p:nvGrpSpPr>
          <p:cNvPr id="603" name="Google Shape;603;p48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04" name="Google Shape;604;p4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4AC977B-6285-1CA6-98F5-7B3E4292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9" y="2157166"/>
            <a:ext cx="714513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1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01" name="Google Shape;401;p41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F11E4C8-6929-CABD-DD3A-B4F87A920649}"/>
              </a:ext>
            </a:extLst>
          </p:cNvPr>
          <p:cNvCxnSpPr/>
          <p:nvPr/>
        </p:nvCxnSpPr>
        <p:spPr>
          <a:xfrm>
            <a:off x="4572000" y="1427015"/>
            <a:ext cx="0" cy="30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278;p34">
            <a:extLst>
              <a:ext uri="{FF2B5EF4-FFF2-40B4-BE49-F238E27FC236}">
                <a16:creationId xmlns:a16="http://schemas.microsoft.com/office/drawing/2014/main" id="{03B1BE6D-9966-1F22-9EF7-A7CDF15B3ECE}"/>
              </a:ext>
            </a:extLst>
          </p:cNvPr>
          <p:cNvSpPr txBox="1">
            <a:spLocks/>
          </p:cNvSpPr>
          <p:nvPr/>
        </p:nvSpPr>
        <p:spPr>
          <a:xfrm>
            <a:off x="872377" y="524505"/>
            <a:ext cx="2604691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/>
              <a:t>Rede Neuronal</a:t>
            </a:r>
          </a:p>
        </p:txBody>
      </p:sp>
      <p:sp>
        <p:nvSpPr>
          <p:cNvPr id="13" name="Google Shape;282;p34">
            <a:extLst>
              <a:ext uri="{FF2B5EF4-FFF2-40B4-BE49-F238E27FC236}">
                <a16:creationId xmlns:a16="http://schemas.microsoft.com/office/drawing/2014/main" id="{7D2D590F-998C-A4D9-0809-BE0AB471D864}"/>
              </a:ext>
            </a:extLst>
          </p:cNvPr>
          <p:cNvSpPr txBox="1">
            <a:spLocks/>
          </p:cNvSpPr>
          <p:nvPr/>
        </p:nvSpPr>
        <p:spPr>
          <a:xfrm>
            <a:off x="5598377" y="525705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dirty="0"/>
              <a:t>SVM</a:t>
            </a:r>
          </a:p>
        </p:txBody>
      </p:sp>
      <p:sp>
        <p:nvSpPr>
          <p:cNvPr id="3" name="Google Shape;405;p41">
            <a:extLst>
              <a:ext uri="{FF2B5EF4-FFF2-40B4-BE49-F238E27FC236}">
                <a16:creationId xmlns:a16="http://schemas.microsoft.com/office/drawing/2014/main" id="{88C0F4CB-8B49-03A9-F31F-6A083267506A}"/>
              </a:ext>
            </a:extLst>
          </p:cNvPr>
          <p:cNvSpPr txBox="1"/>
          <p:nvPr/>
        </p:nvSpPr>
        <p:spPr>
          <a:xfrm>
            <a:off x="344906" y="1738415"/>
            <a:ext cx="4040057" cy="217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Accuracy</a:t>
            </a: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93.85%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Otimizador</a:t>
            </a: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</a:t>
            </a:r>
            <a:r>
              <a:rPr lang="pt-PT" sz="1300" dirty="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RMSprop</a:t>
            </a:r>
            <a:endParaRPr lang="pt-PT" sz="13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Inicializador: </a:t>
            </a:r>
            <a:r>
              <a:rPr lang="pt-PT" sz="1300" dirty="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glorot_normal</a:t>
            </a:r>
            <a:endParaRPr lang="pt-PT" sz="13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Sensibilidade: 93.84%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Especificidade: 92.85%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F1: 93.85%</a:t>
            </a:r>
            <a:endParaRPr sz="13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5" name="Google Shape;405;p41">
            <a:extLst>
              <a:ext uri="{FF2B5EF4-FFF2-40B4-BE49-F238E27FC236}">
                <a16:creationId xmlns:a16="http://schemas.microsoft.com/office/drawing/2014/main" id="{9B53D95C-B48E-71D8-7D92-E5071AC8357C}"/>
              </a:ext>
            </a:extLst>
          </p:cNvPr>
          <p:cNvSpPr txBox="1"/>
          <p:nvPr/>
        </p:nvSpPr>
        <p:spPr>
          <a:xfrm>
            <a:off x="4759038" y="1738415"/>
            <a:ext cx="4289700" cy="217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Accuracy</a:t>
            </a:r>
            <a:r>
              <a:rPr lang="pt-PT" sz="13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92.98%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 err="1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Otimizador</a:t>
            </a: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: 10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Inicializador: auto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Sensibilidade: 93.07%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Especificidade: 93.45%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 Light"/>
              <a:buChar char="●"/>
            </a:pPr>
            <a:r>
              <a:rPr lang="pt-PT" sz="1300" dirty="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F1: 92.97%</a:t>
            </a:r>
            <a:endParaRPr sz="1300" dirty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493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/>
          </p:nvPr>
        </p:nvSpPr>
        <p:spPr>
          <a:xfrm>
            <a:off x="976709" y="3090300"/>
            <a:ext cx="2209836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 do trabalho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2"/>
          </p:nvPr>
        </p:nvSpPr>
        <p:spPr>
          <a:xfrm>
            <a:off x="1052909" y="2126750"/>
            <a:ext cx="1753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ctrTitle" idx="3"/>
          </p:nvPr>
        </p:nvSpPr>
        <p:spPr>
          <a:xfrm>
            <a:off x="3860405" y="3090300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</a:t>
            </a:r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ctrTitle" idx="7"/>
          </p:nvPr>
        </p:nvSpPr>
        <p:spPr>
          <a:xfrm>
            <a:off x="6290765" y="3090300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 idx="8"/>
          </p:nvPr>
        </p:nvSpPr>
        <p:spPr>
          <a:xfrm>
            <a:off x="3727260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 idx="4"/>
          </p:nvPr>
        </p:nvSpPr>
        <p:spPr>
          <a:xfrm>
            <a:off x="6291665" y="212737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/>
          <p:nvPr/>
        </p:nvSpPr>
        <p:spPr>
          <a:xfrm>
            <a:off x="7990963" y="1521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2582550" y="2762545"/>
            <a:ext cx="3982800" cy="10141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Contextualização do trabalho</a:t>
            </a:r>
            <a:endParaRPr sz="4000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5"/>
          <p:cNvGrpSpPr/>
          <p:nvPr/>
        </p:nvGrpSpPr>
        <p:grpSpPr>
          <a:xfrm>
            <a:off x="713200" y="810491"/>
            <a:ext cx="7717500" cy="3546764"/>
            <a:chOff x="713200" y="944850"/>
            <a:chExt cx="7717500" cy="3253800"/>
          </a:xfrm>
        </p:grpSpPr>
        <p:sp>
          <p:nvSpPr>
            <p:cNvPr id="301" name="Google Shape;301;p35"/>
            <p:cNvSpPr/>
            <p:nvPr/>
          </p:nvSpPr>
          <p:spPr>
            <a:xfrm>
              <a:off x="713200" y="94485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2" name="Google Shape;302;p35"/>
            <p:cNvCxnSpPr/>
            <p:nvPr/>
          </p:nvCxnSpPr>
          <p:spPr>
            <a:xfrm>
              <a:off x="726577" y="1365451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1506507" y="1331305"/>
            <a:ext cx="6130884" cy="659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Contextualização do trabalho</a:t>
            </a:r>
            <a:endParaRPr sz="400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1"/>
          </p:nvPr>
        </p:nvSpPr>
        <p:spPr>
          <a:xfrm>
            <a:off x="850694" y="1990567"/>
            <a:ext cx="7442509" cy="2442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200"/>
              <a:t>Foi realizada uma recolha de informação em indivíduos com idades entre os 14 e os 61 anos, incluindo dados sobre diversos hábitos alimentares e condições físicas. Este conjunto de dados inclui elementos relativos aos níveis de obesidade dos participantes.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200"/>
              <a:t>Pretende-se validar possíveis relações entre os dados recolhidos e as medições obtidas para diferentes métricas indicadoras da condição física e hábitos alimentares dos indivíduos. Foram disponibilizados dados estruturados referentes aos hábitos alimentares e condições físicas de 2111 pessoas. </a:t>
            </a:r>
          </a:p>
        </p:txBody>
      </p:sp>
      <p:sp>
        <p:nvSpPr>
          <p:cNvPr id="305" name="Google Shape;305;p35"/>
          <p:cNvSpPr/>
          <p:nvPr/>
        </p:nvSpPr>
        <p:spPr>
          <a:xfrm>
            <a:off x="7971538" y="1014360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 idx="2"/>
          </p:nvPr>
        </p:nvSpPr>
        <p:spPr>
          <a:xfrm>
            <a:off x="2582550" y="2769473"/>
            <a:ext cx="3982800" cy="5902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/>
              <a:t>Regressão</a:t>
            </a:r>
            <a:endParaRPr sz="4000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8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4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Graficos de análise</a:t>
            </a:r>
            <a:endParaRPr/>
          </a:p>
        </p:txBody>
      </p:sp>
      <p:grpSp>
        <p:nvGrpSpPr>
          <p:cNvPr id="709" name="Google Shape;709;p54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710" name="Google Shape;710;p5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54"/>
          <p:cNvSpPr txBox="1">
            <a:spLocks noGrp="1"/>
          </p:cNvSpPr>
          <p:nvPr>
            <p:ph type="ctrTitle" idx="2"/>
          </p:nvPr>
        </p:nvSpPr>
        <p:spPr>
          <a:xfrm>
            <a:off x="6217963" y="3862422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Género</a:t>
            </a:r>
            <a:endParaRPr/>
          </a:p>
        </p:txBody>
      </p:sp>
      <p:sp>
        <p:nvSpPr>
          <p:cNvPr id="721" name="Google Shape;721;p54"/>
          <p:cNvSpPr txBox="1">
            <a:spLocks noGrp="1"/>
          </p:cNvSpPr>
          <p:nvPr>
            <p:ph type="subTitle" idx="4"/>
          </p:nvPr>
        </p:nvSpPr>
        <p:spPr>
          <a:xfrm>
            <a:off x="713219" y="3864072"/>
            <a:ext cx="2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Distribuição IMC</a:t>
            </a:r>
            <a:endParaRPr/>
          </a:p>
        </p:txBody>
      </p:sp>
      <p:sp>
        <p:nvSpPr>
          <p:cNvPr id="723" name="Google Shape;723;p54"/>
          <p:cNvSpPr txBox="1">
            <a:spLocks noGrp="1"/>
          </p:cNvSpPr>
          <p:nvPr>
            <p:ph type="subTitle" idx="6"/>
          </p:nvPr>
        </p:nvSpPr>
        <p:spPr>
          <a:xfrm>
            <a:off x="3465600" y="3862422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Histórico de Obesidade Familiar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F851E-8290-EA5D-2EB5-7424EBCE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5" y="1634615"/>
            <a:ext cx="2409208" cy="18227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4AE3C0-E980-B5A4-7E6D-0F544511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412" y="1628975"/>
            <a:ext cx="2505126" cy="18283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29E66-C533-3956-DC81-B4650CAF8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882" y="1628975"/>
            <a:ext cx="2505126" cy="18283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11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Correlação</a:t>
            </a:r>
            <a:endParaRPr/>
          </a:p>
        </p:txBody>
      </p:sp>
      <p:grpSp>
        <p:nvGrpSpPr>
          <p:cNvPr id="603" name="Google Shape;603;p48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604" name="Google Shape;604;p4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FA0F76-423A-751B-8C5F-EFA079A6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69" y="1523262"/>
            <a:ext cx="4088812" cy="293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299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4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Regressão</a:t>
            </a:r>
            <a:endParaRPr/>
          </a:p>
        </p:txBody>
      </p:sp>
      <p:grpSp>
        <p:nvGrpSpPr>
          <p:cNvPr id="709" name="Google Shape;709;p54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710" name="Google Shape;710;p5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54"/>
          <p:cNvSpPr txBox="1">
            <a:spLocks noGrp="1"/>
          </p:cNvSpPr>
          <p:nvPr>
            <p:ph type="ctrTitle" idx="2"/>
          </p:nvPr>
        </p:nvSpPr>
        <p:spPr>
          <a:xfrm>
            <a:off x="6730599" y="3891656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Peso</a:t>
            </a:r>
            <a:endParaRPr/>
          </a:p>
        </p:txBody>
      </p:sp>
      <p:sp>
        <p:nvSpPr>
          <p:cNvPr id="721" name="Google Shape;721;p54"/>
          <p:cNvSpPr txBox="1">
            <a:spLocks noGrp="1"/>
          </p:cNvSpPr>
          <p:nvPr>
            <p:ph type="subTitle" idx="4"/>
          </p:nvPr>
        </p:nvSpPr>
        <p:spPr>
          <a:xfrm>
            <a:off x="200601" y="3869653"/>
            <a:ext cx="22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Idade</a:t>
            </a:r>
            <a:endParaRPr/>
          </a:p>
        </p:txBody>
      </p:sp>
      <p:sp>
        <p:nvSpPr>
          <p:cNvPr id="723" name="Google Shape;723;p54"/>
          <p:cNvSpPr txBox="1">
            <a:spLocks noGrp="1"/>
          </p:cNvSpPr>
          <p:nvPr>
            <p:ph type="subTitle" idx="6"/>
          </p:nvPr>
        </p:nvSpPr>
        <p:spPr>
          <a:xfrm>
            <a:off x="4571975" y="3866353"/>
            <a:ext cx="221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Peso</a:t>
            </a:r>
            <a:endParaRPr/>
          </a:p>
        </p:txBody>
      </p:sp>
      <p:sp>
        <p:nvSpPr>
          <p:cNvPr id="14" name="Google Shape;721;p54">
            <a:extLst>
              <a:ext uri="{FF2B5EF4-FFF2-40B4-BE49-F238E27FC236}">
                <a16:creationId xmlns:a16="http://schemas.microsoft.com/office/drawing/2014/main" id="{2666B349-6596-AC8D-DFE8-2F9BEB826CDA}"/>
              </a:ext>
            </a:extLst>
          </p:cNvPr>
          <p:cNvSpPr txBox="1">
            <a:spLocks/>
          </p:cNvSpPr>
          <p:nvPr/>
        </p:nvSpPr>
        <p:spPr>
          <a:xfrm>
            <a:off x="2413401" y="3887725"/>
            <a:ext cx="221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/>
              <a:t>Test </a:t>
            </a:r>
            <a:r>
              <a:rPr lang="en-US" err="1"/>
              <a:t>Idade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BBB1F2-BD37-1064-815E-27863DF2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2" y="1967710"/>
            <a:ext cx="1987249" cy="16088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63EAFE-3D69-63E1-DE08-7C7E4A31B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177" y="1967711"/>
            <a:ext cx="1987248" cy="160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681C7F-9806-CC64-ADF6-6F2F5B602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51" y="1967711"/>
            <a:ext cx="1987248" cy="160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D611EC-CF28-D1E9-1E53-D9AA541A5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253" y="1967710"/>
            <a:ext cx="1987249" cy="1608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8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7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54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710" name="Google Shape;710;p5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278;p34">
            <a:extLst>
              <a:ext uri="{FF2B5EF4-FFF2-40B4-BE49-F238E27FC236}">
                <a16:creationId xmlns:a16="http://schemas.microsoft.com/office/drawing/2014/main" id="{C7CAAB3E-1F7B-5D9D-04C8-C7B0BE98904B}"/>
              </a:ext>
            </a:extLst>
          </p:cNvPr>
          <p:cNvSpPr txBox="1">
            <a:spLocks/>
          </p:cNvSpPr>
          <p:nvPr/>
        </p:nvSpPr>
        <p:spPr>
          <a:xfrm>
            <a:off x="520440" y="516195"/>
            <a:ext cx="2209625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/>
              <a:t>Regressão </a:t>
            </a:r>
            <a:r>
              <a:rPr lang="pt-PT" sz="2000" err="1"/>
              <a:t>Mútipla</a:t>
            </a:r>
            <a:endParaRPr lang="pt-PT" sz="2000"/>
          </a:p>
        </p:txBody>
      </p:sp>
      <p:sp>
        <p:nvSpPr>
          <p:cNvPr id="5" name="Google Shape;282;p34">
            <a:extLst>
              <a:ext uri="{FF2B5EF4-FFF2-40B4-BE49-F238E27FC236}">
                <a16:creationId xmlns:a16="http://schemas.microsoft.com/office/drawing/2014/main" id="{5D720072-8D3B-1085-9D44-E5EE062C287E}"/>
              </a:ext>
            </a:extLst>
          </p:cNvPr>
          <p:cNvSpPr txBox="1">
            <a:spLocks/>
          </p:cNvSpPr>
          <p:nvPr/>
        </p:nvSpPr>
        <p:spPr>
          <a:xfrm>
            <a:off x="3807851" y="521902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/>
              <a:t>Árvore de Regressão</a:t>
            </a:r>
          </a:p>
        </p:txBody>
      </p:sp>
      <p:sp>
        <p:nvSpPr>
          <p:cNvPr id="6" name="Google Shape;283;p34">
            <a:extLst>
              <a:ext uri="{FF2B5EF4-FFF2-40B4-BE49-F238E27FC236}">
                <a16:creationId xmlns:a16="http://schemas.microsoft.com/office/drawing/2014/main" id="{9FFDCD05-DCC9-E967-C308-7A0BA08B54CD}"/>
              </a:ext>
            </a:extLst>
          </p:cNvPr>
          <p:cNvSpPr txBox="1">
            <a:spLocks/>
          </p:cNvSpPr>
          <p:nvPr/>
        </p:nvSpPr>
        <p:spPr>
          <a:xfrm>
            <a:off x="6413936" y="551857"/>
            <a:ext cx="17538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/>
              <a:t>Rede Neuronal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29307C-8F9C-4ECF-7CDF-02029B3B257A}"/>
              </a:ext>
            </a:extLst>
          </p:cNvPr>
          <p:cNvSpPr txBox="1"/>
          <p:nvPr/>
        </p:nvSpPr>
        <p:spPr>
          <a:xfrm>
            <a:off x="3302274" y="1874732"/>
            <a:ext cx="2649696" cy="13940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+mn-lt"/>
                <a:ea typeface="Aptos" panose="020B0004020202020204" pitchFamily="34" charset="0"/>
                <a:cs typeface="Times New Roman"/>
              </a:rPr>
              <a:t>Mean Absolute Error Train set: 0.619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+mn-lt"/>
                <a:ea typeface="Aptos" panose="020B0004020202020204" pitchFamily="34" charset="0"/>
                <a:cs typeface="Times New Roman"/>
              </a:rPr>
              <a:t>Mean Absolute Error Test: 0.775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+mn-lt"/>
                <a:ea typeface="Aptos" panose="020B0004020202020204" pitchFamily="34" charset="0"/>
                <a:cs typeface="Times New Roman"/>
              </a:rPr>
              <a:t>Mean Absolute Error: 0.775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+mn-lt"/>
                <a:ea typeface="Aptos" panose="020B0004020202020204" pitchFamily="34" charset="0"/>
                <a:cs typeface="Times New Roman"/>
              </a:rPr>
              <a:t>Root Mean Squared Error: 1.0449</a:t>
            </a:r>
            <a:endParaRPr lang="pt-PT" sz="1100">
              <a:latin typeface="+mn-lt"/>
              <a:ea typeface="Aptos" panose="020B0004020202020204" pitchFamily="34" charset="0"/>
              <a:cs typeface="Times New Roman"/>
            </a:endParaRP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871DADC0-52CC-D22F-75E8-D2DCDCA40E07}"/>
              </a:ext>
            </a:extLst>
          </p:cNvPr>
          <p:cNvCxnSpPr/>
          <p:nvPr/>
        </p:nvCxnSpPr>
        <p:spPr>
          <a:xfrm>
            <a:off x="3144684" y="1433942"/>
            <a:ext cx="0" cy="30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91B9AD-DB41-CFAC-0C49-DAE69DA2FBC8}"/>
              </a:ext>
            </a:extLst>
          </p:cNvPr>
          <p:cNvSpPr txBox="1"/>
          <p:nvPr/>
        </p:nvSpPr>
        <p:spPr>
          <a:xfrm>
            <a:off x="520440" y="1874732"/>
            <a:ext cx="2469964" cy="11430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Mean Absolute Error: 0.569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Mean Squared Error: 0.560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R2 Score: 99.13</a:t>
            </a:r>
            <a:endParaRPr lang="pt-PT" sz="1200"/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45FF6538-C12C-3C78-9E2E-CDBC158F2915}"/>
              </a:ext>
            </a:extLst>
          </p:cNvPr>
          <p:cNvCxnSpPr/>
          <p:nvPr/>
        </p:nvCxnSpPr>
        <p:spPr>
          <a:xfrm>
            <a:off x="6109559" y="1433942"/>
            <a:ext cx="0" cy="306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55B55C3A-30D1-3277-D7F4-10412EA075B1}"/>
              </a:ext>
            </a:extLst>
          </p:cNvPr>
          <p:cNvSpPr txBox="1"/>
          <p:nvPr/>
        </p:nvSpPr>
        <p:spPr>
          <a:xfrm>
            <a:off x="6540334" y="1874732"/>
            <a:ext cx="2145674" cy="6121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cs typeface="Segoe UI"/>
              </a:rPr>
              <a:t>Test set R^2: 0.996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cs typeface="Segoe UI"/>
              </a:rPr>
              <a:t>Test set RMSE: 0.01</a:t>
            </a:r>
            <a:endParaRPr lang="pt-PT" sz="12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069808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B3FC9A169243BCA8C2632C7B687E" ma:contentTypeVersion="10" ma:contentTypeDescription="Create a new document." ma:contentTypeScope="" ma:versionID="abb3a2001505e60de939646a01e728ce">
  <xsd:schema xmlns:xsd="http://www.w3.org/2001/XMLSchema" xmlns:xs="http://www.w3.org/2001/XMLSchema" xmlns:p="http://schemas.microsoft.com/office/2006/metadata/properties" xmlns:ns3="62955f4e-5466-47cc-b89d-b87092d57bc3" xmlns:ns4="ab7a571d-82dd-4f18-a1fa-8a565efb4e7c" targetNamespace="http://schemas.microsoft.com/office/2006/metadata/properties" ma:root="true" ma:fieldsID="cea6d8e6189a59a2d050478853b78a7c" ns3:_="" ns4:_="">
    <xsd:import namespace="62955f4e-5466-47cc-b89d-b87092d57bc3"/>
    <xsd:import namespace="ab7a571d-82dd-4f18-a1fa-8a565efb4e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55f4e-5466-47cc-b89d-b87092d57b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a571d-82dd-4f18-a1fa-8a565efb4e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7a571d-82dd-4f18-a1fa-8a565efb4e7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25482-C53F-4AD1-8CEB-5E738D0FBF9D}">
  <ds:schemaRefs>
    <ds:schemaRef ds:uri="62955f4e-5466-47cc-b89d-b87092d57bc3"/>
    <ds:schemaRef ds:uri="ab7a571d-82dd-4f18-a1fa-8a565efb4e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176137-A2FA-4AC3-BF0C-53F07C5FAA8D}">
  <ds:schemaRefs>
    <ds:schemaRef ds:uri="62955f4e-5466-47cc-b89d-b87092d57bc3"/>
    <ds:schemaRef ds:uri="ab7a571d-82dd-4f18-a1fa-8a565efb4e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6000E4-A907-4FDF-A0AA-DDC5838C18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Data Analyst CV by Slidesgo</vt:lpstr>
      <vt:lpstr>Análise Exploratória de Dados</vt:lpstr>
      <vt:lpstr>Contextualização do trabalho</vt:lpstr>
      <vt:lpstr>01</vt:lpstr>
      <vt:lpstr>Contextualização do trabalho</vt:lpstr>
      <vt:lpstr>02</vt:lpstr>
      <vt:lpstr>Graficos de análise</vt:lpstr>
      <vt:lpstr>Matriz de Correlação</vt:lpstr>
      <vt:lpstr>Modelos de Regressão</vt:lpstr>
      <vt:lpstr>PowerPoint Presentation</vt:lpstr>
      <vt:lpstr>03</vt:lpstr>
      <vt:lpstr>PowerPoint Presentation</vt:lpstr>
      <vt:lpstr>Rede Neuronais</vt:lpstr>
      <vt:lpstr>Diferença entre o Modelo SVM e Rede Neuronal</vt:lpstr>
      <vt:lpstr>Métricas: Accuracy; Sensitivity; Specificity e F1</vt:lpstr>
      <vt:lpstr>Seleção de Atributos </vt:lpstr>
      <vt:lpstr>Seleção de novos preditores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Desempenho de técnicas de aprendizagem automática </dc:title>
  <cp:revision>17</cp:revision>
  <dcterms:modified xsi:type="dcterms:W3CDTF">2024-06-09T13:26:34Z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0x0101009366B3FC9A169243BCA8C2632C7B687E</vt:lpwstr>
  </property>
</Properties>
</file>