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8" r:id="rId8"/>
    <p:sldId id="261" r:id="rId9"/>
    <p:sldId id="266" r:id="rId10"/>
    <p:sldId id="262" r:id="rId11"/>
    <p:sldId id="265" r:id="rId1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FA5F0-98CA-CB64-828C-6D029A5DD9E8}" v="53" dt="2025-10-21T22:01:56.185"/>
    <p1510:client id="{A2D9F765-0F1A-C583-A3C2-31472DD87647}" v="29" dt="2025-10-22T09:56:00.124"/>
    <p1510:client id="{EBF61E9A-0994-C4E4-0C57-EA3BE18E363E}" v="414" dt="2025-10-21T22:38:20.5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2637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23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884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43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64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841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76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8680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1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120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286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0131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481007" y="4134848"/>
            <a:ext cx="5481579" cy="20062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5600" b="1" err="1">
                <a:ea typeface="+mj-lt"/>
                <a:cs typeface="+mj-lt"/>
              </a:rPr>
              <a:t>Stack</a:t>
            </a:r>
            <a:r>
              <a:rPr lang="es-ES" sz="5600" b="1">
                <a:ea typeface="+mj-lt"/>
                <a:cs typeface="+mj-lt"/>
              </a:rPr>
              <a:t> Ensemble </a:t>
            </a:r>
            <a:r>
              <a:rPr lang="es-ES" sz="5600" b="1" err="1">
                <a:ea typeface="+mj-lt"/>
                <a:cs typeface="+mj-lt"/>
              </a:rPr>
              <a:t>Fuzzy</a:t>
            </a:r>
            <a:r>
              <a:rPr lang="es-ES" sz="5600" b="1">
                <a:ea typeface="+mj-lt"/>
                <a:cs typeface="+mj-lt"/>
              </a:rPr>
              <a:t> </a:t>
            </a:r>
            <a:r>
              <a:rPr lang="es-ES" sz="5600" b="1" err="1">
                <a:ea typeface="+mj-lt"/>
                <a:cs typeface="+mj-lt"/>
              </a:rPr>
              <a:t>Models</a:t>
            </a:r>
            <a:endParaRPr lang="es-ES" sz="5600" b="1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6143946" y="4134848"/>
            <a:ext cx="4862473" cy="2006220"/>
          </a:xfrm>
        </p:spPr>
        <p:txBody>
          <a:bodyPr anchor="ctr">
            <a:normAutofit/>
          </a:bodyPr>
          <a:lstStyle/>
          <a:p>
            <a:r>
              <a:rPr lang="es-ES" err="1">
                <a:ea typeface="+mn-lt"/>
                <a:cs typeface="+mn-lt"/>
              </a:rPr>
              <a:t>Gonçalo</a:t>
            </a:r>
            <a:r>
              <a:rPr lang="es-ES">
                <a:ea typeface="+mn-lt"/>
                <a:cs typeface="+mn-lt"/>
              </a:rPr>
              <a:t> Rosa – ist1114759</a:t>
            </a:r>
          </a:p>
          <a:p>
            <a:r>
              <a:rPr lang="es-ES">
                <a:ea typeface="+mn-lt"/>
                <a:cs typeface="+mn-lt"/>
              </a:rPr>
              <a:t> Elvira Marín </a:t>
            </a:r>
            <a:r>
              <a:rPr lang="es-ES" err="1">
                <a:ea typeface="+mn-lt"/>
                <a:cs typeface="+mn-lt"/>
              </a:rPr>
              <a:t>Gayte</a:t>
            </a:r>
            <a:r>
              <a:rPr lang="es-ES">
                <a:ea typeface="+mn-lt"/>
                <a:cs typeface="+mn-lt"/>
              </a:rPr>
              <a:t> – ist1117071</a:t>
            </a:r>
          </a:p>
          <a:p>
            <a:r>
              <a:rPr lang="es-ES">
                <a:ea typeface="+mn-lt"/>
                <a:cs typeface="+mn-lt"/>
              </a:rPr>
              <a:t> </a:t>
            </a:r>
            <a:r>
              <a:rPr lang="es-ES" err="1">
                <a:ea typeface="+mn-lt"/>
                <a:cs typeface="+mn-lt"/>
              </a:rPr>
              <a:t>Intelligent</a:t>
            </a:r>
            <a:r>
              <a:rPr lang="es-ES">
                <a:ea typeface="+mn-lt"/>
                <a:cs typeface="+mn-lt"/>
              </a:rPr>
              <a:t> </a:t>
            </a:r>
            <a:r>
              <a:rPr lang="es-ES" err="1">
                <a:ea typeface="+mn-lt"/>
                <a:cs typeface="+mn-lt"/>
              </a:rPr>
              <a:t>systems</a:t>
            </a:r>
            <a:r>
              <a:rPr lang="es-ES">
                <a:ea typeface="+mn-lt"/>
                <a:cs typeface="+mn-lt"/>
              </a:rPr>
              <a:t>  2025</a:t>
            </a:r>
            <a:endParaRPr lang="es-E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60BF4915-CDBF-61A0-3BB4-8E4EA629B56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5593" r="1" b="15594"/>
          <a:stretch>
            <a:fillRect/>
          </a:stretch>
        </p:blipFill>
        <p:spPr>
          <a:xfrm>
            <a:off x="482600" y="489853"/>
            <a:ext cx="11147071" cy="343268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CAE6210-5FB9-4A5F-B56B-92D2C2C3A6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2253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AF35E7-20B0-477A-B2C8-211B60C9E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30EB883-1941-031F-5A83-F417EF2A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533137"/>
            <a:ext cx="3964251" cy="2237925"/>
          </a:xfrm>
        </p:spPr>
        <p:txBody>
          <a:bodyPr>
            <a:normAutofit/>
          </a:bodyPr>
          <a:lstStyle/>
          <a:p>
            <a:r>
              <a:rPr lang="es-ES" sz="4100"/>
              <a:t>OBSERVATION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BD780F9-E8B5-6963-9AEF-55362B098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2424743"/>
            <a:ext cx="3964250" cy="345354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Effectiveness of fuzzy models:</a:t>
            </a:r>
            <a:r>
              <a:rPr lang="en-US" sz="2000">
                <a:ea typeface="+mn-lt"/>
                <a:cs typeface="+mn-lt"/>
              </a:rPr>
              <a:t> Accurate calorie prediction.</a:t>
            </a:r>
            <a:endParaRPr lang="es-ES"/>
          </a:p>
          <a:p>
            <a:pPr marL="285750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Importance of model parameters:</a:t>
            </a:r>
            <a:r>
              <a:rPr lang="en-US" sz="2000">
                <a:ea typeface="+mn-lt"/>
                <a:cs typeface="+mn-lt"/>
              </a:rPr>
              <a:t> Clusters, learning rate crucial.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Strengths of ensembles:</a:t>
            </a:r>
            <a:r>
              <a:rPr lang="en-US" sz="2000">
                <a:ea typeface="+mn-lt"/>
                <a:cs typeface="+mn-lt"/>
              </a:rPr>
              <a:t> Robust, less sensitive predictions.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Practical insights:</a:t>
            </a:r>
            <a:r>
              <a:rPr lang="en-US" sz="2000">
                <a:ea typeface="+mn-lt"/>
                <a:cs typeface="+mn-lt"/>
              </a:rPr>
              <a:t> Smooth transitions, interpretable results.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Limitations / considerations:</a:t>
            </a:r>
            <a:r>
              <a:rPr lang="en-US" sz="2000">
                <a:ea typeface="+mn-lt"/>
                <a:cs typeface="+mn-lt"/>
              </a:rPr>
              <a:t> Outliers distort some predictions.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Future directions:</a:t>
            </a:r>
            <a:r>
              <a:rPr lang="en-US" sz="2000">
                <a:ea typeface="+mn-lt"/>
                <a:cs typeface="+mn-lt"/>
              </a:rPr>
              <a:t> Extend datasets, improve ensembles.</a:t>
            </a:r>
            <a:endParaRPr lang="en-US"/>
          </a:p>
        </p:txBody>
      </p:sp>
      <p:pic>
        <p:nvPicPr>
          <p:cNvPr id="4" name="Marcador de contenido 3" descr="Diagrama&#10;&#10;El contenido generado por IA puede ser incorrecto.">
            <a:extLst>
              <a:ext uri="{FF2B5EF4-FFF2-40B4-BE49-F238E27FC236}">
                <a16:creationId xmlns:a16="http://schemas.microsoft.com/office/drawing/2014/main" id="{8FEB4744-0458-80D7-D7B3-2D381FE01A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-3" b="2229"/>
          <a:stretch>
            <a:fillRect/>
          </a:stretch>
        </p:blipFill>
        <p:spPr>
          <a:xfrm>
            <a:off x="5040694" y="489856"/>
            <a:ext cx="6588977" cy="5878282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6A9FE31-8E40-4AAC-8B90-1AD6D7520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2CE755F-6139-4A64-8874-30A9A3EF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218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639349-BF77-6A85-5335-4A112F5A7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3DBBCEC-3590-58A5-827B-040C034F2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F4F783-7FFD-EE6B-262F-27A80F44E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1007" y="4134848"/>
            <a:ext cx="5481579" cy="20062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5600" b="1" err="1">
                <a:ea typeface="+mj-lt"/>
                <a:cs typeface="+mj-lt"/>
              </a:rPr>
              <a:t>Stack</a:t>
            </a:r>
            <a:r>
              <a:rPr lang="es-ES" sz="5600" b="1">
                <a:ea typeface="+mj-lt"/>
                <a:cs typeface="+mj-lt"/>
              </a:rPr>
              <a:t> Ensemble </a:t>
            </a:r>
            <a:r>
              <a:rPr lang="es-ES" sz="5600" b="1" err="1">
                <a:ea typeface="+mj-lt"/>
                <a:cs typeface="+mj-lt"/>
              </a:rPr>
              <a:t>Fuzzy</a:t>
            </a:r>
            <a:r>
              <a:rPr lang="es-ES" sz="5600" b="1">
                <a:ea typeface="+mj-lt"/>
                <a:cs typeface="+mj-lt"/>
              </a:rPr>
              <a:t> </a:t>
            </a:r>
            <a:r>
              <a:rPr lang="es-ES" sz="5600" b="1" err="1">
                <a:ea typeface="+mj-lt"/>
                <a:cs typeface="+mj-lt"/>
              </a:rPr>
              <a:t>Models</a:t>
            </a:r>
            <a:endParaRPr lang="es-ES" sz="5600" b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2CCA011-6247-168E-6D11-3C68837430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43946" y="4134848"/>
            <a:ext cx="4862473" cy="2006220"/>
          </a:xfrm>
        </p:spPr>
        <p:txBody>
          <a:bodyPr anchor="ctr">
            <a:normAutofit/>
          </a:bodyPr>
          <a:lstStyle/>
          <a:p>
            <a:r>
              <a:rPr lang="es-ES" err="1">
                <a:ea typeface="+mn-lt"/>
                <a:cs typeface="+mn-lt"/>
              </a:rPr>
              <a:t>Gonçalo</a:t>
            </a:r>
            <a:r>
              <a:rPr lang="es-ES">
                <a:ea typeface="+mn-lt"/>
                <a:cs typeface="+mn-lt"/>
              </a:rPr>
              <a:t> Rosa – ist1114759</a:t>
            </a:r>
          </a:p>
          <a:p>
            <a:r>
              <a:rPr lang="es-ES">
                <a:ea typeface="+mn-lt"/>
                <a:cs typeface="+mn-lt"/>
              </a:rPr>
              <a:t> Elvira Marín </a:t>
            </a:r>
            <a:r>
              <a:rPr lang="es-ES" err="1">
                <a:ea typeface="+mn-lt"/>
                <a:cs typeface="+mn-lt"/>
              </a:rPr>
              <a:t>Gayte</a:t>
            </a:r>
            <a:r>
              <a:rPr lang="es-ES">
                <a:ea typeface="+mn-lt"/>
                <a:cs typeface="+mn-lt"/>
              </a:rPr>
              <a:t> – ist1117071</a:t>
            </a:r>
          </a:p>
          <a:p>
            <a:r>
              <a:rPr lang="es-ES">
                <a:ea typeface="+mn-lt"/>
                <a:cs typeface="+mn-lt"/>
              </a:rPr>
              <a:t>Intelligent </a:t>
            </a:r>
            <a:r>
              <a:rPr lang="es-ES" err="1">
                <a:ea typeface="+mn-lt"/>
                <a:cs typeface="+mn-lt"/>
              </a:rPr>
              <a:t>systems</a:t>
            </a:r>
            <a:r>
              <a:rPr lang="es-ES">
                <a:ea typeface="+mn-lt"/>
                <a:cs typeface="+mn-lt"/>
              </a:rPr>
              <a:t>  2025</a:t>
            </a:r>
            <a:endParaRPr lang="es-ES"/>
          </a:p>
        </p:txBody>
      </p:sp>
      <p:pic>
        <p:nvPicPr>
          <p:cNvPr id="4" name="Picture 3" descr="Una red de puntos conectados">
            <a:extLst>
              <a:ext uri="{FF2B5EF4-FFF2-40B4-BE49-F238E27FC236}">
                <a16:creationId xmlns:a16="http://schemas.microsoft.com/office/drawing/2014/main" id="{F1D7F084-FC93-54D6-7DBA-06BFCA119D6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5593" r="1" b="15594"/>
          <a:stretch>
            <a:fillRect/>
          </a:stretch>
        </p:blipFill>
        <p:spPr>
          <a:xfrm>
            <a:off x="482600" y="489853"/>
            <a:ext cx="11147071" cy="3432682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D92F55A-AFFD-CD6B-A808-012D876773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3E20924-536A-7594-CF55-FDCEEEC4D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392253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0DCD857-5BEE-7537-BA6C-F81F6FB6A0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532D3-326F-F26A-91D8-4D0A7A4EF317}"/>
              </a:ext>
            </a:extLst>
          </p:cNvPr>
          <p:cNvSpPr txBox="1"/>
          <p:nvPr/>
        </p:nvSpPr>
        <p:spPr>
          <a:xfrm>
            <a:off x="2120783" y="1713652"/>
            <a:ext cx="8609162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 sz="88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6943580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1C75D44-788A-23D6-DCD2-7E842AFF8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6160"/>
            <a:ext cx="3964251" cy="2237925"/>
          </a:xfrm>
        </p:spPr>
        <p:txBody>
          <a:bodyPr>
            <a:normAutofit/>
          </a:bodyPr>
          <a:lstStyle/>
          <a:p>
            <a:r>
              <a:rPr lang="es-ES"/>
              <a:t>INDEX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5E252A-EBB6-2050-E604-3BB2CD185D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3408254"/>
            <a:ext cx="3964250" cy="24700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s-ES" sz="2000" dirty="0"/>
              <a:t>INTRODUCTION</a:t>
            </a:r>
          </a:p>
          <a:p>
            <a:pPr marL="457200" indent="-457200">
              <a:buAutoNum type="arabicPeriod"/>
            </a:pPr>
            <a:r>
              <a:rPr lang="es-ES" sz="2000" dirty="0"/>
              <a:t>DEVELOPMENT</a:t>
            </a:r>
          </a:p>
          <a:p>
            <a:pPr marL="457200" indent="-457200">
              <a:buAutoNum type="arabicPeriod"/>
            </a:pPr>
            <a:r>
              <a:rPr lang="es-ES" sz="2000" dirty="0"/>
              <a:t>RESULTS</a:t>
            </a:r>
          </a:p>
          <a:p>
            <a:pPr marL="457200" indent="-457200">
              <a:buAutoNum type="arabicPeriod"/>
            </a:pPr>
            <a:r>
              <a:rPr lang="es-ES" sz="2000" dirty="0"/>
              <a:t>OBSERVATIONS</a:t>
            </a:r>
          </a:p>
        </p:txBody>
      </p:sp>
      <p:pic>
        <p:nvPicPr>
          <p:cNvPr id="5" name="Picture 3" descr="Una red de puntos conectados">
            <a:extLst>
              <a:ext uri="{FF2B5EF4-FFF2-40B4-BE49-F238E27FC236}">
                <a16:creationId xmlns:a16="http://schemas.microsoft.com/office/drawing/2014/main" id="{0D3C4373-878B-F825-71AF-A477A858723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24919" r="24921" b="1"/>
          <a:stretch>
            <a:fillRect/>
          </a:stretch>
        </p:blipFill>
        <p:spPr>
          <a:xfrm>
            <a:off x="5040694" y="489856"/>
            <a:ext cx="6588977" cy="587828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6A9FE31-8E40-4AAC-8B90-1AD6D7520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2CE755F-6139-4A64-8874-30A9A3EFB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0265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883A8A-9527-9FF8-B910-AC9EDB117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1" y="976152"/>
            <a:ext cx="5613399" cy="1772513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s-ES" sz="5100"/>
              <a:t>INTRODUCTION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CEF5E3F-D5FA-D8E5-540A-2B16E6069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24144" y="976158"/>
            <a:ext cx="5114069" cy="1772517"/>
          </a:xfrm>
        </p:spPr>
        <p:txBody>
          <a:bodyPr anchor="ctr">
            <a:norm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Fuzzy systems</a:t>
            </a:r>
            <a:endParaRPr lang="es-ES"/>
          </a:p>
          <a:p>
            <a:pPr marL="285750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Model </a:t>
            </a:r>
            <a:r>
              <a:rPr lang="en-US" sz="2000" b="1" err="1">
                <a:ea typeface="+mn-lt"/>
                <a:cs typeface="+mn-lt"/>
              </a:rPr>
              <a:t>ensembling</a:t>
            </a:r>
            <a:endParaRPr lang="en-US" err="1"/>
          </a:p>
          <a:p>
            <a:pPr marL="285750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Prediction</a:t>
            </a:r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Marcador de contenido 3" descr="Imagen que contiene Diagrama&#10;&#10;El contenido generado por IA puede ser incorrecto.">
            <a:extLst>
              <a:ext uri="{FF2B5EF4-FFF2-40B4-BE49-F238E27FC236}">
                <a16:creationId xmlns:a16="http://schemas.microsoft.com/office/drawing/2014/main" id="{02BFA141-560C-1013-1577-F252787078D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14962" y="3108664"/>
            <a:ext cx="7680753" cy="3091504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25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C7FE5201-BB98-480C-BADB-207C8F8938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5DF33B4-8F49-2C74-D1B0-9B6F9C083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07" y="696037"/>
            <a:ext cx="5481579" cy="20062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100"/>
              <a:t>DEVELOPMENT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89C6C02-EDA3-4D0B-9C4E-AAE0F2C7D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7A030CB-D662-4E87-B668-9DE9163E90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" name="Marcador de contenido 3" descr="Diagrama&#10;&#10;El contenido generado por IA puede ser incorrecto.">
            <a:extLst>
              <a:ext uri="{FF2B5EF4-FFF2-40B4-BE49-F238E27FC236}">
                <a16:creationId xmlns:a16="http://schemas.microsoft.com/office/drawing/2014/main" id="{FB2DCAC6-8F05-16A4-BEDB-600E0FA6E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alphaModFix/>
          </a:blip>
          <a:stretch>
            <a:fillRect/>
          </a:stretch>
        </p:blipFill>
        <p:spPr>
          <a:xfrm>
            <a:off x="6720780" y="638834"/>
            <a:ext cx="4406703" cy="2122066"/>
          </a:xfrm>
          <a:prstGeom prst="rect">
            <a:avLst/>
          </a:prstGeom>
        </p:spPr>
      </p:pic>
      <p:pic>
        <p:nvPicPr>
          <p:cNvPr id="5" name="Imagen 4" descr="Texto&#10;&#10;El contenido generado por IA puede ser incorrecto.">
            <a:extLst>
              <a:ext uri="{FF2B5EF4-FFF2-40B4-BE49-F238E27FC236}">
                <a16:creationId xmlns:a16="http://schemas.microsoft.com/office/drawing/2014/main" id="{2B7D5F6D-6EEC-5A2D-D053-25EC7B39474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120" y="3015542"/>
            <a:ext cx="9611305" cy="3248991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6660E41-71CE-4FFE-9511-E9964B388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Flecha: curvada hacia abajo 5">
            <a:extLst>
              <a:ext uri="{FF2B5EF4-FFF2-40B4-BE49-F238E27FC236}">
                <a16:creationId xmlns:a16="http://schemas.microsoft.com/office/drawing/2014/main" id="{3690D6C6-3C93-3B10-F26B-BA0FC2EDD3BE}"/>
              </a:ext>
            </a:extLst>
          </p:cNvPr>
          <p:cNvSpPr/>
          <p:nvPr/>
        </p:nvSpPr>
        <p:spPr>
          <a:xfrm rot="5760000">
            <a:off x="10893283" y="2696978"/>
            <a:ext cx="1416863" cy="873068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solidFill>
                <a:schemeClr val="tx1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81397AB8-3BF0-11FF-5C99-63B1114A7B57}"/>
              </a:ext>
            </a:extLst>
          </p:cNvPr>
          <p:cNvSpPr txBox="1"/>
          <p:nvPr/>
        </p:nvSpPr>
        <p:spPr>
          <a:xfrm rot="16200000">
            <a:off x="-746481" y="4249988"/>
            <a:ext cx="326078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s-ES" sz="2800" b="1"/>
              <a:t>METHODOLOGY</a:t>
            </a:r>
          </a:p>
        </p:txBody>
      </p:sp>
    </p:spTree>
    <p:extLst>
      <p:ext uri="{BB962C8B-B14F-4D97-AF65-F5344CB8AC3E}">
        <p14:creationId xmlns:p14="http://schemas.microsoft.com/office/powerpoint/2010/main" val="2584670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D872A-FDDA-71F3-8CF6-09C9FE2B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468" y="230786"/>
            <a:ext cx="11310207" cy="1712286"/>
          </a:xfrm>
        </p:spPr>
        <p:txBody>
          <a:bodyPr/>
          <a:lstStyle/>
          <a:p>
            <a:r>
              <a:rPr lang="es-ES" sz="4400"/>
              <a:t>DEVELOPMENT- </a:t>
            </a:r>
            <a:r>
              <a:rPr lang="es-ES" sz="5400"/>
              <a:t>IMPLEMENTATION</a:t>
            </a:r>
          </a:p>
        </p:txBody>
      </p:sp>
      <p:pic>
        <p:nvPicPr>
          <p:cNvPr id="4" name="Marcador de contenido 3" descr="Diagrama, Texto&#10;&#10;El contenido generado por IA puede ser incorrecto.">
            <a:extLst>
              <a:ext uri="{FF2B5EF4-FFF2-40B4-BE49-F238E27FC236}">
                <a16:creationId xmlns:a16="http://schemas.microsoft.com/office/drawing/2014/main" id="{165529A7-2C14-4879-5D0B-CB2087319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833" y="1394681"/>
            <a:ext cx="11325770" cy="529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256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Posição de Conteúdo 3" descr="Uma imagem com texto, captura de ecrã, diagrama, Gráfico&#10;&#10;Os conteúdos gerados por IA poderão estar incorretos.">
            <a:extLst>
              <a:ext uri="{FF2B5EF4-FFF2-40B4-BE49-F238E27FC236}">
                <a16:creationId xmlns:a16="http://schemas.microsoft.com/office/drawing/2014/main" id="{F159ECF2-90F5-0799-B6DC-C495BB2EA5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5190" y="1330088"/>
            <a:ext cx="5283637" cy="4196112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B28F13F4-20C0-129E-7F08-5D409F212E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6964" y="1280974"/>
            <a:ext cx="4229376" cy="4296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62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m texto, file, Gráfico, diagrama&#10;&#10;Os conteúdos gerados por IA poderão estar incorretos.">
            <a:extLst>
              <a:ext uri="{FF2B5EF4-FFF2-40B4-BE49-F238E27FC236}">
                <a16:creationId xmlns:a16="http://schemas.microsoft.com/office/drawing/2014/main" id="{9EFFAE86-ADC2-AD39-474C-F68FC126E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5112" y="823913"/>
            <a:ext cx="6581775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234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6F2638-528C-6F15-775B-189F57110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7608884" cy="230573"/>
          </a:xfrm>
        </p:spPr>
        <p:txBody>
          <a:bodyPr/>
          <a:lstStyle/>
          <a:p>
            <a:r>
              <a:rPr lang="es-ES" sz="4400"/>
              <a:t>RESULTS</a:t>
            </a:r>
          </a:p>
        </p:txBody>
      </p:sp>
      <p:pic>
        <p:nvPicPr>
          <p:cNvPr id="10" name="Marcador de Posição de Conteúdo 9" descr="Uma imagem com texto, file, diagrama, Gráfico&#10;&#10;Os conteúdos gerados por IA poderão estar incorretos.">
            <a:extLst>
              <a:ext uri="{FF2B5EF4-FFF2-40B4-BE49-F238E27FC236}">
                <a16:creationId xmlns:a16="http://schemas.microsoft.com/office/drawing/2014/main" id="{0C3A82DA-F462-FD26-CF9E-013AC496D2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826" y="1446694"/>
            <a:ext cx="4482922" cy="4544956"/>
          </a:xfrm>
          <a:prstGeom prst="rect">
            <a:avLst/>
          </a:prstGeom>
        </p:spPr>
      </p:pic>
      <p:pic>
        <p:nvPicPr>
          <p:cNvPr id="11" name="Imagem 10" descr="Uma imagem com texto, Gráfico, file, diagrama&#10;&#10;Os conteúdos gerados por IA poderão estar incorretos.">
            <a:extLst>
              <a:ext uri="{FF2B5EF4-FFF2-40B4-BE49-F238E27FC236}">
                <a16:creationId xmlns:a16="http://schemas.microsoft.com/office/drawing/2014/main" id="{AEFF97D0-F7D9-C5FF-6D8F-994346C5F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516" y="1445559"/>
            <a:ext cx="4485586" cy="454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37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92B33-4A26-D908-ABA3-F14CC28E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B97BC-7A7C-347C-7DD4-5A377A17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7608884" cy="230573"/>
          </a:xfrm>
        </p:spPr>
        <p:txBody>
          <a:bodyPr/>
          <a:lstStyle/>
          <a:p>
            <a:r>
              <a:rPr lang="es-ES" sz="4400"/>
              <a:t>RESULTS</a:t>
            </a:r>
          </a:p>
        </p:txBody>
      </p:sp>
      <p:pic>
        <p:nvPicPr>
          <p:cNvPr id="3" name="Imagem 2" descr="Uma imagem com texto, file, Gráfico, diagrama&#10;&#10;Os conteúdos gerados por IA poderão estar incorretos.">
            <a:extLst>
              <a:ext uri="{FF2B5EF4-FFF2-40B4-BE49-F238E27FC236}">
                <a16:creationId xmlns:a16="http://schemas.microsoft.com/office/drawing/2014/main" id="{80536042-F8B8-DEDB-3F78-6B13ADD51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811" y="1344707"/>
            <a:ext cx="4474379" cy="4549588"/>
          </a:xfrm>
          <a:prstGeom prst="rect">
            <a:avLst/>
          </a:prstGeom>
        </p:spPr>
      </p:pic>
      <p:pic>
        <p:nvPicPr>
          <p:cNvPr id="6" name="Imagem 5" descr="Uma imagem com texto, Gráfico, file, diagrama&#10;&#10;Os conteúdos gerados por IA poderão estar incorretos.">
            <a:extLst>
              <a:ext uri="{FF2B5EF4-FFF2-40B4-BE49-F238E27FC236}">
                <a16:creationId xmlns:a16="http://schemas.microsoft.com/office/drawing/2014/main" id="{106B0B69-4BBD-DDD2-7090-449C8CF2C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570" y="1344707"/>
            <a:ext cx="4474389" cy="454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76995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Ecrã Panorâmico</PresentationFormat>
  <Slides>11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11</vt:i4>
      </vt:variant>
    </vt:vector>
  </HeadingPairs>
  <TitlesOfParts>
    <vt:vector size="12" baseType="lpstr">
      <vt:lpstr>LevelVTI</vt:lpstr>
      <vt:lpstr>Stack Ensemble Fuzzy Models</vt:lpstr>
      <vt:lpstr>INDEX</vt:lpstr>
      <vt:lpstr>INTRODUCTION</vt:lpstr>
      <vt:lpstr>DEVELOPMENT</vt:lpstr>
      <vt:lpstr>DEVELOPMENT- IMPLEMENTATION</vt:lpstr>
      <vt:lpstr>Apresentação do PowerPoint</vt:lpstr>
      <vt:lpstr>Apresentação do PowerPoint</vt:lpstr>
      <vt:lpstr>RESULTS</vt:lpstr>
      <vt:lpstr>RESULTS</vt:lpstr>
      <vt:lpstr>OBSERVATION</vt:lpstr>
      <vt:lpstr>Stack Ensemble Fuzzy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17</cp:revision>
  <dcterms:created xsi:type="dcterms:W3CDTF">2025-10-21T20:19:07Z</dcterms:created>
  <dcterms:modified xsi:type="dcterms:W3CDTF">2025-10-22T13:36:13Z</dcterms:modified>
</cp:coreProperties>
</file>