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cfe9fa8a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cfe9fa8a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cfe9fa8a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cfe9fa8a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cfe9fa8a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cfe9fa8a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fe9fa8a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cfe9fa8a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cfe9fa8a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cfe9fa8a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fe9fa8a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fe9fa8a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cfe9fa8a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cfe9fa8a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cfe9fa8a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cfe9fa8a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ode/turkayavci/fraud-detection-on-bank-payments/input?select=bs140513_032310.c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9400" y="1384200"/>
            <a:ext cx="8725200" cy="23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Sistema de deteção de fraude em transferências bancárias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86250" y="4637400"/>
            <a:ext cx="717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Trabalho realizado por Andr</a:t>
            </a:r>
            <a:r>
              <a:rPr lang="pt-PT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é Martins (119136) e </a:t>
            </a:r>
            <a:r>
              <a:rPr lang="pt-PT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Gonçalo Sim</a:t>
            </a:r>
            <a:r>
              <a:rPr lang="pt-PT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ões (119412)</a:t>
            </a:r>
            <a:endParaRPr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225" y="474600"/>
            <a:ext cx="1629548" cy="61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Introdução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Poppins"/>
                <a:ea typeface="Poppins"/>
                <a:cs typeface="Poppins"/>
                <a:sym typeface="Poppins"/>
              </a:rPr>
              <a:t>Objetivo</a:t>
            </a:r>
            <a:r>
              <a:rPr lang="pt-PT">
                <a:latin typeface="Poppins"/>
                <a:ea typeface="Poppins"/>
                <a:cs typeface="Poppins"/>
                <a:sym typeface="Poppins"/>
              </a:rPr>
              <a:t>: Criação de um sistema que classifique transações bancárias como </a:t>
            </a:r>
            <a:r>
              <a:rPr lang="pt-PT" u="sng">
                <a:latin typeface="Poppins"/>
                <a:ea typeface="Poppins"/>
                <a:cs typeface="Poppins"/>
                <a:sym typeface="Poppins"/>
              </a:rPr>
              <a:t>fraudulentas</a:t>
            </a:r>
            <a:r>
              <a:rPr lang="pt-PT">
                <a:latin typeface="Poppins"/>
                <a:ea typeface="Poppins"/>
                <a:cs typeface="Poppins"/>
                <a:sym typeface="Poppins"/>
              </a:rPr>
              <a:t> ou </a:t>
            </a:r>
            <a:r>
              <a:rPr lang="pt-PT" u="sng">
                <a:latin typeface="Poppins"/>
                <a:ea typeface="Poppins"/>
                <a:cs typeface="Poppins"/>
                <a:sym typeface="Poppins"/>
              </a:rPr>
              <a:t>não fraudulentas</a:t>
            </a:r>
            <a:r>
              <a:rPr lang="pt-PT">
                <a:latin typeface="Poppins"/>
                <a:ea typeface="Poppins"/>
                <a:cs typeface="Poppins"/>
                <a:sym typeface="Poppins"/>
              </a:rPr>
              <a:t>, através do reconhecimento de padrões neste tipo de operações.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Para isso serão usados alguns dos conceitos adquiridos na cadeira de Métodos Probabilísticos.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4"/>
          <p:cNvSpPr txBox="1"/>
          <p:nvPr>
            <p:ph idx="4294967295" type="subTitle"/>
          </p:nvPr>
        </p:nvSpPr>
        <p:spPr>
          <a:xfrm>
            <a:off x="986250" y="4637400"/>
            <a:ext cx="717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pt-PT" sz="133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Trabalho realizado por André Martins (119136) e Gonçalo Simões (119412)</a:t>
            </a:r>
            <a:endParaRPr sz="133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Motivação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19974" t="0"/>
          <a:stretch/>
        </p:blipFill>
        <p:spPr>
          <a:xfrm>
            <a:off x="1314225" y="1083375"/>
            <a:ext cx="6401050" cy="33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362375" y="1339775"/>
            <a:ext cx="48327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</a:rPr>
              <a:t>(Inquérito realizado a 7200 empresas)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986250" y="4637400"/>
            <a:ext cx="717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pt-PT" sz="133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Trabalho realizado por André Martins (119136) e Gonçalo Simões (119412)</a:t>
            </a:r>
            <a:endParaRPr sz="133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Motivação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62" y="1017725"/>
            <a:ext cx="7219076" cy="35269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986250" y="4637400"/>
            <a:ext cx="717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pt-PT" sz="133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Trabalho realizado por André Martins (119136) e Gonçalo Simões (119412)</a:t>
            </a:r>
            <a:endParaRPr sz="133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Banco de dados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Para o desenvolvimento do trabalho é utilizado um </a:t>
            </a:r>
            <a:r>
              <a:rPr i="1" lang="pt-PT" u="sng">
                <a:latin typeface="Poppins"/>
                <a:ea typeface="Poppins"/>
                <a:cs typeface="Poppins"/>
                <a:sym typeface="Poppins"/>
                <a:hlinkClick r:id="rId3"/>
              </a:rPr>
              <a:t>dataset</a:t>
            </a:r>
            <a:r>
              <a:rPr i="1" lang="pt-PT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PT">
                <a:latin typeface="Poppins"/>
                <a:ea typeface="Poppins"/>
                <a:cs typeface="Poppins"/>
                <a:sym typeface="Poppins"/>
              </a:rPr>
              <a:t>disponível abertamente na Web.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Juntamente com o ficheiro csv também temos recurso a alguns apontamentos que podem ser importantes para a execução do trabalho.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7"/>
          <p:cNvSpPr txBox="1"/>
          <p:nvPr>
            <p:ph idx="4294967295" type="subTitle"/>
          </p:nvPr>
        </p:nvSpPr>
        <p:spPr>
          <a:xfrm>
            <a:off x="986250" y="4637400"/>
            <a:ext cx="717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pt-PT" sz="133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Trabalho realizado por André Martins (119136) e Gonçalo Simões (119412)</a:t>
            </a:r>
            <a:endParaRPr sz="133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Banco de dados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38" y="1300676"/>
            <a:ext cx="7924925" cy="25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09550" y="3957450"/>
            <a:ext cx="75195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Nota: as idades estão compreendidas entre intervalos correspondentes a 0 - menor de 18, 1 - 19 a 25 anos, 2 - 26 a 35 anos, etc.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8"/>
          <p:cNvSpPr txBox="1"/>
          <p:nvPr>
            <p:ph idx="4294967295" type="subTitle"/>
          </p:nvPr>
        </p:nvSpPr>
        <p:spPr>
          <a:xfrm>
            <a:off x="986250" y="4637400"/>
            <a:ext cx="717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pt-PT" sz="133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Trabalho realizado por André Martins (119136) e Gonçalo Simões (119412)</a:t>
            </a:r>
            <a:endParaRPr sz="133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Implementação: Classificação da transferência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1" lang="pt-PT">
                <a:latin typeface="Poppins"/>
                <a:ea typeface="Poppins"/>
                <a:cs typeface="Poppins"/>
                <a:sym typeface="Poppins"/>
              </a:rPr>
              <a:t>Classificador Naive Bayes</a:t>
            </a:r>
            <a:r>
              <a:rPr lang="pt-PT">
                <a:latin typeface="Poppins"/>
                <a:ea typeface="Poppins"/>
                <a:cs typeface="Poppins"/>
                <a:sym typeface="Poppins"/>
              </a:rPr>
              <a:t> é um algoritmo de classificação probabilística que assume a independência entre as variáveis de entrada.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É útil para identificar padrões em dados de fraudes, como a combinação da idade, do género e do valor da transação.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Baseado na probabilidade calculada, o modelo prevê se uma transação é fraudulenta (fraud=1) ou não (fraud=0).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9"/>
          <p:cNvSpPr txBox="1"/>
          <p:nvPr>
            <p:ph idx="4294967295" type="subTitle"/>
          </p:nvPr>
        </p:nvSpPr>
        <p:spPr>
          <a:xfrm>
            <a:off x="986250" y="4637400"/>
            <a:ext cx="717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pt-PT" sz="133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Trabalho realizado por André Martins (119136) e Gonçalo Simões (119412)</a:t>
            </a:r>
            <a:endParaRPr sz="133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Implementação: rastreio do histórico de entidades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Usamos o </a:t>
            </a:r>
            <a:r>
              <a:rPr b="1" lang="pt-PT">
                <a:latin typeface="Poppins"/>
                <a:ea typeface="Poppins"/>
                <a:cs typeface="Poppins"/>
                <a:sym typeface="Poppins"/>
              </a:rPr>
              <a:t>Bloom Filter</a:t>
            </a:r>
            <a:r>
              <a:rPr lang="pt-PT">
                <a:latin typeface="Poppins"/>
                <a:ea typeface="Poppins"/>
                <a:cs typeface="Poppins"/>
                <a:sym typeface="Poppins"/>
              </a:rPr>
              <a:t> para verificar rapidamente se um cliente ou comerciante já esteve envolvido em fraudes anteriormente.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Reduzimos assim o esforço computacional, já que o filtro é uma estrutura de dados compacta e eficiente em termos de memória.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 Embora possa gerar falsos positivos (indicando fraude onde não há), a ausência de falsos negativos garante que nenhuma entidade fraudulenta é ignorada.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20"/>
          <p:cNvSpPr txBox="1"/>
          <p:nvPr>
            <p:ph idx="4294967295" type="subTitle"/>
          </p:nvPr>
        </p:nvSpPr>
        <p:spPr>
          <a:xfrm>
            <a:off x="986250" y="4637400"/>
            <a:ext cx="717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pt-PT" sz="133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Trabalho realizado por André Martins (119136) e Gonçalo Simões (119412)</a:t>
            </a:r>
            <a:endParaRPr sz="133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Implementação: semelhanças entre transaç</a:t>
            </a:r>
            <a:r>
              <a:rPr lang="pt-PT">
                <a:latin typeface="Poppins"/>
                <a:ea typeface="Poppins"/>
                <a:cs typeface="Poppins"/>
                <a:sym typeface="Poppins"/>
              </a:rPr>
              <a:t>ões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1" lang="pt-PT">
                <a:latin typeface="Poppins"/>
                <a:ea typeface="Poppins"/>
                <a:cs typeface="Poppins"/>
                <a:sym typeface="Poppins"/>
              </a:rPr>
              <a:t>MinHash</a:t>
            </a:r>
            <a:r>
              <a:rPr lang="pt-PT">
                <a:latin typeface="Poppins"/>
                <a:ea typeface="Poppins"/>
                <a:cs typeface="Poppins"/>
                <a:sym typeface="Poppins"/>
              </a:rPr>
              <a:t> desempenha um papel crucial na identificação de padrões de similaridade entre transações.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Permite comparar rapidamente conjuntos de dados, como transações realizadas por diferentes clientes ou comerciantes, para encontrar comportamentos semelhantes que podem indicar um esquema de fraude em larga escala.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>
                <a:latin typeface="Poppins"/>
                <a:ea typeface="Poppins"/>
                <a:cs typeface="Poppins"/>
                <a:sym typeface="Poppins"/>
              </a:rPr>
              <a:t>É especialmente útil para detetar novas formas de fraude que seguem padrões semelhantes aos detectados anteriormente.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21"/>
          <p:cNvSpPr txBox="1"/>
          <p:nvPr>
            <p:ph idx="4294967295" type="subTitle"/>
          </p:nvPr>
        </p:nvSpPr>
        <p:spPr>
          <a:xfrm>
            <a:off x="986250" y="4637400"/>
            <a:ext cx="717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pt-PT" sz="133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Trabalho realizado por André Martins (119136) e Gonçalo Simões (119412)</a:t>
            </a:r>
            <a:endParaRPr sz="133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