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10" r:id="rId4"/>
    <p:sldId id="312" r:id="rId5"/>
    <p:sldId id="311" r:id="rId6"/>
    <p:sldId id="308" r:id="rId7"/>
    <p:sldId id="314" r:id="rId8"/>
    <p:sldId id="315" r:id="rId9"/>
    <p:sldId id="264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Barona" initials="HB" lastIdx="1" clrIdx="0">
    <p:extLst>
      <p:ext uri="{19B8F6BF-5375-455C-9EA6-DF929625EA0E}">
        <p15:presenceInfo xmlns:p15="http://schemas.microsoft.com/office/powerpoint/2012/main" userId="c209c2eab60f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71340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outlineViewPr>
    <p:cViewPr>
      <p:scale>
        <a:sx n="33" d="100"/>
        <a:sy n="33" d="100"/>
      </p:scale>
      <p:origin x="0" y="-2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20C1-C337-48EE-89C1-30E718D4E962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BD9E-15FC-4600-B358-BDED9BE3F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5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5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3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4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5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UploadImage</a:t>
            </a:r>
          </a:p>
          <a:p>
            <a:r>
              <a:rPr lang="pt-PT" dirty="0"/>
              <a:t>ProcessImage</a:t>
            </a:r>
          </a:p>
          <a:p>
            <a:r>
              <a:rPr lang="pt-PT" dirty="0"/>
              <a:t>PushMessage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2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1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UploadImage</a:t>
            </a:r>
          </a:p>
          <a:p>
            <a:r>
              <a:rPr lang="pt-PT" dirty="0"/>
              <a:t>ProcessImage</a:t>
            </a:r>
          </a:p>
          <a:p>
            <a:r>
              <a:rPr lang="pt-PT" dirty="0"/>
              <a:t>PushMessage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1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43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23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39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6E634454-19A7-4945-B455-8988A83A1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0475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orient="horz" pos="2137">
          <p15:clr>
            <a:srgbClr val="FBAE40"/>
          </p15:clr>
        </p15:guide>
        <p15:guide id="3" orient="horz" pos="26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7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9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17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26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47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5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A4A7-443B-4C05-8DE1-F33DCE877AA7}" type="datetimeFigureOut">
              <a:rPr lang="en-IE" smtClean="0"/>
              <a:t>22/12/2020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67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_NW_fI75bLs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unctions" TargetMode="External"/><Relationship Id="rId2" Type="http://schemas.openxmlformats.org/officeDocument/2006/relationships/hyperlink" Target="http://azure.com/server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ie/learn/paths/create-serverless-applications/" TargetMode="External"/><Relationship Id="rId5" Type="http://schemas.openxmlformats.org/officeDocument/2006/relationships/hyperlink" Target="https://azure.microsoft.com/en-us/services/signalr-service/" TargetMode="External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733E01A-5CD3-4D67-8D76-770B0FAF0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F08D2-BA49-4A58-814A-379ED75F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622" y="1663388"/>
            <a:ext cx="4890884" cy="3460405"/>
          </a:xfrm>
        </p:spPr>
        <p:txBody>
          <a:bodyPr>
            <a:noAutofit/>
          </a:bodyPr>
          <a:lstStyle/>
          <a:p>
            <a:r>
              <a:rPr lang="en-US" sz="4200" b="1" dirty="0"/>
              <a:t>Building Event-driven apps on Azure using Azure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AF5DD-C313-468E-A8CA-29121B1C4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903292"/>
          </a:xfrm>
        </p:spPr>
        <p:txBody>
          <a:bodyPr>
            <a:normAutofit fontScale="92500" lnSpcReduction="10000"/>
          </a:bodyPr>
          <a:lstStyle/>
          <a:p>
            <a:r>
              <a:rPr lang="en-I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Hugo Barona</a:t>
            </a:r>
          </a:p>
          <a:p>
            <a:r>
              <a:rPr lang="en-I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João Gonçalves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687F6E-FFD0-4E97-A0D9-A4E940B5CD46}"/>
              </a:ext>
            </a:extLst>
          </p:cNvPr>
          <p:cNvSpPr txBox="1"/>
          <p:nvPr/>
        </p:nvSpPr>
        <p:spPr>
          <a:xfrm>
            <a:off x="2356338" y="6330231"/>
            <a:ext cx="582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Festive Tech Calendar (@_CloudFamily)</a:t>
            </a:r>
          </a:p>
        </p:txBody>
      </p:sp>
    </p:spTree>
    <p:extLst>
      <p:ext uri="{BB962C8B-B14F-4D97-AF65-F5344CB8AC3E}">
        <p14:creationId xmlns:p14="http://schemas.microsoft.com/office/powerpoint/2010/main" val="19507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9E083-9E7C-4C63-AF63-992DC235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E" sz="2600" dirty="0">
                <a:solidFill>
                  <a:srgbClr val="FFFFFF"/>
                </a:solidFill>
              </a:rPr>
              <a:t>Let’s connect!</a:t>
            </a:r>
          </a:p>
        </p:txBody>
      </p:sp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29EAB055-2B90-48A6-8B47-2DBA8706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13" y="1245948"/>
            <a:ext cx="1220585" cy="12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9293EA-F172-4864-958C-70C91FE11E61}"/>
              </a:ext>
            </a:extLst>
          </p:cNvPr>
          <p:cNvSpPr txBox="1"/>
          <p:nvPr/>
        </p:nvSpPr>
        <p:spPr>
          <a:xfrm>
            <a:off x="5654358" y="1533074"/>
            <a:ext cx="6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www.hugobarona.com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4AAB9B4-0B02-43E6-AA0B-EAAD80F6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12" y="3439636"/>
            <a:ext cx="1220585" cy="12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8CCBF-05F6-46EA-A5EF-9D0817E065D4}"/>
              </a:ext>
            </a:extLst>
          </p:cNvPr>
          <p:cNvSpPr txBox="1"/>
          <p:nvPr/>
        </p:nvSpPr>
        <p:spPr>
          <a:xfrm>
            <a:off x="5654358" y="3726762"/>
            <a:ext cx="6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goncalvesj.github.io</a:t>
            </a:r>
          </a:p>
        </p:txBody>
      </p:sp>
    </p:spTree>
    <p:extLst>
      <p:ext uri="{BB962C8B-B14F-4D97-AF65-F5344CB8AC3E}">
        <p14:creationId xmlns:p14="http://schemas.microsoft.com/office/powerpoint/2010/main" val="40113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D8D129-B331-4C09-A5D6-47D95340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0" y="-1"/>
            <a:ext cx="11843080" cy="32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B08B1A-6E4F-4A71-919B-1EA225020B83}"/>
              </a:ext>
            </a:extLst>
          </p:cNvPr>
          <p:cNvSpPr/>
          <p:nvPr/>
        </p:nvSpPr>
        <p:spPr>
          <a:xfrm>
            <a:off x="4640077" y="2700705"/>
            <a:ext cx="2714856" cy="26288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5400000" sx="106000" sy="106000" algn="ctr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972000" rIns="252000" bIns="0" rtlCol="0" anchor="ctr"/>
          <a:lstStyle/>
          <a:p>
            <a:pPr marL="171450" indent="-171450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IE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A3608F-1F44-4214-B628-7B2A514C720C}"/>
              </a:ext>
            </a:extLst>
          </p:cNvPr>
          <p:cNvSpPr/>
          <p:nvPr/>
        </p:nvSpPr>
        <p:spPr>
          <a:xfrm>
            <a:off x="4640077" y="3804182"/>
            <a:ext cx="2698702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IE" sz="2400" b="1" dirty="0">
                <a:latin typeface="Century Gothic" panose="020B0502020202020204" pitchFamily="34" charset="0"/>
              </a:rPr>
              <a:t>Hugo Barona</a:t>
            </a:r>
          </a:p>
          <a:p>
            <a:pPr algn="ctr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</a:pPr>
            <a:r>
              <a:rPr lang="en-IE" dirty="0">
                <a:latin typeface="Century Gothic" panose="020B0502020202020204" pitchFamily="34" charset="0"/>
              </a:rPr>
              <a:t>Cloud Solutions Architect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4B9B4-A104-41A8-842A-4076C4EDC950}"/>
              </a:ext>
            </a:extLst>
          </p:cNvPr>
          <p:cNvSpPr txBox="1"/>
          <p:nvPr/>
        </p:nvSpPr>
        <p:spPr>
          <a:xfrm>
            <a:off x="-1345858" y="357344"/>
            <a:ext cx="747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b="1" dirty="0">
                <a:latin typeface="Century Gothic" panose="020B0502020202020204" pitchFamily="34" charset="0"/>
              </a:rPr>
              <a:t>Introducing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6AFA419-99F5-4093-808E-622FD0A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28" y="1800705"/>
            <a:ext cx="1800000" cy="18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F359EB-A64F-40AC-8801-045ADD49C53F}"/>
              </a:ext>
            </a:extLst>
          </p:cNvPr>
          <p:cNvSpPr txBox="1">
            <a:spLocks/>
          </p:cNvSpPr>
          <p:nvPr/>
        </p:nvSpPr>
        <p:spPr>
          <a:xfrm>
            <a:off x="652494" y="3177833"/>
            <a:ext cx="3808670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dirty="0">
                <a:latin typeface="Century Gothic" panose="020B0502020202020204" pitchFamily="34" charset="0"/>
              </a:rPr>
              <a:t>10+ years of experience in Software Design, Development and Architecture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Microsoft stack while leveraging the open-source technologies</a:t>
            </a:r>
            <a:endParaRPr lang="en-IE" sz="2000" dirty="0">
              <a:latin typeface="Century Gothic" panose="020B0502020202020204" pitchFamily="34" charset="0"/>
            </a:endParaRPr>
          </a:p>
          <a:p>
            <a:r>
              <a:rPr lang="en-IE" sz="2000" dirty="0">
                <a:latin typeface="Century Gothic" panose="020B0502020202020204" pitchFamily="34" charset="0"/>
              </a:rPr>
              <a:t>Pluralsight author, Public Speaker and Tech Community Contributor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8771CD-4A85-483C-B740-E63164670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74" y="3497563"/>
            <a:ext cx="1447200" cy="1447200"/>
          </a:xfrm>
          <a:prstGeom prst="rect">
            <a:avLst/>
          </a:prstGeom>
        </p:spPr>
      </p:pic>
      <p:pic>
        <p:nvPicPr>
          <p:cNvPr id="16" name="Picture 15" descr="A blue and white sign&#10;&#10;Description automatically generated">
            <a:extLst>
              <a:ext uri="{FF2B5EF4-FFF2-40B4-BE49-F238E27FC236}">
                <a16:creationId xmlns:a16="http://schemas.microsoft.com/office/drawing/2014/main" id="{E5267B62-9B8B-496F-89A0-B56237A90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74" y="3497563"/>
            <a:ext cx="1447200" cy="144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4870-F22D-405B-BB0A-E3B7136A6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326" y="5256093"/>
            <a:ext cx="1447200" cy="144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E176B-D963-4E5A-BEFB-66394E58A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5474" y="3497563"/>
            <a:ext cx="1447200" cy="1447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7BB84B-9E96-481A-8BC3-AB2026CA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695" y="5541775"/>
            <a:ext cx="2170800" cy="8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D8D129-B331-4C09-A5D6-47D95340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0" y="-1"/>
            <a:ext cx="11843080" cy="32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B08B1A-6E4F-4A71-919B-1EA225020B83}"/>
              </a:ext>
            </a:extLst>
          </p:cNvPr>
          <p:cNvSpPr/>
          <p:nvPr/>
        </p:nvSpPr>
        <p:spPr>
          <a:xfrm>
            <a:off x="4640077" y="2700705"/>
            <a:ext cx="2714856" cy="26288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5400000" sx="106000" sy="106000" algn="ctr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972000" rIns="252000" bIns="0" rtlCol="0" anchor="ctr"/>
          <a:lstStyle/>
          <a:p>
            <a:pPr marL="171450" indent="-171450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IE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7" name="Picture 36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78958B00-A79B-4DA2-8E9A-D09573AE4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94B9B4-A104-41A8-842A-4076C4EDC950}"/>
              </a:ext>
            </a:extLst>
          </p:cNvPr>
          <p:cNvSpPr txBox="1"/>
          <p:nvPr/>
        </p:nvSpPr>
        <p:spPr>
          <a:xfrm>
            <a:off x="-1111772" y="415710"/>
            <a:ext cx="747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b="1" dirty="0">
                <a:latin typeface="Century Gothic" panose="020B0502020202020204" pitchFamily="34" charset="0"/>
              </a:rPr>
              <a:t>Introducing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F359EB-A64F-40AC-8801-045ADD49C53F}"/>
              </a:ext>
            </a:extLst>
          </p:cNvPr>
          <p:cNvSpPr txBox="1">
            <a:spLocks/>
          </p:cNvSpPr>
          <p:nvPr/>
        </p:nvSpPr>
        <p:spPr>
          <a:xfrm>
            <a:off x="652494" y="3436449"/>
            <a:ext cx="3789497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sz="180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A73D7-13D1-40DD-A3BF-63905702A3B5}"/>
              </a:ext>
            </a:extLst>
          </p:cNvPr>
          <p:cNvSpPr txBox="1">
            <a:spLocks/>
          </p:cNvSpPr>
          <p:nvPr/>
        </p:nvSpPr>
        <p:spPr>
          <a:xfrm>
            <a:off x="652494" y="3427888"/>
            <a:ext cx="3772373" cy="32026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dirty="0">
                <a:latin typeface="Century Gothic"/>
              </a:rPr>
              <a:t>10+ years of experience in Software Development and Architecture</a:t>
            </a:r>
          </a:p>
          <a:p>
            <a:r>
              <a:rPr lang="en-US" sz="2000" dirty="0">
                <a:latin typeface="Century Gothic"/>
              </a:rPr>
              <a:t>Microsoft stack while leveraging the open source technologies</a:t>
            </a:r>
            <a:endParaRPr lang="en-IE" sz="2000" dirty="0">
              <a:latin typeface="Century Gothic"/>
            </a:endParaRPr>
          </a:p>
          <a:p>
            <a:r>
              <a:rPr lang="en-IE" sz="2000" dirty="0">
                <a:latin typeface="Century Gothic"/>
              </a:rPr>
              <a:t>Azure Architecture and Azure DevOps certified.</a:t>
            </a:r>
          </a:p>
        </p:txBody>
      </p:sp>
      <p:pic>
        <p:nvPicPr>
          <p:cNvPr id="3" name="Picture 2" descr="Microsoft Certified: Azure Solutions Architect Expert">
            <a:extLst>
              <a:ext uri="{FF2B5EF4-FFF2-40B4-BE49-F238E27FC236}">
                <a16:creationId xmlns:a16="http://schemas.microsoft.com/office/drawing/2014/main" id="{D413B076-967E-4894-BD6C-080CD015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827" y="3852154"/>
            <a:ext cx="1215146" cy="1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Certified: Azure DevOps Engineer Expert">
            <a:extLst>
              <a:ext uri="{FF2B5EF4-FFF2-40B4-BE49-F238E27FC236}">
                <a16:creationId xmlns:a16="http://schemas.microsoft.com/office/drawing/2014/main" id="{26BB57A7-CE9E-4A25-BFCA-8FAA6DF0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54" y="3852154"/>
            <a:ext cx="1215146" cy="1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ertified: Azure Administrator Associate">
            <a:extLst>
              <a:ext uri="{FF2B5EF4-FFF2-40B4-BE49-F238E27FC236}">
                <a16:creationId xmlns:a16="http://schemas.microsoft.com/office/drawing/2014/main" id="{263467BC-0557-40B6-A4C7-E2066CB7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49" y="5256093"/>
            <a:ext cx="1215147" cy="12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B6A77F42-1348-4FB0-9F0C-C19685D0E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21" y="1992271"/>
            <a:ext cx="1535606" cy="2047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A07FE2-3778-4FD0-A21E-3A883BDCA806}"/>
              </a:ext>
            </a:extLst>
          </p:cNvPr>
          <p:cNvSpPr/>
          <p:nvPr/>
        </p:nvSpPr>
        <p:spPr>
          <a:xfrm>
            <a:off x="4640077" y="4336019"/>
            <a:ext cx="269870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IE" sz="2400" b="1">
                <a:latin typeface="Century Gothic" panose="020B0502020202020204" pitchFamily="34" charset="0"/>
              </a:rPr>
              <a:t>Joao Goncalves</a:t>
            </a:r>
          </a:p>
          <a:p>
            <a:pPr algn="ctr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</a:pPr>
            <a:r>
              <a:rPr lang="en-IE">
                <a:latin typeface="Century Gothic" panose="020B0502020202020204" pitchFamily="34" charset="0"/>
              </a:rPr>
              <a:t>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215557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ene, laser, light, stage&#10;&#10;Description automatically generated">
            <a:extLst>
              <a:ext uri="{FF2B5EF4-FFF2-40B4-BE49-F238E27FC236}">
                <a16:creationId xmlns:a16="http://schemas.microsoft.com/office/drawing/2014/main" id="{F6EE0785-B448-4E3C-9BF7-A3C019636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37F2D-73C1-4759-8E3E-6DED850C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1122361"/>
            <a:ext cx="11078308" cy="5137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Workshop</a:t>
            </a:r>
            <a:br>
              <a:rPr lang="en-US" sz="96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rgbClr val="FFFFFF"/>
                </a:solidFill>
              </a:rPr>
              <a:t>Deployment</a:t>
            </a:r>
            <a:br>
              <a:rPr lang="en-US" sz="9600" dirty="0">
                <a:solidFill>
                  <a:srgbClr val="FFFFFF"/>
                </a:solidFill>
              </a:rPr>
            </a:br>
            <a:br>
              <a:rPr lang="en-US" sz="96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https://github.com/goncalvesj/festive-calendar-serverless</a:t>
            </a:r>
            <a:endParaRPr lang="en-US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124D5-C1B8-4541-A4E0-D436F0894335}"/>
              </a:ext>
            </a:extLst>
          </p:cNvPr>
          <p:cNvSpPr txBox="1"/>
          <p:nvPr/>
        </p:nvSpPr>
        <p:spPr>
          <a:xfrm>
            <a:off x="1043353" y="357095"/>
            <a:ext cx="1141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latin typeface="Century Gothic" panose="020B0502020202020204" pitchFamily="34" charset="0"/>
              </a:rPr>
              <a:t>Services Used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515FC-125E-4A97-9F09-0AFDC239356B}"/>
              </a:ext>
            </a:extLst>
          </p:cNvPr>
          <p:cNvSpPr txBox="1">
            <a:spLocks/>
          </p:cNvSpPr>
          <p:nvPr/>
        </p:nvSpPr>
        <p:spPr>
          <a:xfrm>
            <a:off x="2195916" y="1985366"/>
            <a:ext cx="4029038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Azure Static Web Apps (Preview)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4E985EC-315A-404F-B16E-D73472AA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443719" y="192309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248F7E3B-6913-42BB-82A4-391C94D0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688" y="1971108"/>
            <a:ext cx="851982" cy="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00FA18C-5C71-4868-A790-CD0143BBD0A9}"/>
              </a:ext>
            </a:extLst>
          </p:cNvPr>
          <p:cNvSpPr txBox="1">
            <a:spLocks/>
          </p:cNvSpPr>
          <p:nvPr/>
        </p:nvSpPr>
        <p:spPr>
          <a:xfrm>
            <a:off x="7797877" y="1971107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Cosmos DB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C0F59E0-DCA3-4C28-BB03-5CB6C84EE7CE}"/>
              </a:ext>
            </a:extLst>
          </p:cNvPr>
          <p:cNvSpPr txBox="1">
            <a:spLocks/>
          </p:cNvSpPr>
          <p:nvPr/>
        </p:nvSpPr>
        <p:spPr>
          <a:xfrm>
            <a:off x="2195916" y="3168669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Custom Vision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74C28EA-AA0B-418D-8267-C34BE7DB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567595" y="3215234"/>
            <a:ext cx="652247" cy="6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ECFDFB6E-6165-4EEB-B958-579CF289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60688" y="3301869"/>
            <a:ext cx="851982" cy="5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5E0E05E-4BE5-4589-8D80-C94DA0A639F6}"/>
              </a:ext>
            </a:extLst>
          </p:cNvPr>
          <p:cNvSpPr txBox="1">
            <a:spLocks/>
          </p:cNvSpPr>
          <p:nvPr/>
        </p:nvSpPr>
        <p:spPr>
          <a:xfrm>
            <a:off x="7797877" y="3154410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Functions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C3CFFC8-DBDF-4375-B516-2EB2EF583098}"/>
              </a:ext>
            </a:extLst>
          </p:cNvPr>
          <p:cNvSpPr txBox="1">
            <a:spLocks/>
          </p:cNvSpPr>
          <p:nvPr/>
        </p:nvSpPr>
        <p:spPr>
          <a:xfrm>
            <a:off x="2195916" y="4346712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err="1"/>
              <a:t>SignalR</a:t>
            </a:r>
            <a:endParaRPr lang="en-GB" sz="24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24A96DD-22BF-4AC7-84FB-00FA051D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567595" y="4393277"/>
            <a:ext cx="652247" cy="6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F6063132-0140-4959-8F5D-32C3403C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960688" y="4332454"/>
            <a:ext cx="851982" cy="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7899C70-5515-4D26-8129-19E383B5D6C6}"/>
              </a:ext>
            </a:extLst>
          </p:cNvPr>
          <p:cNvSpPr txBox="1">
            <a:spLocks/>
          </p:cNvSpPr>
          <p:nvPr/>
        </p:nvSpPr>
        <p:spPr>
          <a:xfrm>
            <a:off x="7797877" y="4332453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Storage Account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C4AAB80-105D-4A21-A8EC-A3A4FB119918}"/>
              </a:ext>
            </a:extLst>
          </p:cNvPr>
          <p:cNvSpPr txBox="1">
            <a:spLocks/>
          </p:cNvSpPr>
          <p:nvPr/>
        </p:nvSpPr>
        <p:spPr>
          <a:xfrm>
            <a:off x="2195916" y="5648922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Power BI</a:t>
            </a: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06E62513-7E0B-42DD-BEA3-30C9112D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679" y="5444913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 build="p"/>
      <p:bldP spid="18" grpId="0" build="p"/>
      <p:bldP spid="21" grpId="0" build="p"/>
      <p:bldP spid="22" grpId="0" build="p"/>
      <p:bldP spid="25" grpId="0" build="p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59C8CE-53B6-4887-B44B-F689B3D29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87" y="1205469"/>
            <a:ext cx="7844621" cy="536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49AE0-BB2C-4D9B-B734-094A562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defTabSz="457200"/>
            <a:r>
              <a:rPr lang="pt-PT" sz="3600" b="1" dirty="0">
                <a:latin typeface="Century Gothic" panose="020B0502020202020204" pitchFamily="34" charset="0"/>
                <a:ea typeface="+mn-ea"/>
                <a:cs typeface="+mn-cs"/>
              </a:rPr>
              <a:t>Worshop App Architecture</a:t>
            </a:r>
            <a:endParaRPr lang="en-IE" sz="3600" b="1" dirty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24E1E48C-A94C-4783-8FBC-BBE7A02E29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72836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ene, laser, light, stage&#10;&#10;Description automatically generated">
            <a:extLst>
              <a:ext uri="{FF2B5EF4-FFF2-40B4-BE49-F238E27FC236}">
                <a16:creationId xmlns:a16="http://schemas.microsoft.com/office/drawing/2014/main" id="{F6EE0785-B448-4E3C-9BF7-A3C019636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37F2D-73C1-4759-8E3E-6DED850C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Workshop</a:t>
            </a:r>
            <a:br>
              <a:rPr lang="en-US" sz="96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rgbClr val="FFFFFF"/>
                </a:solidFill>
              </a:rPr>
              <a:t>Continuation</a:t>
            </a:r>
          </a:p>
        </p:txBody>
      </p:sp>
    </p:spTree>
    <p:extLst>
      <p:ext uri="{BB962C8B-B14F-4D97-AF65-F5344CB8AC3E}">
        <p14:creationId xmlns:p14="http://schemas.microsoft.com/office/powerpoint/2010/main" val="1407720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9AE0-BB2C-4D9B-B734-094A562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defTabSz="457200"/>
            <a:r>
              <a:rPr lang="pt-PT" b="1" dirty="0">
                <a:latin typeface="Century Gothic" panose="020B0502020202020204" pitchFamily="34" charset="0"/>
                <a:ea typeface="+mn-ea"/>
                <a:cs typeface="+mn-cs"/>
              </a:rPr>
              <a:t>A few take aways</a:t>
            </a:r>
            <a:endParaRPr lang="en-IE" b="1" dirty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174A0-4513-407F-AB61-CE4155F53432}"/>
              </a:ext>
            </a:extLst>
          </p:cNvPr>
          <p:cNvSpPr txBox="1"/>
          <p:nvPr/>
        </p:nvSpPr>
        <p:spPr>
          <a:xfrm>
            <a:off x="1641231" y="1688123"/>
            <a:ext cx="91322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Do not use generic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Only create events when you really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Design to failure (Resilient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Idempotent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Load-</a:t>
            </a:r>
            <a:r>
              <a:rPr lang="en-IE" sz="2800" dirty="0" err="1"/>
              <a:t>Leveling</a:t>
            </a:r>
            <a:r>
              <a:rPr lang="en-IE" sz="2800" dirty="0"/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</p:txBody>
      </p:sp>
      <p:pic>
        <p:nvPicPr>
          <p:cNvPr id="5" name="Picture 4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3F331330-1651-474E-B4AC-C4227369D2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0BEC5-2CF6-4A8C-85C5-F419DA8E373F}"/>
              </a:ext>
            </a:extLst>
          </p:cNvPr>
          <p:cNvSpPr txBox="1"/>
          <p:nvPr/>
        </p:nvSpPr>
        <p:spPr>
          <a:xfrm>
            <a:off x="962590" y="5392615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effectLst/>
                <a:latin typeface="Roboto" panose="02000000000000000000" pitchFamily="2" charset="0"/>
              </a:rPr>
              <a:t>Azure Reference Architecture - Event-driven and Event sourcing architectures</a:t>
            </a:r>
            <a:endParaRPr lang="en-IE" sz="2400" dirty="0"/>
          </a:p>
          <a:p>
            <a:pPr algn="ctr"/>
            <a:r>
              <a:rPr lang="en-IE" sz="2400" dirty="0">
                <a:hlinkClick r:id="rId5"/>
              </a:rPr>
              <a:t>https://www.youtube.com/watch?v=_NW_fI75bLs</a:t>
            </a:r>
            <a:r>
              <a:rPr lang="en-I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1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9E083-9E7C-4C63-AF63-992DC235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E" sz="2600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3FAAF9-FF64-4CFC-9456-9F24423FD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337913"/>
              </p:ext>
            </p:extLst>
          </p:nvPr>
        </p:nvGraphicFramePr>
        <p:xfrm>
          <a:off x="4038600" y="1254706"/>
          <a:ext cx="7315201" cy="374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56">
                  <a:extLst>
                    <a:ext uri="{9D8B030D-6E8A-4147-A177-3AD203B41FA5}">
                      <a16:colId xmlns:a16="http://schemas.microsoft.com/office/drawing/2014/main" val="3312917950"/>
                    </a:ext>
                  </a:extLst>
                </a:gridCol>
                <a:gridCol w="5459345">
                  <a:extLst>
                    <a:ext uri="{9D8B030D-6E8A-4147-A177-3AD203B41FA5}">
                      <a16:colId xmlns:a16="http://schemas.microsoft.com/office/drawing/2014/main" val="3508904947"/>
                    </a:ext>
                  </a:extLst>
                </a:gridCol>
              </a:tblGrid>
              <a:tr h="389211">
                <a:tc>
                  <a:txBody>
                    <a:bodyPr/>
                    <a:lstStyle/>
                    <a:p>
                      <a:r>
                        <a:rPr lang="en-IE" sz="1700" dirty="0"/>
                        <a:t>Resource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Location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490127487"/>
                  </a:ext>
                </a:extLst>
              </a:tr>
              <a:tr h="655230">
                <a:tc>
                  <a:txBody>
                    <a:bodyPr/>
                    <a:lstStyle/>
                    <a:p>
                      <a:r>
                        <a:rPr lang="en-IE" sz="1700" b="1"/>
                        <a:t>Azure Serverless </a:t>
                      </a:r>
                      <a:endParaRPr lang="en-IE" sz="170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700">
                          <a:hlinkClick r:id="rId2"/>
                        </a:rPr>
                        <a:t>http://azure.com/serverless</a:t>
                      </a:r>
                      <a:r>
                        <a:rPr lang="en-IE" sz="170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87129930"/>
                  </a:ext>
                </a:extLst>
              </a:tr>
              <a:tr h="655230">
                <a:tc>
                  <a:txBody>
                    <a:bodyPr/>
                    <a:lstStyle/>
                    <a:p>
                      <a:r>
                        <a:rPr lang="en-IE" sz="1700" b="1" dirty="0"/>
                        <a:t>Azure Functions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3"/>
                        </a:rPr>
                        <a:t>http://azure.com/functions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395593953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r>
                        <a:rPr lang="en-IE" sz="1700" b="1" dirty="0"/>
                        <a:t>Azure Solution</a:t>
                      </a:r>
                    </a:p>
                    <a:p>
                      <a:r>
                        <a:rPr lang="en-IE" sz="1700" b="1" dirty="0"/>
                        <a:t>Architectures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hlinkClick r:id="rId4"/>
                        </a:rPr>
                        <a:t>https://azure.microsoft.com/en-us/solutions/architecture/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1659157982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r>
                        <a:rPr lang="pt-PT" sz="1700" b="1" dirty="0"/>
                        <a:t>Azure SignalR</a:t>
                      </a:r>
                      <a:endParaRPr lang="en-IE" sz="1700" b="1" dirty="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5"/>
                        </a:rPr>
                        <a:t>https://azure.microsoft.com/en-us/services/signalr-service/</a:t>
                      </a:r>
                      <a:r>
                        <a:rPr lang="en-IE" sz="1700" dirty="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940484100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serverless applications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6"/>
                        </a:rPr>
                        <a:t>https://docs.microsoft.com/en-ie/learn/paths/create-serverless-applications/</a:t>
                      </a:r>
                      <a:r>
                        <a:rPr lang="en-IE" sz="1700" dirty="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323952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Roboto</vt:lpstr>
      <vt:lpstr>Segoe UI Light</vt:lpstr>
      <vt:lpstr>Wingdings</vt:lpstr>
      <vt:lpstr>Office Theme</vt:lpstr>
      <vt:lpstr>Building Event-driven apps on Azure using Azure Serverless</vt:lpstr>
      <vt:lpstr>PowerPoint Presentation</vt:lpstr>
      <vt:lpstr>PowerPoint Presentation</vt:lpstr>
      <vt:lpstr>Workshop Deployment  https://github.com/goncalvesj/festive-calendar-serverless</vt:lpstr>
      <vt:lpstr>PowerPoint Presentation</vt:lpstr>
      <vt:lpstr>Worshop App Architecture</vt:lpstr>
      <vt:lpstr>Workshop Continuation</vt:lpstr>
      <vt:lpstr>A few take aways</vt:lpstr>
      <vt:lpstr>Resources</vt:lpstr>
      <vt:lpstr>Let’s connect!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Event-driven apps on Azure using Azure Serverless</dc:title>
  <dc:creator>Hugo Barona</dc:creator>
  <cp:lastModifiedBy>Hugo Barona</cp:lastModifiedBy>
  <cp:revision>14</cp:revision>
  <dcterms:created xsi:type="dcterms:W3CDTF">2020-12-19T20:07:15Z</dcterms:created>
  <dcterms:modified xsi:type="dcterms:W3CDTF">2020-12-22T16:50:35Z</dcterms:modified>
</cp:coreProperties>
</file>