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D8187-8AFD-43C3-BCB6-9F68BA0A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911B3-4F80-4F48-B151-066E725D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470A3-9827-42FF-8F08-8447AB0C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D2A26-E692-405D-8DEE-B06BC41A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D3812-E43D-47EE-A269-842A6571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246A-FA96-456D-BB59-855E7EE6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469B1B-DC11-4261-A1CD-FDB565A2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81675-D7FF-40BB-A2A1-204C636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12ED8-34EC-4E68-8351-0F4DFEDD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39B8F-AF9F-4C9C-BB2F-7103044A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F813BC-B89A-42A1-869B-19F0FD41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1AA4FE-39E8-4C87-8FAD-B451C444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4553C-B35D-4B2E-B322-19E52F6D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A6C90-4E78-4801-A13F-F08D4CF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C73A4-BA62-4349-AD28-D3BBBBEC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7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B4296-D9CD-403A-9F31-FBD74D32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B76D8-AD4E-4257-9C1E-13170C7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BF7EF-73E0-43E9-AC7E-2169FE69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0A528-D3D8-4159-9B69-E503423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76992-5ABC-4219-9721-D6CF6975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8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8635-1628-40C3-8B9D-4E15298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727F02-865F-4B64-A075-63418CC7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657FDA-1EA4-4B4A-B0AB-CCB85329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0D38D-6E2E-4F67-A5B0-9448D9B5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EE5E6-9F88-49C8-AA2C-C199734A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4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FADE7-D8BA-4D10-9CE9-C674B961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ABEF5-4C6B-4476-8A5F-23B9D5F7E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A098E-7005-460E-9581-0224FA47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626CA-D4A0-49F7-BB3F-D68E152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D1BE7-234F-40E2-8B11-A9885AE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7A052-63CB-4DF1-B0EA-BA5E2CF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3745-091E-4534-8F7A-E5A8A7DC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5F171-A730-4C1E-B854-5E56AB991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BEEE6F-6873-46E3-A40B-9AEC56CA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DED295-CCC0-4476-AE9F-68CFBF0E9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D0E172-D581-40E5-9488-6304036C1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9E2942-D77F-48BD-B10D-224DFC58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7D8900-8FF9-46C5-A21B-1DAEA8C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A82C29-A863-4D79-B2FA-5CC8F793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0D3E-71B8-44DC-AF4F-B972B165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7BE00F-7D21-4EFC-837D-A8EB9F2E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982554-56A6-433E-A4F4-34C3885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C674A2-AAAE-4E94-A57E-67B69E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44D0D2-8557-46C1-8AE2-269E773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6E4104-29FA-4A7D-882E-67B5DEFD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62BCFD-6E8B-44A0-96D8-1E5430C7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F814A-09E0-4E62-A7CB-022C283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7B901-9961-4453-BA6B-25D8DF94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80991-8FE8-4DCA-B397-6D48D638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F2CDD-A5AF-426C-9C36-1B5C7C66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2EEBA5-B919-476D-A46F-D103C885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A74ED-407C-4F78-92EB-E2EA177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6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CF884-10C7-4950-92C5-3C8711EA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3805DF-EC1B-4F44-8CE5-D3411135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59EA9F-63C7-44FF-96A0-141C07E0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7FBFAA-7A82-4752-9FF9-BF972B6D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24FE5-AD7F-4DFA-8546-5018CF92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6DC731-A757-4E10-8687-7CA01BB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44CDA4-E0C6-4D13-A8EF-4AE81E30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B653B6-8F75-4BE7-B75D-6E901CA4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D9FEA-B8B9-42C4-8F6A-08833570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CAA1-1EA5-4912-A899-A4B7ADFF21C2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3985E-311A-451F-A67A-E5E96755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F39E0-26EE-4E71-A1B9-EC234B93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9F55-6375-4756-AF44-547B17D06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08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C48C-AE8B-45FF-B87E-5978B4E30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Scientist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-Desafio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1B655-4D4A-4A43-A2B7-CC688C3D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76522" cy="297104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>
                    <a:lumMod val="50000"/>
                  </a:schemeClr>
                </a:solidFill>
              </a:rPr>
              <a:t>Apresentação de Resultados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Luiz Henrique Gonçalves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Outubro / 2017</a:t>
            </a:r>
          </a:p>
        </p:txBody>
      </p:sp>
      <p:sp>
        <p:nvSpPr>
          <p:cNvPr id="4" name="AutoShape 2" descr="https://workablehr.s3.amazonaws.com/uploads/account/logo/178168/luizalabs.png">
            <a:extLst>
              <a:ext uri="{FF2B5EF4-FFF2-40B4-BE49-F238E27FC236}">
                <a16:creationId xmlns:a16="http://schemas.microsoft.com/office/drawing/2014/main" id="{9F2183E8-424E-4F7D-B94F-83C4BF35B2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workablehr.s3.amazonaws.com/uploads/account/logo/178168/luizalabs.png">
            <a:extLst>
              <a:ext uri="{FF2B5EF4-FFF2-40B4-BE49-F238E27FC236}">
                <a16:creationId xmlns:a16="http://schemas.microsoft.com/office/drawing/2014/main" id="{BD39C443-4E49-4BF2-BCD8-8DEBE063A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296570-7E5F-4131-A7B9-F5E50A95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5" y="180561"/>
            <a:ext cx="5187729" cy="15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690688"/>
            <a:ext cx="7194755" cy="448627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Pelo modelo aplicado com 95% de confiança destacamos os valores previstos para Junho, Julho e Agosto de 2017em vermelho na tabela ao lado.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D58A2670-ED62-44DD-AB47-CC07BDB91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849308"/>
              </p:ext>
            </p:extLst>
          </p:nvPr>
        </p:nvGraphicFramePr>
        <p:xfrm>
          <a:off x="1533834" y="1690689"/>
          <a:ext cx="2477727" cy="372046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3766003003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922810376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3548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2844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98456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5063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560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3219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963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4813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2471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3441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2705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7662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592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dez/16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5895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5209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7878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8959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5019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35187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6677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0586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5228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4966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7085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1296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3F6C6B6-7156-4F26-AB45-F4C9AFAE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610"/>
              </p:ext>
            </p:extLst>
          </p:nvPr>
        </p:nvGraphicFramePr>
        <p:xfrm>
          <a:off x="1533833" y="5411154"/>
          <a:ext cx="2477727" cy="94297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608141564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1296398004"/>
                    </a:ext>
                  </a:extLst>
                </a:gridCol>
              </a:tblGrid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97892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934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ago/17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862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42E07F67-1069-400E-BEF3-CDDE584C9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49" y="3016251"/>
            <a:ext cx="4708150" cy="275221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82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690688"/>
            <a:ext cx="7194755" cy="448627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Pelo modelo aplicado com 95% de confiança destacamos os valores previstos para Junho, Julho e Agosto de 2017 em vermelho na tabela ao lado.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D58A2670-ED62-44DD-AB47-CC07BDB91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58478"/>
              </p:ext>
            </p:extLst>
          </p:nvPr>
        </p:nvGraphicFramePr>
        <p:xfrm>
          <a:off x="1533834" y="1690689"/>
          <a:ext cx="2477727" cy="372046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3766003003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922810376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3548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3273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98456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560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3490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963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2471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4295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2705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592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dez/16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4047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5209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5611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8959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35187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4380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0586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4966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1296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3F6C6B6-7156-4F26-AB45-F4C9AFAE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56520"/>
              </p:ext>
            </p:extLst>
          </p:nvPr>
        </p:nvGraphicFramePr>
        <p:xfrm>
          <a:off x="1533833" y="5411154"/>
          <a:ext cx="2477727" cy="94297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608141564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1296398004"/>
                    </a:ext>
                  </a:extLst>
                </a:gridCol>
              </a:tblGrid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97892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934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ago/17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862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A4D08A9-4F63-44A2-A6CF-ADA4A828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8" y="3016251"/>
            <a:ext cx="4828511" cy="28225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7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690688"/>
            <a:ext cx="7194755" cy="448627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Pelo modelo aplicado com 95% de confiança destacamos os valores previstos para Junho, Julho e Agosto de 2017 em vermelho na tabela ao lado.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D58A2670-ED62-44DD-AB47-CC07BDB91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858478"/>
              </p:ext>
            </p:extLst>
          </p:nvPr>
        </p:nvGraphicFramePr>
        <p:xfrm>
          <a:off x="1533834" y="1690689"/>
          <a:ext cx="2477727" cy="372046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3766003003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922810376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3548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1273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98456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560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1400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963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2471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2664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2705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592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dez/16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3178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5209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8959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2329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35187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0586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/>
                        <a:t>3627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4966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1296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3F6C6B6-7156-4F26-AB45-F4C9AFAE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88338"/>
              </p:ext>
            </p:extLst>
          </p:nvPr>
        </p:nvGraphicFramePr>
        <p:xfrm>
          <a:off x="1533833" y="5411154"/>
          <a:ext cx="2477727" cy="94297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608141564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1296398004"/>
                    </a:ext>
                  </a:extLst>
                </a:gridCol>
              </a:tblGrid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97892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934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ago/17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8629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27F198A-677D-4B00-90DC-FD7C32BF9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96" y="3098474"/>
            <a:ext cx="4762803" cy="278416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59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Em futuras análises, seria interessante também considerar variáveis nominais para a determinação das categorias, como “Canais de Venda” e “Forma de Pagamento”, como também informações geográficas de onde cada pedido foi feito, visto que isso pode otimizar a logística dos estoques.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A série de dados atual é de apenas um ano, com mais dados históricos é possível aplicar outros modelos estáticos que poderiam trabalhar melhor a sazonalidade das vendas.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30E2828-42A6-4E97-BA3A-D84829242128}"/>
              </a:ext>
            </a:extLst>
          </p:cNvPr>
          <p:cNvSpPr txBox="1"/>
          <p:nvPr/>
        </p:nvSpPr>
        <p:spPr>
          <a:xfrm>
            <a:off x="3962400" y="3149600"/>
            <a:ext cx="4713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C2F0F3-7D1E-4235-877A-23E42BB39795}"/>
              </a:ext>
            </a:extLst>
          </p:cNvPr>
          <p:cNvSpPr txBox="1"/>
          <p:nvPr/>
        </p:nvSpPr>
        <p:spPr>
          <a:xfrm>
            <a:off x="4822723" y="6105833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Luiz Henrique</a:t>
            </a:r>
          </a:p>
        </p:txBody>
      </p:sp>
    </p:spTree>
    <p:extLst>
      <p:ext uri="{BB962C8B-B14F-4D97-AF65-F5344CB8AC3E}">
        <p14:creationId xmlns:p14="http://schemas.microsoft.com/office/powerpoint/2010/main" val="219898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E5AE3-0030-44E8-B03A-22A2C69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74DF1-469F-49D8-93F1-C6521A83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Contexto</a:t>
            </a:r>
          </a:p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Análise dos dados</a:t>
            </a:r>
          </a:p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Agrupamento</a:t>
            </a:r>
          </a:p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Previsões de demanda</a:t>
            </a:r>
          </a:p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Considerações</a:t>
            </a:r>
          </a:p>
          <a:p>
            <a:pPr>
              <a:buClr>
                <a:schemeClr val="accent1"/>
              </a:buClr>
              <a:buSzPct val="150000"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Código fonte e documentação disponível no GitHub: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ABA339-D6BD-494D-95D5-F95BCE18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E5AE3-0030-44E8-B03A-22A2C69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74DF1-469F-49D8-93F1-C6521A83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 previsão de demanda é um assunto muito importante para as empresas de varejo, excesso de estoque pode significar prejuízo, assim como a falta de estoque pode levar a perda de um cliente</a:t>
            </a:r>
          </a:p>
          <a:p>
            <a:pPr algn="just">
              <a:buClr>
                <a:schemeClr val="accent1"/>
              </a:buClr>
              <a:buSzPct val="150000"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Clr>
                <a:schemeClr val="accent1"/>
              </a:buClr>
              <a:buSzPct val="150000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 objetivo desse estudo é analisar dados históricos de vendas, agrupar os produtos em categorias por suas similaridades e prever a venda dos meses seguintes através de um modelo estatístico.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ABA339-D6BD-494D-95D5-F95BCE18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O primeiro passo é realizar uma análise exploratória dos dados, entender  as características, tipo, função e aplicação no resultado desejado.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B62A06-6B58-4047-9AC7-D50F56A8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04" y="2838832"/>
            <a:ext cx="5199380" cy="369091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Por meio de um algoritmo de agrupamento, foi possível separar os produtos em 4 categorias pela similaridade entre as variáveis de preços, quantidade vendida e impostos.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Após a classificação dos produtos, foi possível consolidar a quantidade vendida por mês para cada categoria, conforme podemos observar na figura a seguir: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Por meio de um algoritmo de agrupamento, foi possível separar os produtos em 4 categorias pela similaridade entre as variáveis de preços, quantidade vendida e impostos.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Após a classificação dos produtos, foi possível consolidar a quantidade vendida por mês para cada categoria, e assim identificar na série temporal, padrões ou sazonalidades no volume de vendas conforme podemos observar nas figuras a seguir: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A44F2C8-723F-4121-9941-D21AA8BD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65" y="3796338"/>
            <a:ext cx="4675978" cy="27334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A03662-AC30-4E4F-939F-4EF9F7BD7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8" y="1266298"/>
            <a:ext cx="4739400" cy="2770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7A2662-3DC3-4D97-A0D9-B15A1476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56" y="1306605"/>
            <a:ext cx="4601496" cy="26898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649DA0-2E81-4FCF-940C-BD3B60002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5" y="3853295"/>
            <a:ext cx="4578543" cy="26764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Previsões de demanda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A partir de um modelo estatístico, podemos entender melhor a correlação entre os dados de uma série, identificar padrões e realizar projeções futuras. Para este estudo foi utilizado o modelo TBATS, e o resultado das previsões será apresentado nos slides a seguir.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F66CF7-59A4-43CF-BF61-765D74E14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4" y="3546604"/>
            <a:ext cx="5103192" cy="298314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56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64A-F303-492B-894F-8C124EAE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Categoria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E18FA-E80E-4457-806D-D76DE6E8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690688"/>
            <a:ext cx="7194755" cy="448627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Pelo modelo aplicado com 95% de confiança destacamos os valores previstos para Junho, Julho e Agosto de 2017 em vermelho na tabela ao lado.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Clr>
                <a:schemeClr val="accent1"/>
              </a:buClr>
              <a:buSzPct val="150000"/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9846F-4282-44B6-A29D-64F36803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5824176"/>
            <a:ext cx="2328393" cy="705574"/>
          </a:xfrm>
          <a:prstGeom prst="rect">
            <a:avLst/>
          </a:prstGeom>
        </p:spPr>
      </p:pic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D58A2670-ED62-44DD-AB47-CC07BDB91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55058"/>
              </p:ext>
            </p:extLst>
          </p:nvPr>
        </p:nvGraphicFramePr>
        <p:xfrm>
          <a:off x="1533834" y="1690689"/>
          <a:ext cx="2477727" cy="372046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3766003003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922810376"/>
                    </a:ext>
                  </a:extLst>
                </a:gridCol>
              </a:tblGrid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3548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98456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560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96300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2471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2705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592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dez/16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5209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8959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35187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05863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49664"/>
                  </a:ext>
                </a:extLst>
              </a:tr>
              <a:tr h="2794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1296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3F6C6B6-7156-4F26-AB45-F4C9AFAE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48482"/>
              </p:ext>
            </p:extLst>
          </p:nvPr>
        </p:nvGraphicFramePr>
        <p:xfrm>
          <a:off x="1533833" y="5411154"/>
          <a:ext cx="2477727" cy="942975"/>
        </p:xfrm>
        <a:graphic>
          <a:graphicData uri="http://schemas.openxmlformats.org/drawingml/2006/table">
            <a:tbl>
              <a:tblPr/>
              <a:tblGrid>
                <a:gridCol w="1210919">
                  <a:extLst>
                    <a:ext uri="{9D8B030D-6E8A-4147-A177-3AD203B41FA5}">
                      <a16:colId xmlns:a16="http://schemas.microsoft.com/office/drawing/2014/main" val="608141564"/>
                    </a:ext>
                  </a:extLst>
                </a:gridCol>
                <a:gridCol w="1266808">
                  <a:extLst>
                    <a:ext uri="{9D8B030D-6E8A-4147-A177-3AD203B41FA5}">
                      <a16:colId xmlns:a16="http://schemas.microsoft.com/office/drawing/2014/main" val="1296398004"/>
                    </a:ext>
                  </a:extLst>
                </a:gridCol>
              </a:tblGrid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97892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jul/17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843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934"/>
                  </a:ext>
                </a:extLst>
              </a:tr>
              <a:tr h="3002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ago/17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8629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DE680B9D-2644-4D26-9AAE-75A3848C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72" y="2904661"/>
            <a:ext cx="4816827" cy="281574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440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371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Tema do Office</vt:lpstr>
      <vt:lpstr>Data Scientist -Desafio</vt:lpstr>
      <vt:lpstr>Sumário</vt:lpstr>
      <vt:lpstr>Contexto</vt:lpstr>
      <vt:lpstr>Análise dos dados</vt:lpstr>
      <vt:lpstr>Agrupamento</vt:lpstr>
      <vt:lpstr>Categorias</vt:lpstr>
      <vt:lpstr>Categorias</vt:lpstr>
      <vt:lpstr>Previsões de demanda</vt:lpstr>
      <vt:lpstr>Categoria 1</vt:lpstr>
      <vt:lpstr>Categoria 2</vt:lpstr>
      <vt:lpstr>Categoria 3</vt:lpstr>
      <vt:lpstr>Categoria 4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-Desafio</dc:title>
  <dc:creator>LUIZ HENRIQUE GONCALVES</dc:creator>
  <cp:lastModifiedBy>LUIZ HENRIQUE GONCALVES</cp:lastModifiedBy>
  <cp:revision>12</cp:revision>
  <dcterms:created xsi:type="dcterms:W3CDTF">2017-10-10T23:12:38Z</dcterms:created>
  <dcterms:modified xsi:type="dcterms:W3CDTF">2017-10-11T01:05:01Z</dcterms:modified>
</cp:coreProperties>
</file>