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5" r:id="rId9"/>
    <p:sldId id="264" r:id="rId10"/>
    <p:sldId id="25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70" d="100"/>
          <a:sy n="70" d="100"/>
        </p:scale>
        <p:origin x="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7C6FAA6-A6AF-45E5-A349-81F4CC8F1F9A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1369BD6-D8BC-40DE-9580-B6FC04013789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FAA6-A6AF-45E5-A349-81F4CC8F1F9A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9BD6-D8BC-40DE-9580-B6FC0401378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FAA6-A6AF-45E5-A349-81F4CC8F1F9A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9BD6-D8BC-40DE-9580-B6FC0401378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C6FAA6-A6AF-45E5-A349-81F4CC8F1F9A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369BD6-D8BC-40DE-9580-B6FC04013789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7C6FAA6-A6AF-45E5-A349-81F4CC8F1F9A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1369BD6-D8BC-40DE-9580-B6FC04013789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FAA6-A6AF-45E5-A349-81F4CC8F1F9A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9BD6-D8BC-40DE-9580-B6FC04013789}" type="slidenum">
              <a:rPr lang="pt-BR" smtClean="0"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FAA6-A6AF-45E5-A349-81F4CC8F1F9A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9BD6-D8BC-40DE-9580-B6FC04013789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C6FAA6-A6AF-45E5-A349-81F4CC8F1F9A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369BD6-D8BC-40DE-9580-B6FC04013789}" type="slidenum">
              <a:rPr lang="pt-BR" smtClean="0"/>
              <a:t>‹#›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FAA6-A6AF-45E5-A349-81F4CC8F1F9A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9BD6-D8BC-40DE-9580-B6FC0401378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C6FAA6-A6AF-45E5-A349-81F4CC8F1F9A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369BD6-D8BC-40DE-9580-B6FC04013789}" type="slidenum">
              <a:rPr lang="pt-BR" smtClean="0"/>
              <a:t>‹#›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C6FAA6-A6AF-45E5-A349-81F4CC8F1F9A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369BD6-D8BC-40DE-9580-B6FC04013789}" type="slidenum">
              <a:rPr lang="pt-BR" smtClean="0"/>
              <a:t>‹#›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7C6FAA6-A6AF-45E5-A349-81F4CC8F1F9A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369BD6-D8BC-40DE-9580-B6FC04013789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odeloespiral/modelo-espiral-4324436" TargetMode="External"/><Relationship Id="rId2" Type="http://schemas.openxmlformats.org/officeDocument/2006/relationships/hyperlink" Target="http://engenhariadesoftware.blogspot.com.br/2007/03/o-modelo-espir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1720" y="2132856"/>
            <a:ext cx="6172200" cy="886250"/>
          </a:xfrm>
        </p:spPr>
        <p:txBody>
          <a:bodyPr>
            <a:noAutofit/>
          </a:bodyPr>
          <a:lstStyle/>
          <a:p>
            <a:pPr algn="ctr"/>
            <a:r>
              <a:rPr lang="pt-BR" sz="5400" dirty="0" smtClean="0"/>
              <a:t>Modelo espiral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Equipe:  Renan Ribeiro  </a:t>
            </a:r>
          </a:p>
          <a:p>
            <a:r>
              <a:rPr lang="pt-BR" dirty="0"/>
              <a:t>	</a:t>
            </a:r>
            <a:r>
              <a:rPr lang="pt-BR" dirty="0" smtClean="0"/>
              <a:t>  Thiago </a:t>
            </a:r>
            <a:r>
              <a:rPr lang="pt-BR" dirty="0" err="1" smtClean="0"/>
              <a:t>Abritta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7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engenhariadesoftware.blogspot.com.br/2007/03/o-modelo-espiral.html</a:t>
            </a:r>
            <a:endParaRPr lang="pt-BR" dirty="0" smtClean="0"/>
          </a:p>
          <a:p>
            <a:r>
              <a:rPr lang="pt-BR" dirty="0">
                <a:hlinkClick r:id="rId3"/>
              </a:rPr>
              <a:t>http://www.slideshare.net/modeloespiral/modelo-espiral-4324436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8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720080"/>
          </a:xfrm>
        </p:spPr>
        <p:txBody>
          <a:bodyPr>
            <a:noAutofit/>
          </a:bodyPr>
          <a:lstStyle/>
          <a:p>
            <a:r>
              <a:rPr lang="pt-BR" sz="4400" dirty="0" smtClean="0"/>
              <a:t>Introdução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075240" cy="43924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Definido por Barry </a:t>
            </a:r>
            <a:r>
              <a:rPr lang="pt-BR" sz="2800" dirty="0" err="1" smtClean="0"/>
              <a:t>Boehm</a:t>
            </a:r>
            <a:r>
              <a:rPr lang="pt-BR" sz="2800" dirty="0" smtClean="0"/>
              <a:t> em 1988</a:t>
            </a:r>
          </a:p>
          <a:p>
            <a:r>
              <a:rPr lang="pt-BR" sz="2800" dirty="0" smtClean="0"/>
              <a:t>Esforços de análise e engenharia são aplicados em cada fase do projeto</a:t>
            </a:r>
          </a:p>
          <a:p>
            <a:r>
              <a:rPr lang="pt-BR" sz="2800" dirty="0" smtClean="0"/>
              <a:t>Do modelo em espiral para desenvolvimento de software saltam a vista 2 aspectos: a analise de risco e prototipagem</a:t>
            </a:r>
          </a:p>
          <a:p>
            <a:r>
              <a:rPr lang="pt-BR" sz="2800" dirty="0" smtClean="0"/>
              <a:t>Características de fluxo continuo.</a:t>
            </a:r>
          </a:p>
          <a:p>
            <a:r>
              <a:rPr lang="pt-BR" sz="2800" dirty="0" smtClean="0"/>
              <a:t>Análise de Riscos = Analise de Viabilidade</a:t>
            </a:r>
          </a:p>
        </p:txBody>
      </p:sp>
    </p:spTree>
    <p:extLst>
      <p:ext uri="{BB962C8B-B14F-4D97-AF65-F5344CB8AC3E}">
        <p14:creationId xmlns:p14="http://schemas.microsoft.com/office/powerpoint/2010/main" val="19945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67600" cy="652934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Objetivo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692696"/>
            <a:ext cx="8208912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800" dirty="0"/>
          </a:p>
          <a:p>
            <a:r>
              <a:rPr lang="pt-BR" sz="2800" dirty="0" smtClean="0"/>
              <a:t> O </a:t>
            </a:r>
            <a:r>
              <a:rPr lang="pt-BR" sz="2800" dirty="0"/>
              <a:t>objetivo do modelo espiral é prover um </a:t>
            </a:r>
            <a:r>
              <a:rPr lang="pt-BR" sz="2800" i="1" dirty="0" err="1"/>
              <a:t>metamodelo</a:t>
            </a:r>
            <a:r>
              <a:rPr lang="pt-BR" sz="2800" dirty="0"/>
              <a:t> que pode acomodar diversos processos específicos. Isto significa que podemos encaixar nele as principais características dos modelos vistos anteriormente, adaptando-os a necessidades específicas de desenvolvedores ou às particularidades do software a ser desenvolvido. Este modelo prevê prototipação, desenvolvimento evolutivo e cíclico, e as principais atividades do modelo cascata.</a:t>
            </a:r>
          </a:p>
        </p:txBody>
      </p:sp>
    </p:spTree>
    <p:extLst>
      <p:ext uri="{BB962C8B-B14F-4D97-AF65-F5344CB8AC3E}">
        <p14:creationId xmlns:p14="http://schemas.microsoft.com/office/powerpoint/2010/main" val="42024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003232" cy="6213304"/>
          </a:xfrm>
        </p:spPr>
        <p:txBody>
          <a:bodyPr/>
          <a:lstStyle/>
          <a:p>
            <a:r>
              <a:rPr lang="pt-BR" dirty="0" smtClean="0"/>
              <a:t>    </a:t>
            </a:r>
            <a:r>
              <a:rPr lang="pt-BR" sz="2800" dirty="0" smtClean="0"/>
              <a:t>Sua </a:t>
            </a:r>
            <a:r>
              <a:rPr lang="pt-BR" sz="2800" dirty="0"/>
              <a:t>principal inovação é guiar o processo de desenvolvimento gerado a partir deste </a:t>
            </a:r>
            <a:r>
              <a:rPr lang="pt-BR" sz="2800" dirty="0" err="1"/>
              <a:t>metamodelo</a:t>
            </a:r>
            <a:r>
              <a:rPr lang="pt-BR" sz="2800" dirty="0"/>
              <a:t> com base em </a:t>
            </a:r>
            <a:r>
              <a:rPr lang="pt-BR" sz="2800" b="1" dirty="0"/>
              <a:t>análise de riscos</a:t>
            </a:r>
            <a:r>
              <a:rPr lang="pt-BR" sz="2800" dirty="0"/>
              <a:t> e </a:t>
            </a:r>
            <a:r>
              <a:rPr lang="pt-BR" sz="2800" b="1" dirty="0"/>
              <a:t>planejamento</a:t>
            </a:r>
            <a:r>
              <a:rPr lang="pt-BR" sz="2800" dirty="0"/>
              <a:t> que é realizado durante toda a evolução do desenvolvimento</a:t>
            </a:r>
            <a:r>
              <a:rPr lang="pt-BR" sz="2800" dirty="0" smtClean="0"/>
              <a:t>.</a:t>
            </a:r>
          </a:p>
          <a:p>
            <a:endParaRPr lang="pt-BR" sz="2800" dirty="0" smtClean="0"/>
          </a:p>
          <a:p>
            <a:r>
              <a:rPr lang="pt-BR" sz="2800" dirty="0"/>
              <a:t> A identificação e o gerenciamento de riscos é hoje uma atividade importantíssima no desenvolvimento de software devido à imaturidade da área e à falta de conhecimento, técnicas e ferramentas adequadas.</a:t>
            </a:r>
          </a:p>
        </p:txBody>
      </p:sp>
    </p:spTree>
    <p:extLst>
      <p:ext uri="{BB962C8B-B14F-4D97-AF65-F5344CB8AC3E}">
        <p14:creationId xmlns:p14="http://schemas.microsoft.com/office/powerpoint/2010/main" val="6596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lang="pt-BR" sz="4000" dirty="0" smtClean="0"/>
              <a:t>Estágios do modelo espiral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147248" cy="5349208"/>
          </a:xfrm>
        </p:spPr>
        <p:txBody>
          <a:bodyPr>
            <a:normAutofit fontScale="92500" lnSpcReduction="20000"/>
          </a:bodyPr>
          <a:lstStyle/>
          <a:p>
            <a:r>
              <a:rPr lang="pt-BR" sz="3500" dirty="0"/>
              <a:t>No estágio 1 devem ser determinados objetivos, soluções alternativas e restrições.</a:t>
            </a:r>
          </a:p>
          <a:p>
            <a:r>
              <a:rPr lang="pt-BR" sz="3500" dirty="0"/>
              <a:t>No estágio 2, devem ser analisados os riscos das decisões do estágio anterior. Durante este estágio podem ser construídos protótipos ou realizar-se simulações do software.</a:t>
            </a:r>
          </a:p>
          <a:p>
            <a:r>
              <a:rPr lang="pt-BR" sz="3500" dirty="0"/>
              <a:t>O estágio 3 consiste nas atividades da fase de desenvolvimento, incluindo design, especificação, codificação e verificação</a:t>
            </a:r>
            <a:r>
              <a:rPr lang="pt-BR" sz="3500" dirty="0" smtClean="0"/>
              <a:t>.</a:t>
            </a:r>
            <a:endParaRPr lang="pt-BR" dirty="0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6444208" y="5805264"/>
            <a:ext cx="1224136" cy="7200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 Espiral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4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0019"/>
            <a:ext cx="8424936" cy="6357320"/>
          </a:xfrm>
        </p:spPr>
        <p:txBody>
          <a:bodyPr>
            <a:normAutofit/>
          </a:bodyPr>
          <a:lstStyle/>
          <a:p>
            <a:endParaRPr lang="pt-BR" sz="2800" dirty="0" smtClean="0"/>
          </a:p>
          <a:p>
            <a:pPr marL="0" indent="0">
              <a:buNone/>
            </a:pPr>
            <a:endParaRPr lang="pt-BR" sz="2800" dirty="0"/>
          </a:p>
          <a:p>
            <a:endParaRPr lang="pt-BR" sz="2800" dirty="0" smtClean="0"/>
          </a:p>
          <a:p>
            <a:r>
              <a:rPr lang="pt-BR" sz="2800" dirty="0" smtClean="0"/>
              <a:t>O </a:t>
            </a:r>
            <a:r>
              <a:rPr lang="pt-BR" sz="2800" dirty="0"/>
              <a:t>estágio 4 compreende a revisão das etapas anteriores e o planejamento da próxima fase. Neste planejamento, dependendo dos resultados obtidos nos estágios anteriores - decisões, análise de riscos e verificação, pode-se optar por seguir o desenvolvimento num modelo Cascata (linear), Evolutivo ou </a:t>
            </a:r>
            <a:r>
              <a:rPr lang="pt-BR" sz="2800" dirty="0" smtClean="0"/>
              <a:t>Transformação.</a:t>
            </a:r>
            <a:endParaRPr lang="pt-BR" sz="2800" dirty="0"/>
          </a:p>
          <a:p>
            <a:endParaRPr lang="pt-BR" dirty="0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6415430" y="4869160"/>
            <a:ext cx="1224136" cy="7200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 Espiral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7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UbfmOQVIMrM/To3Cl3sW7SI/AAAAAAAAAug/WVB1GeDpp-U/s400/ESW%2Bespir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5860891" cy="571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798" y="200834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MODELO ESPIRAL</a:t>
            </a:r>
            <a:endParaRPr lang="pt-BR" sz="4000" dirty="0"/>
          </a:p>
        </p:txBody>
      </p:sp>
      <p:sp>
        <p:nvSpPr>
          <p:cNvPr id="6" name="Botão de ação: Personalizar 5">
            <a:hlinkClick r:id="rId3" action="ppaction://hlinksldjump" highlightClick="1"/>
          </p:cNvPr>
          <p:cNvSpPr/>
          <p:nvPr/>
        </p:nvSpPr>
        <p:spPr>
          <a:xfrm>
            <a:off x="7452320" y="4581128"/>
            <a:ext cx="1152128" cy="64807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r>
              <a:rPr lang="pt-BR" sz="4400" dirty="0" smtClean="0"/>
              <a:t>Vantagens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052736"/>
            <a:ext cx="7601272" cy="5616624"/>
          </a:xfrm>
        </p:spPr>
        <p:txBody>
          <a:bodyPr/>
          <a:lstStyle/>
          <a:p>
            <a:r>
              <a:rPr lang="pt-BR" dirty="0" smtClean="0"/>
              <a:t>Estimativas (por exemplo: cronograma) tornam-se mais realísticas com o progresso do trabalho, porque problemas importantes são descobertos antecipadamente.</a:t>
            </a:r>
          </a:p>
          <a:p>
            <a:r>
              <a:rPr lang="pt-BR" dirty="0" smtClean="0"/>
              <a:t>É mais versátil para lidar com mudanças (sempre inevitáveis) que desenvolvimento de software geralmente exigem.</a:t>
            </a:r>
          </a:p>
          <a:p>
            <a:r>
              <a:rPr lang="pt-BR" dirty="0" smtClean="0"/>
              <a:t>Engenheiros de Software (que sempre estão impacientes com alongamento da fase do projeto) podem começar o trabalho no sistema mais cedo.</a:t>
            </a:r>
          </a:p>
          <a:p>
            <a:r>
              <a:rPr lang="pt-BR" dirty="0" smtClean="0"/>
              <a:t>Fácil de decidir quando testar</a:t>
            </a:r>
          </a:p>
          <a:p>
            <a:r>
              <a:rPr lang="pt-BR" dirty="0" smtClean="0"/>
              <a:t>Não faz distinção entre desenvolvimento e manutenção.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18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r>
              <a:rPr lang="pt-BR" sz="4400" dirty="0" smtClean="0"/>
              <a:t>Desvantagens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848872" cy="5421216"/>
          </a:xfrm>
        </p:spPr>
        <p:txBody>
          <a:bodyPr>
            <a:normAutofit/>
          </a:bodyPr>
          <a:lstStyle/>
          <a:p>
            <a:r>
              <a:rPr lang="pt-BR" dirty="0" smtClean="0"/>
              <a:t>Pode ser difícil convencer os clientes de que a abordagem evolucionária é </a:t>
            </a:r>
            <a:r>
              <a:rPr lang="pt-BR" dirty="0" err="1" smtClean="0"/>
              <a:t>controlavél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modelo não é usado na mesma extensão que o linear e o de prototipação, e, por isso, não foi “testado” o suficiente.</a:t>
            </a:r>
          </a:p>
          <a:p>
            <a:r>
              <a:rPr lang="pt-BR" dirty="0" smtClean="0"/>
              <a:t>Avaliação dos riscos exige muita experiência e fia-se nessa experiência para o sucesso. Se um risco não for descoberto, inevitavelmente ocorrerão problemas.</a:t>
            </a:r>
          </a:p>
          <a:p>
            <a:r>
              <a:rPr lang="pt-BR" dirty="0" smtClean="0"/>
              <a:t>O modelo é relativamente novo e não tem sido amplamente utilizado.</a:t>
            </a:r>
          </a:p>
          <a:p>
            <a:r>
              <a:rPr lang="pt-BR" dirty="0" smtClean="0"/>
              <a:t>Bem aplicado em sistemas de larga escala.</a:t>
            </a:r>
          </a:p>
          <a:p>
            <a:r>
              <a:rPr lang="pt-BR" dirty="0" smtClean="0"/>
              <a:t>Sistemas devem ser produtos internos da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675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</TotalTime>
  <Words>391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Schoolbook</vt:lpstr>
      <vt:lpstr>Wingdings</vt:lpstr>
      <vt:lpstr>Wingdings 2</vt:lpstr>
      <vt:lpstr>Balcão Envidraçado</vt:lpstr>
      <vt:lpstr>Modelo espiral</vt:lpstr>
      <vt:lpstr>Introdução</vt:lpstr>
      <vt:lpstr>Objetivo</vt:lpstr>
      <vt:lpstr>PowerPoint Presentation</vt:lpstr>
      <vt:lpstr>Estágios do modelo espiral</vt:lpstr>
      <vt:lpstr>PowerPoint Presentation</vt:lpstr>
      <vt:lpstr>PowerPoint Presentation</vt:lpstr>
      <vt:lpstr>Vantagens</vt:lpstr>
      <vt:lpstr>Desvantagens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espiral</dc:title>
  <dc:creator>Thiago</dc:creator>
  <cp:lastModifiedBy>Gonçalves_Senguele</cp:lastModifiedBy>
  <cp:revision>9</cp:revision>
  <dcterms:created xsi:type="dcterms:W3CDTF">2013-05-12T20:32:04Z</dcterms:created>
  <dcterms:modified xsi:type="dcterms:W3CDTF">2019-03-14T06:59:15Z</dcterms:modified>
</cp:coreProperties>
</file>