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57" r:id="rId4"/>
    <p:sldId id="260" r:id="rId5"/>
    <p:sldId id="272" r:id="rId6"/>
    <p:sldId id="263" r:id="rId7"/>
    <p:sldId id="264" r:id="rId8"/>
    <p:sldId id="265" r:id="rId9"/>
    <p:sldId id="269" r:id="rId10"/>
    <p:sldId id="268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89B7BFA9-319E-43FE-A826-E5010DDD6BCB}">
          <p14:sldIdLst>
            <p14:sldId id="256"/>
          </p14:sldIdLst>
        </p14:section>
        <p14:section name="Corpo" id="{CFD2B667-6598-4817-9B18-15496E92CE1F}">
          <p14:sldIdLst>
            <p14:sldId id="273"/>
            <p14:sldId id="257"/>
            <p14:sldId id="260"/>
            <p14:sldId id="272"/>
            <p14:sldId id="263"/>
            <p14:sldId id="264"/>
            <p14:sldId id="265"/>
            <p14:sldId id="269"/>
            <p14:sldId id="268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5140D-7CDD-4541-A207-6278DC1AA6A8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Programação Extrema (XP)</a:t>
            </a:r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D53F8-82D3-424B-9B8A-BD951ADEE2E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6509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5B549-53D6-4B31-AF02-DCD9F1E7EF5F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Programação Extrema (XP)</a:t>
            </a:r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A8792-5472-4093-A825-73B6778CD6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327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8792-5472-4093-A825-73B6778CD609}" type="slidenum">
              <a:rPr lang="en-GB" smtClean="0"/>
              <a:t>2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 (XP)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48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42F3B7A-D7F8-40D0-9A51-2FCABCAB289A}" type="datetime1">
              <a:rPr lang="en-GB" smtClean="0"/>
              <a:t>01/04/2019</a:t>
            </a:fld>
            <a:endParaRPr lang="en-GB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28A26EF-0D1B-419A-9779-93D5885AC271}" type="slidenum">
              <a:rPr lang="en-GB" smtClean="0"/>
              <a:t>‹nº›</a:t>
            </a:fld>
            <a:endParaRPr lang="en-GB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0325-0AA2-4C64-B92E-A2EBDB07C1AD}" type="datetime1">
              <a:rPr lang="en-GB" smtClean="0"/>
              <a:t>01/04/2019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D4C-A090-40F0-B641-A9F208201FFC}" type="datetime1">
              <a:rPr lang="en-GB" smtClean="0"/>
              <a:t>01/04/2019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F7FC-AA06-4E03-9165-C22A44F76E54}" type="datetime1">
              <a:rPr lang="en-GB" smtClean="0"/>
              <a:t>01/04/2019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‹nº›</a:t>
            </a:fld>
            <a:endParaRPr lang="en-GB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A20595F-2FD0-486D-BCC2-E2D95622B0E7}" type="datetime1">
              <a:rPr lang="en-GB" smtClean="0"/>
              <a:t>01/04/2019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28A26EF-0D1B-419A-9779-93D5885AC271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1AF3-6862-44DB-8479-98E882CAEEE1}" type="datetime1">
              <a:rPr lang="en-GB" smtClean="0"/>
              <a:t>01/04/2019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‹nº›</a:t>
            </a:fld>
            <a:endParaRPr lang="en-GB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9377-04D8-45B1-999A-4E53DEE3E315}" type="datetime1">
              <a:rPr lang="en-GB" smtClean="0"/>
              <a:t>01/04/2019</a:t>
            </a:fld>
            <a:endParaRPr lang="en-GB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‹nº›</a:t>
            </a:fld>
            <a:endParaRPr lang="en-GB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8F05-62D8-4900-82D9-5F109B2FC274}" type="datetime1">
              <a:rPr lang="en-GB" smtClean="0"/>
              <a:t>01/04/2019</a:t>
            </a:fld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‹nº›</a:t>
            </a:fld>
            <a:endParaRPr lang="en-GB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20BD-2610-46B7-86B3-97A0247C1CE4}" type="datetime1">
              <a:rPr lang="en-GB" smtClean="0"/>
              <a:t>01/04/2019</a:t>
            </a:fld>
            <a:endParaRPr lang="en-GB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‹nº›</a:t>
            </a:fld>
            <a:endParaRPr lang="en-GB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685-8D64-4AF2-AB9E-C631156DDCF6}" type="datetime1">
              <a:rPr lang="en-GB" smtClean="0"/>
              <a:t>01/04/2019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‹nº›</a:t>
            </a:fld>
            <a:endParaRPr lang="en-GB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1BC-0C3B-4E0A-AB77-0B349BE67AB6}" type="datetime1">
              <a:rPr lang="en-GB" smtClean="0"/>
              <a:t>01/04/2019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‹nº›</a:t>
            </a:fld>
            <a:endParaRPr lang="en-GB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9ACF08-0C07-44B0-A321-152F8DD053EB}" type="datetime1">
              <a:rPr lang="en-GB" smtClean="0"/>
              <a:t>01/04/2019</a:t>
            </a:fld>
            <a:endParaRPr lang="en-GB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8A26EF-0D1B-419A-9779-93D5885AC271}" type="slidenum">
              <a:rPr lang="en-GB" smtClean="0"/>
              <a:t>‹nº›</a:t>
            </a:fld>
            <a:endParaRPr lang="en-GB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1328" y="2514600"/>
            <a:ext cx="7772400" cy="1241425"/>
          </a:xfrm>
        </p:spPr>
        <p:txBody>
          <a:bodyPr>
            <a:normAutofit/>
          </a:bodyPr>
          <a:lstStyle/>
          <a:p>
            <a:pPr algn="ctr"/>
            <a:r>
              <a:rPr lang="pt-PT" dirty="0" smtClean="0">
                <a:latin typeface="Arial" pitchFamily="34" charset="0"/>
                <a:cs typeface="Arial" pitchFamily="34" charset="0"/>
              </a:rPr>
              <a:t>Extreme Programing(XP)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3810000"/>
            <a:ext cx="6324600" cy="990600"/>
          </a:xfrm>
        </p:spPr>
        <p:txBody>
          <a:bodyPr numCol="3">
            <a:normAutofit fontScale="25000" lnSpcReduction="20000"/>
          </a:bodyPr>
          <a:lstStyle/>
          <a:p>
            <a:pPr algn="l"/>
            <a:r>
              <a:rPr lang="pt-PT" sz="6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Discentes: </a:t>
            </a:r>
          </a:p>
          <a:p>
            <a:pPr algn="l"/>
            <a:endParaRPr lang="pt-PT" sz="6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pt-PT" sz="6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pt-PT" sz="6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pt-PT" sz="6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Alvasssone Jamisse</a:t>
            </a:r>
          </a:p>
          <a:p>
            <a:pPr algn="l"/>
            <a:r>
              <a:rPr lang="pt-PT" sz="6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Gonçalves Senguele</a:t>
            </a:r>
          </a:p>
          <a:p>
            <a:pPr algn="l"/>
            <a:r>
              <a:rPr lang="pt-PT" sz="6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Heleotério Gomes</a:t>
            </a:r>
          </a:p>
          <a:p>
            <a:pPr algn="l"/>
            <a:endParaRPr lang="pt-PT" sz="6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pt-PT" sz="6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Jonas Massingue</a:t>
            </a:r>
          </a:p>
          <a:p>
            <a:pPr algn="l"/>
            <a:r>
              <a:rPr lang="pt-PT" sz="6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Nélio Sousa Fenias Bila</a:t>
            </a:r>
          </a:p>
          <a:p>
            <a:pPr algn="l"/>
            <a:endParaRPr lang="pt-PT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170304" y="1371600"/>
            <a:ext cx="308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smtClean="0">
                <a:latin typeface="Arial" pitchFamily="34" charset="0"/>
                <a:cs typeface="Arial" pitchFamily="34" charset="0"/>
              </a:rPr>
              <a:t>Escola Superior Técnica</a:t>
            </a:r>
          </a:p>
          <a:p>
            <a:pPr algn="ctr"/>
            <a:r>
              <a:rPr lang="pt-PT" dirty="0" smtClean="0">
                <a:latin typeface="Arial" pitchFamily="34" charset="0"/>
                <a:cs typeface="Arial" pitchFamily="34" charset="0"/>
              </a:rPr>
              <a:t>Licenciatura em Informática </a:t>
            </a:r>
          </a:p>
          <a:p>
            <a:pPr algn="ctr"/>
            <a:r>
              <a:rPr lang="pt-PT" dirty="0" smtClean="0">
                <a:latin typeface="Arial" pitchFamily="34" charset="0"/>
                <a:cs typeface="Arial" pitchFamily="34" charset="0"/>
              </a:rPr>
              <a:t>IIIº ano</a:t>
            </a:r>
          </a:p>
          <a:p>
            <a:pPr algn="ctr"/>
            <a:r>
              <a:rPr lang="pt-PT" dirty="0" smtClean="0">
                <a:latin typeface="Arial" pitchFamily="34" charset="0"/>
                <a:cs typeface="Arial" pitchFamily="34" charset="0"/>
              </a:rPr>
              <a:t>Analise de Sistemas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Ghoust\Downloads\image_378420_0_142065222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2400"/>
            <a:ext cx="1615057" cy="105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295400" y="51054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Docente:</a:t>
            </a:r>
          </a:p>
          <a:p>
            <a:r>
              <a:rPr lang="pt-P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Msc. Cláudia Ivete F. Jovo</a:t>
            </a:r>
            <a:endParaRPr lang="en-GB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5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12.  Quando usa-se o modelo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10</a:t>
            </a:fld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Existem alguns fatores que são fortes indicadores para usar XP como:</a:t>
            </a:r>
          </a:p>
          <a:p>
            <a:pPr algn="just">
              <a:lnSpc>
                <a:spcPct val="17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quipes pequenas;</a:t>
            </a:r>
          </a:p>
          <a:p>
            <a:pPr algn="just">
              <a:lnSpc>
                <a:spcPct val="17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lientes confiantes 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que estejam dispostos a se dedicar semanalmente pois requer varias reuniões com os clientes; 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ecnologia que dá suporte facilitado para mudanças e</a:t>
            </a:r>
          </a:p>
          <a:p>
            <a:pPr algn="just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Ter um espaço físico onde é possível todos os envolvidos ficarem próximos uns dos outros.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13. Conclus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ão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11</a:t>
            </a:fld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  partir  do  que  foi  discutido  nesta apresentação,  e  estando  cientes  de  que  este  tema   tratado é amplo, pode-se concluir que a inclusão do  “Extreme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Programming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” no dia a  dia  do  desenvolvimento  de  software  enriquece  a  comunidade  de programação 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independentemente do segmento das empresas nos quais os  profissionais desempenham  suas 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actividades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 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é fundamental para profissionais que buscam melhorias contínuas  e  sofisticação  do  software  evitando  redundâncias  e  erros incontroláveis no seu desenvolvimento, estando lado a lado com o cliente buscando parceria.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1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latin typeface="Arial" pitchFamily="34" charset="0"/>
                <a:cs typeface="Arial" pitchFamily="34" charset="0"/>
              </a:rPr>
              <a:t>14.Bibliografia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12</a:t>
            </a:fld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GB" dirty="0" smtClean="0">
                <a:latin typeface="Arial" pitchFamily="34" charset="0"/>
                <a:cs typeface="Arial" pitchFamily="34" charset="0"/>
              </a:rPr>
              <a:t>BECK, K. –  Extreme Programming  Explained: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enbrance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change.  Boston :  Addison Wesley /Longman, 1999. </a:t>
            </a:r>
          </a:p>
          <a:p>
            <a:pPr algn="just"/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GB" dirty="0" smtClean="0">
                <a:latin typeface="Arial" pitchFamily="34" charset="0"/>
                <a:cs typeface="Arial" pitchFamily="34" charset="0"/>
              </a:rPr>
              <a:t>Extreme  Programming,  XP: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Metodologia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Desenvolvimento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Ágil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.[S.1], 2008.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Disponível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: &lt;http://www.improveit.com.br/xp&gt;.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Acessado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aos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: 29/03/2019.</a:t>
            </a:r>
          </a:p>
          <a:p>
            <a:pPr algn="just"/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GB" dirty="0" smtClean="0">
                <a:latin typeface="Arial" pitchFamily="34" charset="0"/>
                <a:cs typeface="Arial" pitchFamily="34" charset="0"/>
              </a:rPr>
              <a:t>GOLDMAN, Alfredo; KON, Fabio.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Programação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Extrema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Ime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 [S.1],2002.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Disponível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:&lt;http://www.ime.usp.br/~kon/presentations/XP-interlegis.ppt&gt;.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Acessado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aos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: 29/03/2019.</a:t>
            </a:r>
          </a:p>
          <a:p>
            <a:pPr algn="just"/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GB" dirty="0" smtClean="0">
                <a:latin typeface="Arial" pitchFamily="34" charset="0"/>
                <a:cs typeface="Arial" pitchFamily="34" charset="0"/>
              </a:rPr>
              <a:t>JEFFREIS  ,Ron. What  is  Extreme  Programming.  [S.1],  2008.Disponível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:  &lt;http://www.xprogramming.com/xpmag/whatisxp.htm&gt;.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Acessado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aos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: 29/03/2019.</a:t>
            </a:r>
          </a:p>
          <a:p>
            <a:pPr algn="just"/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GB" dirty="0" smtClean="0">
                <a:latin typeface="Arial" pitchFamily="34" charset="0"/>
                <a:cs typeface="Arial" pitchFamily="34" charset="0"/>
              </a:rPr>
              <a:t>SANTOS,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Dayse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Islany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Farias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;  CARVALHO,  Emerson  Silva  de; MACÊDO, Juliana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Kataline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Lopes.Vantagens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desvantagens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XPExtreme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Programming.  [S.1],  2007.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Disponível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:&lt;http://www.ivaldirjunior.com/disciplinas/poo/seminarios/  Equipe%2010%20-%20Extrem%20Program%20-%20%20XP.pdf&gt;.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Acessado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aos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: 29/03/2019.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51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pt-PT" b="1" dirty="0" smtClean="0">
                <a:latin typeface="Arial" pitchFamily="34" charset="0"/>
                <a:cs typeface="Arial" pitchFamily="34" charset="0"/>
              </a:rPr>
              <a:t>1. Introdução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2</a:t>
            </a:fld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O presente trabalho trata da metodologia agil “Extreme Programing-XP” (Programação Extrema) focando nos seguintes tópicos</a:t>
            </a:r>
          </a:p>
          <a:p>
            <a:pPr algn="just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Surgimento da metodologia (Historial);</a:t>
            </a:r>
          </a:p>
          <a:p>
            <a:pPr algn="just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Definição;</a:t>
            </a:r>
          </a:p>
          <a:p>
            <a:pPr algn="just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Fases/processos da metodologia;</a:t>
            </a:r>
          </a:p>
          <a:p>
            <a:pPr algn="just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Funcionamento do modelo; </a:t>
            </a:r>
          </a:p>
          <a:p>
            <a:pPr algn="just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Práticas/princípios do modelo XP;</a:t>
            </a:r>
          </a:p>
          <a:p>
            <a:pPr algn="just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Características do modelo;</a:t>
            </a:r>
          </a:p>
          <a:p>
            <a:pPr algn="just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Vantagens e Desvantagens;</a:t>
            </a:r>
          </a:p>
          <a:p>
            <a:pPr algn="just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Valores do modelo XP e</a:t>
            </a:r>
          </a:p>
          <a:p>
            <a:pPr algn="just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Quando usar o modelo.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pt-BR" sz="3600" b="1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.  Surgimento da metodologia (Historial)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3</a:t>
            </a:fld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43001"/>
            <a:ext cx="8229600" cy="26670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A metodologia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agil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“Extreme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Programing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” foi criada por Kent Beck nos meados da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decada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90 em um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projecto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para a Chrysler (fabricante de veículos norte-americana).</a:t>
            </a:r>
          </a:p>
          <a:p>
            <a:pPr algn="just">
              <a:lnSpc>
                <a:spcPct val="170000"/>
              </a:lnSpc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O XP foi usado pela primeira vez no programa “Chrysler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Comprehensive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Compensation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(C3)”, que foi iniciado em meados dos anos 90 e mudou para um projeto XP quando Kent Beck foi contratado para o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projecto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para melhorar o desempenho do sistema.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74192" y="4754562"/>
            <a:ext cx="754380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Programação Extrema (XP) é uma metodologia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agil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desenvolvimento que prioriza os resultados de negócios e adota uma abordagem incremental para criar o sistema, usando testes e revisões contínuos.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31292" y="3886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latin typeface="Arial" pitchFamily="34" charset="0"/>
                <a:cs typeface="Arial" pitchFamily="34" charset="0"/>
              </a:rPr>
              <a:t>3. Definição</a:t>
            </a:r>
            <a:endParaRPr lang="en-GB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8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pt-BR" sz="3600" b="1" dirty="0">
                <a:latin typeface="Arial" pitchFamily="34" charset="0"/>
                <a:cs typeface="Arial" pitchFamily="34" charset="0"/>
              </a:rPr>
              <a:t>4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.  Fases/processos da metodologia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4</a:t>
            </a:fld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Segundo  Pressman  (p.88,  Eng. de Software), o XP prefere  uma abordagem  orientada  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objectos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 como paradigma  de desenvolvimento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 envolve 4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actividades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/fases metodológicas: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Planeamento;</a:t>
            </a:r>
          </a:p>
          <a:p>
            <a:pPr algn="just">
              <a:lnSpc>
                <a:spcPct val="150000"/>
              </a:lnSpc>
            </a:pPr>
            <a:r>
              <a:rPr lang="pt-BR" dirty="0" err="1" smtClean="0">
                <a:latin typeface="Arial" pitchFamily="34" charset="0"/>
                <a:cs typeface="Arial" pitchFamily="34" charset="0"/>
              </a:rPr>
              <a:t>Projecto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Designing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Codificação e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Testes.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5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.  Funcionamento do modelo 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5</a:t>
            </a:fld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4724400" cy="52578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XP </a:t>
            </a:r>
            <a:r>
              <a:rPr lang="pt-BR" dirty="0">
                <a:latin typeface="Arial" pitchFamily="34" charset="0"/>
                <a:cs typeface="Arial" pitchFamily="34" charset="0"/>
              </a:rPr>
              <a:t>funciona baseado em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ciclos de “feedback”, sobre </a:t>
            </a:r>
            <a:r>
              <a:rPr lang="pt-BR" dirty="0">
                <a:latin typeface="Arial" pitchFamily="34" charset="0"/>
                <a:cs typeface="Arial" pitchFamily="34" charset="0"/>
              </a:rPr>
              <a:t>cada entrega, como descrito na imagem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ao lado. 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pt-BR" dirty="0">
                <a:latin typeface="Arial" pitchFamily="34" charset="0"/>
                <a:cs typeface="Arial" pitchFamily="34" charset="0"/>
              </a:rPr>
              <a:t>conseguir se adaptar às mudanças, o XP preconiza ciclos curtos que dão previsibilidade e redução de incertezas ou riscos, simplificam e geram melhorias constantes de código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refactoring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”) </a:t>
            </a:r>
            <a:r>
              <a:rPr lang="pt-BR" dirty="0">
                <a:latin typeface="Arial" pitchFamily="34" charset="0"/>
                <a:cs typeface="Arial" pitchFamily="34" charset="0"/>
              </a:rPr>
              <a:t>para facilitar a mudança a partir de testes automatizados e integração contínua, aumentando a confiança.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Ghoust\Downloads\extreme-programming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7800"/>
            <a:ext cx="4136789" cy="379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39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6. P</a:t>
            </a:r>
            <a:r>
              <a:rPr lang="pt-BR" b="1" dirty="0" smtClean="0"/>
              <a:t>ráticas/princípios do modelo XP</a:t>
            </a:r>
            <a:endParaRPr lang="en-GB" b="1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6</a:t>
            </a:fld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5036518" cy="4953000"/>
          </a:xfrm>
        </p:spPr>
        <p:txBody>
          <a:bodyPr numCol="2">
            <a:noAutofit/>
          </a:bodyPr>
          <a:lstStyle/>
          <a:p>
            <a:endParaRPr lang="pt-BR" sz="400" dirty="0" smtClean="0"/>
          </a:p>
          <a:p>
            <a:pPr algn="just">
              <a:lnSpc>
                <a:spcPct val="170000"/>
              </a:lnSpc>
            </a:pPr>
            <a:r>
              <a:rPr lang="pt-BR" sz="1050" dirty="0" smtClean="0">
                <a:latin typeface="Arial" pitchFamily="34" charset="0"/>
                <a:cs typeface="Arial" pitchFamily="34" charset="0"/>
              </a:rPr>
              <a:t>O jogo do planeamento (Planning Game)</a:t>
            </a:r>
          </a:p>
          <a:p>
            <a:pPr algn="just">
              <a:lnSpc>
                <a:spcPct val="170000"/>
              </a:lnSpc>
            </a:pPr>
            <a:r>
              <a:rPr lang="en-GB" sz="1050" dirty="0" err="1" smtClean="0">
                <a:latin typeface="Arial" pitchFamily="34" charset="0"/>
                <a:cs typeface="Arial" pitchFamily="34" charset="0"/>
              </a:rPr>
              <a:t>Pequenas</a:t>
            </a:r>
            <a:r>
              <a:rPr lang="en-GB" sz="10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050" dirty="0" err="1" smtClean="0">
                <a:latin typeface="Arial" pitchFamily="34" charset="0"/>
                <a:cs typeface="Arial" pitchFamily="34" charset="0"/>
              </a:rPr>
              <a:t>versões</a:t>
            </a:r>
            <a:r>
              <a:rPr lang="en-GB" sz="1050" dirty="0" smtClean="0">
                <a:latin typeface="Arial" pitchFamily="34" charset="0"/>
                <a:cs typeface="Arial" pitchFamily="34" charset="0"/>
              </a:rPr>
              <a:t> (Small Releases)</a:t>
            </a:r>
          </a:p>
          <a:p>
            <a:pPr algn="just">
              <a:lnSpc>
                <a:spcPct val="170000"/>
              </a:lnSpc>
            </a:pPr>
            <a:r>
              <a:rPr lang="pt-PT" sz="1050" dirty="0" smtClean="0">
                <a:latin typeface="Arial" pitchFamily="34" charset="0"/>
                <a:cs typeface="Arial" pitchFamily="34" charset="0"/>
              </a:rPr>
              <a:t>Testes do cliente (customer tests)</a:t>
            </a:r>
          </a:p>
          <a:p>
            <a:pPr algn="just">
              <a:lnSpc>
                <a:spcPct val="170000"/>
              </a:lnSpc>
            </a:pPr>
            <a:r>
              <a:rPr lang="pt-PT" sz="105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pt-PT" sz="1050" dirty="0" smtClean="0">
                <a:latin typeface="Arial" pitchFamily="34" charset="0"/>
                <a:cs typeface="Arial" pitchFamily="34" charset="0"/>
              </a:rPr>
              <a:t>quipa coesa(Whole team)</a:t>
            </a:r>
          </a:p>
          <a:p>
            <a:pPr algn="just">
              <a:lnSpc>
                <a:spcPct val="170000"/>
              </a:lnSpc>
            </a:pPr>
            <a:r>
              <a:rPr lang="pt-BR" sz="1050" dirty="0" smtClean="0">
                <a:latin typeface="Arial" pitchFamily="34" charset="0"/>
                <a:cs typeface="Arial" pitchFamily="34" charset="0"/>
              </a:rPr>
              <a:t>Propriedade coletiva do código (</a:t>
            </a:r>
            <a:r>
              <a:rPr lang="pt-BR" sz="1050" dirty="0" err="1" smtClean="0">
                <a:latin typeface="Arial" pitchFamily="34" charset="0"/>
                <a:cs typeface="Arial" pitchFamily="34" charset="0"/>
              </a:rPr>
              <a:t>Collective</a:t>
            </a:r>
            <a:r>
              <a:rPr lang="pt-BR" sz="105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t-BR" sz="1050" dirty="0" err="1" smtClean="0">
                <a:latin typeface="Arial" pitchFamily="34" charset="0"/>
                <a:cs typeface="Arial" pitchFamily="34" charset="0"/>
              </a:rPr>
              <a:t>Ownership</a:t>
            </a:r>
            <a:r>
              <a:rPr lang="pt-BR" sz="105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ct val="170000"/>
              </a:lnSpc>
            </a:pPr>
            <a:r>
              <a:rPr lang="pt-BR" sz="1050" dirty="0" smtClean="0">
                <a:latin typeface="Arial" pitchFamily="34" charset="0"/>
                <a:cs typeface="Arial" pitchFamily="34" charset="0"/>
              </a:rPr>
              <a:t>Padrões de codificação (</a:t>
            </a:r>
            <a:r>
              <a:rPr lang="pt-BR" sz="1050" dirty="0" err="1" smtClean="0">
                <a:latin typeface="Arial" pitchFamily="34" charset="0"/>
                <a:cs typeface="Arial" pitchFamily="34" charset="0"/>
              </a:rPr>
              <a:t>Coding</a:t>
            </a:r>
            <a:r>
              <a:rPr lang="pt-BR" sz="1050" dirty="0" smtClean="0">
                <a:latin typeface="Arial" pitchFamily="34" charset="0"/>
                <a:cs typeface="Arial" pitchFamily="34" charset="0"/>
              </a:rPr>
              <a:t> Standard)</a:t>
            </a:r>
          </a:p>
          <a:p>
            <a:pPr algn="just">
              <a:lnSpc>
                <a:spcPct val="170000"/>
              </a:lnSpc>
            </a:pPr>
            <a:r>
              <a:rPr lang="pt-PT" sz="1050" dirty="0" smtClean="0">
                <a:latin typeface="Arial" pitchFamily="34" charset="0"/>
                <a:cs typeface="Arial" pitchFamily="34" charset="0"/>
              </a:rPr>
              <a:t>Ritmo sustentavel(Sustainable pace)</a:t>
            </a:r>
          </a:p>
          <a:p>
            <a:pPr algn="just">
              <a:lnSpc>
                <a:spcPct val="170000"/>
              </a:lnSpc>
            </a:pPr>
            <a:r>
              <a:rPr lang="en-GB" sz="1050" dirty="0" err="1" smtClean="0">
                <a:latin typeface="Arial" pitchFamily="34" charset="0"/>
                <a:cs typeface="Arial" pitchFamily="34" charset="0"/>
              </a:rPr>
              <a:t>Metáfora</a:t>
            </a:r>
            <a:r>
              <a:rPr lang="en-GB" sz="1050" dirty="0" smtClean="0">
                <a:latin typeface="Arial" pitchFamily="34" charset="0"/>
                <a:cs typeface="Arial" pitchFamily="34" charset="0"/>
              </a:rPr>
              <a:t> (Metaphor)</a:t>
            </a:r>
            <a:endParaRPr lang="pt-PT" sz="105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pt-BR" sz="1050" dirty="0" smtClean="0">
                <a:latin typeface="Arial" pitchFamily="34" charset="0"/>
                <a:cs typeface="Arial" pitchFamily="34" charset="0"/>
              </a:rPr>
              <a:t>Integração contínua (</a:t>
            </a:r>
            <a:r>
              <a:rPr lang="pt-BR" sz="1050" dirty="0" err="1" smtClean="0">
                <a:latin typeface="Arial" pitchFamily="34" charset="0"/>
                <a:cs typeface="Arial" pitchFamily="34" charset="0"/>
              </a:rPr>
              <a:t>Continuous</a:t>
            </a:r>
            <a:r>
              <a:rPr lang="pt-BR" sz="10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050" dirty="0" err="1" smtClean="0">
                <a:latin typeface="Arial" pitchFamily="34" charset="0"/>
                <a:cs typeface="Arial" pitchFamily="34" charset="0"/>
              </a:rPr>
              <a:t>Integration</a:t>
            </a:r>
            <a:r>
              <a:rPr lang="pt-BR" sz="105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ct val="170000"/>
              </a:lnSpc>
            </a:pPr>
            <a:endParaRPr lang="pt-BR" sz="105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pt-PT" sz="1050" dirty="0" smtClean="0">
                <a:latin typeface="Arial" pitchFamily="34" charset="0"/>
                <a:cs typeface="Arial" pitchFamily="34" charset="0"/>
              </a:rPr>
              <a:t>Desenvolvimento guiado por testes(Test driven development)</a:t>
            </a:r>
          </a:p>
          <a:p>
            <a:pPr algn="just">
              <a:lnSpc>
                <a:spcPct val="170000"/>
              </a:lnSpc>
            </a:pPr>
            <a:r>
              <a:rPr lang="en-GB" sz="1050" dirty="0" err="1" smtClean="0">
                <a:latin typeface="Arial" pitchFamily="34" charset="0"/>
                <a:cs typeface="Arial" pitchFamily="34" charset="0"/>
              </a:rPr>
              <a:t>Refatoração</a:t>
            </a:r>
            <a:r>
              <a:rPr lang="en-GB" sz="1050" dirty="0" smtClean="0">
                <a:latin typeface="Arial" pitchFamily="34" charset="0"/>
                <a:cs typeface="Arial" pitchFamily="34" charset="0"/>
              </a:rPr>
              <a:t> (Refactoring)</a:t>
            </a:r>
          </a:p>
          <a:p>
            <a:pPr algn="just">
              <a:lnSpc>
                <a:spcPct val="170000"/>
              </a:lnSpc>
            </a:pPr>
            <a:r>
              <a:rPr lang="en-GB" sz="1050" dirty="0" err="1" smtClean="0">
                <a:latin typeface="Arial" pitchFamily="34" charset="0"/>
                <a:cs typeface="Arial" pitchFamily="34" charset="0"/>
              </a:rPr>
              <a:t>Projeto</a:t>
            </a:r>
            <a:r>
              <a:rPr lang="en-GB" sz="1050" dirty="0" smtClean="0">
                <a:latin typeface="Arial" pitchFamily="34" charset="0"/>
                <a:cs typeface="Arial" pitchFamily="34" charset="0"/>
              </a:rPr>
              <a:t> simples (Simple Design)</a:t>
            </a:r>
          </a:p>
          <a:p>
            <a:pPr algn="just">
              <a:lnSpc>
                <a:spcPct val="170000"/>
              </a:lnSpc>
            </a:pPr>
            <a:r>
              <a:rPr lang="pt-BR" sz="1050" dirty="0" smtClean="0">
                <a:latin typeface="Arial" pitchFamily="34" charset="0"/>
                <a:cs typeface="Arial" pitchFamily="34" charset="0"/>
              </a:rPr>
              <a:t>Programação em pares (</a:t>
            </a:r>
            <a:r>
              <a:rPr lang="pt-BR" sz="1050" dirty="0" err="1" smtClean="0">
                <a:latin typeface="Arial" pitchFamily="34" charset="0"/>
                <a:cs typeface="Arial" pitchFamily="34" charset="0"/>
              </a:rPr>
              <a:t>Pair</a:t>
            </a:r>
            <a:r>
              <a:rPr lang="pt-BR" sz="10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050" dirty="0" err="1" smtClean="0">
                <a:latin typeface="Arial" pitchFamily="34" charset="0"/>
                <a:cs typeface="Arial" pitchFamily="34" charset="0"/>
              </a:rPr>
              <a:t>Programming</a:t>
            </a:r>
            <a:r>
              <a:rPr lang="pt-BR" sz="1050" dirty="0" smtClean="0">
                <a:latin typeface="Arial" pitchFamily="34" charset="0"/>
                <a:cs typeface="Arial" pitchFamily="34" charset="0"/>
              </a:rPr>
              <a:t>)</a:t>
            </a:r>
            <a:endParaRPr lang="en-GB" sz="105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GB" sz="1050" dirty="0" err="1" smtClean="0">
                <a:latin typeface="Arial" pitchFamily="34" charset="0"/>
                <a:cs typeface="Arial" pitchFamily="34" charset="0"/>
              </a:rPr>
              <a:t>Teste</a:t>
            </a:r>
            <a:r>
              <a:rPr lang="en-GB" sz="10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050" dirty="0" err="1" smtClean="0">
                <a:latin typeface="Arial" pitchFamily="34" charset="0"/>
                <a:cs typeface="Arial" pitchFamily="34" charset="0"/>
              </a:rPr>
              <a:t>constantes</a:t>
            </a:r>
            <a:r>
              <a:rPr lang="en-GB" sz="1050" dirty="0" smtClean="0">
                <a:latin typeface="Arial" pitchFamily="34" charset="0"/>
                <a:cs typeface="Arial" pitchFamily="34" charset="0"/>
              </a:rPr>
              <a:t> (Test First Design)</a:t>
            </a:r>
          </a:p>
          <a:p>
            <a:pPr algn="just">
              <a:lnSpc>
                <a:spcPct val="170000"/>
              </a:lnSpc>
            </a:pPr>
            <a:r>
              <a:rPr lang="pt-BR" sz="1050" dirty="0" smtClean="0">
                <a:latin typeface="Arial" pitchFamily="34" charset="0"/>
                <a:cs typeface="Arial" pitchFamily="34" charset="0"/>
              </a:rPr>
              <a:t>Semana de quarenta horas (40 Hour Week)</a:t>
            </a:r>
          </a:p>
          <a:p>
            <a:pPr algn="just">
              <a:lnSpc>
                <a:spcPct val="170000"/>
              </a:lnSpc>
            </a:pPr>
            <a:r>
              <a:rPr lang="en-GB" sz="1050" dirty="0" err="1" smtClean="0">
                <a:latin typeface="Arial" pitchFamily="34" charset="0"/>
                <a:cs typeface="Arial" pitchFamily="34" charset="0"/>
              </a:rPr>
              <a:t>Cliente</a:t>
            </a:r>
            <a:r>
              <a:rPr lang="en-GB" sz="1050" dirty="0" smtClean="0">
                <a:latin typeface="Arial" pitchFamily="34" charset="0"/>
                <a:cs typeface="Arial" pitchFamily="34" charset="0"/>
              </a:rPr>
              <a:t> no local (The Customer is Always Available)</a:t>
            </a:r>
          </a:p>
          <a:p>
            <a:pPr algn="just">
              <a:lnSpc>
                <a:spcPct val="170000"/>
              </a:lnSpc>
            </a:pPr>
            <a:r>
              <a:rPr lang="pt-BR" sz="1050" dirty="0" smtClean="0">
                <a:latin typeface="Arial" pitchFamily="34" charset="0"/>
                <a:cs typeface="Arial" pitchFamily="34" charset="0"/>
              </a:rPr>
              <a:t>Reuniões em pé(Stand-</a:t>
            </a:r>
            <a:r>
              <a:rPr lang="pt-BR" sz="1050" dirty="0" err="1" smtClean="0">
                <a:latin typeface="Arial" pitchFamily="34" charset="0"/>
                <a:cs typeface="Arial" pitchFamily="34" charset="0"/>
              </a:rPr>
              <a:t>up</a:t>
            </a:r>
            <a:r>
              <a:rPr lang="pt-BR" sz="1050" dirty="0" smtClean="0">
                <a:latin typeface="Arial" pitchFamily="34" charset="0"/>
                <a:cs typeface="Arial" pitchFamily="34" charset="0"/>
              </a:rPr>
              <a:t> Meeting)</a:t>
            </a:r>
          </a:p>
          <a:p>
            <a:endParaRPr lang="en-GB" sz="4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8130"/>
          <a:stretch/>
        </p:blipFill>
        <p:spPr>
          <a:xfrm>
            <a:off x="5265118" y="1524000"/>
            <a:ext cx="3866690" cy="373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7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.  Características do modelo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7</a:t>
            </a:fld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Baseada em valores e praticas;</a:t>
            </a:r>
          </a:p>
          <a:p>
            <a:pPr algn="just">
              <a:lnSpc>
                <a:spcPct val="170000"/>
              </a:lnSpc>
            </a:pPr>
            <a:r>
              <a:rPr lang="pt-BR" dirty="0" err="1" smtClean="0">
                <a:latin typeface="Arial" pitchFamily="34" charset="0"/>
                <a:cs typeface="Arial" pitchFamily="34" charset="0"/>
              </a:rPr>
              <a:t>Projectos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cujos requisitos são vagos e mudam com frequência;</a:t>
            </a:r>
          </a:p>
          <a:p>
            <a:pPr algn="just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Desenvolvimento de sistemas orientados 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objectos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Equipas pequenas, preferencialmente até 12 desenvolvedores;</a:t>
            </a:r>
          </a:p>
          <a:p>
            <a:pPr algn="just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Desenvolvimento incremental (ou iterativo), onde o sistema começa a ser implementado logo no início do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projecto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e vai ganhando novas funcionalidades ao longo do tempo.</a:t>
            </a:r>
          </a:p>
          <a:p>
            <a:pPr marL="38100" lvl="0" indent="0">
              <a:buClr>
                <a:srgbClr val="000000"/>
              </a:buClr>
              <a:buSzPct val="100000"/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4269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8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.  Vantagens e Desvantagens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097765"/>
              </p:ext>
            </p:extLst>
          </p:nvPr>
        </p:nvGraphicFramePr>
        <p:xfrm>
          <a:off x="457200" y="1219200"/>
          <a:ext cx="8229600" cy="50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PT" sz="1400" dirty="0" smtClean="0">
                          <a:latin typeface="Arial" pitchFamily="34" charset="0"/>
                          <a:cs typeface="Arial" pitchFamily="34" charset="0"/>
                        </a:rPr>
                        <a:t>Vantagens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400" dirty="0" smtClean="0">
                          <a:latin typeface="Arial" pitchFamily="34" charset="0"/>
                          <a:cs typeface="Arial" pitchFamily="34" charset="0"/>
                        </a:rPr>
                        <a:t>Desvantagens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Análise prévia de tudo que pode acontecer durante o desenvolvimento do </a:t>
                      </a:r>
                      <a:r>
                        <a:rPr lang="pt-BR" sz="1400" dirty="0" err="1" smtClean="0">
                          <a:latin typeface="Arial" pitchFamily="34" charset="0"/>
                          <a:cs typeface="Arial" pitchFamily="34" charset="0"/>
                        </a:rPr>
                        <a:t>projecto</a:t>
                      </a: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, oferecendo qualidade, confiança, data de entregas e custos promissores.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Não existe uma avaliação de riscos, devendo, portanto implementar se uma análise e estratégias que buscam diminuir os erros.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XP é ideal para ser usada em </a:t>
                      </a:r>
                      <a:r>
                        <a:rPr lang="pt-BR" sz="1400" dirty="0" err="1" smtClean="0">
                          <a:latin typeface="Arial" pitchFamily="34" charset="0"/>
                          <a:cs typeface="Arial" pitchFamily="34" charset="0"/>
                        </a:rPr>
                        <a:t>projectos</a:t>
                      </a: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 em que o cliente não sabe </a:t>
                      </a:r>
                      <a:r>
                        <a:rPr lang="pt-BR" sz="1400" dirty="0" err="1" smtClean="0">
                          <a:latin typeface="Arial" pitchFamily="34" charset="0"/>
                          <a:cs typeface="Arial" pitchFamily="34" charset="0"/>
                        </a:rPr>
                        <a:t>exactamente</a:t>
                      </a: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 o que deseja e pode mudar muito de opinião durante o desenvolvimento  do  </a:t>
                      </a:r>
                      <a:r>
                        <a:rPr lang="pt-BR" sz="1400" dirty="0" err="1" smtClean="0">
                          <a:latin typeface="Arial" pitchFamily="34" charset="0"/>
                          <a:cs typeface="Arial" pitchFamily="34" charset="0"/>
                        </a:rPr>
                        <a:t>projecto</a:t>
                      </a: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.  Com feedback  constante,  é  possível adaptar rapidamente eventuais mudanças nos requisitos.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A falta de documentação pode ser um problema em certos projetos</a:t>
                      </a:r>
                      <a:r>
                        <a:rPr lang="pt-BR" sz="1400" baseline="0" dirty="0" smtClean="0">
                          <a:latin typeface="Arial" pitchFamily="34" charset="0"/>
                          <a:cs typeface="Arial" pitchFamily="34" charset="0"/>
                        </a:rPr>
                        <a:t> e </a:t>
                      </a:r>
                      <a:r>
                        <a:rPr lang="en-GB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só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funciona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com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desenvolvedores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seniores</a:t>
                      </a:r>
                      <a:endParaRPr lang="en-GB" sz="14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/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Entregas constantes de partes funcionais do software assim o cliente não precisa esperar muito para ver o software funcionando.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 err="1" smtClean="0">
                          <a:latin typeface="Arial" pitchFamily="34" charset="0"/>
                          <a:cs typeface="Arial" pitchFamily="34" charset="0"/>
                        </a:rPr>
                        <a:t>Refatoração</a:t>
                      </a: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  do  código  pode  ser  vista  como  irresponsabilidade  e incompetência, pois, não existe uma preocupação formal na utilização do código.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O cliente esta sempre por perto, resultando em uma produto final muito próximo daquilo que ele deseja. 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Requer varias reuniões com os clientes e </a:t>
                      </a:r>
                      <a:r>
                        <a:rPr lang="en-GB" sz="1400" dirty="0" err="1" smtClean="0">
                          <a:latin typeface="Arial" pitchFamily="34" charset="0"/>
                          <a:cs typeface="Arial" pitchFamily="34" charset="0"/>
                        </a:rPr>
                        <a:t>muita</a:t>
                      </a:r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400" dirty="0" err="1" smtClean="0">
                          <a:latin typeface="Arial" pitchFamily="34" charset="0"/>
                          <a:cs typeface="Arial" pitchFamily="34" charset="0"/>
                        </a:rPr>
                        <a:t>mudança</a:t>
                      </a:r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 cultural</a:t>
                      </a:r>
                    </a:p>
                    <a:p>
                      <a:pPr algn="just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endParaRPr lang="en-GB" sz="1400" kern="1200" dirty="0" smtClean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Erros são encontrados em um estágio inicial, pois são realizados diversos testes de diversas formas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Exige muito código para testes e a razão entre linhas de código de teste para linhas de código de </a:t>
                      </a:r>
                      <a:r>
                        <a:rPr lang="pt-BR" sz="1400" dirty="0" err="1" smtClean="0">
                          <a:latin typeface="Arial" pitchFamily="34" charset="0"/>
                          <a:cs typeface="Arial" pitchFamily="34" charset="0"/>
                        </a:rPr>
                        <a:t>projecto</a:t>
                      </a: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 deve ser, no </a:t>
                      </a:r>
                      <a:r>
                        <a:rPr lang="pt-BR" sz="1400" dirty="0" err="1" smtClean="0">
                          <a:latin typeface="Arial" pitchFamily="34" charset="0"/>
                          <a:cs typeface="Arial" pitchFamily="34" charset="0"/>
                        </a:rPr>
                        <a:t>minimo</a:t>
                      </a: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 2:1.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3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10.  Valores do modelo XP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Programação Extrema(XP)</a:t>
            </a:r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26EF-0D1B-419A-9779-93D5885AC271}" type="slidenum">
              <a:rPr lang="en-GB" smtClean="0"/>
              <a:t>9</a:t>
            </a:fld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Comunicação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: Focada em reduzir a quantidade de documentos formais, e aumentar a comunicação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directa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entre todas as pessoas envolvidas no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projecto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Simplicidade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: A XP sugere que o código seja feito da forma mais simples possível e que as funcionalidades e requisitos sejam feitas apenas quando as mesmas se fizerem necessárias.</a:t>
            </a:r>
          </a:p>
          <a:p>
            <a:pPr algn="just">
              <a:lnSpc>
                <a:spcPct val="170000"/>
              </a:lnSpc>
            </a:pPr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Feedback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: As respostas às decisões tomadas devem ser rápidas e visíveis. Todos devem ter, o tempo todo, consciência do que está acontecendo.</a:t>
            </a:r>
          </a:p>
          <a:p>
            <a:pPr algn="just">
              <a:lnSpc>
                <a:spcPct val="170000"/>
              </a:lnSpc>
            </a:pPr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Coragem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: Alterar um código em produção, sem causar bugs, com agilidade, exige muita coragem e responsabilidade.</a:t>
            </a:r>
          </a:p>
          <a:p>
            <a:pPr algn="just">
              <a:lnSpc>
                <a:spcPct val="170000"/>
              </a:lnSpc>
            </a:pPr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Respeito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: Todos têm sua importância dentro da equipe e devem ser respeitados e valorizados. Isso mantém o trabalho energizado.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310</TotalTime>
  <Words>1206</Words>
  <Application>Microsoft Office PowerPoint</Application>
  <PresentationFormat>Apresentação na tela (4:3)</PresentationFormat>
  <Paragraphs>131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Origem</vt:lpstr>
      <vt:lpstr>Extreme Programing(XP)</vt:lpstr>
      <vt:lpstr>1. Introdução</vt:lpstr>
      <vt:lpstr>2.  Surgimento da metodologia (Historial)</vt:lpstr>
      <vt:lpstr>4.  Fases/processos da metodologia</vt:lpstr>
      <vt:lpstr>5.  Funcionamento do modelo </vt:lpstr>
      <vt:lpstr>6. Práticas/princípios do modelo XP</vt:lpstr>
      <vt:lpstr>7.  Características do modelo</vt:lpstr>
      <vt:lpstr>8.  Vantagens e Desvantagens</vt:lpstr>
      <vt:lpstr>10.  Valores do modelo XP</vt:lpstr>
      <vt:lpstr>12.  Quando usa-se o modelo</vt:lpstr>
      <vt:lpstr>13. Conclusão</vt:lpstr>
      <vt:lpstr>14.Bibliografia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Ghoust</dc:creator>
  <cp:lastModifiedBy>Ghoust</cp:lastModifiedBy>
  <cp:revision>33</cp:revision>
  <dcterms:created xsi:type="dcterms:W3CDTF">2019-04-01T04:46:15Z</dcterms:created>
  <dcterms:modified xsi:type="dcterms:W3CDTF">2019-04-01T09:56:32Z</dcterms:modified>
</cp:coreProperties>
</file>