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0A29E35-E0EE-46BA-B939-53B713F22A38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AF9C-F1A4-4B14-B48D-1B6656FE9BA9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A14D3-6BA4-4E75-80EF-C6E084477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9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http://EEB97FD0013C4C7745EDC11B530D6C2E.dms.sberbank.ru/EEB97FD0013C4C7745EDC11B530D6C2E-7AFCFEF5271C8EF7AFBDAB01884519E7-542276D7897BF38F473223BF8303CFAF/1.pn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813CF-9F08-4999-B2E2-A61FAB471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3F38BA-062D-40FB-89BD-45142D7A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2C883-6311-4A74-AA04-84324718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A7959-EF6D-417D-A34B-F81A235C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0EA0C-D3E4-44F4-B303-C5F07D93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4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6FDEE-798E-4A26-9E5A-8CD619E1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1113F6-4BDE-48C3-B0EC-3A08EE12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27B82-6595-4D0C-ABA6-5A04515E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644DB-D6B8-4EBB-98F1-F762CD51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13320C-FF29-4920-AF0A-7181192B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20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A4C6EA-BD6D-423A-B2C9-50E4BA10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123191-06B9-4D64-9978-720F953B8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A435D-C643-4EE6-A898-7C4C1E03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F98B4-6F14-46DC-8CDA-BC84952D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8E51B-7CD3-4259-BC2E-E2E6EF3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8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Рисунок 35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56" name="Рисунок 355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57" name="Рисунок 356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58" name="Рисунок 357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59" name="Рисунок 358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0" name="Рисунок 359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1" name="Рисунок 360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2" name="Рисунок 361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3" name="Рисунок 362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4" name="Рисунок 363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5" name="Рисунок 36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6" name="Рисунок 365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7" name="Рисунок 366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8" name="Рисунок 367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69" name="Рисунок 368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0" name="Рисунок 369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1" name="Рисунок 370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2" name="Рисунок 371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3" name="Рисунок 372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4" name="Рисунок 373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5" name="Рисунок 37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6" name="Рисунок 375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7" name="Рисунок 376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8" name="Рисунок 377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79" name="Рисунок 378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0" name="Рисунок 379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1" name="Рисунок 380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2" name="Рисунок 381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3" name="Рисунок 382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4" name="Рисунок 383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5" name="Рисунок 38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6" name="Рисунок 385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7" name="Рисунок 386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8" name="Рисунок 387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89" name="Рисунок 388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0" name="Рисунок 389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1" name="Рисунок 390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2" name="Рисунок 391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3" name="Рисунок 392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4" name="Рисунок 393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5" name="Рисунок 39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6" name="Рисунок 395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7" name="Рисунок 396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8" name="Рисунок 397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399" name="Рисунок 398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0" name="Рисунок 399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1" name="Рисунок 400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2" name="Рисунок 401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3" name="Рисунок 402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4" name="Рисунок 403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5" name="Рисунок 40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6" name="Рисунок 405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7" name="Рисунок 406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8" name="Рисунок 407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09" name="Рисунок 408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0" name="Рисунок 409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1" name="Рисунок 410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2" name="Рисунок 411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3" name="Рисунок 412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4" name="Рисунок 413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5" name="Рисунок 41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6" name="Рисунок 415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7" name="Рисунок 416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8" name="Рисунок 417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19" name="Рисунок 418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20" name="Рисунок 419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21" name="Рисунок 420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22" name="Рисунок 421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23" name="Рисунок 422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24" name="Рисунок 423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  <p:pic>
        <p:nvPicPr>
          <p:cNvPr id="425" name="Рисунок 424" descr="http://EEB97FD0013C4C7745EDC11B530D6C2E.dms.sberbank.ru/EEB97FD0013C4C7745EDC11B530D6C2E-7AFCFEF5271C8EF7AFBDAB01884519E7-542276D7897BF38F473223BF8303CFAF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" cy="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4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62A84-7CAF-472C-8105-2D1B0683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E7A61-8839-4A24-BA8A-66C02FD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F3FD1-B35A-48D3-BCCD-91E2F37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D8469-6A61-44CA-9B5B-9F297AA4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194D2-278E-4945-8041-B97FB650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9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8C463-CFB0-475F-A171-379726C7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B6C27-7124-4BAC-8099-71DD48D0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25C58-0E55-4EF7-AD78-E1D8FB2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A227D-908A-4B5E-9441-F51525A1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46614-DF90-4DCC-94AB-F6776847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09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4E13D-6F95-49C9-8910-B09CAB5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8F323-E9F1-4294-9868-972E02C2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10BA6-A413-4BC0-9D73-893C2195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CF66D9-A3D3-47B6-935A-507287BD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2F6B4B-DE99-4B8E-B6EC-F256D89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0EADEC-19D7-488A-8056-2AA7FE09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05A12-85DB-4AC7-806C-9ADDF5F1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1B60E-91B5-4771-9281-7AC35BE8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5964C7-10D3-446D-932A-108CD33B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49ADC9-2C04-467D-9AE1-4AB7E019D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3F2CDB-9593-4E63-B195-849EEE414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9E5A04-C349-4F57-8594-29E635EE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CC8123-FCA3-4245-BE69-24A3447A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15D2E4-A297-4717-9B43-650A9330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7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602D-397C-44A4-A455-B9797A9A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FF8AA4-C4B1-4DC4-B037-9302FD5C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5B7545-2961-4DB0-A2E2-40BBF5FC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500BF7-D9BF-4A60-8099-AA96CDF9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EDA5D7-0813-44AC-B252-943308C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B0D66-0844-436B-B10D-4504B9B2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3FB069-C157-4F58-9C86-6B04E1D1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DC08E-B2B1-4B9F-AE17-DEF43A49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72F83-A6BD-4F88-8175-C2F664C0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628120-937B-4D56-9DDA-C40C642E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A40DF-39C1-4F05-8137-FFC28A1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F45611-F982-42C8-B6FE-E11852EF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49F4E7-406A-4447-A781-B42D29FF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9AB18-D0BA-49E7-9015-A6A73E9E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FAD3AA-6F6E-4903-B88D-A00C9317D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5CB866-C319-4818-B963-461CCC02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04080-557F-4A01-892E-C2886AA6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05648A-A305-4B84-9917-632F3BA9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98CE61-89E5-4002-BDDE-DAF4D34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E6F66-537A-4018-8397-9200C701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1A075-A06F-45D4-84CE-AFE1089A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D03E5-4DC2-4C10-B3D5-4C50F0BB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9E8F-E646-4ED7-8450-A8AA180A1AC2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22AE9-9D53-4707-8AF5-C6837F52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71FAE-E706-4C39-A5BE-7783CB8FE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D0BF-6169-4FC0-9F68-9CA89779C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2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29.svg"/><Relationship Id="rId6" Type="http://schemas.openxmlformats.org/officeDocument/2006/relationships/image" Target="../media/image33.sv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3.svg"/><Relationship Id="rId117" Type="http://schemas.openxmlformats.org/officeDocument/2006/relationships/image" Target="../media/image70.png"/><Relationship Id="rId21" Type="http://schemas.openxmlformats.org/officeDocument/2006/relationships/image" Target="../media/image23.png"/><Relationship Id="rId42" Type="http://schemas.openxmlformats.org/officeDocument/2006/relationships/image" Target="../media/image323.svg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image" Target="../media/image399.svg"/><Relationship Id="rId84" Type="http://schemas.openxmlformats.org/officeDocument/2006/relationships/image" Target="../media/image381.svg"/><Relationship Id="rId89" Type="http://schemas.openxmlformats.org/officeDocument/2006/relationships/image" Target="../media/image57.png"/><Relationship Id="rId112" Type="http://schemas.openxmlformats.org/officeDocument/2006/relationships/image" Target="../media/image425.svg"/><Relationship Id="rId16" Type="http://schemas.openxmlformats.org/officeDocument/2006/relationships/image" Target="../media/image297.svg"/><Relationship Id="rId107" Type="http://schemas.openxmlformats.org/officeDocument/2006/relationships/image" Target="../media/image66.png"/><Relationship Id="rId11" Type="http://schemas.openxmlformats.org/officeDocument/2006/relationships/image" Target="../media/image18.png"/><Relationship Id="rId24" Type="http://schemas.openxmlformats.org/officeDocument/2006/relationships/image" Target="../media/image431.svg"/><Relationship Id="rId32" Type="http://schemas.openxmlformats.org/officeDocument/2006/relationships/image" Target="../media/image313.svg"/><Relationship Id="rId37" Type="http://schemas.openxmlformats.org/officeDocument/2006/relationships/image" Target="../media/image31.png"/><Relationship Id="rId40" Type="http://schemas.openxmlformats.org/officeDocument/2006/relationships/image" Target="../media/image321.svg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image" Target="../media/image435.svg"/><Relationship Id="rId66" Type="http://schemas.openxmlformats.org/officeDocument/2006/relationships/image" Target="../media/image355.svg"/><Relationship Id="rId74" Type="http://schemas.openxmlformats.org/officeDocument/2006/relationships/image" Target="../media/image427.svg"/><Relationship Id="rId79" Type="http://schemas.openxmlformats.org/officeDocument/2006/relationships/image" Target="../media/image52.png"/><Relationship Id="rId87" Type="http://schemas.openxmlformats.org/officeDocument/2006/relationships/image" Target="../media/image56.png"/><Relationship Id="rId102" Type="http://schemas.openxmlformats.org/officeDocument/2006/relationships/image" Target="../media/image377.svg"/><Relationship Id="rId115" Type="http://schemas.openxmlformats.org/officeDocument/2006/relationships/image" Target="../media/image69.png"/><Relationship Id="rId110" Type="http://schemas.openxmlformats.org/officeDocument/2006/relationships/image" Target="../media/image423.svg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82" Type="http://schemas.openxmlformats.org/officeDocument/2006/relationships/image" Target="../media/image437.svg"/><Relationship Id="rId90" Type="http://schemas.openxmlformats.org/officeDocument/2006/relationships/image" Target="../media/image387.svg"/><Relationship Id="rId95" Type="http://schemas.openxmlformats.org/officeDocument/2006/relationships/image" Target="../media/image60.png"/><Relationship Id="rId19" Type="http://schemas.openxmlformats.org/officeDocument/2006/relationships/image" Target="../media/image22.png"/><Relationship Id="rId14" Type="http://schemas.openxmlformats.org/officeDocument/2006/relationships/image" Target="../media/image295.svg"/><Relationship Id="rId22" Type="http://schemas.openxmlformats.org/officeDocument/2006/relationships/image" Target="../media/image430.svg"/><Relationship Id="rId27" Type="http://schemas.openxmlformats.org/officeDocument/2006/relationships/image" Target="../media/image26.png"/><Relationship Id="rId30" Type="http://schemas.openxmlformats.org/officeDocument/2006/relationships/image" Target="../media/image311.svg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image" Target="../media/image331.svg"/><Relationship Id="rId56" Type="http://schemas.openxmlformats.org/officeDocument/2006/relationships/image" Target="../media/image434.svg"/><Relationship Id="rId64" Type="http://schemas.openxmlformats.org/officeDocument/2006/relationships/image" Target="../media/image428.svg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100" Type="http://schemas.openxmlformats.org/officeDocument/2006/relationships/image" Target="../media/image349.svg"/><Relationship Id="rId105" Type="http://schemas.openxmlformats.org/officeDocument/2006/relationships/image" Target="../media/image65.png"/><Relationship Id="rId113" Type="http://schemas.openxmlformats.org/officeDocument/2006/relationships/image" Target="../media/image68.png"/><Relationship Id="rId118" Type="http://schemas.openxmlformats.org/officeDocument/2006/relationships/image" Target="../media/image345.svg"/><Relationship Id="rId8" Type="http://schemas.openxmlformats.org/officeDocument/2006/relationships/image" Target="../media/image409.svg"/><Relationship Id="rId51" Type="http://schemas.openxmlformats.org/officeDocument/2006/relationships/image" Target="../media/image38.png"/><Relationship Id="rId72" Type="http://schemas.openxmlformats.org/officeDocument/2006/relationships/image" Target="../media/image400.svg"/><Relationship Id="rId80" Type="http://schemas.openxmlformats.org/officeDocument/2006/relationships/image" Target="../media/image436.svg"/><Relationship Id="rId85" Type="http://schemas.openxmlformats.org/officeDocument/2006/relationships/image" Target="../media/image55.png"/><Relationship Id="rId93" Type="http://schemas.openxmlformats.org/officeDocument/2006/relationships/image" Target="../media/image59.png"/><Relationship Id="rId98" Type="http://schemas.openxmlformats.org/officeDocument/2006/relationships/image" Target="../media/image395.svg"/><Relationship Id="rId3" Type="http://schemas.openxmlformats.org/officeDocument/2006/relationships/image" Target="../media/image14.png"/><Relationship Id="rId12" Type="http://schemas.openxmlformats.org/officeDocument/2006/relationships/image" Target="../media/image293.svg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image" Target="../media/image319.svg"/><Relationship Id="rId46" Type="http://schemas.openxmlformats.org/officeDocument/2006/relationships/image" Target="../media/image327.svg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103" Type="http://schemas.openxmlformats.org/officeDocument/2006/relationships/image" Target="../media/image64.png"/><Relationship Id="rId108" Type="http://schemas.openxmlformats.org/officeDocument/2006/relationships/image" Target="../media/image421.svg"/><Relationship Id="rId116" Type="http://schemas.openxmlformats.org/officeDocument/2006/relationships/image" Target="../media/image329.svg"/><Relationship Id="rId20" Type="http://schemas.openxmlformats.org/officeDocument/2006/relationships/image" Target="../media/image301.svg"/><Relationship Id="rId41" Type="http://schemas.openxmlformats.org/officeDocument/2006/relationships/image" Target="../media/image33.png"/><Relationship Id="rId54" Type="http://schemas.openxmlformats.org/officeDocument/2006/relationships/image" Target="../media/image398.svg"/><Relationship Id="rId62" Type="http://schemas.openxmlformats.org/officeDocument/2006/relationships/image" Target="../media/image426.svg"/><Relationship Id="rId70" Type="http://schemas.openxmlformats.org/officeDocument/2006/relationships/image" Target="../media/image359.svg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image" Target="../media/image385.svg"/><Relationship Id="rId91" Type="http://schemas.openxmlformats.org/officeDocument/2006/relationships/image" Target="../media/image58.png"/><Relationship Id="rId96" Type="http://schemas.openxmlformats.org/officeDocument/2006/relationships/image" Target="../media/image39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5.sv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image" Target="../media/image309.svg"/><Relationship Id="rId36" Type="http://schemas.openxmlformats.org/officeDocument/2006/relationships/image" Target="../media/image317.svg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6" Type="http://schemas.openxmlformats.org/officeDocument/2006/relationships/image" Target="../media/image419.svg"/><Relationship Id="rId114" Type="http://schemas.openxmlformats.org/officeDocument/2006/relationships/image" Target="../media/image289.svg"/><Relationship Id="rId119" Type="http://schemas.openxmlformats.org/officeDocument/2006/relationships/image" Target="../media/image71.png"/><Relationship Id="rId10" Type="http://schemas.openxmlformats.org/officeDocument/2006/relationships/image" Target="../media/image291.svg"/><Relationship Id="rId31" Type="http://schemas.openxmlformats.org/officeDocument/2006/relationships/image" Target="../media/image28.png"/><Relationship Id="rId44" Type="http://schemas.openxmlformats.org/officeDocument/2006/relationships/image" Target="../media/image325.svg"/><Relationship Id="rId52" Type="http://schemas.openxmlformats.org/officeDocument/2006/relationships/image" Target="../media/image397.svg"/><Relationship Id="rId60" Type="http://schemas.openxmlformats.org/officeDocument/2006/relationships/image" Target="../media/image347.svg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image" Target="../media/image404.svg"/><Relationship Id="rId81" Type="http://schemas.openxmlformats.org/officeDocument/2006/relationships/image" Target="../media/image53.png"/><Relationship Id="rId86" Type="http://schemas.openxmlformats.org/officeDocument/2006/relationships/image" Target="../media/image401.svg"/><Relationship Id="rId94" Type="http://schemas.openxmlformats.org/officeDocument/2006/relationships/image" Target="../media/image414.svg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4" Type="http://schemas.openxmlformats.org/officeDocument/2006/relationships/image" Target="../media/image124.svg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299.svg"/><Relationship Id="rId39" Type="http://schemas.openxmlformats.org/officeDocument/2006/relationships/image" Target="../media/image32.png"/><Relationship Id="rId109" Type="http://schemas.openxmlformats.org/officeDocument/2006/relationships/image" Target="../media/image67.png"/><Relationship Id="rId34" Type="http://schemas.openxmlformats.org/officeDocument/2006/relationships/image" Target="../media/image315.svg"/><Relationship Id="rId50" Type="http://schemas.openxmlformats.org/officeDocument/2006/relationships/image" Target="../media/image411.svg"/><Relationship Id="rId55" Type="http://schemas.openxmlformats.org/officeDocument/2006/relationships/image" Target="../media/image40.png"/><Relationship Id="rId76" Type="http://schemas.openxmlformats.org/officeDocument/2006/relationships/image" Target="../media/image371.svg"/><Relationship Id="rId97" Type="http://schemas.openxmlformats.org/officeDocument/2006/relationships/image" Target="../media/image61.png"/><Relationship Id="rId104" Type="http://schemas.openxmlformats.org/officeDocument/2006/relationships/image" Target="../media/image417.svg"/><Relationship Id="rId120" Type="http://schemas.openxmlformats.org/officeDocument/2006/relationships/image" Target="../media/image72.png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image" Target="../media/image413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3796D-96D3-4140-8F92-81C63A1D2037}"/>
              </a:ext>
            </a:extLst>
          </p:cNvPr>
          <p:cNvSpPr txBox="1"/>
          <p:nvPr/>
        </p:nvSpPr>
        <p:spPr>
          <a:xfrm>
            <a:off x="3382027" y="2967335"/>
            <a:ext cx="5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latin typeface="Verdana" panose="020B0604030504040204" pitchFamily="34" charset="0"/>
                <a:ea typeface="Verdana" panose="020B0604030504040204" pitchFamily="34" charset="0"/>
              </a:rPr>
              <a:t>ПЛАТФОРМА</a:t>
            </a:r>
          </a:p>
        </p:txBody>
      </p:sp>
    </p:spTree>
    <p:extLst>
      <p:ext uri="{BB962C8B-B14F-4D97-AF65-F5344CB8AC3E}">
        <p14:creationId xmlns:p14="http://schemas.microsoft.com/office/powerpoint/2010/main" val="23946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3796D-96D3-4140-8F92-81C63A1D2037}"/>
              </a:ext>
            </a:extLst>
          </p:cNvPr>
          <p:cNvSpPr txBox="1"/>
          <p:nvPr/>
        </p:nvSpPr>
        <p:spPr>
          <a:xfrm>
            <a:off x="2399169" y="2551837"/>
            <a:ext cx="7559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Дополнительные слайды</a:t>
            </a:r>
            <a:endParaRPr lang="ru-RU" sz="54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0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1EEBA6-13B2-483F-A385-086ADDC5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9" y="201017"/>
            <a:ext cx="10664981" cy="64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3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485" y="1345945"/>
            <a:ext cx="4307023" cy="4711381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EFD78F4-C555-9245-BA6D-72BDA6437B76}"/>
              </a:ext>
            </a:extLst>
          </p:cNvPr>
          <p:cNvGrpSpPr/>
          <p:nvPr/>
        </p:nvGrpSpPr>
        <p:grpSpPr>
          <a:xfrm>
            <a:off x="8044270" y="3747585"/>
            <a:ext cx="3473801" cy="2303614"/>
            <a:chOff x="12506325" y="5448300"/>
            <a:chExt cx="5400675" cy="3581400"/>
          </a:xfrm>
        </p:grpSpPr>
        <p:sp>
          <p:nvSpPr>
            <p:cNvPr id="6" name="Object5"/>
            <p:cNvSpPr/>
            <p:nvPr/>
          </p:nvSpPr>
          <p:spPr>
            <a:xfrm>
              <a:off x="12506325" y="5448300"/>
              <a:ext cx="5400675" cy="4381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200"/>
                </a:lnSpc>
              </a:pPr>
              <a:r>
                <a:rPr lang="en-US" sz="1833" dirty="0" err="1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Настройка</a:t>
              </a:r>
              <a:r>
                <a:rPr lang="en-US" sz="1833" dirty="0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 </a:t>
              </a:r>
              <a:r>
                <a:rPr lang="en-US" sz="1833" dirty="0" err="1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системного</a:t>
              </a:r>
              <a:r>
                <a:rPr lang="en-US" sz="1833" dirty="0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 ПО</a:t>
              </a:r>
              <a:endParaRPr lang="en-US" sz="1833" dirty="0"/>
            </a:p>
          </p:txBody>
        </p:sp>
        <p:sp>
          <p:nvSpPr>
            <p:cNvPr id="7" name="Object6"/>
            <p:cNvSpPr/>
            <p:nvPr/>
          </p:nvSpPr>
          <p:spPr>
            <a:xfrm>
              <a:off x="12506325" y="6076950"/>
              <a:ext cx="5400675" cy="4381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200"/>
                </a:lnSpc>
              </a:pPr>
              <a:r>
                <a:rPr lang="en-US" sz="1833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Настройка баз данных</a:t>
              </a:r>
              <a:endParaRPr lang="en-US" sz="1833"/>
            </a:p>
          </p:txBody>
        </p:sp>
        <p:sp>
          <p:nvSpPr>
            <p:cNvPr id="8" name="Object7"/>
            <p:cNvSpPr/>
            <p:nvPr/>
          </p:nvSpPr>
          <p:spPr>
            <a:xfrm>
              <a:off x="12506325" y="6705600"/>
              <a:ext cx="5400675" cy="4381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200"/>
                </a:lnSpc>
              </a:pPr>
              <a:r>
                <a:rPr lang="en-US" sz="1833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Средства мониторинга</a:t>
              </a:r>
              <a:endParaRPr lang="en-US" sz="1833"/>
            </a:p>
          </p:txBody>
        </p:sp>
        <p:sp>
          <p:nvSpPr>
            <p:cNvPr id="9" name="Object8"/>
            <p:cNvSpPr/>
            <p:nvPr/>
          </p:nvSpPr>
          <p:spPr>
            <a:xfrm>
              <a:off x="12506325" y="7334250"/>
              <a:ext cx="5400675" cy="4381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200"/>
                </a:lnSpc>
              </a:pPr>
              <a:r>
                <a:rPr lang="en-US" sz="1833" dirty="0" err="1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Логирование</a:t>
              </a:r>
              <a:endParaRPr lang="en-US" sz="1833" dirty="0"/>
            </a:p>
          </p:txBody>
        </p:sp>
        <p:sp>
          <p:nvSpPr>
            <p:cNvPr id="10" name="Object9"/>
            <p:cNvSpPr/>
            <p:nvPr/>
          </p:nvSpPr>
          <p:spPr>
            <a:xfrm>
              <a:off x="12506325" y="7962900"/>
              <a:ext cx="5400675" cy="4381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200"/>
                </a:lnSpc>
              </a:pPr>
              <a:r>
                <a:rPr lang="en-US" sz="1833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Аудит</a:t>
              </a:r>
              <a:endParaRPr lang="en-US" sz="1833"/>
            </a:p>
          </p:txBody>
        </p:sp>
        <p:sp>
          <p:nvSpPr>
            <p:cNvPr id="11" name="Object10"/>
            <p:cNvSpPr/>
            <p:nvPr/>
          </p:nvSpPr>
          <p:spPr>
            <a:xfrm>
              <a:off x="12506325" y="8591550"/>
              <a:ext cx="5400675" cy="4381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200"/>
                </a:lnSpc>
              </a:pPr>
              <a:r>
                <a:rPr lang="en-US" sz="1833" dirty="0" err="1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Передача</a:t>
              </a:r>
              <a:r>
                <a:rPr lang="en-US" sz="1833" dirty="0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 </a:t>
              </a:r>
              <a:r>
                <a:rPr lang="en-US" sz="1833" dirty="0" err="1">
                  <a:latin typeface="SB Sans Display Semibold" pitchFamily="34" charset="0"/>
                  <a:ea typeface="SB Sans Display Semibold" pitchFamily="34" charset="-122"/>
                  <a:cs typeface="SB Sans Display Semibold" pitchFamily="34" charset="-120"/>
                </a:rPr>
                <a:t>сообщений</a:t>
              </a:r>
              <a:endParaRPr lang="en-US" sz="1833" dirty="0"/>
            </a:p>
          </p:txBody>
        </p:sp>
      </p:grp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64418" y="3490266"/>
            <a:ext cx="4006818" cy="294078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2458" y="488217"/>
            <a:ext cx="11569238" cy="312458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5017713" y="1162146"/>
            <a:ext cx="2469033" cy="13233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7815"/>
              </a:lnSpc>
            </a:pPr>
            <a:r>
              <a:rPr lang="en-US" sz="8683">
                <a:latin typeface="SB Sans Display Light" pitchFamily="34" charset="0"/>
                <a:ea typeface="SB Sans Display Light" pitchFamily="34" charset="-122"/>
                <a:cs typeface="SB Sans Display Light" pitchFamily="34" charset="-120"/>
              </a:rPr>
              <a:t>15%</a:t>
            </a:r>
            <a:endParaRPr lang="en-US" sz="8683"/>
          </a:p>
        </p:txBody>
      </p:sp>
      <p:sp>
        <p:nvSpPr>
          <p:cNvPr id="13" name="Object12"/>
          <p:cNvSpPr/>
          <p:nvPr/>
        </p:nvSpPr>
        <p:spPr>
          <a:xfrm>
            <a:off x="8044270" y="1682910"/>
            <a:ext cx="3473801" cy="281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833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Бизнес-код</a:t>
            </a:r>
            <a:endParaRPr lang="en-US" sz="1833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0" y="2853096"/>
            <a:ext cx="12192000" cy="3761753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5017713" y="3226821"/>
            <a:ext cx="2469033" cy="13233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7815"/>
              </a:lnSpc>
            </a:pPr>
            <a:r>
              <a:rPr lang="en-US" sz="8683" dirty="0">
                <a:latin typeface="SB Sans Display Light" pitchFamily="34" charset="0"/>
                <a:ea typeface="SB Sans Display Light" pitchFamily="34" charset="-122"/>
                <a:cs typeface="SB Sans Display Light" pitchFamily="34" charset="-120"/>
              </a:rPr>
              <a:t>85%</a:t>
            </a:r>
            <a:endParaRPr lang="en-US" sz="8683" dirty="0"/>
          </a:p>
        </p:txBody>
      </p:sp>
      <p:sp>
        <p:nvSpPr>
          <p:cNvPr id="16" name="TextBox 15"/>
          <p:cNvSpPr txBox="1"/>
          <p:nvPr/>
        </p:nvSpPr>
        <p:spPr>
          <a:xfrm>
            <a:off x="823865" y="162962"/>
            <a:ext cx="1049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 классической разработке только 15-20% полезных трудозатрат, остальное время уходит на непродуктивные затраты.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3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485" y="1345945"/>
            <a:ext cx="4307023" cy="4711381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0" y="2853096"/>
            <a:ext cx="12192000" cy="3761753"/>
          </a:xfrm>
          <a:prstGeom prst="rect">
            <a:avLst/>
          </a:prstGeom>
        </p:spPr>
      </p:pic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12458" y="488217"/>
            <a:ext cx="11569238" cy="31245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17713" y="4029410"/>
            <a:ext cx="3967952" cy="701946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5017713" y="1327565"/>
            <a:ext cx="2922404" cy="9925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7815"/>
              </a:lnSpc>
            </a:pPr>
            <a:r>
              <a:rPr lang="en-US" sz="8683">
                <a:latin typeface="SB Sans Display Light" pitchFamily="34" charset="0"/>
                <a:ea typeface="SB Sans Display Light" pitchFamily="34" charset="-122"/>
                <a:cs typeface="SB Sans Display Light" pitchFamily="34" charset="-120"/>
              </a:rPr>
              <a:t>100%</a:t>
            </a:r>
            <a:endParaRPr lang="en-US" sz="8683"/>
          </a:p>
        </p:txBody>
      </p:sp>
      <p:sp>
        <p:nvSpPr>
          <p:cNvPr id="7" name="Object6"/>
          <p:cNvSpPr/>
          <p:nvPr/>
        </p:nvSpPr>
        <p:spPr>
          <a:xfrm>
            <a:off x="8044270" y="1682910"/>
            <a:ext cx="3473801" cy="281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833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Бизнес-код</a:t>
            </a:r>
            <a:endParaRPr lang="en-US" sz="1833"/>
          </a:p>
        </p:txBody>
      </p:sp>
      <p:sp>
        <p:nvSpPr>
          <p:cNvPr id="8" name="TextBox 7"/>
          <p:cNvSpPr txBox="1"/>
          <p:nvPr/>
        </p:nvSpPr>
        <p:spPr>
          <a:xfrm>
            <a:off x="823865" y="162962"/>
            <a:ext cx="104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Применение платформы снижает непродуктивные затраты до нуля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4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2458" y="488216"/>
            <a:ext cx="11569241" cy="36759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35683" y="1125386"/>
            <a:ext cx="4511912" cy="2545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345142" y="3490266"/>
            <a:ext cx="2788814" cy="816383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795104" y="1125386"/>
            <a:ext cx="2560607" cy="2545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90155" y="1125386"/>
            <a:ext cx="1989869" cy="3570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771288" y="2081141"/>
            <a:ext cx="3123631" cy="155796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734529" y="2044381"/>
            <a:ext cx="3123631" cy="155796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685516" y="1995368"/>
            <a:ext cx="3123631" cy="155796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53371" y="1689036"/>
            <a:ext cx="1182440" cy="686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918328" y="2454866"/>
            <a:ext cx="940946" cy="39906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7425480" y="2454866"/>
            <a:ext cx="940945" cy="399066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1887003" y="2785704"/>
            <a:ext cx="2371007" cy="661676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4607228" y="1615517"/>
            <a:ext cx="894488" cy="330838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887004" y="1566504"/>
            <a:ext cx="2344649" cy="809832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4607228" y="3190062"/>
            <a:ext cx="753576" cy="251192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912201" y="1615517"/>
            <a:ext cx="1292720" cy="226685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5918328" y="3006263"/>
            <a:ext cx="778082" cy="226685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7425480" y="3006263"/>
            <a:ext cx="778082" cy="226685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9643321" y="1878962"/>
            <a:ext cx="968008" cy="226685"/>
          </a:xfrm>
          <a:prstGeom prst="rect">
            <a:avLst/>
          </a:prstGeom>
        </p:spPr>
      </p:pic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9643321" y="2338460"/>
            <a:ext cx="900615" cy="226685"/>
          </a:xfrm>
          <a:prstGeom prst="rect">
            <a:avLst/>
          </a:prstGeom>
        </p:spPr>
      </p:pic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9643321" y="2797957"/>
            <a:ext cx="1353986" cy="226685"/>
          </a:xfrm>
          <a:prstGeom prst="rect">
            <a:avLst/>
          </a:prstGeom>
        </p:spPr>
      </p:pic>
      <p:pic>
        <p:nvPicPr>
          <p:cNvPr id="23" name="Object 22" descr="preencoded.png"/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9643321" y="3257455"/>
            <a:ext cx="869982" cy="226685"/>
          </a:xfrm>
          <a:prstGeom prst="rect">
            <a:avLst/>
          </a:prstGeom>
        </p:spPr>
      </p:pic>
      <p:pic>
        <p:nvPicPr>
          <p:cNvPr id="24" name="Object 23" descr="preencoded.png"/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="" xmlns:asvg="http://schemas.microsoft.com/office/drawing/2016/SVG/main" r:embed="rId46"/>
              </a:ext>
            </a:extLst>
          </a:blip>
          <a:srcRect/>
          <a:stretch/>
        </p:blipFill>
        <p:spPr>
          <a:xfrm>
            <a:off x="9643321" y="3716952"/>
            <a:ext cx="1262086" cy="226685"/>
          </a:xfrm>
          <a:prstGeom prst="rect">
            <a:avLst/>
          </a:prstGeom>
        </p:spPr>
      </p:pic>
      <p:pic>
        <p:nvPicPr>
          <p:cNvPr id="25" name="Object 24" descr="preencoded.png"/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9643321" y="4176450"/>
            <a:ext cx="931248" cy="226685"/>
          </a:xfrm>
          <a:prstGeom prst="rect">
            <a:avLst/>
          </a:prstGeom>
        </p:spPr>
      </p:pic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3437042" y="3827232"/>
            <a:ext cx="2799699" cy="87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27" name="Object 26" descr="preencoded.png"/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rcRect/>
          <a:stretch/>
        </p:blipFill>
        <p:spPr>
          <a:xfrm>
            <a:off x="5832555" y="2307826"/>
            <a:ext cx="1395993" cy="1180038"/>
          </a:xfrm>
          <a:prstGeom prst="rect">
            <a:avLst/>
          </a:prstGeom>
        </p:spPr>
      </p:pic>
      <p:pic>
        <p:nvPicPr>
          <p:cNvPr id="28" name="Object 27" descr="preencoded.png"/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="" xmlns:asvg="http://schemas.microsoft.com/office/drawing/2016/SVG/main" r:embed="rId54"/>
              </a:ext>
            </a:extLst>
          </a:blip>
          <a:srcRect/>
          <a:stretch/>
        </p:blipFill>
        <p:spPr>
          <a:xfrm>
            <a:off x="7327454" y="2307826"/>
            <a:ext cx="1395993" cy="1180038"/>
          </a:xfrm>
          <a:prstGeom prst="rect">
            <a:avLst/>
          </a:prstGeom>
        </p:spPr>
      </p:pic>
      <p:pic>
        <p:nvPicPr>
          <p:cNvPr id="29" name="Object 28" descr="preencoded.png"/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="" xmlns:asvg="http://schemas.microsoft.com/office/drawing/2016/SVG/main" r:embed="rId56"/>
              </a:ext>
            </a:extLst>
          </a:blip>
          <a:srcRect/>
          <a:stretch/>
        </p:blipFill>
        <p:spPr>
          <a:xfrm>
            <a:off x="6322686" y="1836076"/>
            <a:ext cx="1886858" cy="584576"/>
          </a:xfrm>
          <a:prstGeom prst="rect">
            <a:avLst/>
          </a:prstGeom>
        </p:spPr>
      </p:pic>
      <p:pic>
        <p:nvPicPr>
          <p:cNvPr id="30" name="Object 29" descr="preencoded.png"/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="" xmlns:asvg="http://schemas.microsoft.com/office/drawing/2016/SVG/main" r:embed="rId58"/>
              </a:ext>
            </a:extLst>
          </a:blip>
          <a:srcRect/>
          <a:stretch/>
        </p:blipFill>
        <p:spPr>
          <a:xfrm>
            <a:off x="6573878" y="3232948"/>
            <a:ext cx="1562500" cy="222081"/>
          </a:xfrm>
          <a:prstGeom prst="rect">
            <a:avLst/>
          </a:prstGeom>
        </p:spPr>
      </p:pic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="" xmlns:asvg="http://schemas.microsoft.com/office/drawing/2016/SVG/main" r:embed="rId60"/>
              </a:ext>
            </a:extLst>
          </a:blip>
          <a:srcRect/>
          <a:stretch/>
        </p:blipFill>
        <p:spPr>
          <a:xfrm>
            <a:off x="759703" y="1125386"/>
            <a:ext cx="90232" cy="56977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="" xmlns:asvg="http://schemas.microsoft.com/office/drawing/2016/SVG/main" r:embed="rId62"/>
              </a:ext>
            </a:extLst>
          </a:blip>
          <a:srcRect/>
          <a:stretch/>
        </p:blipFill>
        <p:spPr>
          <a:xfrm>
            <a:off x="1635811" y="2044381"/>
            <a:ext cx="160380" cy="90230"/>
          </a:xfrm>
          <a:prstGeom prst="rect">
            <a:avLst/>
          </a:prstGeom>
        </p:spPr>
      </p:pic>
      <p:pic>
        <p:nvPicPr>
          <p:cNvPr id="33" name="Object 32" descr="preencoded.png"/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="" xmlns:asvg="http://schemas.microsoft.com/office/drawing/2016/SVG/main" r:embed="rId64"/>
              </a:ext>
            </a:extLst>
          </a:blip>
          <a:srcRect/>
          <a:stretch/>
        </p:blipFill>
        <p:spPr>
          <a:xfrm>
            <a:off x="2885644" y="1921848"/>
            <a:ext cx="330059" cy="90230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="" xmlns:asvg="http://schemas.microsoft.com/office/drawing/2016/SVG/main" r:embed="rId66"/>
              </a:ext>
            </a:extLst>
          </a:blip>
          <a:srcRect/>
          <a:stretch/>
        </p:blipFill>
        <p:spPr>
          <a:xfrm>
            <a:off x="5569109" y="1682910"/>
            <a:ext cx="330059" cy="90230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="" xmlns:asvg="http://schemas.microsoft.com/office/drawing/2016/SVG/main" r:embed="rId68"/>
              </a:ext>
            </a:extLst>
          </a:blip>
          <a:srcRect/>
          <a:stretch/>
        </p:blipFill>
        <p:spPr>
          <a:xfrm>
            <a:off x="5550730" y="3324847"/>
            <a:ext cx="259058" cy="90230"/>
          </a:xfrm>
          <a:prstGeom prst="rect">
            <a:avLst/>
          </a:prstGeom>
        </p:spPr>
      </p:pic>
      <p:pic>
        <p:nvPicPr>
          <p:cNvPr id="36" name="Object 35" descr="preencoded.png"/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="" xmlns:asvg="http://schemas.microsoft.com/office/drawing/2016/SVG/main" r:embed="rId70"/>
              </a:ext>
            </a:extLst>
          </a:blip>
          <a:srcRect/>
          <a:stretch/>
        </p:blipFill>
        <p:spPr>
          <a:xfrm>
            <a:off x="4545962" y="4427641"/>
            <a:ext cx="312458" cy="90230"/>
          </a:xfrm>
          <a:prstGeom prst="rect">
            <a:avLst/>
          </a:prstGeom>
        </p:spPr>
      </p:pic>
      <p:pic>
        <p:nvPicPr>
          <p:cNvPr id="37" name="Object 36" descr="preencoded.png"/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="" xmlns:asvg="http://schemas.microsoft.com/office/drawing/2016/SVG/main" r:embed="rId72"/>
              </a:ext>
            </a:extLst>
          </a:blip>
          <a:srcRect/>
          <a:stretch/>
        </p:blipFill>
        <p:spPr>
          <a:xfrm>
            <a:off x="7082388" y="1836075"/>
            <a:ext cx="953625" cy="468888"/>
          </a:xfrm>
          <a:prstGeom prst="rect">
            <a:avLst/>
          </a:prstGeom>
        </p:spPr>
      </p:pic>
      <p:pic>
        <p:nvPicPr>
          <p:cNvPr id="38" name="Object 37" descr="preencoded.png"/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="" xmlns:asvg="http://schemas.microsoft.com/office/drawing/2016/SVG/main" r:embed="rId74"/>
              </a:ext>
            </a:extLst>
          </a:blip>
          <a:srcRect/>
          <a:stretch/>
        </p:blipFill>
        <p:spPr>
          <a:xfrm>
            <a:off x="3688234" y="2418106"/>
            <a:ext cx="90232" cy="330057"/>
          </a:xfrm>
          <a:prstGeom prst="rect">
            <a:avLst/>
          </a:prstGeom>
        </p:spPr>
      </p:pic>
      <p:pic>
        <p:nvPicPr>
          <p:cNvPr id="39" name="Object 38" descr="preencoded.png"/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="" xmlns:asvg="http://schemas.microsoft.com/office/drawing/2016/SVG/main" r:embed="rId76"/>
              </a:ext>
            </a:extLst>
          </a:blip>
          <a:srcRect/>
          <a:stretch/>
        </p:blipFill>
        <p:spPr>
          <a:xfrm>
            <a:off x="3296129" y="3379987"/>
            <a:ext cx="220559" cy="1062136"/>
          </a:xfrm>
          <a:prstGeom prst="rect">
            <a:avLst/>
          </a:prstGeom>
        </p:spPr>
      </p:pic>
      <p:pic>
        <p:nvPicPr>
          <p:cNvPr id="40" name="Object 39" descr="preencoded.png"/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="" xmlns:asvg="http://schemas.microsoft.com/office/drawing/2016/SVG/main" r:embed="rId78"/>
              </a:ext>
            </a:extLst>
          </a:blip>
          <a:srcRect/>
          <a:stretch/>
        </p:blipFill>
        <p:spPr>
          <a:xfrm>
            <a:off x="3976185" y="2411979"/>
            <a:ext cx="5620353" cy="1307202"/>
          </a:xfrm>
          <a:prstGeom prst="rect">
            <a:avLst/>
          </a:prstGeom>
        </p:spPr>
      </p:pic>
      <p:pic>
        <p:nvPicPr>
          <p:cNvPr id="41" name="Object 40" descr="preencoded.png"/>
          <p:cNvPicPr>
            <a:picLocks noChangeAspect="1"/>
          </p:cNvPicPr>
          <p:nvPr/>
        </p:nvPicPr>
        <p:blipFill>
          <a:blip r:embed="rId79">
            <a:extLst>
              <a:ext uri="{96DAC541-7B7A-43D3-8B79-37D633B846F1}">
                <asvg:svgBlip xmlns="" xmlns:asvg="http://schemas.microsoft.com/office/drawing/2016/SVG/main" r:embed="rId80"/>
              </a:ext>
            </a:extLst>
          </a:blip>
          <a:srcRect/>
          <a:stretch/>
        </p:blipFill>
        <p:spPr>
          <a:xfrm>
            <a:off x="9318610" y="2846970"/>
            <a:ext cx="276070" cy="90230"/>
          </a:xfrm>
          <a:prstGeom prst="rect">
            <a:avLst/>
          </a:prstGeom>
        </p:spPr>
      </p:pic>
      <p:pic>
        <p:nvPicPr>
          <p:cNvPr id="42" name="Object 41" descr="preencoded.png"/>
          <p:cNvPicPr>
            <a:picLocks noChangeAspect="1"/>
          </p:cNvPicPr>
          <p:nvPr/>
        </p:nvPicPr>
        <p:blipFill>
          <a:blip r:embed="rId81">
            <a:extLst>
              <a:ext uri="{96DAC541-7B7A-43D3-8B79-37D633B846F1}">
                <asvg:svgBlip xmlns="" xmlns:asvg="http://schemas.microsoft.com/office/drawing/2016/SVG/main" r:embed="rId82"/>
              </a:ext>
            </a:extLst>
          </a:blip>
          <a:srcRect/>
          <a:stretch/>
        </p:blipFill>
        <p:spPr>
          <a:xfrm>
            <a:off x="5587489" y="1842202"/>
            <a:ext cx="652405" cy="866515"/>
          </a:xfrm>
          <a:prstGeom prst="rect">
            <a:avLst/>
          </a:prstGeom>
        </p:spPr>
      </p:pic>
      <p:pic>
        <p:nvPicPr>
          <p:cNvPr id="43" name="Object 42" descr="preencoded.png"/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="" xmlns:asvg="http://schemas.microsoft.com/office/drawing/2016/SVG/main" r:embed="rId84"/>
              </a:ext>
            </a:extLst>
          </a:blip>
          <a:srcRect/>
          <a:stretch/>
        </p:blipFill>
        <p:spPr>
          <a:xfrm>
            <a:off x="8203562" y="1934102"/>
            <a:ext cx="1390746" cy="1190796"/>
          </a:xfrm>
          <a:prstGeom prst="rect">
            <a:avLst/>
          </a:prstGeom>
        </p:spPr>
      </p:pic>
      <p:pic>
        <p:nvPicPr>
          <p:cNvPr id="44" name="Object 43" descr="preencoded.png"/>
          <p:cNvPicPr>
            <a:picLocks noChangeAspect="1"/>
          </p:cNvPicPr>
          <p:nvPr/>
        </p:nvPicPr>
        <p:blipFill>
          <a:blip r:embed="rId85">
            <a:extLst>
              <a:ext uri="{96DAC541-7B7A-43D3-8B79-37D633B846F1}">
                <asvg:svgBlip xmlns="" xmlns:asvg="http://schemas.microsoft.com/office/drawing/2016/SVG/main" r:embed="rId86"/>
              </a:ext>
            </a:extLst>
          </a:blip>
          <a:srcRect/>
          <a:stretch/>
        </p:blipFill>
        <p:spPr>
          <a:xfrm>
            <a:off x="8258702" y="1842202"/>
            <a:ext cx="90232" cy="565296"/>
          </a:xfrm>
          <a:prstGeom prst="rect">
            <a:avLst/>
          </a:prstGeom>
        </p:spPr>
      </p:pic>
      <p:pic>
        <p:nvPicPr>
          <p:cNvPr id="45" name="Object 44" descr="preencoded.png"/>
          <p:cNvPicPr>
            <a:picLocks noChangeAspect="1"/>
          </p:cNvPicPr>
          <p:nvPr/>
        </p:nvPicPr>
        <p:blipFill>
          <a:blip r:embed="rId87">
            <a:extLst>
              <a:ext uri="{96DAC541-7B7A-43D3-8B79-37D633B846F1}">
                <asvg:svgBlip xmlns="" xmlns:asvg="http://schemas.microsoft.com/office/drawing/2016/SVG/main" r:embed="rId88"/>
              </a:ext>
            </a:extLst>
          </a:blip>
          <a:srcRect/>
          <a:stretch/>
        </p:blipFill>
        <p:spPr>
          <a:xfrm>
            <a:off x="7786951" y="2871477"/>
            <a:ext cx="90232" cy="124800"/>
          </a:xfrm>
          <a:prstGeom prst="rect">
            <a:avLst/>
          </a:prstGeom>
        </p:spPr>
      </p:pic>
      <p:pic>
        <p:nvPicPr>
          <p:cNvPr id="46" name="Object 45" descr="preencoded.png"/>
          <p:cNvPicPr>
            <a:picLocks noChangeAspect="1"/>
          </p:cNvPicPr>
          <p:nvPr/>
        </p:nvPicPr>
        <p:blipFill>
          <a:blip r:embed="rId89">
            <a:extLst>
              <a:ext uri="{96DAC541-7B7A-43D3-8B79-37D633B846F1}">
                <asvg:svgBlip xmlns="" xmlns:asvg="http://schemas.microsoft.com/office/drawing/2016/SVG/main" r:embed="rId90"/>
              </a:ext>
            </a:extLst>
          </a:blip>
          <a:srcRect/>
          <a:stretch/>
        </p:blipFill>
        <p:spPr>
          <a:xfrm>
            <a:off x="6273673" y="2871477"/>
            <a:ext cx="90232" cy="124800"/>
          </a:xfrm>
          <a:prstGeom prst="rect">
            <a:avLst/>
          </a:prstGeom>
        </p:spPr>
      </p:pic>
      <p:pic>
        <p:nvPicPr>
          <p:cNvPr id="47" name="Object 46" descr="preencoded.png"/>
          <p:cNvPicPr>
            <a:picLocks noChangeAspect="1"/>
          </p:cNvPicPr>
          <p:nvPr/>
        </p:nvPicPr>
        <p:blipFill>
          <a:blip r:embed="rId91">
            <a:extLst>
              <a:ext uri="{96DAC541-7B7A-43D3-8B79-37D633B846F1}">
                <asvg:svgBlip xmlns="" xmlns:asvg="http://schemas.microsoft.com/office/drawing/2016/SVG/main" r:embed="rId92"/>
              </a:ext>
            </a:extLst>
          </a:blip>
          <a:srcRect/>
          <a:stretch/>
        </p:blipFill>
        <p:spPr>
          <a:xfrm>
            <a:off x="3982312" y="2871476"/>
            <a:ext cx="7547958" cy="2010260"/>
          </a:xfrm>
          <a:prstGeom prst="rect">
            <a:avLst/>
          </a:prstGeom>
        </p:spPr>
      </p:pic>
      <p:pic>
        <p:nvPicPr>
          <p:cNvPr id="48" name="Object 47" descr="preencoded.png"/>
          <p:cNvPicPr>
            <a:picLocks noChangeAspect="1"/>
          </p:cNvPicPr>
          <p:nvPr/>
        </p:nvPicPr>
        <p:blipFill>
          <a:blip r:embed="rId93">
            <a:extLst>
              <a:ext uri="{96DAC541-7B7A-43D3-8B79-37D633B846F1}">
                <asvg:svgBlip xmlns="" xmlns:asvg="http://schemas.microsoft.com/office/drawing/2016/SVG/main" r:embed="rId94"/>
              </a:ext>
            </a:extLst>
          </a:blip>
          <a:srcRect/>
          <a:stretch/>
        </p:blipFill>
        <p:spPr>
          <a:xfrm>
            <a:off x="5654883" y="4452148"/>
            <a:ext cx="4409327" cy="320760"/>
          </a:xfrm>
          <a:prstGeom prst="rect">
            <a:avLst/>
          </a:prstGeom>
        </p:spPr>
      </p:pic>
      <p:pic>
        <p:nvPicPr>
          <p:cNvPr id="49" name="Object 48" descr="preencoded.png"/>
          <p:cNvPicPr>
            <a:picLocks noChangeAspect="1"/>
          </p:cNvPicPr>
          <p:nvPr/>
        </p:nvPicPr>
        <p:blipFill>
          <a:blip r:embed="rId95">
            <a:extLst>
              <a:ext uri="{96DAC541-7B7A-43D3-8B79-37D633B846F1}">
                <asvg:svgBlip xmlns="" xmlns:asvg="http://schemas.microsoft.com/office/drawing/2016/SVG/main" r:embed="rId96"/>
              </a:ext>
            </a:extLst>
          </a:blip>
          <a:srcRect/>
          <a:stretch/>
        </p:blipFill>
        <p:spPr>
          <a:xfrm>
            <a:off x="5434324" y="2411979"/>
            <a:ext cx="6159496" cy="2409996"/>
          </a:xfrm>
          <a:prstGeom prst="rect">
            <a:avLst/>
          </a:prstGeom>
        </p:spPr>
      </p:pic>
      <p:pic>
        <p:nvPicPr>
          <p:cNvPr id="50" name="Object 49" descr="preencoded.png"/>
          <p:cNvPicPr>
            <a:picLocks noChangeAspect="1"/>
          </p:cNvPicPr>
          <p:nvPr/>
        </p:nvPicPr>
        <p:blipFill>
          <a:blip r:embed="rId97">
            <a:extLst>
              <a:ext uri="{96DAC541-7B7A-43D3-8B79-37D633B846F1}">
                <asvg:svgBlip xmlns="" xmlns:asvg="http://schemas.microsoft.com/office/drawing/2016/SVG/main" r:embed="rId98"/>
              </a:ext>
            </a:extLst>
          </a:blip>
          <a:srcRect/>
          <a:stretch/>
        </p:blipFill>
        <p:spPr>
          <a:xfrm>
            <a:off x="7333580" y="1609390"/>
            <a:ext cx="1525532" cy="226685"/>
          </a:xfrm>
          <a:prstGeom prst="rect">
            <a:avLst/>
          </a:prstGeom>
        </p:spPr>
      </p:pic>
      <p:pic>
        <p:nvPicPr>
          <p:cNvPr id="51" name="Object 50" descr="preencoded.png"/>
          <p:cNvPicPr>
            <a:picLocks noChangeAspect="1"/>
          </p:cNvPicPr>
          <p:nvPr/>
        </p:nvPicPr>
        <p:blipFill>
          <a:blip r:embed="rId99">
            <a:extLst>
              <a:ext uri="{96DAC541-7B7A-43D3-8B79-37D633B846F1}">
                <asvg:svgBlip xmlns="" xmlns:asvg="http://schemas.microsoft.com/office/drawing/2016/SVG/main" r:embed="rId100"/>
              </a:ext>
            </a:extLst>
          </a:blip>
          <a:srcRect/>
          <a:stretch/>
        </p:blipFill>
        <p:spPr>
          <a:xfrm>
            <a:off x="1255960" y="2375219"/>
            <a:ext cx="90232" cy="1458139"/>
          </a:xfrm>
          <a:prstGeom prst="rect">
            <a:avLst/>
          </a:prstGeom>
        </p:spPr>
      </p:pic>
      <p:pic>
        <p:nvPicPr>
          <p:cNvPr id="52" name="Object 51" descr="preencoded.png"/>
          <p:cNvPicPr>
            <a:picLocks noChangeAspect="1"/>
          </p:cNvPicPr>
          <p:nvPr/>
        </p:nvPicPr>
        <p:blipFill>
          <a:blip r:embed="rId101">
            <a:extLst>
              <a:ext uri="{96DAC541-7B7A-43D3-8B79-37D633B846F1}">
                <asvg:svgBlip xmlns="" xmlns:asvg="http://schemas.microsoft.com/office/drawing/2016/SVG/main" r:embed="rId102"/>
              </a:ext>
            </a:extLst>
          </a:blip>
          <a:srcRect/>
          <a:stretch/>
        </p:blipFill>
        <p:spPr>
          <a:xfrm>
            <a:off x="949628" y="3827232"/>
            <a:ext cx="2167260" cy="87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53" name="Object 52" descr="preencoded.png"/>
          <p:cNvPicPr>
            <a:picLocks noChangeAspect="1"/>
          </p:cNvPicPr>
          <p:nvPr/>
        </p:nvPicPr>
        <p:blipFill>
          <a:blip r:embed="rId103">
            <a:extLst>
              <a:ext uri="{96DAC541-7B7A-43D3-8B79-37D633B846F1}">
                <asvg:svgBlip xmlns="" xmlns:asvg="http://schemas.microsoft.com/office/drawing/2016/SVG/main" r:embed="rId104"/>
              </a:ext>
            </a:extLst>
          </a:blip>
          <a:srcRect/>
          <a:stretch/>
        </p:blipFill>
        <p:spPr>
          <a:xfrm>
            <a:off x="7860471" y="4213209"/>
            <a:ext cx="986388" cy="330838"/>
          </a:xfrm>
          <a:prstGeom prst="rect">
            <a:avLst/>
          </a:prstGeom>
        </p:spPr>
      </p:pic>
      <p:pic>
        <p:nvPicPr>
          <p:cNvPr id="54" name="Object 53" descr="preencoded.png"/>
          <p:cNvPicPr>
            <a:picLocks noChangeAspect="1"/>
          </p:cNvPicPr>
          <p:nvPr/>
        </p:nvPicPr>
        <p:blipFill>
          <a:blip r:embed="rId105">
            <a:extLst>
              <a:ext uri="{96DAC541-7B7A-43D3-8B79-37D633B846F1}">
                <asvg:svgBlip xmlns="" xmlns:asvg="http://schemas.microsoft.com/office/drawing/2016/SVG/main" r:embed="rId106"/>
              </a:ext>
            </a:extLst>
          </a:blip>
          <a:srcRect/>
          <a:stretch/>
        </p:blipFill>
        <p:spPr>
          <a:xfrm>
            <a:off x="6445218" y="3827232"/>
            <a:ext cx="2576032" cy="871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55" name="Object 54" descr="preencoded.png"/>
          <p:cNvPicPr>
            <a:picLocks noChangeAspect="1"/>
          </p:cNvPicPr>
          <p:nvPr/>
        </p:nvPicPr>
        <p:blipFill>
          <a:blip r:embed="rId107">
            <a:extLst>
              <a:ext uri="{96DAC541-7B7A-43D3-8B79-37D633B846F1}">
                <asvg:svgBlip xmlns="" xmlns:asvg="http://schemas.microsoft.com/office/drawing/2016/SVG/main" r:embed="rId108"/>
              </a:ext>
            </a:extLst>
          </a:blip>
          <a:srcRect/>
          <a:stretch/>
        </p:blipFill>
        <p:spPr>
          <a:xfrm>
            <a:off x="4552088" y="4151943"/>
            <a:ext cx="1960523" cy="259547"/>
          </a:xfrm>
          <a:prstGeom prst="rect">
            <a:avLst/>
          </a:prstGeom>
        </p:spPr>
      </p:pic>
      <p:pic>
        <p:nvPicPr>
          <p:cNvPr id="57" name="Object 56" descr="preencoded.png"/>
          <p:cNvPicPr>
            <a:picLocks noChangeAspect="1"/>
          </p:cNvPicPr>
          <p:nvPr/>
        </p:nvPicPr>
        <p:blipFill>
          <a:blip r:embed="rId109">
            <a:extLst>
              <a:ext uri="{96DAC541-7B7A-43D3-8B79-37D633B846F1}">
                <asvg:svgBlip xmlns="" xmlns:asvg="http://schemas.microsoft.com/office/drawing/2016/SVG/main" r:embed="rId112"/>
              </a:ext>
            </a:extLst>
          </a:blip>
          <a:srcRect/>
          <a:stretch/>
        </p:blipFill>
        <p:spPr>
          <a:xfrm>
            <a:off x="9012278" y="4256096"/>
            <a:ext cx="569777" cy="188256"/>
          </a:xfrm>
          <a:prstGeom prst="rect">
            <a:avLst/>
          </a:prstGeom>
        </p:spPr>
      </p:pic>
      <p:pic>
        <p:nvPicPr>
          <p:cNvPr id="58" name="Object 57" descr="preencoded.png"/>
          <p:cNvPicPr>
            <a:picLocks noChangeAspect="1"/>
          </p:cNvPicPr>
          <p:nvPr/>
        </p:nvPicPr>
        <p:blipFill>
          <a:blip r:embed="rId113">
            <a:extLst>
              <a:ext uri="{96DAC541-7B7A-43D3-8B79-37D633B846F1}">
                <asvg:svgBlip xmlns="" xmlns:asvg="http://schemas.microsoft.com/office/drawing/2016/SVG/main" r:embed="rId114"/>
              </a:ext>
            </a:extLst>
          </a:blip>
          <a:srcRect/>
          <a:stretch/>
        </p:blipFill>
        <p:spPr>
          <a:xfrm>
            <a:off x="949629" y="5070938"/>
            <a:ext cx="10531682" cy="508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59" name="Object 58" descr="preencoded.png"/>
          <p:cNvPicPr>
            <a:picLocks noChangeAspect="1"/>
          </p:cNvPicPr>
          <p:nvPr/>
        </p:nvPicPr>
        <p:blipFill>
          <a:blip r:embed="rId115">
            <a:extLst>
              <a:ext uri="{96DAC541-7B7A-43D3-8B79-37D633B846F1}">
                <asvg:svgBlip xmlns="" xmlns:asvg="http://schemas.microsoft.com/office/drawing/2016/SVG/main" r:embed="rId116"/>
              </a:ext>
            </a:extLst>
          </a:blip>
          <a:srcRect/>
          <a:stretch/>
        </p:blipFill>
        <p:spPr>
          <a:xfrm>
            <a:off x="3688233" y="5162837"/>
            <a:ext cx="7295528" cy="306332"/>
          </a:xfrm>
          <a:prstGeom prst="rect">
            <a:avLst/>
          </a:prstGeom>
        </p:spPr>
      </p:pic>
      <p:pic>
        <p:nvPicPr>
          <p:cNvPr id="60" name="Object 59" descr="preencoded.png"/>
          <p:cNvPicPr>
            <a:picLocks noChangeAspect="1"/>
          </p:cNvPicPr>
          <p:nvPr/>
        </p:nvPicPr>
        <p:blipFill>
          <a:blip r:embed="rId117">
            <a:extLst>
              <a:ext uri="{96DAC541-7B7A-43D3-8B79-37D633B846F1}">
                <asvg:svgBlip xmlns="" xmlns:asvg="http://schemas.microsoft.com/office/drawing/2016/SVG/main" r:embed="rId118"/>
              </a:ext>
            </a:extLst>
          </a:blip>
          <a:srcRect/>
          <a:stretch/>
        </p:blipFill>
        <p:spPr>
          <a:xfrm>
            <a:off x="986388" y="5726488"/>
            <a:ext cx="10504656" cy="12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1" name="Object 60" descr="preencoded.png"/>
          <p:cNvPicPr>
            <a:picLocks noChangeAspect="1"/>
          </p:cNvPicPr>
          <p:nvPr/>
        </p:nvPicPr>
        <p:blipFill>
          <a:blip r:embed="rId119"/>
          <a:srcRect/>
          <a:stretch/>
        </p:blipFill>
        <p:spPr>
          <a:xfrm>
            <a:off x="9900639" y="5579449"/>
            <a:ext cx="2168828" cy="1035401"/>
          </a:xfrm>
          <a:prstGeom prst="rect">
            <a:avLst/>
          </a:prstGeom>
        </p:spPr>
      </p:pic>
      <p:sp>
        <p:nvSpPr>
          <p:cNvPr id="62" name="Object61"/>
          <p:cNvSpPr/>
          <p:nvPr/>
        </p:nvSpPr>
        <p:spPr>
          <a:xfrm>
            <a:off x="312458" y="488216"/>
            <a:ext cx="10954420" cy="367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94"/>
              </a:lnSpc>
            </a:pPr>
            <a:r>
              <a:rPr lang="en-US" sz="2412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Референсная архитектура enterprise-приложения на базе Platform V</a:t>
            </a:r>
            <a:endParaRPr lang="en-US" sz="2412" dirty="0"/>
          </a:p>
        </p:txBody>
      </p:sp>
      <p:sp>
        <p:nvSpPr>
          <p:cNvPr id="63" name="Object62"/>
          <p:cNvSpPr/>
          <p:nvPr/>
        </p:nvSpPr>
        <p:spPr>
          <a:xfrm>
            <a:off x="520764" y="1825593"/>
            <a:ext cx="1005601" cy="477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4"/>
              </a:lnSpc>
            </a:pPr>
            <a:r>
              <a:rPr lang="en-US" sz="1061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Защита DDOS
и cross-DC
балансировка</a:t>
            </a:r>
            <a:endParaRPr lang="en-US" sz="1061" dirty="0"/>
          </a:p>
        </p:txBody>
      </p:sp>
      <p:sp>
        <p:nvSpPr>
          <p:cNvPr id="64" name="Object63"/>
          <p:cNvSpPr/>
          <p:nvPr/>
        </p:nvSpPr>
        <p:spPr>
          <a:xfrm>
            <a:off x="1936016" y="1248789"/>
            <a:ext cx="527416" cy="192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30"/>
              </a:lnSpc>
            </a:pPr>
            <a:r>
              <a:rPr lang="en-US" sz="1457" kern="0" spc="29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Front</a:t>
            </a:r>
            <a:endParaRPr lang="en-US" sz="1457" dirty="0"/>
          </a:p>
        </p:txBody>
      </p:sp>
      <p:sp>
        <p:nvSpPr>
          <p:cNvPr id="65" name="Object64"/>
          <p:cNvSpPr/>
          <p:nvPr/>
        </p:nvSpPr>
        <p:spPr>
          <a:xfrm>
            <a:off x="6019250" y="2548037"/>
            <a:ext cx="720233" cy="2217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Backend App
SberFlow</a:t>
            </a:r>
            <a:endParaRPr lang="en-US" sz="772" dirty="0"/>
          </a:p>
        </p:txBody>
      </p:sp>
      <p:sp>
        <p:nvSpPr>
          <p:cNvPr id="66" name="Object65"/>
          <p:cNvSpPr/>
          <p:nvPr/>
        </p:nvSpPr>
        <p:spPr>
          <a:xfrm>
            <a:off x="7523219" y="2548037"/>
            <a:ext cx="720233" cy="2217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Backend App
Functions</a:t>
            </a:r>
            <a:endParaRPr lang="en-US" sz="772" dirty="0"/>
          </a:p>
        </p:txBody>
      </p:sp>
      <p:sp>
        <p:nvSpPr>
          <p:cNvPr id="67" name="Object66"/>
          <p:cNvSpPr/>
          <p:nvPr/>
        </p:nvSpPr>
        <p:spPr>
          <a:xfrm>
            <a:off x="1960523" y="2840843"/>
            <a:ext cx="1795104" cy="159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4"/>
              </a:lnSpc>
            </a:pPr>
            <a:r>
              <a:rPr lang="en-US" sz="1061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Управляемый кластер K8S</a:t>
            </a:r>
            <a:endParaRPr lang="en-US" sz="1061" dirty="0"/>
          </a:p>
        </p:txBody>
      </p:sp>
      <p:sp>
        <p:nvSpPr>
          <p:cNvPr id="68" name="Object67"/>
          <p:cNvSpPr/>
          <p:nvPr/>
        </p:nvSpPr>
        <p:spPr>
          <a:xfrm>
            <a:off x="2161714" y="3151579"/>
            <a:ext cx="692310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Frontend App</a:t>
            </a:r>
            <a:endParaRPr lang="en-US" sz="772" dirty="0"/>
          </a:p>
        </p:txBody>
      </p:sp>
      <p:sp>
        <p:nvSpPr>
          <p:cNvPr id="69" name="Object68"/>
          <p:cNvSpPr/>
          <p:nvPr/>
        </p:nvSpPr>
        <p:spPr>
          <a:xfrm>
            <a:off x="3293066" y="3151579"/>
            <a:ext cx="692310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Frontend App</a:t>
            </a:r>
            <a:endParaRPr lang="en-US" sz="772" dirty="0"/>
          </a:p>
        </p:txBody>
      </p:sp>
      <p:sp>
        <p:nvSpPr>
          <p:cNvPr id="70" name="Object69"/>
          <p:cNvSpPr/>
          <p:nvPr/>
        </p:nvSpPr>
        <p:spPr>
          <a:xfrm>
            <a:off x="4735888" y="1676783"/>
            <a:ext cx="655550" cy="208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Synapse API</a:t>
            </a:r>
            <a:r>
              <a:rPr sz="1158"/>
              <a:t/>
            </a:r>
            <a:br>
              <a:rPr sz="1158"/>
            </a:b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Management</a:t>
            </a:r>
            <a:endParaRPr lang="en-US" sz="772" dirty="0"/>
          </a:p>
        </p:txBody>
      </p:sp>
      <p:sp>
        <p:nvSpPr>
          <p:cNvPr id="71" name="Object70"/>
          <p:cNvSpPr/>
          <p:nvPr/>
        </p:nvSpPr>
        <p:spPr>
          <a:xfrm>
            <a:off x="3296129" y="1796387"/>
            <a:ext cx="882199" cy="470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Балансировка  нагрузки
и Synapse API Management</a:t>
            </a:r>
            <a:endParaRPr lang="en-US" sz="772" dirty="0"/>
          </a:p>
        </p:txBody>
      </p:sp>
      <p:sp>
        <p:nvSpPr>
          <p:cNvPr id="72" name="Object71"/>
          <p:cNvSpPr/>
          <p:nvPr/>
        </p:nvSpPr>
        <p:spPr>
          <a:xfrm>
            <a:off x="1917636" y="1804102"/>
            <a:ext cx="928475" cy="323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Аутентификация и авторизация
Keycloak SE
IAM</a:t>
            </a:r>
            <a:endParaRPr lang="en-US" sz="772" dirty="0"/>
          </a:p>
        </p:txBody>
      </p:sp>
      <p:sp>
        <p:nvSpPr>
          <p:cNvPr id="73" name="Object72"/>
          <p:cNvSpPr/>
          <p:nvPr/>
        </p:nvSpPr>
        <p:spPr>
          <a:xfrm>
            <a:off x="4735887" y="3263581"/>
            <a:ext cx="502384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DataTools</a:t>
            </a:r>
            <a:endParaRPr lang="en-US" sz="772" dirty="0"/>
          </a:p>
        </p:txBody>
      </p:sp>
      <p:sp>
        <p:nvSpPr>
          <p:cNvPr id="74" name="Object73"/>
          <p:cNvSpPr/>
          <p:nvPr/>
        </p:nvSpPr>
        <p:spPr>
          <a:xfrm>
            <a:off x="6022480" y="1676783"/>
            <a:ext cx="1090541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Synapse Service Mesh</a:t>
            </a:r>
            <a:endParaRPr lang="en-US" sz="772" dirty="0"/>
          </a:p>
        </p:txBody>
      </p:sp>
      <p:sp>
        <p:nvSpPr>
          <p:cNvPr id="75" name="Object74"/>
          <p:cNvSpPr/>
          <p:nvPr/>
        </p:nvSpPr>
        <p:spPr>
          <a:xfrm>
            <a:off x="6028607" y="3067529"/>
            <a:ext cx="575904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Data Space</a:t>
            </a:r>
            <a:endParaRPr lang="en-US" sz="772" dirty="0"/>
          </a:p>
        </p:txBody>
      </p:sp>
      <p:sp>
        <p:nvSpPr>
          <p:cNvPr id="76" name="Object75"/>
          <p:cNvSpPr/>
          <p:nvPr/>
        </p:nvSpPr>
        <p:spPr>
          <a:xfrm>
            <a:off x="7535759" y="3067529"/>
            <a:ext cx="575904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Data Space</a:t>
            </a:r>
            <a:endParaRPr lang="en-US" sz="772" dirty="0"/>
          </a:p>
        </p:txBody>
      </p:sp>
      <p:sp>
        <p:nvSpPr>
          <p:cNvPr id="77" name="Object76"/>
          <p:cNvSpPr/>
          <p:nvPr/>
        </p:nvSpPr>
        <p:spPr>
          <a:xfrm>
            <a:off x="9753600" y="1940228"/>
            <a:ext cx="765829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СУБД Pangolin</a:t>
            </a:r>
            <a:endParaRPr lang="en-US" sz="772" dirty="0"/>
          </a:p>
        </p:txBody>
      </p:sp>
      <p:sp>
        <p:nvSpPr>
          <p:cNvPr id="78" name="Object77"/>
          <p:cNvSpPr/>
          <p:nvPr/>
        </p:nvSpPr>
        <p:spPr>
          <a:xfrm>
            <a:off x="9753600" y="2399726"/>
            <a:ext cx="698436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Кэш DataGrid</a:t>
            </a:r>
            <a:endParaRPr lang="en-US" sz="772" dirty="0"/>
          </a:p>
        </p:txBody>
      </p:sp>
      <p:sp>
        <p:nvSpPr>
          <p:cNvPr id="79" name="Object78"/>
          <p:cNvSpPr/>
          <p:nvPr/>
        </p:nvSpPr>
        <p:spPr>
          <a:xfrm>
            <a:off x="9753600" y="2859223"/>
            <a:ext cx="1151807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Объектное хранилище</a:t>
            </a:r>
            <a:endParaRPr lang="en-US" sz="772" dirty="0"/>
          </a:p>
        </p:txBody>
      </p:sp>
      <p:sp>
        <p:nvSpPr>
          <p:cNvPr id="80" name="Object79"/>
          <p:cNvSpPr/>
          <p:nvPr/>
        </p:nvSpPr>
        <p:spPr>
          <a:xfrm>
            <a:off x="9753600" y="3318721"/>
            <a:ext cx="667803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MPP SDP DB</a:t>
            </a:r>
            <a:endParaRPr lang="en-US" sz="772" dirty="0"/>
          </a:p>
        </p:txBody>
      </p:sp>
      <p:sp>
        <p:nvSpPr>
          <p:cNvPr id="81" name="Object80"/>
          <p:cNvSpPr/>
          <p:nvPr/>
        </p:nvSpPr>
        <p:spPr>
          <a:xfrm>
            <a:off x="9753600" y="3778218"/>
            <a:ext cx="1059908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BigData SDP Hadoop</a:t>
            </a:r>
            <a:endParaRPr lang="en-US" sz="772" dirty="0"/>
          </a:p>
        </p:txBody>
      </p:sp>
      <p:sp>
        <p:nvSpPr>
          <p:cNvPr id="82" name="Object81"/>
          <p:cNvSpPr/>
          <p:nvPr/>
        </p:nvSpPr>
        <p:spPr>
          <a:xfrm>
            <a:off x="9753600" y="4237716"/>
            <a:ext cx="729069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SDP DataFlow</a:t>
            </a:r>
            <a:endParaRPr lang="en-US" sz="772" dirty="0"/>
          </a:p>
        </p:txBody>
      </p:sp>
      <p:sp>
        <p:nvSpPr>
          <p:cNvPr id="83" name="Object82"/>
          <p:cNvSpPr/>
          <p:nvPr/>
        </p:nvSpPr>
        <p:spPr>
          <a:xfrm>
            <a:off x="4601102" y="1248789"/>
            <a:ext cx="465715" cy="192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30"/>
              </a:lnSpc>
            </a:pPr>
            <a:r>
              <a:rPr lang="en-US" sz="1457" kern="0" spc="29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Back</a:t>
            </a:r>
            <a:endParaRPr lang="en-US" sz="1457" dirty="0"/>
          </a:p>
        </p:txBody>
      </p:sp>
      <p:sp>
        <p:nvSpPr>
          <p:cNvPr id="84" name="Object83"/>
          <p:cNvSpPr/>
          <p:nvPr/>
        </p:nvSpPr>
        <p:spPr>
          <a:xfrm>
            <a:off x="9644207" y="1248789"/>
            <a:ext cx="1167568" cy="385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30"/>
              </a:lnSpc>
            </a:pPr>
            <a:r>
              <a:rPr lang="en-US" sz="1457" kern="0" spc="29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Данные
и аналитика</a:t>
            </a:r>
            <a:endParaRPr lang="en-US" sz="1457" dirty="0"/>
          </a:p>
        </p:txBody>
      </p:sp>
      <p:sp>
        <p:nvSpPr>
          <p:cNvPr id="85" name="Object84"/>
          <p:cNvSpPr/>
          <p:nvPr/>
        </p:nvSpPr>
        <p:spPr>
          <a:xfrm>
            <a:off x="5803286" y="2074045"/>
            <a:ext cx="1699742" cy="107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29"/>
              </a:lnSpc>
            </a:pPr>
            <a:r>
              <a:rPr lang="en-US" sz="789" kern="0" spc="16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Управляемый кластер K8S</a:t>
            </a:r>
            <a:endParaRPr lang="en-US" sz="789" dirty="0"/>
          </a:p>
        </p:txBody>
      </p:sp>
      <p:sp>
        <p:nvSpPr>
          <p:cNvPr id="86" name="Object85"/>
          <p:cNvSpPr/>
          <p:nvPr/>
        </p:nvSpPr>
        <p:spPr>
          <a:xfrm>
            <a:off x="5912848" y="3338704"/>
            <a:ext cx="612663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Шарда 1 / SI</a:t>
            </a:r>
            <a:endParaRPr lang="en-US" sz="772" dirty="0"/>
          </a:p>
        </p:txBody>
      </p:sp>
      <p:sp>
        <p:nvSpPr>
          <p:cNvPr id="87" name="Object86"/>
          <p:cNvSpPr/>
          <p:nvPr/>
        </p:nvSpPr>
        <p:spPr>
          <a:xfrm>
            <a:off x="7416816" y="3338704"/>
            <a:ext cx="655550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Шарда N / SI</a:t>
            </a:r>
            <a:endParaRPr lang="en-US" sz="772" dirty="0"/>
          </a:p>
        </p:txBody>
      </p:sp>
      <p:sp>
        <p:nvSpPr>
          <p:cNvPr id="88" name="Object87"/>
          <p:cNvSpPr/>
          <p:nvPr/>
        </p:nvSpPr>
        <p:spPr>
          <a:xfrm>
            <a:off x="3777070" y="4274475"/>
            <a:ext cx="551397" cy="208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Kafka Sber</a:t>
            </a:r>
            <a:r>
              <a:rPr sz="1158"/>
              <a:t/>
            </a:r>
            <a:br>
              <a:rPr sz="1158"/>
            </a:b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edition</a:t>
            </a:r>
            <a:endParaRPr lang="en-US" sz="772" dirty="0"/>
          </a:p>
        </p:txBody>
      </p:sp>
      <p:sp>
        <p:nvSpPr>
          <p:cNvPr id="89" name="Object88"/>
          <p:cNvSpPr/>
          <p:nvPr/>
        </p:nvSpPr>
        <p:spPr>
          <a:xfrm>
            <a:off x="4972636" y="4271720"/>
            <a:ext cx="729069" cy="208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Synapse Event
Processing</a:t>
            </a:r>
            <a:endParaRPr lang="en-US" sz="772" dirty="0"/>
          </a:p>
        </p:txBody>
      </p:sp>
      <p:sp>
        <p:nvSpPr>
          <p:cNvPr id="90" name="Object89"/>
          <p:cNvSpPr/>
          <p:nvPr/>
        </p:nvSpPr>
        <p:spPr>
          <a:xfrm>
            <a:off x="3558915" y="3940511"/>
            <a:ext cx="2270479" cy="159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4"/>
              </a:lnSpc>
            </a:pPr>
            <a:r>
              <a:rPr lang="en-US" sz="1061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Событийная обработка Synapse</a:t>
            </a:r>
            <a:endParaRPr lang="en-US" sz="1061" dirty="0"/>
          </a:p>
        </p:txBody>
      </p:sp>
      <p:sp>
        <p:nvSpPr>
          <p:cNvPr id="91" name="Object90"/>
          <p:cNvSpPr/>
          <p:nvPr/>
        </p:nvSpPr>
        <p:spPr>
          <a:xfrm>
            <a:off x="7355024" y="1670656"/>
            <a:ext cx="1501025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Synapse Application Sharding</a:t>
            </a:r>
            <a:endParaRPr lang="en-US" sz="772" dirty="0"/>
          </a:p>
        </p:txBody>
      </p:sp>
      <p:sp>
        <p:nvSpPr>
          <p:cNvPr id="92" name="Object91"/>
          <p:cNvSpPr/>
          <p:nvPr/>
        </p:nvSpPr>
        <p:spPr>
          <a:xfrm>
            <a:off x="1191114" y="3948224"/>
            <a:ext cx="1514638" cy="159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4"/>
              </a:lnSpc>
            </a:pPr>
            <a:r>
              <a:rPr lang="en-US" sz="1061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Статический контент</a:t>
            </a:r>
            <a:endParaRPr lang="en-US" sz="1061" dirty="0"/>
          </a:p>
        </p:txBody>
      </p:sp>
      <p:sp>
        <p:nvSpPr>
          <p:cNvPr id="93" name="Object92"/>
          <p:cNvSpPr/>
          <p:nvPr/>
        </p:nvSpPr>
        <p:spPr>
          <a:xfrm>
            <a:off x="1304973" y="4249969"/>
            <a:ext cx="1611305" cy="147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114"/>
              </a:lnSpc>
            </a:pPr>
            <a:r>
              <a:rPr lang="en-US" sz="1061" kern="0" spc="21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CDN + объектное хранилище</a:t>
            </a:r>
            <a:endParaRPr lang="en-US" sz="1061" dirty="0"/>
          </a:p>
        </p:txBody>
      </p:sp>
      <p:sp>
        <p:nvSpPr>
          <p:cNvPr id="94" name="Object93"/>
          <p:cNvSpPr/>
          <p:nvPr/>
        </p:nvSpPr>
        <p:spPr>
          <a:xfrm>
            <a:off x="7970750" y="4274131"/>
            <a:ext cx="784209" cy="208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Балансировка
нагрузки SynAI</a:t>
            </a:r>
            <a:endParaRPr lang="en-US" sz="772" dirty="0"/>
          </a:p>
        </p:txBody>
      </p:sp>
      <p:sp>
        <p:nvSpPr>
          <p:cNvPr id="95" name="Object94"/>
          <p:cNvSpPr/>
          <p:nvPr/>
        </p:nvSpPr>
        <p:spPr>
          <a:xfrm>
            <a:off x="6677130" y="4274131"/>
            <a:ext cx="937375" cy="208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Система принятия
решений SberDS</a:t>
            </a:r>
            <a:endParaRPr lang="en-US" sz="772" dirty="0"/>
          </a:p>
        </p:txBody>
      </p:sp>
      <p:sp>
        <p:nvSpPr>
          <p:cNvPr id="96" name="Object95"/>
          <p:cNvSpPr/>
          <p:nvPr/>
        </p:nvSpPr>
        <p:spPr>
          <a:xfrm>
            <a:off x="6566850" y="3950634"/>
            <a:ext cx="1877134" cy="159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4"/>
              </a:lnSpc>
            </a:pPr>
            <a:r>
              <a:rPr lang="en-US" sz="1061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Искусственный интеллект</a:t>
            </a:r>
            <a:endParaRPr lang="en-US" sz="1061" dirty="0"/>
          </a:p>
        </p:txBody>
      </p:sp>
      <p:sp>
        <p:nvSpPr>
          <p:cNvPr id="97" name="Object96"/>
          <p:cNvSpPr/>
          <p:nvPr/>
        </p:nvSpPr>
        <p:spPr>
          <a:xfrm>
            <a:off x="9140937" y="5242484"/>
            <a:ext cx="569777" cy="147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144"/>
              </a:lnSpc>
            </a:pPr>
            <a:r>
              <a:rPr lang="en-US" sz="1089" kern="0" spc="22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Monitor</a:t>
            </a:r>
            <a:endParaRPr lang="en-US" sz="1090" dirty="0"/>
          </a:p>
        </p:txBody>
      </p:sp>
      <p:sp>
        <p:nvSpPr>
          <p:cNvPr id="98" name="Object97"/>
          <p:cNvSpPr/>
          <p:nvPr/>
        </p:nvSpPr>
        <p:spPr>
          <a:xfrm>
            <a:off x="5942835" y="5242484"/>
            <a:ext cx="398231" cy="147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144"/>
              </a:lnSpc>
            </a:pPr>
            <a:r>
              <a:rPr lang="en-US" sz="1089" kern="0" spc="22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Audit</a:t>
            </a:r>
            <a:endParaRPr lang="en-US" sz="1090" dirty="0"/>
          </a:p>
        </p:txBody>
      </p:sp>
      <p:sp>
        <p:nvSpPr>
          <p:cNvPr id="99" name="Object98"/>
          <p:cNvSpPr/>
          <p:nvPr/>
        </p:nvSpPr>
        <p:spPr>
          <a:xfrm>
            <a:off x="3689526" y="5241891"/>
            <a:ext cx="1243730" cy="148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1158" dirty="0"/>
          </a:p>
        </p:txBody>
      </p:sp>
      <p:sp>
        <p:nvSpPr>
          <p:cNvPr id="100" name="Object99"/>
          <p:cNvSpPr/>
          <p:nvPr/>
        </p:nvSpPr>
        <p:spPr>
          <a:xfrm>
            <a:off x="1623558" y="5233784"/>
            <a:ext cx="2332181" cy="192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30"/>
              </a:lnSpc>
            </a:pPr>
            <a:r>
              <a:rPr lang="en-US" sz="1457" kern="0" spc="29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Operations &amp; Monitoring</a:t>
            </a:r>
            <a:endParaRPr lang="en-US" sz="1457" dirty="0"/>
          </a:p>
        </p:txBody>
      </p:sp>
      <p:sp>
        <p:nvSpPr>
          <p:cNvPr id="101" name="Object100"/>
          <p:cNvSpPr/>
          <p:nvPr/>
        </p:nvSpPr>
        <p:spPr>
          <a:xfrm>
            <a:off x="6151140" y="5795807"/>
            <a:ext cx="2805998" cy="318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4"/>
              </a:lnSpc>
            </a:pPr>
            <a:r>
              <a:rPr lang="en-US" sz="1061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SberCloud / On-Premise</a:t>
            </a:r>
            <a:endParaRPr lang="en-US" sz="1061" dirty="0"/>
          </a:p>
        </p:txBody>
      </p:sp>
      <p:sp>
        <p:nvSpPr>
          <p:cNvPr id="102" name="Object101"/>
          <p:cNvSpPr/>
          <p:nvPr/>
        </p:nvSpPr>
        <p:spPr>
          <a:xfrm>
            <a:off x="11371031" y="5708108"/>
            <a:ext cx="655550" cy="1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"/>
              </a:lnSpc>
            </a:pPr>
            <a:r>
              <a:rPr lang="en-US" sz="772" kern="0" spc="15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Приложение</a:t>
            </a:r>
            <a:endParaRPr lang="en-US" sz="772" dirty="0"/>
          </a:p>
        </p:txBody>
      </p:sp>
      <p:sp>
        <p:nvSpPr>
          <p:cNvPr id="103" name="Object102"/>
          <p:cNvSpPr/>
          <p:nvPr/>
        </p:nvSpPr>
        <p:spPr>
          <a:xfrm>
            <a:off x="10439783" y="6137405"/>
            <a:ext cx="1050419" cy="115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93"/>
              </a:lnSpc>
            </a:pPr>
            <a:r>
              <a:rPr lang="en-US" sz="850" kern="0" spc="17" dirty="0">
                <a:latin typeface="SB Sans Display Semibold" pitchFamily="34" charset="0"/>
                <a:ea typeface="SB Sans Display Semibold" pitchFamily="34" charset="-122"/>
                <a:cs typeface="SB Sans Display Semibold" pitchFamily="34" charset="-120"/>
              </a:rPr>
              <a:t>Платформа</a:t>
            </a:r>
            <a:endParaRPr lang="en-US" sz="850" dirty="0"/>
          </a:p>
        </p:txBody>
      </p:sp>
      <p:pic>
        <p:nvPicPr>
          <p:cNvPr id="104" name="Object 55" descr="preencoded.png"/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="" xmlns:asvg="http://schemas.microsoft.com/office/drawing/2016/SVG/main" r:embed="rId110"/>
              </a:ext>
            </a:extLst>
          </a:blip>
          <a:srcRect/>
          <a:stretch/>
        </p:blipFill>
        <p:spPr>
          <a:xfrm>
            <a:off x="5809788" y="4415388"/>
            <a:ext cx="708950" cy="1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ED9F2-F130-4A75-A195-30FEC233BC45}"/>
              </a:ext>
            </a:extLst>
          </p:cNvPr>
          <p:cNvSpPr txBox="1"/>
          <p:nvPr/>
        </p:nvSpPr>
        <p:spPr>
          <a:xfrm>
            <a:off x="643467" y="321734"/>
            <a:ext cx="497087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Cloud-Native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платформы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76D8A9-F853-450B-B622-CC5D571DB211}"/>
              </a:ext>
            </a:extLst>
          </p:cNvPr>
          <p:cNvSpPr/>
          <p:nvPr/>
        </p:nvSpPr>
        <p:spPr>
          <a:xfrm>
            <a:off x="323626" y="1325938"/>
            <a:ext cx="5610562" cy="485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</a:rPr>
              <a:t>Cloud-native</a:t>
            </a:r>
            <a:r>
              <a:rPr lang="en-US" sz="1400" b="0" i="0" dirty="0">
                <a:effectLst/>
              </a:rPr>
              <a:t> — </a:t>
            </a:r>
            <a:r>
              <a:rPr lang="en-US" sz="1400" b="0" i="0" dirty="0" err="1">
                <a:effectLst/>
              </a:rPr>
              <a:t>подход</a:t>
            </a:r>
            <a:r>
              <a:rPr lang="en-US" sz="1400" b="0" i="0" dirty="0">
                <a:effectLst/>
              </a:rPr>
              <a:t> к </a:t>
            </a:r>
            <a:r>
              <a:rPr lang="en-US" sz="1400" b="0" i="0" dirty="0" err="1">
                <a:effectLst/>
              </a:rPr>
              <a:t>созданию</a:t>
            </a:r>
            <a:r>
              <a:rPr lang="en-US" sz="1400" b="0" i="0" dirty="0">
                <a:effectLst/>
              </a:rPr>
              <a:t> и </a:t>
            </a:r>
            <a:r>
              <a:rPr lang="en-US" sz="1400" b="0" i="0" dirty="0" err="1">
                <a:effectLst/>
              </a:rPr>
              <a:t>выполнению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приложений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использующий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преимущества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облачной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модели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подходит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для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частных</a:t>
            </a:r>
            <a:r>
              <a:rPr lang="en-US" sz="1400" b="0" i="0" dirty="0">
                <a:effectLst/>
              </a:rPr>
              <a:t> и </a:t>
            </a:r>
            <a:r>
              <a:rPr lang="en-US" sz="1400" b="0" i="0" dirty="0" err="1">
                <a:effectLst/>
              </a:rPr>
              <a:t>публичных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облаков</a:t>
            </a:r>
            <a:r>
              <a:rPr lang="en-US" sz="1400" b="0" i="0" dirty="0">
                <a:effectLst/>
              </a:rPr>
              <a:t>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</a:rPr>
              <a:t>Cloud-native</a:t>
            </a:r>
            <a:r>
              <a:rPr lang="en-US" sz="1400" b="0" i="0" dirty="0">
                <a:effectLst/>
              </a:rPr>
              <a:t> — </a:t>
            </a:r>
            <a:r>
              <a:rPr lang="en-US" sz="1400" b="0" i="0" dirty="0" err="1">
                <a:effectLst/>
              </a:rPr>
              <a:t>это</a:t>
            </a:r>
            <a:r>
              <a:rPr lang="en-US" sz="1400" b="0" i="0" dirty="0">
                <a:effectLst/>
              </a:rPr>
              <a:t> о </a:t>
            </a:r>
            <a:r>
              <a:rPr lang="en-US" sz="1400" b="0" i="0" dirty="0" err="1">
                <a:effectLst/>
              </a:rPr>
              <a:t>том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как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приложения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создают</a:t>
            </a:r>
            <a:r>
              <a:rPr lang="en-US" sz="1400" b="0" i="0" dirty="0">
                <a:effectLst/>
              </a:rPr>
              <a:t> и </a:t>
            </a:r>
            <a:r>
              <a:rPr lang="en-US" sz="1400" b="0" i="0" dirty="0" err="1">
                <a:effectLst/>
              </a:rPr>
              <a:t>разворачивают</a:t>
            </a:r>
            <a:r>
              <a:rPr lang="en-US" sz="1400" b="0" i="0" dirty="0">
                <a:effectLst/>
              </a:rPr>
              <a:t>, а </a:t>
            </a:r>
            <a:r>
              <a:rPr lang="en-US" sz="1400" b="0" i="0" dirty="0" err="1">
                <a:effectLst/>
              </a:rPr>
              <a:t>не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где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это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происходит</a:t>
            </a:r>
            <a:r>
              <a:rPr lang="en-US" sz="1400" b="0" i="0" dirty="0">
                <a:effectLst/>
              </a:rPr>
              <a:t>. </a:t>
            </a:r>
            <a:r>
              <a:rPr lang="en-US" sz="1400" b="0" i="0" dirty="0" err="1">
                <a:effectLst/>
              </a:rPr>
              <a:t>Обычно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такие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приложения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строятся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как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набор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микросервисов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слабо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связанных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между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собой</a:t>
            </a:r>
            <a:r>
              <a:rPr lang="en-US" sz="1400" b="0" i="0" dirty="0">
                <a:effectLst/>
              </a:rPr>
              <a:t> и </a:t>
            </a:r>
            <a:r>
              <a:rPr lang="en-US" sz="1400" b="0" i="0" dirty="0" err="1">
                <a:effectLst/>
              </a:rPr>
              <a:t>упакованных</a:t>
            </a:r>
            <a:r>
              <a:rPr lang="en-US" sz="1400" b="0" i="0" dirty="0">
                <a:effectLst/>
              </a:rPr>
              <a:t> в </a:t>
            </a:r>
            <a:r>
              <a:rPr lang="en-US" sz="1400" b="0" i="0" dirty="0" err="1">
                <a:effectLst/>
              </a:rPr>
              <a:t>контейнеры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управляются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они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облачной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платформой</a:t>
            </a:r>
            <a:r>
              <a:rPr lang="en-US" sz="14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Cloud Native Computing Foundation </a:t>
            </a:r>
            <a:r>
              <a:rPr lang="en-US" sz="1500" dirty="0" err="1"/>
              <a:t>официальное</a:t>
            </a:r>
            <a:r>
              <a:rPr lang="en-US" sz="1500" dirty="0"/>
              <a:t> </a:t>
            </a:r>
            <a:r>
              <a:rPr lang="en-US" sz="1500" dirty="0" err="1"/>
              <a:t>определение</a:t>
            </a:r>
            <a:r>
              <a:rPr lang="en-US" sz="1500" dirty="0"/>
              <a:t>:</a:t>
            </a:r>
          </a:p>
          <a:p>
            <a:pPr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ru-RU" sz="1500" i="1" dirty="0" err="1"/>
              <a:t>Облачные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технологии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позволяют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организациям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создавать</a:t>
            </a:r>
            <a:r>
              <a:rPr lang="en-US" altLang="ru-RU" sz="1500" i="1" dirty="0"/>
              <a:t> и </a:t>
            </a:r>
            <a:r>
              <a:rPr lang="en-US" altLang="ru-RU" sz="1500" i="1" dirty="0" err="1"/>
              <a:t>запускать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масштабируемые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приложения</a:t>
            </a:r>
            <a:r>
              <a:rPr lang="en-US" altLang="ru-RU" sz="1500" i="1" dirty="0"/>
              <a:t> в </a:t>
            </a:r>
            <a:r>
              <a:rPr lang="en-US" altLang="ru-RU" sz="1500" i="1" dirty="0" err="1"/>
              <a:t>современных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динамических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средах</a:t>
            </a:r>
            <a:r>
              <a:rPr lang="en-US" altLang="ru-RU" sz="1500" i="1" dirty="0"/>
              <a:t>, </a:t>
            </a:r>
            <a:r>
              <a:rPr lang="en-US" altLang="ru-RU" sz="1500" i="1" dirty="0" err="1"/>
              <a:t>таких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как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общедоступные</a:t>
            </a:r>
            <a:r>
              <a:rPr lang="en-US" altLang="ru-RU" sz="1500" i="1" dirty="0"/>
              <a:t>, </a:t>
            </a:r>
            <a:r>
              <a:rPr lang="en-US" altLang="ru-RU" sz="1500" i="1" dirty="0" err="1"/>
              <a:t>частные</a:t>
            </a:r>
            <a:r>
              <a:rPr lang="en-US" altLang="ru-RU" sz="1500" i="1" dirty="0"/>
              <a:t> и </a:t>
            </a:r>
            <a:r>
              <a:rPr lang="en-US" altLang="ru-RU" sz="1500" i="1" dirty="0" err="1"/>
              <a:t>гибридные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облака</a:t>
            </a:r>
            <a:r>
              <a:rPr lang="en-US" altLang="ru-RU" sz="1500" i="1" dirty="0"/>
              <a:t>. </a:t>
            </a:r>
            <a:r>
              <a:rPr lang="en-US" altLang="ru-RU" sz="1500" i="1" dirty="0" err="1"/>
              <a:t>Контейнеры</a:t>
            </a:r>
            <a:r>
              <a:rPr lang="en-US" altLang="ru-RU" sz="1500" i="1" dirty="0"/>
              <a:t>, </a:t>
            </a:r>
            <a:r>
              <a:rPr lang="en-US" altLang="ru-RU" sz="1500" i="1" dirty="0" err="1"/>
              <a:t>сетки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служб</a:t>
            </a:r>
            <a:r>
              <a:rPr lang="en-US" altLang="ru-RU" sz="1500" i="1" dirty="0"/>
              <a:t>, </a:t>
            </a:r>
            <a:r>
              <a:rPr lang="en-US" altLang="ru-RU" sz="1500" i="1" dirty="0" err="1"/>
              <a:t>микрослужбы</a:t>
            </a:r>
            <a:r>
              <a:rPr lang="en-US" altLang="ru-RU" sz="1500" i="1" dirty="0"/>
              <a:t>, </a:t>
            </a:r>
            <a:r>
              <a:rPr lang="en-US" altLang="ru-RU" sz="1500" i="1" dirty="0" err="1"/>
              <a:t>неизменяемая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инфраструктура</a:t>
            </a:r>
            <a:r>
              <a:rPr lang="en-US" altLang="ru-RU" sz="1500" i="1" dirty="0"/>
              <a:t> и </a:t>
            </a:r>
            <a:r>
              <a:rPr lang="en-US" altLang="ru-RU" sz="1500" i="1" dirty="0" err="1"/>
              <a:t>декларативные</a:t>
            </a:r>
            <a:r>
              <a:rPr lang="en-US" altLang="ru-RU" sz="1500" i="1" dirty="0"/>
              <a:t> API </a:t>
            </a:r>
            <a:r>
              <a:rPr lang="en-US" altLang="ru-RU" sz="1500" i="1" dirty="0" err="1"/>
              <a:t>демонстрируют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этот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подход</a:t>
            </a:r>
            <a:r>
              <a:rPr lang="en-US" altLang="ru-RU" sz="1500" i="1" dirty="0"/>
              <a:t>.</a:t>
            </a:r>
            <a:endParaRPr lang="en-US" altLang="ru-RU" sz="1500" dirty="0"/>
          </a:p>
          <a:p>
            <a:pPr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ru-RU" sz="1500" i="1" dirty="0" err="1"/>
              <a:t>Эти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методы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обеспечивают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слабо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связанные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системы</a:t>
            </a:r>
            <a:r>
              <a:rPr lang="en-US" altLang="ru-RU" sz="1500" i="1" dirty="0"/>
              <a:t>, </a:t>
            </a:r>
            <a:r>
              <a:rPr lang="en-US" altLang="ru-RU" sz="1500" i="1" dirty="0" err="1"/>
              <a:t>которые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являются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устойчивыми</a:t>
            </a:r>
            <a:r>
              <a:rPr lang="en-US" altLang="ru-RU" sz="1500" i="1" dirty="0"/>
              <a:t>, </a:t>
            </a:r>
            <a:r>
              <a:rPr lang="en-US" altLang="ru-RU" sz="1500" i="1" dirty="0" err="1"/>
              <a:t>управляемыми</a:t>
            </a:r>
            <a:r>
              <a:rPr lang="en-US" altLang="ru-RU" sz="1500" i="1" dirty="0"/>
              <a:t> и </a:t>
            </a:r>
            <a:r>
              <a:rPr lang="en-US" altLang="ru-RU" sz="1500" i="1" dirty="0" err="1"/>
              <a:t>наблюдаемыми</a:t>
            </a:r>
            <a:r>
              <a:rPr lang="en-US" altLang="ru-RU" sz="1500" i="1" dirty="0"/>
              <a:t>. В </a:t>
            </a:r>
            <a:r>
              <a:rPr lang="en-US" altLang="ru-RU" sz="1500" i="1" dirty="0" err="1"/>
              <a:t>сочетании</a:t>
            </a:r>
            <a:r>
              <a:rPr lang="en-US" altLang="ru-RU" sz="1500" i="1" dirty="0"/>
              <a:t> с </a:t>
            </a:r>
            <a:r>
              <a:rPr lang="en-US" altLang="ru-RU" sz="1500" i="1" dirty="0" err="1"/>
              <a:t>надежной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автоматизацией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они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позволяют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инженерам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часто</a:t>
            </a:r>
            <a:r>
              <a:rPr lang="en-US" altLang="ru-RU" sz="1500" i="1" dirty="0"/>
              <a:t> и </a:t>
            </a:r>
            <a:r>
              <a:rPr lang="en-US" altLang="ru-RU" sz="1500" i="1" dirty="0" err="1"/>
              <a:t>предсказуемо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вносить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важные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изменения</a:t>
            </a:r>
            <a:r>
              <a:rPr lang="en-US" altLang="ru-RU" sz="1500" i="1" dirty="0"/>
              <a:t> с </a:t>
            </a:r>
            <a:r>
              <a:rPr lang="en-US" altLang="ru-RU" sz="1500" i="1" dirty="0" err="1"/>
              <a:t>минимальными</a:t>
            </a:r>
            <a:r>
              <a:rPr lang="en-US" altLang="ru-RU" sz="1500" i="1" dirty="0"/>
              <a:t> </a:t>
            </a:r>
            <a:r>
              <a:rPr lang="en-US" altLang="ru-RU" sz="1500" i="1" dirty="0" err="1"/>
              <a:t>затратами</a:t>
            </a:r>
            <a:r>
              <a:rPr lang="en-US" altLang="ru-RU" sz="1500" i="1" dirty="0"/>
              <a:t>.</a:t>
            </a:r>
          </a:p>
          <a:p>
            <a:pPr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i="1" dirty="0"/>
          </a:p>
          <a:p>
            <a:pPr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1" dirty="0" err="1"/>
              <a:t>Облачная</a:t>
            </a:r>
            <a:r>
              <a:rPr lang="en-US" sz="1500" i="1" dirty="0"/>
              <a:t> </a:t>
            </a:r>
            <a:r>
              <a:rPr lang="en-US" sz="1500" i="1" dirty="0" err="1"/>
              <a:t>архитектура</a:t>
            </a:r>
            <a:r>
              <a:rPr lang="en-US" sz="1500" i="1" dirty="0"/>
              <a:t> и </a:t>
            </a:r>
            <a:r>
              <a:rPr lang="en-US" sz="1500" i="1" dirty="0" err="1"/>
              <a:t>технологии</a:t>
            </a:r>
            <a:r>
              <a:rPr lang="en-US" sz="1500" i="1" dirty="0"/>
              <a:t> — </a:t>
            </a:r>
            <a:r>
              <a:rPr lang="en-US" sz="1500" i="1" dirty="0" err="1"/>
              <a:t>это</a:t>
            </a:r>
            <a:r>
              <a:rPr lang="en-US" sz="1500" i="1" dirty="0"/>
              <a:t> </a:t>
            </a:r>
            <a:r>
              <a:rPr lang="en-US" sz="1500" i="1" dirty="0" err="1"/>
              <a:t>подход</a:t>
            </a:r>
            <a:r>
              <a:rPr lang="en-US" sz="1500" i="1" dirty="0"/>
              <a:t> к </a:t>
            </a:r>
            <a:r>
              <a:rPr lang="en-US" sz="1500" i="1" dirty="0" err="1"/>
              <a:t>проектированию</a:t>
            </a:r>
            <a:r>
              <a:rPr lang="en-US" sz="1500" i="1" dirty="0"/>
              <a:t>, </a:t>
            </a:r>
            <a:r>
              <a:rPr lang="en-US" sz="1500" i="1" dirty="0" err="1"/>
              <a:t>созданию</a:t>
            </a:r>
            <a:r>
              <a:rPr lang="en-US" sz="1500" i="1" dirty="0"/>
              <a:t> и </a:t>
            </a:r>
            <a:r>
              <a:rPr lang="en-US" sz="1500" i="1" dirty="0" err="1"/>
              <a:t>эксплуатации</a:t>
            </a:r>
            <a:r>
              <a:rPr lang="en-US" sz="1500" i="1" dirty="0"/>
              <a:t> </a:t>
            </a:r>
            <a:r>
              <a:rPr lang="en-US" sz="1500" i="1" dirty="0" err="1"/>
              <a:t>рабочих</a:t>
            </a:r>
            <a:r>
              <a:rPr lang="en-US" sz="1500" i="1" dirty="0"/>
              <a:t> </a:t>
            </a:r>
            <a:r>
              <a:rPr lang="en-US" sz="1500" i="1" dirty="0" err="1"/>
              <a:t>нагрузок</a:t>
            </a:r>
            <a:r>
              <a:rPr lang="en-US" sz="1500" i="1" dirty="0"/>
              <a:t>, </a:t>
            </a:r>
            <a:r>
              <a:rPr lang="en-US" sz="1500" i="1" dirty="0" err="1"/>
              <a:t>встроенных</a:t>
            </a:r>
            <a:r>
              <a:rPr lang="en-US" sz="1500" i="1" dirty="0"/>
              <a:t> в </a:t>
            </a:r>
            <a:r>
              <a:rPr lang="en-US" sz="1500" i="1" dirty="0" err="1"/>
              <a:t>облако</a:t>
            </a:r>
            <a:r>
              <a:rPr lang="en-US" sz="1500" i="1" dirty="0"/>
              <a:t> и </a:t>
            </a:r>
            <a:r>
              <a:rPr lang="en-US" sz="1500" i="1" dirty="0" err="1"/>
              <a:t>использующихся</a:t>
            </a:r>
            <a:r>
              <a:rPr lang="en-US" sz="1500" i="1" dirty="0"/>
              <a:t> в </a:t>
            </a:r>
            <a:r>
              <a:rPr lang="en-US" sz="1500" i="1" dirty="0" err="1"/>
              <a:t>полной</a:t>
            </a:r>
            <a:r>
              <a:rPr lang="en-US" sz="1500" i="1" dirty="0"/>
              <a:t> </a:t>
            </a:r>
            <a:r>
              <a:rPr lang="en-US" sz="1500" i="1" dirty="0" err="1"/>
              <a:t>мере</a:t>
            </a:r>
            <a:r>
              <a:rPr lang="en-US" sz="1500" i="1" dirty="0"/>
              <a:t> </a:t>
            </a:r>
            <a:r>
              <a:rPr lang="en-US" sz="1500" i="1" dirty="0" err="1"/>
              <a:t>преимущества</a:t>
            </a:r>
            <a:r>
              <a:rPr lang="en-US" sz="1500" i="1" dirty="0"/>
              <a:t> </a:t>
            </a:r>
            <a:r>
              <a:rPr lang="en-US" sz="1500" i="1" dirty="0" err="1"/>
              <a:t>модели</a:t>
            </a:r>
            <a:r>
              <a:rPr lang="en-US" sz="1500" i="1" dirty="0"/>
              <a:t> </a:t>
            </a:r>
            <a:r>
              <a:rPr lang="en-US" sz="1500" i="1" dirty="0" err="1"/>
              <a:t>облачных</a:t>
            </a:r>
            <a:r>
              <a:rPr lang="en-US" sz="1500" i="1" dirty="0"/>
              <a:t> </a:t>
            </a:r>
            <a:r>
              <a:rPr lang="en-US" sz="1500" i="1" dirty="0" err="1"/>
              <a:t>вычислений</a:t>
            </a:r>
            <a:r>
              <a:rPr lang="en-US" sz="1500" i="1" dirty="0"/>
              <a:t>.</a:t>
            </a:r>
            <a:endParaRPr lang="en-US" sz="1500" dirty="0"/>
          </a:p>
        </p:txBody>
      </p:sp>
      <p:sp>
        <p:nvSpPr>
          <p:cNvPr id="26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artner Identifies the Top Strategic Technology Trends for 2022 | Techsauce">
            <a:extLst>
              <a:ext uri="{FF2B5EF4-FFF2-40B4-BE49-F238E27FC236}">
                <a16:creationId xmlns:a16="http://schemas.microsoft.com/office/drawing/2014/main" id="{716DDE34-BEAC-46E7-8545-CABE2EF0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8179" y="1368583"/>
            <a:ext cx="5789829" cy="460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E6BE1D40-B183-4BF5-8D78-62D00F0F8835}"/>
              </a:ext>
            </a:extLst>
          </p:cNvPr>
          <p:cNvSpPr/>
          <p:nvPr/>
        </p:nvSpPr>
        <p:spPr>
          <a:xfrm>
            <a:off x="6342927" y="4502552"/>
            <a:ext cx="1817226" cy="775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5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9D50DEE-524B-414C-A1C1-C3E72AFA0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5534" y="94052"/>
            <a:ext cx="9043030" cy="62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Monolithic deployment versus microservices">
            <a:extLst>
              <a:ext uri="{FF2B5EF4-FFF2-40B4-BE49-F238E27FC236}">
                <a16:creationId xmlns:a16="http://schemas.microsoft.com/office/drawing/2014/main" id="{70400E2D-A417-429F-88EE-64319AE09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25304"/>
            <a:ext cx="10905066" cy="460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ED9F2-F130-4A75-A195-30FEC233BC45}"/>
              </a:ext>
            </a:extLst>
          </p:cNvPr>
          <p:cNvSpPr txBox="1"/>
          <p:nvPr/>
        </p:nvSpPr>
        <p:spPr>
          <a:xfrm>
            <a:off x="650418" y="78969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Cloud-Native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платформы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ru-RU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особенности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F3A32-BD2E-4811-AD1E-BA77D13D04C0}"/>
              </a:ext>
            </a:extLst>
          </p:cNvPr>
          <p:cNvSpPr txBox="1"/>
          <p:nvPr/>
        </p:nvSpPr>
        <p:spPr>
          <a:xfrm>
            <a:off x="360342" y="1312606"/>
            <a:ext cx="11471316" cy="5223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Полная</a:t>
            </a:r>
            <a:r>
              <a:rPr lang="en-US" sz="2000" dirty="0"/>
              <a:t> </a:t>
            </a:r>
            <a:r>
              <a:rPr lang="en-US" sz="2000" dirty="0" err="1"/>
              <a:t>независимость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инфраструктуры</a:t>
            </a:r>
            <a:r>
              <a:rPr lang="en-US" sz="2000" dirty="0"/>
              <a:t> (</a:t>
            </a:r>
            <a:r>
              <a:rPr lang="en-US" sz="2000" dirty="0" err="1"/>
              <a:t>оборудования</a:t>
            </a:r>
            <a:r>
              <a:rPr lang="en-US" sz="2000" dirty="0"/>
              <a:t> и ОС)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Только</a:t>
            </a:r>
            <a:r>
              <a:rPr lang="en-US" sz="2000" dirty="0"/>
              <a:t> </a:t>
            </a:r>
            <a:r>
              <a:rPr lang="en-US" sz="2000" dirty="0" err="1"/>
              <a:t>открытые</a:t>
            </a:r>
            <a:r>
              <a:rPr lang="en-US" sz="2000" dirty="0"/>
              <a:t> </a:t>
            </a:r>
            <a:r>
              <a:rPr lang="en-US" sz="2000" dirty="0" err="1"/>
              <a:t>технологии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Повышенная</a:t>
            </a:r>
            <a:r>
              <a:rPr lang="en-US" sz="2000" dirty="0"/>
              <a:t> </a:t>
            </a:r>
            <a:r>
              <a:rPr lang="en-US" sz="2000" dirty="0" err="1"/>
              <a:t>надежность</a:t>
            </a:r>
            <a:r>
              <a:rPr lang="ru-RU" sz="2000" dirty="0"/>
              <a:t>, отказоустойчивость и самовосстановление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Постоянная</a:t>
            </a:r>
            <a:r>
              <a:rPr lang="en-US" sz="2000" dirty="0"/>
              <a:t> </a:t>
            </a:r>
            <a:r>
              <a:rPr lang="en-US" sz="2000" dirty="0" err="1"/>
              <a:t>доступность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Быстрое</a:t>
            </a:r>
            <a:r>
              <a:rPr lang="en-US" sz="2000" dirty="0"/>
              <a:t> </a:t>
            </a:r>
            <a:r>
              <a:rPr lang="en-US" sz="2000" dirty="0" err="1"/>
              <a:t>развертывание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Инфраструктура</a:t>
            </a:r>
            <a:r>
              <a:rPr lang="en-US" sz="2000" dirty="0"/>
              <a:t>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/>
              <a:t>код</a:t>
            </a:r>
            <a:r>
              <a:rPr lang="en-US" sz="2000" dirty="0"/>
              <a:t> (</a:t>
            </a:r>
            <a:r>
              <a:rPr lang="en-US" sz="2000" dirty="0" err="1"/>
              <a:t>необходимые</a:t>
            </a:r>
            <a:r>
              <a:rPr lang="en-US" sz="2000" dirty="0"/>
              <a:t> </a:t>
            </a:r>
            <a:r>
              <a:rPr lang="en-US" sz="2000" dirty="0" err="1"/>
              <a:t>системные</a:t>
            </a:r>
            <a:r>
              <a:rPr lang="en-US" sz="2000" dirty="0"/>
              <a:t> </a:t>
            </a:r>
            <a:r>
              <a:rPr lang="en-US" sz="2000" dirty="0" err="1"/>
              <a:t>компоненты</a:t>
            </a:r>
            <a:r>
              <a:rPr lang="en-US" sz="2000" dirty="0"/>
              <a:t> </a:t>
            </a:r>
            <a:r>
              <a:rPr lang="en-US" sz="2000" dirty="0" err="1"/>
              <a:t>разворачиваются</a:t>
            </a:r>
            <a:r>
              <a:rPr lang="en-US" sz="2000" dirty="0"/>
              <a:t> </a:t>
            </a:r>
            <a:r>
              <a:rPr lang="en-US" sz="2000" dirty="0" err="1"/>
              <a:t>так-же</a:t>
            </a:r>
            <a:r>
              <a:rPr lang="en-US" sz="2000" dirty="0"/>
              <a:t> </a:t>
            </a:r>
            <a:r>
              <a:rPr lang="en-US" sz="2000" dirty="0" err="1"/>
              <a:t>как</a:t>
            </a:r>
            <a:r>
              <a:rPr lang="en-US" sz="2000" dirty="0"/>
              <a:t> и </a:t>
            </a:r>
            <a:r>
              <a:rPr lang="en-US" sz="2000" dirty="0" err="1"/>
              <a:t>вместе</a:t>
            </a:r>
            <a:r>
              <a:rPr lang="en-US" sz="2000" dirty="0"/>
              <a:t> с </a:t>
            </a:r>
            <a:r>
              <a:rPr lang="en-US" sz="2000" dirty="0" err="1"/>
              <a:t>приложением</a:t>
            </a:r>
            <a:r>
              <a:rPr lang="en-US" sz="2000" dirty="0"/>
              <a:t>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Неограниченное</a:t>
            </a:r>
            <a:r>
              <a:rPr lang="en-US" sz="2000" dirty="0"/>
              <a:t> </a:t>
            </a:r>
            <a:r>
              <a:rPr lang="en-US" sz="2000" dirty="0" err="1"/>
              <a:t>горизонтальное</a:t>
            </a:r>
            <a:r>
              <a:rPr lang="en-US" sz="2000" dirty="0"/>
              <a:t> </a:t>
            </a:r>
            <a:r>
              <a:rPr lang="en-US" sz="2000" dirty="0" err="1"/>
              <a:t>масштабирование</a:t>
            </a:r>
            <a:r>
              <a:rPr lang="en-US" sz="2000" dirty="0"/>
              <a:t> </a:t>
            </a:r>
            <a:r>
              <a:rPr lang="en-US" sz="2000" dirty="0" err="1"/>
              <a:t>любого</a:t>
            </a:r>
            <a:r>
              <a:rPr lang="en-US" sz="2000" dirty="0"/>
              <a:t> </a:t>
            </a:r>
            <a:r>
              <a:rPr lang="en-US" sz="2000" dirty="0" err="1"/>
              <a:t>компонента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Подбор</a:t>
            </a:r>
            <a:r>
              <a:rPr lang="en-US" sz="2000" dirty="0"/>
              <a:t> </a:t>
            </a:r>
            <a:r>
              <a:rPr lang="en-US" sz="2000" dirty="0" err="1"/>
              <a:t>технологий</a:t>
            </a:r>
            <a:r>
              <a:rPr lang="en-US" sz="2000" dirty="0"/>
              <a:t> </a:t>
            </a:r>
            <a:r>
              <a:rPr lang="en-US" sz="2000" dirty="0" err="1"/>
              <a:t>под</a:t>
            </a:r>
            <a:r>
              <a:rPr lang="en-US" sz="2000" dirty="0"/>
              <a:t> </a:t>
            </a:r>
            <a:r>
              <a:rPr lang="en-US" sz="2000" dirty="0" err="1"/>
              <a:t>задачу</a:t>
            </a:r>
            <a:r>
              <a:rPr lang="en-US" sz="2000" dirty="0"/>
              <a:t> а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наоборот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Параллелизм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коробки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Централизация</a:t>
            </a:r>
            <a:r>
              <a:rPr lang="en-US" sz="2000" dirty="0"/>
              <a:t> и </a:t>
            </a:r>
            <a:r>
              <a:rPr lang="en-US" sz="2000" dirty="0" err="1"/>
              <a:t>вынос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приложений</a:t>
            </a:r>
            <a:r>
              <a:rPr lang="en-US" sz="2000" dirty="0"/>
              <a:t> (</a:t>
            </a:r>
            <a:r>
              <a:rPr lang="en-US" sz="2000" dirty="0" err="1"/>
              <a:t>логирования</a:t>
            </a:r>
            <a:r>
              <a:rPr lang="en-US" sz="2000" dirty="0"/>
              <a:t> (в </a:t>
            </a:r>
            <a:r>
              <a:rPr lang="en-US" sz="2000" dirty="0" err="1"/>
              <a:t>том</a:t>
            </a:r>
            <a:r>
              <a:rPr lang="en-US" sz="2000" dirty="0"/>
              <a:t> </a:t>
            </a:r>
            <a:r>
              <a:rPr lang="en-US" sz="2000" dirty="0" err="1"/>
              <a:t>числе</a:t>
            </a:r>
            <a:r>
              <a:rPr lang="en-US" sz="2000" dirty="0"/>
              <a:t> </a:t>
            </a:r>
            <a:r>
              <a:rPr lang="en-US" sz="2000" dirty="0" err="1"/>
              <a:t>аудита</a:t>
            </a:r>
            <a:r>
              <a:rPr lang="en-US" sz="2000" dirty="0"/>
              <a:t>), </a:t>
            </a:r>
            <a:r>
              <a:rPr lang="en-US" sz="2000" dirty="0" err="1"/>
              <a:t>мониторинга</a:t>
            </a:r>
            <a:r>
              <a:rPr lang="en-US" sz="2000" dirty="0"/>
              <a:t>, </a:t>
            </a:r>
            <a:r>
              <a:rPr lang="en-US" sz="2000" dirty="0" err="1"/>
              <a:t>авторизации</a:t>
            </a:r>
            <a:r>
              <a:rPr lang="en-US" sz="2000" dirty="0"/>
              <a:t> и </a:t>
            </a:r>
            <a:r>
              <a:rPr lang="en-US" sz="2000" dirty="0" err="1"/>
              <a:t>аутентификации</a:t>
            </a:r>
            <a:r>
              <a:rPr lang="en-US" sz="2000" dirty="0"/>
              <a:t>, </a:t>
            </a:r>
            <a:r>
              <a:rPr lang="en-US" sz="2000" dirty="0" err="1"/>
              <a:t>безопасности</a:t>
            </a:r>
            <a:r>
              <a:rPr lang="en-US" sz="2000" dirty="0"/>
              <a:t>)</a:t>
            </a:r>
            <a:endParaRPr lang="ru-RU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Удешевление эксплуатации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WEB frontend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AF71CC-4501-4EBE-9C32-158B077157DC}"/>
              </a:ext>
            </a:extLst>
          </p:cNvPr>
          <p:cNvSpPr/>
          <p:nvPr/>
        </p:nvSpPr>
        <p:spPr>
          <a:xfrm>
            <a:off x="609935" y="694661"/>
            <a:ext cx="3395330" cy="1306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Платформа целиком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BBEF67-06C3-4D39-84DF-7BB726DFC814}"/>
              </a:ext>
            </a:extLst>
          </p:cNvPr>
          <p:cNvSpPr/>
          <p:nvPr/>
        </p:nvSpPr>
        <p:spPr>
          <a:xfrm>
            <a:off x="4419935" y="694661"/>
            <a:ext cx="3395330" cy="1306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Собрать платформу самим из готовых компонент от разных вендоров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142F94-3DB0-49B0-A2C0-2C7BE30EF4F1}"/>
              </a:ext>
            </a:extLst>
          </p:cNvPr>
          <p:cNvSpPr/>
          <p:nvPr/>
        </p:nvSpPr>
        <p:spPr>
          <a:xfrm>
            <a:off x="8229935" y="694661"/>
            <a:ext cx="3395330" cy="1306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Сделать самим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VK (компания) — Википедия">
            <a:extLst>
              <a:ext uri="{FF2B5EF4-FFF2-40B4-BE49-F238E27FC236}">
                <a16:creationId xmlns:a16="http://schemas.microsoft.com/office/drawing/2014/main" id="{682B4EEF-B07D-46E5-878B-5F180277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2250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ндекс - Home | Facebook">
            <a:extLst>
              <a:ext uri="{FF2B5EF4-FFF2-40B4-BE49-F238E27FC236}">
                <a16:creationId xmlns:a16="http://schemas.microsoft.com/office/drawing/2014/main" id="{7CB46971-00F1-497A-A432-CB615444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200" y="3247852"/>
            <a:ext cx="2048363" cy="204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бер - Встречайте Сбер! Новое название, новый адрес сайта, а главное —  новые сервисы для жизни каждого из вас. | Facebook">
            <a:extLst>
              <a:ext uri="{FF2B5EF4-FFF2-40B4-BE49-F238E27FC236}">
                <a16:creationId xmlns:a16="http://schemas.microsoft.com/office/drawing/2014/main" id="{143DC2D5-6064-443A-9432-E780DDF0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9" y="315309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61F31-36A3-4722-9666-629D97680D0A}"/>
              </a:ext>
            </a:extLst>
          </p:cNvPr>
          <p:cNvSpPr txBox="1"/>
          <p:nvPr/>
        </p:nvSpPr>
        <p:spPr>
          <a:xfrm>
            <a:off x="367200" y="79200"/>
            <a:ext cx="114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Стратегии выбора</a:t>
            </a:r>
          </a:p>
        </p:txBody>
      </p:sp>
    </p:spTree>
    <p:extLst>
      <p:ext uri="{BB962C8B-B14F-4D97-AF65-F5344CB8AC3E}">
        <p14:creationId xmlns:p14="http://schemas.microsoft.com/office/powerpoint/2010/main" val="5708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AF71CC-4501-4EBE-9C32-158B077157DC}"/>
              </a:ext>
            </a:extLst>
          </p:cNvPr>
          <p:cNvSpPr/>
          <p:nvPr/>
        </p:nvSpPr>
        <p:spPr>
          <a:xfrm>
            <a:off x="609935" y="694661"/>
            <a:ext cx="3395330" cy="1306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Платформа целиком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BBEF67-06C3-4D39-84DF-7BB726DFC814}"/>
              </a:ext>
            </a:extLst>
          </p:cNvPr>
          <p:cNvSpPr/>
          <p:nvPr/>
        </p:nvSpPr>
        <p:spPr>
          <a:xfrm>
            <a:off x="4419935" y="694661"/>
            <a:ext cx="3395330" cy="1306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Собрать платформу самим из готовых компонент от разных вендоров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142F94-3DB0-49B0-A2C0-2C7BE30EF4F1}"/>
              </a:ext>
            </a:extLst>
          </p:cNvPr>
          <p:cNvSpPr/>
          <p:nvPr/>
        </p:nvSpPr>
        <p:spPr>
          <a:xfrm>
            <a:off x="8229935" y="694661"/>
            <a:ext cx="3395330" cy="1306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(3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Сделать самим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1D7585B-2D9B-438F-8891-39080E94BDB9}"/>
              </a:ext>
            </a:extLst>
          </p:cNvPr>
          <p:cNvCxnSpPr>
            <a:cxnSpLocks/>
          </p:cNvCxnSpPr>
          <p:nvPr/>
        </p:nvCxnSpPr>
        <p:spPr>
          <a:xfrm flipV="1">
            <a:off x="2023200" y="2417524"/>
            <a:ext cx="0" cy="920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3D5C717-E3BB-43A4-B1BC-A64774B9D086}"/>
              </a:ext>
            </a:extLst>
          </p:cNvPr>
          <p:cNvCxnSpPr>
            <a:cxnSpLocks/>
          </p:cNvCxnSpPr>
          <p:nvPr/>
        </p:nvCxnSpPr>
        <p:spPr>
          <a:xfrm flipH="1" flipV="1">
            <a:off x="4346532" y="2586625"/>
            <a:ext cx="1743468" cy="1649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Сбер - Встречайте Сбер! Новое название, новый адрес сайта, а главное —  новые сервисы для жизни каждого из вас. | Facebook">
            <a:extLst>
              <a:ext uri="{FF2B5EF4-FFF2-40B4-BE49-F238E27FC236}">
                <a16:creationId xmlns:a16="http://schemas.microsoft.com/office/drawing/2014/main" id="{E79B55DF-AD91-4284-96D9-4CE7CCFC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4" y="1648743"/>
            <a:ext cx="672562" cy="67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K (компания) — Википедия">
            <a:extLst>
              <a:ext uri="{FF2B5EF4-FFF2-40B4-BE49-F238E27FC236}">
                <a16:creationId xmlns:a16="http://schemas.microsoft.com/office/drawing/2014/main" id="{5DBC9398-54F8-4821-BAC1-D16BD841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319" y="1601347"/>
            <a:ext cx="672562" cy="6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D83299-C880-43DF-8A0B-F480B8C1FD8B}"/>
              </a:ext>
            </a:extLst>
          </p:cNvPr>
          <p:cNvSpPr txBox="1"/>
          <p:nvPr/>
        </p:nvSpPr>
        <p:spPr>
          <a:xfrm>
            <a:off x="367200" y="79200"/>
            <a:ext cx="114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Стратегии выбора</a:t>
            </a:r>
          </a:p>
        </p:txBody>
      </p:sp>
      <p:pic>
        <p:nvPicPr>
          <p:cNvPr id="22" name="Picture 2" descr="VK (компания) — Википедия">
            <a:extLst>
              <a:ext uri="{FF2B5EF4-FFF2-40B4-BE49-F238E27FC236}">
                <a16:creationId xmlns:a16="http://schemas.microsoft.com/office/drawing/2014/main" id="{1DE17D99-2D19-4895-8925-CEE62812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2250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Яндекс - Home | Facebook">
            <a:extLst>
              <a:ext uri="{FF2B5EF4-FFF2-40B4-BE49-F238E27FC236}">
                <a16:creationId xmlns:a16="http://schemas.microsoft.com/office/drawing/2014/main" id="{5ABE1B09-6E10-4A23-9A0D-F27E8B74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200" y="3247852"/>
            <a:ext cx="2048363" cy="204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Сбер - Встречайте Сбер! Новое название, новый адрес сайта, а главное —  новые сервисы для жизни каждого из вас. | Facebook">
            <a:extLst>
              <a:ext uri="{FF2B5EF4-FFF2-40B4-BE49-F238E27FC236}">
                <a16:creationId xmlns:a16="http://schemas.microsoft.com/office/drawing/2014/main" id="{E5578EE8-F9E1-47CA-AEAD-74B234E6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9" y="315309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92712D2-ABB7-49A3-A41E-3D3DED0EBD09}"/>
              </a:ext>
            </a:extLst>
          </p:cNvPr>
          <p:cNvCxnSpPr/>
          <p:nvPr/>
        </p:nvCxnSpPr>
        <p:spPr>
          <a:xfrm flipH="1">
            <a:off x="8797200" y="3153090"/>
            <a:ext cx="2743200" cy="24989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F9EE77D-8938-4B07-92B9-6438182561EA}"/>
              </a:ext>
            </a:extLst>
          </p:cNvPr>
          <p:cNvCxnSpPr>
            <a:cxnSpLocks/>
          </p:cNvCxnSpPr>
          <p:nvPr/>
        </p:nvCxnSpPr>
        <p:spPr>
          <a:xfrm>
            <a:off x="9294000" y="3153090"/>
            <a:ext cx="1861163" cy="270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09F234-A66B-4F4C-9D87-85834B528DD0}"/>
              </a:ext>
            </a:extLst>
          </p:cNvPr>
          <p:cNvSpPr txBox="1"/>
          <p:nvPr/>
        </p:nvSpPr>
        <p:spPr>
          <a:xfrm>
            <a:off x="263047" y="5755710"/>
            <a:ext cx="1168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Понимание будет или нет платформа в июне 2022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Начало развертывания летом 2022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Эксплуатация на полную с 2023</a:t>
            </a:r>
          </a:p>
        </p:txBody>
      </p:sp>
    </p:spTree>
    <p:extLst>
      <p:ext uri="{BB962C8B-B14F-4D97-AF65-F5344CB8AC3E}">
        <p14:creationId xmlns:p14="http://schemas.microsoft.com/office/powerpoint/2010/main" val="89963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7D83299-C880-43DF-8A0B-F480B8C1FD8B}"/>
              </a:ext>
            </a:extLst>
          </p:cNvPr>
          <p:cNvSpPr txBox="1"/>
          <p:nvPr/>
        </p:nvSpPr>
        <p:spPr>
          <a:xfrm>
            <a:off x="367200" y="79200"/>
            <a:ext cx="114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Платформа</a:t>
            </a:r>
          </a:p>
        </p:txBody>
      </p:sp>
      <p:pic>
        <p:nvPicPr>
          <p:cNvPr id="15" name="Рисунок 1" descr="image003">
            <a:extLst>
              <a:ext uri="{FF2B5EF4-FFF2-40B4-BE49-F238E27FC236}">
                <a16:creationId xmlns:a16="http://schemas.microsoft.com/office/drawing/2014/main" id="{7B220F3B-E3A4-4FE1-A308-FC17A280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4" y="1012640"/>
            <a:ext cx="11648334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8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7D83299-C880-43DF-8A0B-F480B8C1FD8B}"/>
              </a:ext>
            </a:extLst>
          </p:cNvPr>
          <p:cNvSpPr txBox="1"/>
          <p:nvPr/>
        </p:nvSpPr>
        <p:spPr>
          <a:xfrm>
            <a:off x="367200" y="79200"/>
            <a:ext cx="1146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Последствия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F1D8C-C15E-40EC-AEE6-33C1B3558649}"/>
              </a:ext>
            </a:extLst>
          </p:cNvPr>
          <p:cNvSpPr txBox="1"/>
          <p:nvPr/>
        </p:nvSpPr>
        <p:spPr>
          <a:xfrm>
            <a:off x="444674" y="563671"/>
            <a:ext cx="113235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Принципиально другое оборудование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Обычно это оборудование </a:t>
            </a:r>
            <a:r>
              <a:rPr lang="en-US" dirty="0"/>
              <a:t>Entry</a:t>
            </a:r>
            <a:r>
              <a:rPr lang="ru-RU" dirty="0"/>
              <a:t> левел или </a:t>
            </a:r>
            <a:r>
              <a:rPr lang="en-US" dirty="0"/>
              <a:t>Value</a:t>
            </a:r>
            <a:r>
              <a:rPr lang="ru-RU" dirty="0"/>
              <a:t>. Железа больше, но оно в разы дешевле и сильнее утилизируется.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Перспектива – </a:t>
            </a:r>
            <a:r>
              <a:rPr lang="en-US" dirty="0"/>
              <a:t>ARM </a:t>
            </a:r>
            <a:r>
              <a:rPr lang="ru-RU" dirty="0"/>
              <a:t>сервера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МНОГО сетевых дисков другого класса, в том числе </a:t>
            </a:r>
            <a:r>
              <a:rPr lang="en-US" dirty="0"/>
              <a:t>SSD</a:t>
            </a:r>
            <a:endParaRPr lang="ru-RU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+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Изменение модели и объёмов услуг эксплуатирующих служб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Кардинальное падение объёмов </a:t>
            </a:r>
            <a:r>
              <a:rPr lang="en-US" dirty="0"/>
              <a:t>DBA </a:t>
            </a:r>
            <a:r>
              <a:rPr lang="ru-RU" dirty="0"/>
              <a:t>вплоть до полного исчезновения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Отсутствие или уменьшение администрирования ОС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Пропадание понятия «система»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Почти полное отсутствие базисных работ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+</a:t>
            </a:r>
          </a:p>
          <a:p>
            <a:r>
              <a:rPr lang="ru-RU" dirty="0"/>
              <a:t>3) Изменение модели и объёмов услуг «продуктовых направлений»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Переориентация на продуктовые команды и продуктовый подход в создании развитии и сопровождении (модификации)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Новые профессии в составе продуктовых команд </a:t>
            </a:r>
            <a:r>
              <a:rPr lang="en-US" dirty="0"/>
              <a:t>DevOps </a:t>
            </a:r>
            <a:r>
              <a:rPr lang="ru-RU" dirty="0"/>
              <a:t>инженеры, Тестировщики, специалисты безопасности и изменение баланса профессий.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В перспективе падение объёмов в эксплуатации (1-2 уровень)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Agile </a:t>
            </a:r>
            <a:r>
              <a:rPr lang="ru-RU" dirty="0"/>
              <a:t>организация работ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Новый состав работ в продуктовых командах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dirty="0"/>
              <a:t>+</a:t>
            </a:r>
          </a:p>
          <a:p>
            <a:r>
              <a:rPr lang="ru-RU" dirty="0"/>
              <a:t>Изменение почти всех порядков и регламентов по которым мы живем.</a:t>
            </a:r>
          </a:p>
        </p:txBody>
      </p:sp>
    </p:spTree>
    <p:extLst>
      <p:ext uri="{BB962C8B-B14F-4D97-AF65-F5344CB8AC3E}">
        <p14:creationId xmlns:p14="http://schemas.microsoft.com/office/powerpoint/2010/main" val="237009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643</Words>
  <Application>Microsoft Office PowerPoint</Application>
  <PresentationFormat>Широкоэкранный</PresentationFormat>
  <Paragraphs>121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SB Sans Display Light</vt:lpstr>
      <vt:lpstr>SB Sans Display Semibold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Опарин</dc:creator>
  <cp:lastModifiedBy>Опарин Андрей Юрьевич</cp:lastModifiedBy>
  <cp:revision>10</cp:revision>
  <dcterms:created xsi:type="dcterms:W3CDTF">2022-05-26T01:00:19Z</dcterms:created>
  <dcterms:modified xsi:type="dcterms:W3CDTF">2022-05-26T10:48:10Z</dcterms:modified>
</cp:coreProperties>
</file>