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2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87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2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0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1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9ED-11FF-48ED-A8EE-12C33BEBA8D5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995-FB27-4F08-89AE-0BDE32B6F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303050/#applicationperformancemonitoring" TargetMode="External"/><Relationship Id="rId3" Type="http://schemas.openxmlformats.org/officeDocument/2006/relationships/hyperlink" Target="https://habr.com/ru/post/303050/#automatedtesting" TargetMode="External"/><Relationship Id="rId7" Type="http://schemas.openxmlformats.org/officeDocument/2006/relationships/hyperlink" Target="https://habr.com/ru/post/303050/#loadtesting" TargetMode="External"/><Relationship Id="rId2" Type="http://schemas.openxmlformats.org/officeDocument/2006/relationships/hyperlink" Target="https://habr.com/ru/post/303050/#continuous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303050/#configurationmanagement" TargetMode="External"/><Relationship Id="rId5" Type="http://schemas.openxmlformats.org/officeDocument/2006/relationships/hyperlink" Target="https://habr.com/ru/post/303050/#continuousdeployment" TargetMode="External"/><Relationship Id="rId4" Type="http://schemas.openxmlformats.org/officeDocument/2006/relationships/hyperlink" Target="https://habr.com/ru/post/303050/#infrastructureasco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&amp; </a:t>
            </a:r>
            <a:r>
              <a:rPr lang="en-US" dirty="0" err="1"/>
              <a:t>DevSecOps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29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разработчиками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Обсуждение (постоянно) того, что мы делаем и зачем.</a:t>
            </a:r>
          </a:p>
          <a:p>
            <a:r>
              <a:rPr lang="ru-RU" sz="3200" dirty="0"/>
              <a:t>Учим основам работы с </a:t>
            </a:r>
            <a:r>
              <a:rPr lang="ru-RU" sz="3200" dirty="0" err="1"/>
              <a:t>unix</a:t>
            </a:r>
            <a:r>
              <a:rPr lang="ru-RU" sz="3200" dirty="0"/>
              <a:t>, разработчик должен знать как его приложение должно выглядеть в бою.</a:t>
            </a:r>
          </a:p>
          <a:p>
            <a:r>
              <a:rPr lang="ru-RU" sz="3200" dirty="0"/>
              <a:t>Путь от «</a:t>
            </a:r>
            <a:r>
              <a:rPr lang="en-US" sz="3200" dirty="0"/>
              <a:t>Ops </a:t>
            </a:r>
            <a:r>
              <a:rPr lang="ru-RU" sz="3200" dirty="0"/>
              <a:t>пишет рецепты -&gt; учим </a:t>
            </a:r>
            <a:r>
              <a:rPr lang="en-US" sz="3200" dirty="0"/>
              <a:t>Dev</a:t>
            </a:r>
            <a:r>
              <a:rPr lang="ru-RU" sz="3200" dirty="0"/>
              <a:t> их править -&gt; </a:t>
            </a:r>
            <a:r>
              <a:rPr lang="en-US" sz="3200" dirty="0"/>
              <a:t>Dev </a:t>
            </a:r>
            <a:r>
              <a:rPr lang="ru-RU" sz="3200" dirty="0"/>
              <a:t>пишут рецепты». </a:t>
            </a:r>
          </a:p>
          <a:p>
            <a:r>
              <a:rPr lang="ru-RU" sz="3200" dirty="0"/>
              <a:t>Настройка инфраструктуры CI и </a:t>
            </a:r>
            <a:r>
              <a:rPr lang="en-US" sz="3200" dirty="0"/>
              <a:t>CD</a:t>
            </a:r>
            <a:r>
              <a:rPr lang="ru-RU" sz="3200" dirty="0"/>
              <a:t>.</a:t>
            </a:r>
          </a:p>
          <a:p>
            <a:r>
              <a:rPr lang="en-US" sz="3200" dirty="0"/>
              <a:t>C</a:t>
            </a:r>
            <a:r>
              <a:rPr lang="ru-RU" sz="3200" dirty="0"/>
              <a:t>троим безопасную инфраструктуру для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34292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Формальные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Continuous Integration</a:t>
            </a:r>
            <a:endParaRPr lang="en-US" sz="3200" dirty="0"/>
          </a:p>
          <a:p>
            <a:r>
              <a:rPr lang="en-US" sz="3200" dirty="0">
                <a:hlinkClick r:id="rId3"/>
              </a:rPr>
              <a:t>Automated Testing</a:t>
            </a:r>
            <a:endParaRPr lang="en-US" sz="3200" dirty="0"/>
          </a:p>
          <a:p>
            <a:r>
              <a:rPr lang="en-US" sz="3200" dirty="0">
                <a:hlinkClick r:id="rId4"/>
              </a:rPr>
              <a:t>Infrastructure as Code</a:t>
            </a:r>
            <a:endParaRPr lang="en-US" sz="3200" dirty="0"/>
          </a:p>
          <a:p>
            <a:r>
              <a:rPr lang="en-US" sz="3200" dirty="0">
                <a:hlinkClick r:id="rId5"/>
              </a:rPr>
              <a:t>Continuous Deployment</a:t>
            </a:r>
            <a:endParaRPr lang="en-US" sz="3200" dirty="0"/>
          </a:p>
          <a:p>
            <a:r>
              <a:rPr lang="en-US" sz="3200" dirty="0">
                <a:hlinkClick r:id="rId6"/>
              </a:rPr>
              <a:t>Configuration Management</a:t>
            </a:r>
            <a:endParaRPr lang="en-US" sz="3200" dirty="0"/>
          </a:p>
          <a:p>
            <a:r>
              <a:rPr lang="en-US" sz="3200" dirty="0">
                <a:hlinkClick r:id="rId7"/>
              </a:rPr>
              <a:t>Load Testing</a:t>
            </a:r>
            <a:endParaRPr lang="en-US" sz="3200" dirty="0"/>
          </a:p>
          <a:p>
            <a:r>
              <a:rPr lang="en-US" sz="3200" dirty="0">
                <a:hlinkClick r:id="rId8"/>
              </a:rPr>
              <a:t>Application Performance Monitoring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541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Непрерывная интеграция </a:t>
            </a:r>
            <a:r>
              <a:rPr lang="ru-RU" sz="2800" dirty="0"/>
              <a:t>(</a:t>
            </a:r>
            <a:r>
              <a:rPr lang="en-US" sz="2800" dirty="0"/>
              <a:t>Continuous Integration)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/>
              <a:t>Слияние рабочих копий кода в одну ветку (несколько раз в сутки).</a:t>
            </a:r>
          </a:p>
          <a:p>
            <a:r>
              <a:rPr lang="ru-RU" sz="3200" dirty="0"/>
              <a:t>Автоматическая сборка и доставка.</a:t>
            </a:r>
          </a:p>
          <a:p>
            <a:r>
              <a:rPr lang="ru-RU" sz="3200" dirty="0"/>
              <a:t>Оповещение успешности сборки.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Ускорение поставки (</a:t>
            </a:r>
            <a:r>
              <a:rPr lang="ru-RU" sz="3200" dirty="0" err="1"/>
              <a:t>Accelerate</a:t>
            </a:r>
            <a:r>
              <a:rPr lang="ru-RU" sz="3200" dirty="0"/>
              <a:t> </a:t>
            </a:r>
            <a:r>
              <a:rPr lang="ru-RU" sz="3200" dirty="0" err="1"/>
              <a:t>Delivery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Повторяемость (</a:t>
            </a:r>
            <a:r>
              <a:rPr lang="ru-RU" sz="3200" dirty="0" err="1"/>
              <a:t>Repeatability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568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тестирование </a:t>
            </a:r>
            <a:r>
              <a:rPr lang="ru-RU" sz="2800" dirty="0"/>
              <a:t>(</a:t>
            </a:r>
            <a:r>
              <a:rPr lang="en-US" sz="2800" dirty="0"/>
              <a:t>Automated Testing)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Автоматическая сборка и тестирование на стороне разработчика.</a:t>
            </a:r>
          </a:p>
          <a:p>
            <a:r>
              <a:rPr lang="ru-RU" sz="3200" dirty="0"/>
              <a:t>Оповещение успешности локальной сборки.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Ускорение поставки (</a:t>
            </a:r>
            <a:r>
              <a:rPr lang="ru-RU" sz="3200" dirty="0" err="1"/>
              <a:t>Accelerate</a:t>
            </a:r>
            <a:r>
              <a:rPr lang="ru-RU" sz="3200" dirty="0"/>
              <a:t> </a:t>
            </a:r>
            <a:r>
              <a:rPr lang="ru-RU" sz="3200" dirty="0" err="1"/>
              <a:t>Delivery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Повторяемость (</a:t>
            </a:r>
            <a:r>
              <a:rPr lang="ru-RU" sz="3200" dirty="0" err="1"/>
              <a:t>Repeatability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7558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 как код </a:t>
            </a:r>
            <a:r>
              <a:rPr lang="ru-RU" sz="2800" dirty="0"/>
              <a:t>(</a:t>
            </a:r>
            <a:r>
              <a:rPr lang="ru-RU" sz="2800" dirty="0" err="1"/>
              <a:t>Infrastructure</a:t>
            </a:r>
            <a:r>
              <a:rPr lang="ru-RU" sz="2800" dirty="0"/>
              <a:t> </a:t>
            </a:r>
            <a:r>
              <a:rPr lang="ru-RU" sz="2800" dirty="0" err="1"/>
              <a:t>as</a:t>
            </a:r>
            <a:r>
              <a:rPr lang="ru-RU" sz="2800" dirty="0"/>
              <a:t> </a:t>
            </a:r>
            <a:r>
              <a:rPr lang="ru-RU" sz="2800" dirty="0" err="1"/>
              <a:t>Code</a:t>
            </a:r>
            <a:r>
              <a:rPr lang="ru-RU" sz="28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Конфигурационные файлы, переменные окружения, что-то еще должны храниться в централизованном хранилище, в том же где и код.</a:t>
            </a:r>
          </a:p>
          <a:p>
            <a:r>
              <a:rPr lang="ru-RU" sz="3200" dirty="0"/>
              <a:t>Конфигурирование не на сервере а в хранилище.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Ускорение поставки (</a:t>
            </a:r>
            <a:r>
              <a:rPr lang="ru-RU" sz="3200" dirty="0" err="1"/>
              <a:t>Accelerate</a:t>
            </a:r>
            <a:r>
              <a:rPr lang="ru-RU" sz="3200" dirty="0"/>
              <a:t> </a:t>
            </a:r>
            <a:r>
              <a:rPr lang="ru-RU" sz="3200" dirty="0" err="1"/>
              <a:t>Delivery</a:t>
            </a:r>
            <a:r>
              <a:rPr lang="ru-RU" sz="3200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65868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Непрерывное развертывание </a:t>
            </a:r>
            <a:r>
              <a:rPr lang="ru-RU" sz="2400" dirty="0"/>
              <a:t>(</a:t>
            </a:r>
            <a:r>
              <a:rPr lang="en-US" sz="2400" dirty="0"/>
              <a:t>Continuous Deployment)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Ускорение поставки (</a:t>
            </a:r>
            <a:r>
              <a:rPr lang="ru-RU" sz="3200" dirty="0" err="1"/>
              <a:t>Accelerate</a:t>
            </a:r>
            <a:r>
              <a:rPr lang="ru-RU" sz="3200" dirty="0"/>
              <a:t> </a:t>
            </a:r>
            <a:r>
              <a:rPr lang="ru-RU" sz="3200" dirty="0" err="1"/>
              <a:t>Delivery</a:t>
            </a:r>
            <a:r>
              <a:rPr lang="ru-RU" sz="3200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53962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релизами </a:t>
            </a:r>
            <a:r>
              <a:rPr lang="ru-RU" sz="2800" dirty="0"/>
              <a:t>(</a:t>
            </a:r>
            <a:r>
              <a:rPr lang="en-US" sz="2800" dirty="0"/>
              <a:t>Release Management)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200" dirty="0"/>
              <a:t>Сборка и тестирование по формальному критерию.</a:t>
            </a:r>
          </a:p>
          <a:p>
            <a:pPr marL="0" indent="0">
              <a:buNone/>
            </a:pPr>
            <a:r>
              <a:rPr lang="ru-RU" sz="2200" dirty="0"/>
              <a:t>Примеры критериев:</a:t>
            </a:r>
          </a:p>
          <a:p>
            <a:pPr marL="0" indent="0">
              <a:buNone/>
            </a:pPr>
            <a:r>
              <a:rPr lang="ru-RU" sz="2200" dirty="0"/>
              <a:t>	DEV среда – сборка прошла без ошибок.</a:t>
            </a:r>
          </a:p>
          <a:p>
            <a:pPr marL="0" indent="0">
              <a:buNone/>
            </a:pPr>
            <a:r>
              <a:rPr lang="ru-RU" sz="2200" dirty="0"/>
              <a:t>	STAGE среда – сборка была установлена на DEV среде и </a:t>
            </a:r>
            <a:r>
              <a:rPr lang="ru-RU" sz="2200" dirty="0" err="1"/>
              <a:t>unit</a:t>
            </a:r>
            <a:r>
              <a:rPr lang="ru-RU" sz="2200" dirty="0"/>
              <a:t> тесты прошли успешно.</a:t>
            </a:r>
          </a:p>
          <a:p>
            <a:pPr marL="0" indent="0">
              <a:buNone/>
            </a:pPr>
            <a:r>
              <a:rPr lang="ru-RU" sz="2200" dirty="0"/>
              <a:t>	PROD среда – сборка прошла тестирование на STAGE среде, есть не более 5% </a:t>
            </a:r>
            <a:r>
              <a:rPr lang="ru-RU" sz="2200" dirty="0" err="1"/>
              <a:t>minor</a:t>
            </a:r>
            <a:r>
              <a:rPr lang="ru-RU" sz="2200" dirty="0"/>
              <a:t> багов, </a:t>
            </a:r>
            <a:r>
              <a:rPr lang="ru-RU" sz="2200" dirty="0" err="1"/>
              <a:t>major</a:t>
            </a:r>
            <a:r>
              <a:rPr lang="ru-RU" sz="2200" dirty="0"/>
              <a:t> багов нет, QA </a:t>
            </a:r>
            <a:r>
              <a:rPr lang="ru-RU" sz="2200" dirty="0" err="1"/>
              <a:t>Lead</a:t>
            </a:r>
            <a:r>
              <a:rPr lang="ru-RU" sz="2200" dirty="0"/>
              <a:t> и </a:t>
            </a:r>
            <a:r>
              <a:rPr lang="ru-RU" sz="2200" dirty="0" err="1"/>
              <a:t>Dev</a:t>
            </a:r>
            <a:r>
              <a:rPr lang="ru-RU" sz="2200" dirty="0"/>
              <a:t> </a:t>
            </a:r>
            <a:r>
              <a:rPr lang="ru-RU" sz="2200" dirty="0" err="1"/>
              <a:t>Lead</a:t>
            </a:r>
            <a:r>
              <a:rPr lang="ru-RU" sz="2200" dirty="0"/>
              <a:t> поставили </a:t>
            </a:r>
            <a:r>
              <a:rPr lang="ru-RU" sz="2200" dirty="0" err="1"/>
              <a:t>Confirm</a:t>
            </a:r>
            <a:r>
              <a:rPr lang="ru-RU" sz="2200" dirty="0"/>
              <a:t> </a:t>
            </a:r>
            <a:r>
              <a:rPr lang="ru-RU" sz="2200" dirty="0" err="1"/>
              <a:t>билду</a:t>
            </a:r>
            <a:r>
              <a:rPr lang="ru-RU" sz="2200" dirty="0"/>
              <a:t> о готовности к PROD среде.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Ускорение поставки (</a:t>
            </a:r>
            <a:r>
              <a:rPr lang="ru-RU" sz="3200" dirty="0" err="1"/>
              <a:t>Accelerate</a:t>
            </a:r>
            <a:r>
              <a:rPr lang="ru-RU" sz="3200" dirty="0"/>
              <a:t> </a:t>
            </a:r>
            <a:r>
              <a:rPr lang="ru-RU" sz="3200" dirty="0" err="1"/>
              <a:t>Delivery</a:t>
            </a:r>
            <a:r>
              <a:rPr lang="ru-RU" sz="3200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425941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конфигурациями </a:t>
            </a:r>
            <a:r>
              <a:rPr lang="ru-RU" sz="2000" dirty="0"/>
              <a:t>(</a:t>
            </a:r>
            <a:r>
              <a:rPr lang="en-US" sz="2000" dirty="0"/>
              <a:t>Configuration Management)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Детальная запись и обновление информации, описывающей ПО и оборудование предприятия.</a:t>
            </a:r>
            <a:endParaRPr lang="en-US" sz="3200" dirty="0"/>
          </a:p>
          <a:p>
            <a:endParaRPr lang="en-US" sz="3200" dirty="0"/>
          </a:p>
          <a:p>
            <a:endParaRPr lang="ru-RU" sz="3200" dirty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/>
              <a:t>Faster Detection &amp; Remediation </a:t>
            </a:r>
            <a:r>
              <a:rPr lang="ru-RU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831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Нагрузочное тестирование </a:t>
            </a:r>
            <a:r>
              <a:rPr lang="ru-RU" sz="2800" dirty="0"/>
              <a:t>(</a:t>
            </a:r>
            <a:r>
              <a:rPr lang="en-US" sz="2800" dirty="0"/>
              <a:t>Load Testing)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100" dirty="0"/>
              <a:t>Генерация большого потока запросов к серверу и анализа поведения сервера.</a:t>
            </a:r>
          </a:p>
          <a:p>
            <a:r>
              <a:rPr lang="ru-RU" sz="3100" dirty="0"/>
              <a:t>Определение максимально возможной нагрузки.</a:t>
            </a:r>
            <a:endParaRPr lang="en-US" sz="3100" dirty="0"/>
          </a:p>
          <a:p>
            <a:endParaRPr lang="ru-RU" sz="3200" dirty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Увеличение качества поставки (</a:t>
            </a:r>
            <a:r>
              <a:rPr lang="ru-RU" sz="3200" dirty="0" err="1"/>
              <a:t>Improve</a:t>
            </a:r>
            <a:r>
              <a:rPr lang="ru-RU" sz="3200" dirty="0"/>
              <a:t> </a:t>
            </a:r>
            <a:r>
              <a:rPr lang="ru-RU" sz="3200" dirty="0" err="1"/>
              <a:t>deployment</a:t>
            </a:r>
            <a:r>
              <a:rPr lang="ru-RU" sz="3200" dirty="0"/>
              <a:t> </a:t>
            </a:r>
            <a:r>
              <a:rPr lang="ru-RU" sz="3200" dirty="0" err="1"/>
              <a:t>quality</a:t>
            </a:r>
            <a:r>
              <a:rPr lang="ru-RU" sz="3200" dirty="0"/>
              <a:t>).</a:t>
            </a:r>
          </a:p>
          <a:p>
            <a:pPr marL="0" indent="0">
              <a:buNone/>
            </a:pPr>
            <a:r>
              <a:rPr lang="ru-RU" sz="3200" dirty="0"/>
              <a:t>	Поиск «бутылочного горлышка» производительности (</a:t>
            </a:r>
            <a:r>
              <a:rPr lang="ru-RU" sz="3200" dirty="0" err="1"/>
              <a:t>Find</a:t>
            </a:r>
            <a:r>
              <a:rPr lang="ru-RU" sz="3200" dirty="0"/>
              <a:t> </a:t>
            </a:r>
            <a:r>
              <a:rPr lang="ru-RU" sz="3200" dirty="0" err="1"/>
              <a:t>performance</a:t>
            </a:r>
            <a:r>
              <a:rPr lang="ru-RU" sz="3200" dirty="0"/>
              <a:t> </a:t>
            </a:r>
            <a:r>
              <a:rPr lang="ru-RU" sz="3200" dirty="0" err="1"/>
              <a:t>bottlenecks</a:t>
            </a:r>
            <a:r>
              <a:rPr lang="ru-RU" sz="3200" dirty="0"/>
              <a:t>). </a:t>
            </a:r>
          </a:p>
          <a:p>
            <a:pPr marL="0" indent="0">
              <a:buNone/>
            </a:pPr>
            <a:r>
              <a:rPr lang="ru-RU" sz="3200" dirty="0"/>
              <a:t>	 Удовлетворение заказчика от постоянного качества продукта (</a:t>
            </a:r>
            <a:r>
              <a:rPr lang="ru-RU" sz="3200" dirty="0" err="1"/>
              <a:t>Cater</a:t>
            </a:r>
            <a:r>
              <a:rPr lang="ru-RU" sz="3200" dirty="0"/>
              <a:t> </a:t>
            </a:r>
            <a:r>
              <a:rPr lang="ru-RU" sz="3200" dirty="0" err="1"/>
              <a:t>for</a:t>
            </a:r>
            <a:r>
              <a:rPr lang="ru-RU" sz="3200" dirty="0"/>
              <a:t> </a:t>
            </a:r>
            <a:r>
              <a:rPr lang="ru-RU" sz="3200" dirty="0" err="1"/>
              <a:t>demand</a:t>
            </a:r>
            <a:r>
              <a:rPr lang="ru-RU" sz="3200" dirty="0"/>
              <a:t>).</a:t>
            </a:r>
          </a:p>
          <a:p>
            <a:pPr marL="0" indent="0">
              <a:buNone/>
            </a:pPr>
            <a:r>
              <a:rPr lang="ru-RU" sz="3200" dirty="0"/>
              <a:t>	Поддержание качества приложения (</a:t>
            </a:r>
            <a:r>
              <a:rPr lang="ru-RU" sz="3200" dirty="0" err="1"/>
              <a:t>Mntain</a:t>
            </a:r>
            <a:r>
              <a:rPr lang="ru-RU" sz="3200" dirty="0"/>
              <a:t> </a:t>
            </a:r>
            <a:r>
              <a:rPr lang="ru-RU" sz="3200" dirty="0" err="1"/>
              <a:t>application</a:t>
            </a:r>
            <a:r>
              <a:rPr lang="ru-RU" sz="3200" dirty="0"/>
              <a:t> </a:t>
            </a:r>
            <a:r>
              <a:rPr lang="ru-RU" sz="3200" dirty="0" err="1"/>
              <a:t>quality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883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быстродействия приложения </a:t>
            </a:r>
            <a:r>
              <a:rPr lang="ru-RU" sz="2400" dirty="0"/>
              <a:t>(</a:t>
            </a:r>
            <a:r>
              <a:rPr lang="en-US" sz="2400" dirty="0"/>
              <a:t>Application Performance Monitoring</a:t>
            </a:r>
            <a:r>
              <a:rPr lang="ru-RU" sz="2400" dirty="0"/>
              <a:t>)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Постоянные мониторинг качества и производительности работы ПО и нагрузки на сервера.</a:t>
            </a:r>
          </a:p>
          <a:p>
            <a:endParaRPr lang="ru-RU" sz="3200" dirty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Бизнеса:</a:t>
            </a:r>
          </a:p>
          <a:p>
            <a:pPr marL="0" indent="0">
              <a:buNone/>
            </a:pPr>
            <a:r>
              <a:rPr lang="ru-RU" sz="3200" dirty="0"/>
              <a:t>	Оптимизация ресурсов (</a:t>
            </a:r>
            <a:r>
              <a:rPr lang="ru-RU" sz="3200" dirty="0" err="1"/>
              <a:t>Optimized</a:t>
            </a:r>
            <a:r>
              <a:rPr lang="ru-RU" sz="3200" dirty="0"/>
              <a:t> </a:t>
            </a:r>
            <a:r>
              <a:rPr lang="ru-RU" sz="3200" dirty="0" err="1"/>
              <a:t>Resources</a:t>
            </a:r>
            <a:r>
              <a:rPr lang="ru-RU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/>
              <a:t>Faster Detection &amp; Remediation </a:t>
            </a:r>
            <a:r>
              <a:rPr lang="ru-RU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41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68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en-US" dirty="0" err="1"/>
              <a:t>DevOps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92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778" y="420130"/>
            <a:ext cx="10357022" cy="5756833"/>
          </a:xfrm>
        </p:spPr>
        <p:txBody>
          <a:bodyPr>
            <a:noAutofit/>
          </a:bodyPr>
          <a:lstStyle/>
          <a:p>
            <a:r>
              <a:rPr lang="ru-RU" dirty="0"/>
              <a:t>Управление настройками серверов:</a:t>
            </a:r>
          </a:p>
          <a:p>
            <a:pPr marL="457200" lvl="1" indent="0">
              <a:buNone/>
            </a:pPr>
            <a:r>
              <a:rPr lang="ru-RU" sz="2800" dirty="0"/>
              <a:t>	</a:t>
            </a:r>
            <a:r>
              <a:rPr lang="en-US" sz="2800" dirty="0"/>
              <a:t>Chef, </a:t>
            </a:r>
            <a:r>
              <a:rPr lang="en-US" sz="2800" dirty="0" err="1"/>
              <a:t>SaltStack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Ansible</a:t>
            </a:r>
            <a:r>
              <a:rPr lang="en-US" sz="2800" dirty="0"/>
              <a:t>…</a:t>
            </a:r>
            <a:endParaRPr lang="ru-RU" sz="2800" dirty="0"/>
          </a:p>
          <a:p>
            <a:r>
              <a:rPr lang="ru-RU" dirty="0"/>
              <a:t>Виртуализация и контейнеризация</a:t>
            </a:r>
          </a:p>
          <a:p>
            <a:pPr marL="457200" lvl="1" indent="0">
              <a:buNone/>
            </a:pPr>
            <a:r>
              <a:rPr lang="ru-RU" sz="2800" dirty="0"/>
              <a:t>	</a:t>
            </a:r>
            <a:r>
              <a:rPr lang="en-US" sz="2800" dirty="0" err="1"/>
              <a:t>Kubernates</a:t>
            </a:r>
            <a:r>
              <a:rPr lang="en-US" sz="2800" dirty="0"/>
              <a:t>, </a:t>
            </a:r>
            <a:r>
              <a:rPr lang="en-US" sz="2800" dirty="0" err="1"/>
              <a:t>Docker</a:t>
            </a:r>
            <a:r>
              <a:rPr lang="en-US" sz="2800" dirty="0"/>
              <a:t>, Vagrant…</a:t>
            </a:r>
            <a:endParaRPr lang="ru-RU" sz="2800" dirty="0"/>
          </a:p>
          <a:p>
            <a:r>
              <a:rPr lang="en-US" dirty="0"/>
              <a:t>CI+CD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Jenkins</a:t>
            </a:r>
            <a:r>
              <a:rPr lang="en-US" dirty="0"/>
              <a:t>, Travis, </a:t>
            </a:r>
            <a:r>
              <a:rPr lang="en-US" dirty="0" err="1">
                <a:solidFill>
                  <a:srgbClr val="00B050"/>
                </a:solidFill>
              </a:rPr>
              <a:t>GitLab</a:t>
            </a:r>
            <a:r>
              <a:rPr lang="en-US" dirty="0"/>
              <a:t>, </a:t>
            </a:r>
            <a:r>
              <a:rPr lang="en-US" dirty="0" err="1"/>
              <a:t>TeamCity</a:t>
            </a:r>
            <a:r>
              <a:rPr lang="en-US" dirty="0"/>
              <a:t>…</a:t>
            </a:r>
          </a:p>
          <a:p>
            <a:r>
              <a:rPr lang="ru-RU" dirty="0"/>
              <a:t>Резервирование зависимостей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Nexus</a:t>
            </a:r>
            <a:r>
              <a:rPr lang="en-US" dirty="0"/>
              <a:t>…</a:t>
            </a:r>
          </a:p>
          <a:p>
            <a:r>
              <a:rPr lang="ru-RU" dirty="0"/>
              <a:t>Мониторинг</a:t>
            </a:r>
          </a:p>
          <a:p>
            <a:pPr marL="457200" lvl="1" indent="0">
              <a:buNone/>
            </a:pPr>
            <a:r>
              <a:rPr lang="ru-RU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Zabbix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Grafana</a:t>
            </a:r>
            <a:r>
              <a:rPr lang="en-US" sz="2800" dirty="0"/>
              <a:t>, New Relic…</a:t>
            </a:r>
          </a:p>
          <a:p>
            <a:r>
              <a:rPr lang="ru-RU" dirty="0" err="1"/>
              <a:t>Логирование</a:t>
            </a:r>
            <a:endParaRPr lang="ru-RU" dirty="0"/>
          </a:p>
          <a:p>
            <a:pPr marL="457200" lvl="1" indent="0">
              <a:buNone/>
            </a:pPr>
            <a:r>
              <a:rPr lang="ru-RU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Kibana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GrayLog</a:t>
            </a:r>
            <a:r>
              <a:rPr lang="en-US" sz="2800" dirty="0"/>
              <a:t>, Sentry</a:t>
            </a:r>
          </a:p>
        </p:txBody>
      </p:sp>
    </p:spTree>
    <p:extLst>
      <p:ext uri="{BB962C8B-B14F-4D97-AF65-F5344CB8AC3E}">
        <p14:creationId xmlns:p14="http://schemas.microsoft.com/office/powerpoint/2010/main" val="331507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Полноценный </a:t>
            </a:r>
            <a:r>
              <a:rPr lang="ru-RU" sz="3200" dirty="0" err="1"/>
              <a:t>DevOps</a:t>
            </a:r>
            <a:r>
              <a:rPr lang="ru-RU" sz="3200" dirty="0"/>
              <a:t> — это дорого и не для всех проектов.</a:t>
            </a:r>
          </a:p>
          <a:p>
            <a:r>
              <a:rPr lang="ru-RU" sz="3200" dirty="0"/>
              <a:t>В первую очередь люди и процессы, уже потом — инструменты.</a:t>
            </a:r>
          </a:p>
          <a:p>
            <a:r>
              <a:rPr lang="ru-RU" sz="3200" dirty="0"/>
              <a:t>Автоматизация экономит время для разработки и эксплуатации.</a:t>
            </a:r>
          </a:p>
          <a:p>
            <a:r>
              <a:rPr lang="ru-RU" sz="3200" dirty="0"/>
              <a:t>Заказчик получает новый продукт быстрее и стабильнее.</a:t>
            </a:r>
          </a:p>
          <a:p>
            <a:r>
              <a:rPr lang="ru-RU" sz="3200" dirty="0">
                <a:solidFill>
                  <a:srgbClr val="FF0000"/>
                </a:solidFill>
              </a:rPr>
              <a:t>Снижается общий уровень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89783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составе </a:t>
            </a:r>
            <a:r>
              <a:rPr lang="en-US" dirty="0" err="1"/>
              <a:t>DevSecOps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Документация.</a:t>
            </a:r>
          </a:p>
          <a:p>
            <a:r>
              <a:rPr lang="ru-RU" sz="3200" dirty="0"/>
              <a:t>Обсуждение продукта.</a:t>
            </a:r>
          </a:p>
          <a:p>
            <a:r>
              <a:rPr lang="ru-RU" sz="3200" dirty="0"/>
              <a:t>Разработка.</a:t>
            </a:r>
            <a:endParaRPr lang="en-US" sz="3200" dirty="0"/>
          </a:p>
          <a:p>
            <a:r>
              <a:rPr lang="ru-RU" sz="3200" dirty="0"/>
              <a:t>Тестирование.</a:t>
            </a:r>
          </a:p>
          <a:p>
            <a:r>
              <a:rPr lang="ru-RU" sz="3200" dirty="0">
                <a:solidFill>
                  <a:srgbClr val="FF0000"/>
                </a:solidFill>
              </a:rPr>
              <a:t>Тестирование на безопасность.</a:t>
            </a:r>
          </a:p>
          <a:p>
            <a:r>
              <a:rPr lang="ru-RU" sz="3200" dirty="0"/>
              <a:t>Доставка.</a:t>
            </a:r>
          </a:p>
          <a:p>
            <a:r>
              <a:rPr lang="ru-RU" sz="3200" dirty="0"/>
              <a:t>Эксплуатация.</a:t>
            </a:r>
          </a:p>
          <a:p>
            <a:r>
              <a:rPr lang="ru-RU" sz="3200" dirty="0"/>
              <a:t>Вывод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221844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</a:t>
            </a:r>
            <a:r>
              <a:rPr lang="en-US" dirty="0" err="1"/>
              <a:t>DevSecOps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Только инструментов недостаточно.</a:t>
            </a:r>
          </a:p>
          <a:p>
            <a:r>
              <a:rPr lang="ru-RU" sz="3200" dirty="0"/>
              <a:t>В составе команды </a:t>
            </a:r>
            <a:r>
              <a:rPr lang="en-US" sz="3200" dirty="0"/>
              <a:t>Security Samurai</a:t>
            </a:r>
            <a:r>
              <a:rPr lang="ru-RU" sz="3200" dirty="0"/>
              <a:t>/</a:t>
            </a:r>
            <a:r>
              <a:rPr lang="en-US" sz="3200" dirty="0"/>
              <a:t>Champion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329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Samurai</a:t>
            </a:r>
            <a:r>
              <a:rPr lang="ru-RU" dirty="0"/>
              <a:t>/</a:t>
            </a:r>
            <a:r>
              <a:rPr lang="en-US" dirty="0"/>
              <a:t>Champion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Обязанности:</a:t>
            </a:r>
          </a:p>
          <a:p>
            <a:pPr lvl="1"/>
            <a:r>
              <a:rPr lang="ru-RU" dirty="0"/>
              <a:t>Единый интерфейс в команду.</a:t>
            </a:r>
          </a:p>
          <a:p>
            <a:pPr lvl="1"/>
            <a:r>
              <a:rPr lang="ru-RU" dirty="0"/>
              <a:t>Работа с инструментальным стеком ИБ.</a:t>
            </a:r>
          </a:p>
          <a:p>
            <a:pPr lvl="1"/>
            <a:r>
              <a:rPr lang="ru-RU" dirty="0"/>
              <a:t>Консультирование команды по вопросам ИБ.</a:t>
            </a:r>
          </a:p>
          <a:p>
            <a:pPr lvl="1"/>
            <a:r>
              <a:rPr lang="ru-RU" dirty="0"/>
              <a:t>Проведение код-</a:t>
            </a:r>
            <a:r>
              <a:rPr lang="ru-RU" dirty="0" err="1"/>
              <a:t>ревью</a:t>
            </a:r>
            <a:r>
              <a:rPr lang="ru-RU" dirty="0"/>
              <a:t>, тренингов.</a:t>
            </a:r>
          </a:p>
          <a:p>
            <a:r>
              <a:rPr lang="ru-RU" dirty="0"/>
              <a:t>Мотивация:</a:t>
            </a:r>
          </a:p>
          <a:p>
            <a:pPr lvl="1"/>
            <a:r>
              <a:rPr lang="ru-RU" dirty="0"/>
              <a:t>Профессиональное развитие в новой области и расширение технического кругозора.</a:t>
            </a:r>
          </a:p>
          <a:p>
            <a:pPr lvl="1"/>
            <a:r>
              <a:rPr lang="ru-RU" dirty="0"/>
              <a:t>Прокачка технических, управленческих и лидерских навыков.</a:t>
            </a:r>
          </a:p>
          <a:p>
            <a:pPr lvl="1"/>
            <a:r>
              <a:rPr lang="ru-RU" dirty="0"/>
              <a:t>Повышение рыночной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374693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ИБ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20010"/>
            <a:ext cx="112395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– </a:t>
            </a:r>
            <a:r>
              <a:rPr lang="ru-RU" dirty="0"/>
              <a:t>Это НЕ: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Сертификация</a:t>
            </a:r>
          </a:p>
          <a:p>
            <a:endParaRPr lang="ru-RU" dirty="0"/>
          </a:p>
          <a:p>
            <a:r>
              <a:rPr lang="ru-RU" dirty="0"/>
              <a:t>Роль</a:t>
            </a:r>
          </a:p>
          <a:p>
            <a:endParaRPr lang="ru-RU" dirty="0"/>
          </a:p>
          <a:p>
            <a:r>
              <a:rPr lang="ru-RU" dirty="0"/>
              <a:t>Набор инструментов</a:t>
            </a:r>
          </a:p>
          <a:p>
            <a:endParaRPr lang="ru-RU" dirty="0"/>
          </a:p>
          <a:p>
            <a:r>
              <a:rPr lang="ru-RU" dirty="0"/>
              <a:t>Предписывающая методология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https://goo.gl/bSe1NR</a:t>
            </a:r>
          </a:p>
        </p:txBody>
      </p:sp>
    </p:spTree>
    <p:extLst>
      <p:ext uri="{BB962C8B-B14F-4D97-AF65-F5344CB8AC3E}">
        <p14:creationId xmlns:p14="http://schemas.microsoft.com/office/powerpoint/2010/main" val="28663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– </a:t>
            </a:r>
            <a:r>
              <a:rPr lang="ru-RU" dirty="0"/>
              <a:t>Это: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Философия, Культурное, профессиональное движение </a:t>
            </a:r>
          </a:p>
          <a:p>
            <a:r>
              <a:rPr lang="ru-RU" dirty="0"/>
              <a:t>Реакция на плохое взаимодействие</a:t>
            </a:r>
          </a:p>
          <a:p>
            <a:r>
              <a:rPr lang="ru-RU" dirty="0"/>
              <a:t>Кросс-функциональные команды </a:t>
            </a:r>
          </a:p>
          <a:p>
            <a:r>
              <a:rPr lang="ru-RU" dirty="0"/>
              <a:t>Продукты, а не проекты</a:t>
            </a:r>
          </a:p>
          <a:p>
            <a:r>
              <a:rPr lang="ru-RU" dirty="0"/>
              <a:t>Больше автоматизации</a:t>
            </a:r>
          </a:p>
          <a:p>
            <a:r>
              <a:rPr lang="ru-RU" dirty="0"/>
              <a:t>Инфраструктура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https://goo.gl/bSe1NR</a:t>
            </a:r>
          </a:p>
        </p:txBody>
      </p:sp>
    </p:spTree>
    <p:extLst>
      <p:ext uri="{BB962C8B-B14F-4D97-AF65-F5344CB8AC3E}">
        <p14:creationId xmlns:p14="http://schemas.microsoft.com/office/powerpoint/2010/main" val="9573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– </a:t>
            </a:r>
            <a:r>
              <a:rPr lang="ru-RU" dirty="0"/>
              <a:t>Это: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Это набор практик, нацеленных на активное взаимодействие и интеграцию специалистов по разработке и эксплуатации.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Нацелен на то, чтобы помогать организациям быстрее создавать и обновлять программные продукты.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01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Рецепт успеха: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Сплочённая команда.</a:t>
            </a:r>
          </a:p>
          <a:p>
            <a:endParaRPr lang="ru-RU" sz="3200" dirty="0"/>
          </a:p>
          <a:p>
            <a:r>
              <a:rPr lang="ru-RU" sz="3200" dirty="0"/>
              <a:t>Правильно выстроенные процессы разработки и эксплуатации. </a:t>
            </a:r>
          </a:p>
          <a:p>
            <a:endParaRPr lang="ru-RU" sz="3200" dirty="0"/>
          </a:p>
          <a:p>
            <a:r>
              <a:rPr lang="ru-RU" sz="3200" dirty="0"/>
              <a:t>Автоматизация рутины, хорошие инструменты.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177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Общие каналы связи.</a:t>
            </a:r>
          </a:p>
          <a:p>
            <a:r>
              <a:rPr lang="ru-RU" sz="3200" dirty="0"/>
              <a:t>Обмен знаниями и опытом.</a:t>
            </a:r>
          </a:p>
          <a:p>
            <a:r>
              <a:rPr lang="ru-RU" sz="3200" dirty="0"/>
              <a:t>Совещания специалистов разных отделов: от дизайна до эксплуатации.</a:t>
            </a:r>
          </a:p>
          <a:p>
            <a:r>
              <a:rPr lang="ru-RU" sz="3200" dirty="0"/>
              <a:t>Согласование технических решений.</a:t>
            </a:r>
          </a:p>
          <a:p>
            <a:r>
              <a:rPr lang="ru-RU" sz="3200" dirty="0"/>
              <a:t>Совместное составление тест-кейсов, проведение испытаний.</a:t>
            </a:r>
          </a:p>
          <a:p>
            <a:r>
              <a:rPr lang="ru-RU" sz="3200" b="1" dirty="0" err="1"/>
              <a:t>Взаимообучение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06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составе </a:t>
            </a:r>
            <a:r>
              <a:rPr lang="en-US" dirty="0" err="1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Документация.</a:t>
            </a:r>
          </a:p>
          <a:p>
            <a:r>
              <a:rPr lang="ru-RU" sz="3200" dirty="0"/>
              <a:t>Обсуждение продукта.</a:t>
            </a:r>
          </a:p>
          <a:p>
            <a:r>
              <a:rPr lang="ru-RU" sz="3200" dirty="0"/>
              <a:t>Разработка.</a:t>
            </a:r>
            <a:endParaRPr lang="en-US" sz="3200" dirty="0"/>
          </a:p>
          <a:p>
            <a:r>
              <a:rPr lang="ru-RU" sz="3200" dirty="0"/>
              <a:t>Тестирование.</a:t>
            </a:r>
          </a:p>
          <a:p>
            <a:r>
              <a:rPr lang="ru-RU" sz="3200" dirty="0"/>
              <a:t>Доставка.</a:t>
            </a:r>
          </a:p>
          <a:p>
            <a:r>
              <a:rPr lang="ru-RU" sz="3200" dirty="0"/>
              <a:t>Эксплуатация.</a:t>
            </a:r>
          </a:p>
          <a:p>
            <a:r>
              <a:rPr lang="ru-RU" sz="3200" dirty="0"/>
              <a:t>Вывод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0017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к </a:t>
            </a:r>
            <a:r>
              <a:rPr lang="en-US" dirty="0" err="1"/>
              <a:t>DevOps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Много человеческих ошибок при передаче изменений.</a:t>
            </a:r>
          </a:p>
          <a:p>
            <a:r>
              <a:rPr lang="ru-RU" sz="3200" dirty="0"/>
              <a:t>Постоянный накал страстей «найди виноватого».</a:t>
            </a:r>
          </a:p>
          <a:p>
            <a:r>
              <a:rPr lang="ru-RU" sz="3200" dirty="0"/>
              <a:t>Низкая скорость выноса новых продуктов.</a:t>
            </a:r>
          </a:p>
          <a:p>
            <a:r>
              <a:rPr lang="ru-RU" sz="3200" dirty="0"/>
              <a:t>Единые точки отказа(только вертикальное масштабирование), никакой балансировки.</a:t>
            </a:r>
          </a:p>
          <a:p>
            <a:r>
              <a:rPr lang="ru-RU" sz="3200" dirty="0"/>
              <a:t>Высокий плановый простой во время обновлений.</a:t>
            </a:r>
          </a:p>
          <a:p>
            <a:r>
              <a:rPr lang="ru-RU" sz="3200" dirty="0"/>
              <a:t>Много заявок, инструкций, регламентов.</a:t>
            </a:r>
          </a:p>
        </p:txBody>
      </p:sp>
    </p:spTree>
    <p:extLst>
      <p:ext uri="{BB962C8B-B14F-4D97-AF65-F5344CB8AC3E}">
        <p14:creationId xmlns:p14="http://schemas.microsoft.com/office/powerpoint/2010/main" val="735166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154FFE893A2C346842F9628D9B8BAF1" ma:contentTypeVersion="0" ma:contentTypeDescription="Создание документа." ma:contentTypeScope="" ma:versionID="8b70bdf9f673d1e0ced8d84c26eb81da">
  <xsd:schema xmlns:xsd="http://www.w3.org/2001/XMLSchema" xmlns:xs="http://www.w3.org/2001/XMLSchema" xmlns:p="http://schemas.microsoft.com/office/2006/metadata/properties" xmlns:ns2="bbcf85c9-ba43-4823-ba09-e2bfed29dba7" targetNamespace="http://schemas.microsoft.com/office/2006/metadata/properties" ma:root="true" ma:fieldsID="81fce6226a082a6f3082f0a4757fd180" ns2:_="">
    <xsd:import namespace="bbcf85c9-ba43-4823-ba09-e2bfed29dba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f85c9-ba43-4823-ba09-e2bfed29dba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4EB10-25A8-4D9D-AB84-0C246CA6C652}"/>
</file>

<file path=customXml/itemProps2.xml><?xml version="1.0" encoding="utf-8"?>
<ds:datastoreItem xmlns:ds="http://schemas.openxmlformats.org/officeDocument/2006/customXml" ds:itemID="{474D1DE0-9396-416B-A8C0-1A544AC513EB}"/>
</file>

<file path=customXml/itemProps3.xml><?xml version="1.0" encoding="utf-8"?>
<ds:datastoreItem xmlns:ds="http://schemas.openxmlformats.org/officeDocument/2006/customXml" ds:itemID="{8E93CB4B-B958-43FD-BC84-E248A6F43656}"/>
</file>

<file path=customXml/itemProps4.xml><?xml version="1.0" encoding="utf-8"?>
<ds:datastoreItem xmlns:ds="http://schemas.openxmlformats.org/officeDocument/2006/customXml" ds:itemID="{FDB28BA2-3AA6-43C9-A652-BDCE59E23C1F}"/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889</Words>
  <Application>Microsoft Office PowerPoint</Application>
  <PresentationFormat>Широкоэкранный</PresentationFormat>
  <Paragraphs>177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DevOps &amp; DevSecOps</vt:lpstr>
      <vt:lpstr>DevOps</vt:lpstr>
      <vt:lpstr>DevOps – Это НЕ:</vt:lpstr>
      <vt:lpstr>DevOps – Это:</vt:lpstr>
      <vt:lpstr>DevOps – Это:</vt:lpstr>
      <vt:lpstr>Рецепт успеха:</vt:lpstr>
      <vt:lpstr>Командная работа</vt:lpstr>
      <vt:lpstr>В составе DevOps</vt:lpstr>
      <vt:lpstr>Предпосылки к DevOps</vt:lpstr>
      <vt:lpstr>Работа с разработчиками</vt:lpstr>
      <vt:lpstr>Формальные практики</vt:lpstr>
      <vt:lpstr>Непрерывная интеграция (Continuous Integration)</vt:lpstr>
      <vt:lpstr>Автоматическое тестирование (Automated Testing)</vt:lpstr>
      <vt:lpstr>Инфраструктура как код (Infrastructure as Code)</vt:lpstr>
      <vt:lpstr>Непрерывное развертывание (Continuous Deployment)</vt:lpstr>
      <vt:lpstr>Управление релизами (Release Management)</vt:lpstr>
      <vt:lpstr>Управление конфигурациями (Configuration Management)</vt:lpstr>
      <vt:lpstr>Нагрузочное тестирование (Load Testing)</vt:lpstr>
      <vt:lpstr>Мониторинг быстродействия приложения (Application Performance Monitoring)</vt:lpstr>
      <vt:lpstr>Инструменты DevOps</vt:lpstr>
      <vt:lpstr>Презентация PowerPoint</vt:lpstr>
      <vt:lpstr>Выводы</vt:lpstr>
      <vt:lpstr>DevSecOps</vt:lpstr>
      <vt:lpstr>В составе DevSecOps</vt:lpstr>
      <vt:lpstr>Подходы DevSecOps</vt:lpstr>
      <vt:lpstr>Security Samurai/Champion</vt:lpstr>
      <vt:lpstr>Тестирование ИБ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DevSecOps</dc:title>
  <dc:creator>Алексей Гончар</dc:creator>
  <cp:lastModifiedBy>Гончар Алексей Дмитриевич</cp:lastModifiedBy>
  <cp:revision>20</cp:revision>
  <dcterms:created xsi:type="dcterms:W3CDTF">2022-01-26T18:07:30Z</dcterms:created>
  <dcterms:modified xsi:type="dcterms:W3CDTF">2022-01-27T07:41:53Z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0x010100F154FFE893A2C346842F9628D9B8BAF1</vt:lpwstr>
  </property>
</Properties>
</file>