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1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17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6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0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0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B654-07AD-429B-B4EE-E484FC51688E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8CFF-7B50-4EA3-88EF-32B7030C7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5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ru-RU" dirty="0" smtClean="0"/>
              <a:t>организация работ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примере опыта крупных компаний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13500"/>
            <a:ext cx="1105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/>
              <a:t>Составлено по материалам статей, курсов подготовки руководителей цифровой трансформации </a:t>
            </a:r>
            <a:r>
              <a:rPr lang="ru-RU" sz="1200" i="1" dirty="0" err="1" smtClean="0"/>
              <a:t>Минкомсвязи</a:t>
            </a:r>
            <a:r>
              <a:rPr lang="ru-RU" sz="1200" i="1" dirty="0" smtClean="0"/>
              <a:t> РФ подготовленных </a:t>
            </a:r>
            <a:r>
              <a:rPr lang="ru-RU" sz="1200" i="1" dirty="0" err="1" smtClean="0"/>
              <a:t>РАНХиГС</a:t>
            </a:r>
            <a:r>
              <a:rPr lang="ru-RU" sz="1200" i="1" dirty="0" smtClean="0"/>
              <a:t>, опыта Сбербанк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72551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Почему </a:t>
            </a:r>
            <a:r>
              <a:rPr lang="en-US" dirty="0" smtClean="0"/>
              <a:t>Agile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5601" y="800100"/>
            <a:ext cx="5740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en-US" dirty="0" smtClean="0"/>
              <a:t>Agile </a:t>
            </a:r>
            <a:r>
              <a:rPr lang="ru-RU" dirty="0" smtClean="0"/>
              <a:t>идеально подходит для проектов высокой неопределенности</a:t>
            </a:r>
            <a:r>
              <a:rPr lang="en-US" dirty="0" smtClean="0"/>
              <a:t>. </a:t>
            </a:r>
            <a:r>
              <a:rPr lang="ru-RU" dirty="0" smtClean="0"/>
              <a:t>Предиктивные (водопадные</a:t>
            </a:r>
            <a:r>
              <a:rPr lang="en-US" dirty="0" smtClean="0"/>
              <a:t>/</a:t>
            </a:r>
            <a:r>
              <a:rPr lang="ru-RU" dirty="0" smtClean="0"/>
              <a:t>каскадные) подходы не работают в условиях неопределенности.</a:t>
            </a:r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Так же именно </a:t>
            </a:r>
            <a:r>
              <a:rPr lang="en-US" dirty="0" smtClean="0"/>
              <a:t>Agile </a:t>
            </a:r>
            <a:r>
              <a:rPr lang="ru-RU" dirty="0" smtClean="0"/>
              <a:t>подходит для крупномасштабных изменений (</a:t>
            </a:r>
            <a:r>
              <a:rPr lang="ru-RU" dirty="0" err="1" smtClean="0"/>
              <a:t>перевнедрение</a:t>
            </a:r>
            <a:r>
              <a:rPr lang="ru-RU" dirty="0" smtClean="0"/>
              <a:t> целых систем и комплексов решений) при этом обеспечивая максимальное скорость и качество (соответствие ожиданиям заказчика)</a:t>
            </a:r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/>
          </a:p>
          <a:p>
            <a:pPr marL="342900" indent="-342900" algn="just">
              <a:buAutoNum type="arabicParenR"/>
            </a:pPr>
            <a:r>
              <a:rPr lang="en-US" dirty="0" smtClean="0"/>
              <a:t>Agile </a:t>
            </a:r>
            <a:r>
              <a:rPr lang="ru-RU" dirty="0" smtClean="0"/>
              <a:t>быстрее, эффективнее и дешевле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4647"/>
            <a:ext cx="6045864" cy="28143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4049533"/>
            <a:ext cx="5745907" cy="18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Почему </a:t>
            </a:r>
            <a:r>
              <a:rPr lang="en-US" dirty="0" smtClean="0"/>
              <a:t>Agile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82719"/>
            <a:ext cx="10134492" cy="59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1129307" y="751296"/>
            <a:ext cx="742383" cy="4454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2638174"/>
            <a:ext cx="613026" cy="613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3251200"/>
            <a:ext cx="613026" cy="6130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47" y="799096"/>
            <a:ext cx="558901" cy="5589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3864226"/>
            <a:ext cx="613026" cy="6130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4477252"/>
            <a:ext cx="613026" cy="6130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1412122"/>
            <a:ext cx="613026" cy="6130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498" y="2025148"/>
            <a:ext cx="613026" cy="6130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Продуктовая команда проекта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03200" y="517604"/>
            <a:ext cx="8661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Команда гибкого проекта имеет ряд особенностей. Она должна быть: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небольшой (7–12 человек);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имеющей все компетенции и полномочия, необходимые для реализации проекта;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кросс-функциональной – может самостоятельно выполнить весь комплекс работ;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самоорганизующейся – нет четкого закрепления ролей;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все специалисты полностью преданы команде*.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smtClean="0"/>
              <a:t>размещенной в одном месте (необязательно, но крайне желательно).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3200" y="6396335"/>
            <a:ext cx="1182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/>
              <a:t>*если команда не </a:t>
            </a:r>
            <a:r>
              <a:rPr lang="ru-RU" sz="1200" i="1" dirty="0" err="1" smtClean="0"/>
              <a:t>генирирует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обьема</a:t>
            </a:r>
            <a:r>
              <a:rPr lang="ru-RU" sz="1200" i="1" dirty="0" smtClean="0"/>
              <a:t> работ для 100% занятости специалиста, он может участвовать в нескольких командах. Например, обычно специалисты инфраструктуры, </a:t>
            </a:r>
            <a:r>
              <a:rPr lang="ru-RU" sz="1200" i="1" dirty="0" err="1" smtClean="0"/>
              <a:t>безопасники</a:t>
            </a:r>
            <a:r>
              <a:rPr lang="ru-RU" sz="1200" i="1" dirty="0" smtClean="0"/>
              <a:t> и т.д. включены в несколько команд.</a:t>
            </a:r>
            <a:endParaRPr lang="ru-RU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16849" y="893880"/>
            <a:ext cx="50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483044" y="3280516"/>
            <a:ext cx="28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Участники команды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69726" y="2901441"/>
            <a:ext cx="105073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Команды по своему устройству похожи на рабочие группы, но есть отличия: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 smtClean="0"/>
              <a:t>Команды продуктовые – т.е. в отличие от классических проектных команд, и от рабочих групп они нацелены на производство продукта, т.е. осязаемого и тиражируемого объекта, а не на достижение цели.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 smtClean="0"/>
              <a:t>У команд есть все </a:t>
            </a:r>
            <a:r>
              <a:rPr lang="ru-RU" sz="1600" dirty="0"/>
              <a:t>навыки и инструменты для проектирования, разработки, тестирования и сдачи продукта</a:t>
            </a:r>
            <a:r>
              <a:rPr lang="ru-RU" sz="1600" dirty="0" smtClean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1600" dirty="0" smtClean="0"/>
              <a:t>Т.е. в команду входят все необходимые люди – проектировщики, программисты, администраторы, </a:t>
            </a:r>
            <a:r>
              <a:rPr lang="ru-RU" sz="1600" dirty="0" err="1" smtClean="0"/>
              <a:t>безопасники</a:t>
            </a:r>
            <a:r>
              <a:rPr lang="ru-RU" sz="1600" dirty="0" smtClean="0"/>
              <a:t>, представители заказчика и т.д.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 smtClean="0"/>
              <a:t>Состав команды может меняться со временем.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 smtClean="0"/>
              <a:t>Нет длинных планов.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PO </a:t>
            </a:r>
            <a:r>
              <a:rPr lang="ru-RU" sz="1600" dirty="0" smtClean="0"/>
              <a:t>(</a:t>
            </a:r>
            <a:r>
              <a:rPr lang="en-US" sz="1600" dirty="0" smtClean="0"/>
              <a:t>Product Owner) – </a:t>
            </a:r>
            <a:r>
              <a:rPr lang="ru-RU" sz="1600" dirty="0" smtClean="0"/>
              <a:t>Руководит командой и полностью отвечает за результат (за выпуск продукта соответствующего потребностям бизнеса). Это не классический руководитель (это роль), он: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1600" dirty="0" smtClean="0"/>
              <a:t>Временный – на время жизни продукта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1600" dirty="0" smtClean="0"/>
              <a:t>Сосредоточен только на продукте (его выпуске) и не занимается персоналом</a:t>
            </a:r>
          </a:p>
          <a:p>
            <a:pPr marL="342900" indent="-342900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9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60204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95" y="3402247"/>
            <a:ext cx="613026" cy="613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95" y="4015273"/>
            <a:ext cx="613026" cy="6130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4" y="1563169"/>
            <a:ext cx="558901" cy="5589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95" y="2176195"/>
            <a:ext cx="613026" cy="6130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95" y="2789221"/>
            <a:ext cx="613026" cy="6130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21298" y="-14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Продуктовые кланы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69689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3402247"/>
            <a:ext cx="613026" cy="61302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015273"/>
            <a:ext cx="613026" cy="61302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29" y="1563169"/>
            <a:ext cx="558901" cy="55890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2176195"/>
            <a:ext cx="613026" cy="6130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2789221"/>
            <a:ext cx="613026" cy="61302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10097097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88" y="3402247"/>
            <a:ext cx="613026" cy="61302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88" y="4015273"/>
            <a:ext cx="613026" cy="61302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37" y="1563169"/>
            <a:ext cx="558901" cy="55890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88" y="2176195"/>
            <a:ext cx="613026" cy="61302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288" y="2789221"/>
            <a:ext cx="613026" cy="613026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8052318" y="821094"/>
            <a:ext cx="3060442" cy="43480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44" y="912382"/>
            <a:ext cx="451271" cy="451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22433" y="460620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или </a:t>
            </a:r>
            <a:r>
              <a:rPr lang="ru-RU" dirty="0" err="1" smtClean="0"/>
              <a:t>Трайб</a:t>
            </a:r>
            <a:endParaRPr lang="ru-RU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4278561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2" y="3402247"/>
            <a:ext cx="613026" cy="613026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2" y="4015273"/>
            <a:ext cx="613026" cy="613026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01" y="1563169"/>
            <a:ext cx="558901" cy="558901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2" y="2176195"/>
            <a:ext cx="613026" cy="613026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752" y="2789221"/>
            <a:ext cx="613026" cy="613026"/>
          </a:xfrm>
          <a:prstGeom prst="rect">
            <a:avLst/>
          </a:prstGeom>
        </p:spPr>
      </p:pic>
      <p:sp>
        <p:nvSpPr>
          <p:cNvPr id="44" name="Скругленный прямоугольник 43"/>
          <p:cNvSpPr/>
          <p:nvPr/>
        </p:nvSpPr>
        <p:spPr>
          <a:xfrm>
            <a:off x="5169384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75" y="3402247"/>
            <a:ext cx="613026" cy="613026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75" y="4015273"/>
            <a:ext cx="613026" cy="613026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24" y="1563169"/>
            <a:ext cx="558901" cy="55890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75" y="2176195"/>
            <a:ext cx="613026" cy="613026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75" y="2789221"/>
            <a:ext cx="613026" cy="613026"/>
          </a:xfrm>
          <a:prstGeom prst="rect">
            <a:avLst/>
          </a:prstGeom>
        </p:spPr>
      </p:pic>
      <p:sp>
        <p:nvSpPr>
          <p:cNvPr id="53" name="Скругленный прямоугольник 52"/>
          <p:cNvSpPr/>
          <p:nvPr/>
        </p:nvSpPr>
        <p:spPr>
          <a:xfrm>
            <a:off x="6050137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8" y="3402247"/>
            <a:ext cx="613026" cy="613026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8" y="4015273"/>
            <a:ext cx="613026" cy="61302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77" y="1563169"/>
            <a:ext cx="558901" cy="558901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8" y="2176195"/>
            <a:ext cx="613026" cy="613026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28" y="2789221"/>
            <a:ext cx="613026" cy="613026"/>
          </a:xfrm>
          <a:prstGeom prst="rect">
            <a:avLst/>
          </a:prstGeom>
        </p:spPr>
      </p:pic>
      <p:sp>
        <p:nvSpPr>
          <p:cNvPr id="61" name="Скругленный прямоугольник 60"/>
          <p:cNvSpPr/>
          <p:nvPr/>
        </p:nvSpPr>
        <p:spPr>
          <a:xfrm>
            <a:off x="4062606" y="821094"/>
            <a:ext cx="3804687" cy="43480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73" y="912382"/>
            <a:ext cx="451271" cy="451271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4752762" y="460620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или </a:t>
            </a:r>
            <a:r>
              <a:rPr lang="ru-RU" dirty="0" err="1" smtClean="0"/>
              <a:t>Трайб</a:t>
            </a:r>
            <a:endParaRPr lang="ru-RU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734468" y="1606658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9" y="3493535"/>
            <a:ext cx="613026" cy="613026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9" y="4106561"/>
            <a:ext cx="613026" cy="613026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8" y="1654457"/>
            <a:ext cx="558901" cy="558901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9" y="2267483"/>
            <a:ext cx="613026" cy="613026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9" y="2880509"/>
            <a:ext cx="613026" cy="613026"/>
          </a:xfrm>
          <a:prstGeom prst="rect">
            <a:avLst/>
          </a:prstGeom>
        </p:spPr>
      </p:pic>
      <p:sp>
        <p:nvSpPr>
          <p:cNvPr id="74" name="Скругленный прямоугольник 73"/>
          <p:cNvSpPr/>
          <p:nvPr/>
        </p:nvSpPr>
        <p:spPr>
          <a:xfrm>
            <a:off x="1643953" y="1606658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5" name="Рисунок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44" y="3493535"/>
            <a:ext cx="613026" cy="613026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44" y="4106561"/>
            <a:ext cx="613026" cy="613026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93" y="1654457"/>
            <a:ext cx="558901" cy="558901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44" y="2267483"/>
            <a:ext cx="613026" cy="613026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44" y="2880509"/>
            <a:ext cx="613026" cy="613026"/>
          </a:xfrm>
          <a:prstGeom prst="rect">
            <a:avLst/>
          </a:prstGeom>
        </p:spPr>
      </p:pic>
      <p:sp>
        <p:nvSpPr>
          <p:cNvPr id="83" name="Скругленный прямоугольник 82"/>
          <p:cNvSpPr/>
          <p:nvPr/>
        </p:nvSpPr>
        <p:spPr>
          <a:xfrm>
            <a:off x="2571361" y="1606658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2" y="3493535"/>
            <a:ext cx="613026" cy="613026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2" y="4106561"/>
            <a:ext cx="613026" cy="613026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01" y="1654457"/>
            <a:ext cx="558901" cy="558901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2" y="2267483"/>
            <a:ext cx="613026" cy="613026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2" y="2880509"/>
            <a:ext cx="613026" cy="613026"/>
          </a:xfrm>
          <a:prstGeom prst="rect">
            <a:avLst/>
          </a:prstGeom>
        </p:spPr>
      </p:pic>
      <p:sp>
        <p:nvSpPr>
          <p:cNvPr id="91" name="Скругленный прямоугольник 90"/>
          <p:cNvSpPr/>
          <p:nvPr/>
        </p:nvSpPr>
        <p:spPr>
          <a:xfrm>
            <a:off x="526582" y="912382"/>
            <a:ext cx="3060442" cy="43480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8" y="1003670"/>
            <a:ext cx="451271" cy="45127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096697" y="551908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или </a:t>
            </a:r>
            <a:r>
              <a:rPr lang="ru-RU" dirty="0" err="1" smtClean="0"/>
              <a:t>Трайб</a:t>
            </a:r>
            <a:endParaRPr lang="ru-RU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6921470" y="1515370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5" name="Рисунок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61" y="3402247"/>
            <a:ext cx="613026" cy="613026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61" y="4015273"/>
            <a:ext cx="613026" cy="613026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10" y="1563169"/>
            <a:ext cx="558901" cy="558901"/>
          </a:xfrm>
          <a:prstGeom prst="rect">
            <a:avLst/>
          </a:prstGeom>
        </p:spPr>
      </p:pic>
      <p:pic>
        <p:nvPicPr>
          <p:cNvPr id="98" name="Рисунок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61" y="2176195"/>
            <a:ext cx="613026" cy="613026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61" y="2789221"/>
            <a:ext cx="613026" cy="6130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9394" y="998990"/>
            <a:ext cx="23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клана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4875315" y="912855"/>
            <a:ext cx="244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клана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8682429" y="908948"/>
            <a:ext cx="23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клана</a:t>
            </a:r>
            <a:endParaRPr lang="ru-RU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229582" y="5409356"/>
            <a:ext cx="114710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Клан</a:t>
            </a:r>
            <a:r>
              <a:rPr lang="ru-RU" dirty="0" smtClean="0"/>
              <a:t> – группирует несколько команд по смежной функциональности (по определенной функциональной области). </a:t>
            </a:r>
          </a:p>
          <a:p>
            <a:r>
              <a:rPr lang="ru-RU" i="1" dirty="0" smtClean="0"/>
              <a:t>В целом это похоже на наши группы ИТ-Решений или направлений, например </a:t>
            </a:r>
            <a:r>
              <a:rPr lang="en-US" i="1" dirty="0" smtClean="0"/>
              <a:t>HR (</a:t>
            </a:r>
            <a:r>
              <a:rPr lang="ru-RU" i="1" dirty="0" smtClean="0"/>
              <a:t>управление </a:t>
            </a:r>
            <a:r>
              <a:rPr lang="ru-RU" i="1" dirty="0" err="1" smtClean="0"/>
              <a:t>персооналом</a:t>
            </a:r>
            <a:r>
              <a:rPr lang="en-US" i="1" dirty="0" smtClean="0"/>
              <a:t>)</a:t>
            </a:r>
            <a:r>
              <a:rPr lang="ru-RU" i="1" dirty="0" smtClean="0"/>
              <a:t>.</a:t>
            </a:r>
          </a:p>
          <a:p>
            <a:r>
              <a:rPr lang="ru-RU" b="1" dirty="0"/>
              <a:t>Руководитель </a:t>
            </a:r>
            <a:r>
              <a:rPr lang="ru-RU" b="1" dirty="0" smtClean="0"/>
              <a:t>клана</a:t>
            </a:r>
            <a:r>
              <a:rPr lang="ru-RU" b="1" dirty="0"/>
              <a:t> </a:t>
            </a:r>
            <a:r>
              <a:rPr lang="ru-RU" dirty="0" smtClean="0"/>
              <a:t>– аналогично </a:t>
            </a:r>
            <a:r>
              <a:rPr lang="en-US" dirty="0" smtClean="0"/>
              <a:t>PO </a:t>
            </a:r>
            <a:r>
              <a:rPr lang="ru-RU" dirty="0" smtClean="0"/>
              <a:t>в команде отвечает за выпуск и развитие группы продуктов в определенной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8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65509" y="611199"/>
            <a:ext cx="6063281" cy="5048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719821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2" y="3548313"/>
            <a:ext cx="613026" cy="613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2" y="4161339"/>
            <a:ext cx="613026" cy="6130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561" y="1709235"/>
            <a:ext cx="558901" cy="5589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2" y="2322261"/>
            <a:ext cx="613026" cy="6130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12" y="2935287"/>
            <a:ext cx="613026" cy="6130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21298" y="-14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Орг. зависимости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29306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97" y="3548313"/>
            <a:ext cx="613026" cy="61302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97" y="4161339"/>
            <a:ext cx="613026" cy="61302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46" y="1709235"/>
            <a:ext cx="558901" cy="55890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97" y="2322261"/>
            <a:ext cx="613026" cy="6130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97" y="2935287"/>
            <a:ext cx="613026" cy="61302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7556714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05" y="3548313"/>
            <a:ext cx="613026" cy="61302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05" y="4161339"/>
            <a:ext cx="613026" cy="61302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454" y="1709235"/>
            <a:ext cx="558901" cy="55890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05" y="2322261"/>
            <a:ext cx="613026" cy="61302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05" y="2935287"/>
            <a:ext cx="613026" cy="613026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4620193" y="1446127"/>
            <a:ext cx="3899248" cy="3956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80" y="1537415"/>
            <a:ext cx="451271" cy="451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97269" y="1085653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Клан или </a:t>
            </a:r>
            <a:r>
              <a:rPr lang="ru-RU" dirty="0" err="1"/>
              <a:t>Трайб</a:t>
            </a:r>
            <a:endParaRPr lang="ru-RU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1240385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6" y="3548313"/>
            <a:ext cx="613026" cy="613026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6" y="4161339"/>
            <a:ext cx="613026" cy="613026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25" y="1709235"/>
            <a:ext cx="558901" cy="558901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6" y="2322261"/>
            <a:ext cx="613026" cy="613026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6" y="2935287"/>
            <a:ext cx="613026" cy="613026"/>
          </a:xfrm>
          <a:prstGeom prst="rect">
            <a:avLst/>
          </a:prstGeom>
        </p:spPr>
      </p:pic>
      <p:sp>
        <p:nvSpPr>
          <p:cNvPr id="74" name="Скругленный прямоугольник 73"/>
          <p:cNvSpPr/>
          <p:nvPr/>
        </p:nvSpPr>
        <p:spPr>
          <a:xfrm>
            <a:off x="2149870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5" name="Рисунок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61" y="3548313"/>
            <a:ext cx="613026" cy="613026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61" y="4161339"/>
            <a:ext cx="613026" cy="613026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610" y="1709235"/>
            <a:ext cx="558901" cy="558901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61" y="2322261"/>
            <a:ext cx="613026" cy="613026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61" y="2935287"/>
            <a:ext cx="613026" cy="613026"/>
          </a:xfrm>
          <a:prstGeom prst="rect">
            <a:avLst/>
          </a:prstGeom>
        </p:spPr>
      </p:pic>
      <p:sp>
        <p:nvSpPr>
          <p:cNvPr id="83" name="Скругленный прямоугольник 82"/>
          <p:cNvSpPr/>
          <p:nvPr/>
        </p:nvSpPr>
        <p:spPr>
          <a:xfrm>
            <a:off x="3077278" y="16614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69" y="3548313"/>
            <a:ext cx="613026" cy="613026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69" y="4161339"/>
            <a:ext cx="613026" cy="613026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18" y="1709235"/>
            <a:ext cx="558901" cy="558901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69" y="2322261"/>
            <a:ext cx="613026" cy="613026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69" y="2935287"/>
            <a:ext cx="613026" cy="613026"/>
          </a:xfrm>
          <a:prstGeom prst="rect">
            <a:avLst/>
          </a:prstGeom>
        </p:spPr>
      </p:pic>
      <p:sp>
        <p:nvSpPr>
          <p:cNvPr id="91" name="Скругленный прямоугольник 90"/>
          <p:cNvSpPr/>
          <p:nvPr/>
        </p:nvSpPr>
        <p:spPr>
          <a:xfrm>
            <a:off x="219920" y="1446127"/>
            <a:ext cx="3830157" cy="3956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1" y="1537415"/>
            <a:ext cx="451271" cy="45127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49250" y="1085653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или </a:t>
            </a:r>
            <a:r>
              <a:rPr lang="ru-RU" dirty="0" err="1" smtClean="0"/>
              <a:t>Трайб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12517" y="3599449"/>
            <a:ext cx="8092006" cy="504428"/>
          </a:xfrm>
          <a:prstGeom prst="rect">
            <a:avLst/>
          </a:prstGeom>
          <a:solidFill>
            <a:schemeClr val="accent6">
              <a:lumMod val="60000"/>
              <a:lumOff val="40000"/>
              <a:alpha val="1600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4733341" y="4218801"/>
            <a:ext cx="3671182" cy="549238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312517" y="2984160"/>
            <a:ext cx="3671182" cy="549238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8752246" y="1454985"/>
            <a:ext cx="1160290" cy="3956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8519441" y="1085653"/>
            <a:ext cx="173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Клан или </a:t>
            </a:r>
            <a:r>
              <a:rPr lang="ru-RU" dirty="0" err="1"/>
              <a:t>Трайб</a:t>
            </a:r>
            <a:endParaRPr lang="ru-RU" dirty="0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8887901" y="1661436"/>
            <a:ext cx="195192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Скругленный прямоугольник 103"/>
          <p:cNvSpPr/>
          <p:nvPr/>
        </p:nvSpPr>
        <p:spPr>
          <a:xfrm>
            <a:off x="9186409" y="1661436"/>
            <a:ext cx="195192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Скругленный прямоугольник 104"/>
          <p:cNvSpPr/>
          <p:nvPr/>
        </p:nvSpPr>
        <p:spPr>
          <a:xfrm>
            <a:off x="9516432" y="1661436"/>
            <a:ext cx="195192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745622" y="2349160"/>
            <a:ext cx="5069710" cy="528665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497" y="611199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Департамент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1600" y="5700195"/>
            <a:ext cx="119691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Департаменты – функциональные группировки, встречаются редко.</a:t>
            </a:r>
          </a:p>
          <a:p>
            <a:r>
              <a:rPr lang="ru-RU" dirty="0" smtClean="0"/>
              <a:t>Отделы – организационные группировки. Общая структура напоминает матричную – но это не так (см. след. Слайд)</a:t>
            </a:r>
          </a:p>
          <a:p>
            <a:r>
              <a:rPr lang="ru-RU" sz="1600" i="1" dirty="0" smtClean="0"/>
              <a:t>Отделы обычно целиком внутри клана или департамента, но не обязательно. Например администраторы или </a:t>
            </a:r>
            <a:r>
              <a:rPr lang="en-US" sz="1600" i="1" dirty="0" smtClean="0"/>
              <a:t>DevOps </a:t>
            </a:r>
            <a:r>
              <a:rPr lang="ru-RU" sz="1600" i="1" dirty="0" smtClean="0"/>
              <a:t>инженеры или специалисты безопасности могут быть во всех кланах всех </a:t>
            </a:r>
            <a:r>
              <a:rPr lang="ru-RU" sz="1600" i="1" dirty="0" err="1" smtClean="0"/>
              <a:t>департаметов</a:t>
            </a:r>
            <a:r>
              <a:rPr lang="ru-RU" sz="1600" i="1" dirty="0" smtClean="0"/>
              <a:t> из одного отдела.</a:t>
            </a:r>
            <a:endParaRPr lang="ru-RU" sz="1600" i="1" dirty="0"/>
          </a:p>
        </p:txBody>
      </p:sp>
      <p:sp>
        <p:nvSpPr>
          <p:cNvPr id="20" name="Овал 19"/>
          <p:cNvSpPr/>
          <p:nvPr/>
        </p:nvSpPr>
        <p:spPr>
          <a:xfrm>
            <a:off x="3095201" y="2334188"/>
            <a:ext cx="632718" cy="601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579074" y="2968736"/>
            <a:ext cx="632718" cy="601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2155821" y="4187223"/>
            <a:ext cx="632718" cy="601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277474" y="194203"/>
            <a:ext cx="175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Представитель заказчика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29" name="Соединительная линия уступом 28"/>
          <p:cNvCxnSpPr>
            <a:stCxn id="21" idx="3"/>
            <a:endCxn id="89" idx="3"/>
          </p:cNvCxnSpPr>
          <p:nvPr/>
        </p:nvCxnSpPr>
        <p:spPr>
          <a:xfrm flipH="1">
            <a:off x="3847495" y="517369"/>
            <a:ext cx="188703" cy="2111405"/>
          </a:xfrm>
          <a:prstGeom prst="bentConnector3">
            <a:avLst>
              <a:gd name="adj1" fmla="val -1211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Овал 107"/>
          <p:cNvSpPr/>
          <p:nvPr/>
        </p:nvSpPr>
        <p:spPr>
          <a:xfrm>
            <a:off x="3095201" y="4187223"/>
            <a:ext cx="632718" cy="6011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3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-121298" y="-14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Орг. зависимости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87321" y="4915048"/>
            <a:ext cx="5745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терминах матрицы, вертикальное измерение – это «что», а горизонтальное измерение – это «как». Матричная структура обеспечивает то, что каждый член </a:t>
            </a:r>
            <a:r>
              <a:rPr lang="ru-RU" dirty="0" smtClean="0"/>
              <a:t>команды </a:t>
            </a:r>
            <a:r>
              <a:rPr lang="ru-RU" dirty="0"/>
              <a:t>знает «что создавать дальше» и «как делать это хорошо» .</a:t>
            </a: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40" y="2516926"/>
            <a:ext cx="901700" cy="90170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40" y="3561310"/>
            <a:ext cx="901700" cy="901700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16200000">
            <a:off x="8968979" y="1431076"/>
            <a:ext cx="1193800" cy="9779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1" name="Стрелка вправо 60"/>
          <p:cNvSpPr/>
          <p:nvPr/>
        </p:nvSpPr>
        <p:spPr>
          <a:xfrm rot="10800000">
            <a:off x="7406879" y="2440726"/>
            <a:ext cx="1670050" cy="9779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2" name="Стрелка вправо 61"/>
          <p:cNvSpPr/>
          <p:nvPr/>
        </p:nvSpPr>
        <p:spPr>
          <a:xfrm rot="10800000">
            <a:off x="7406879" y="3523210"/>
            <a:ext cx="1670050" cy="9779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54829" y="2850552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 команды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0054828" y="3752252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Участник команды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304910" y="1977856"/>
            <a:ext cx="52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Что</a:t>
            </a:r>
            <a:endParaRPr lang="ru-R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135207" y="2735232"/>
            <a:ext cx="54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Как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135094" y="3802613"/>
            <a:ext cx="54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Как</a:t>
            </a:r>
            <a:endParaRPr lang="ru-RU" b="1" dirty="0"/>
          </a:p>
        </p:txBody>
      </p:sp>
      <p:pic>
        <p:nvPicPr>
          <p:cNvPr id="73" name="Рисунок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624" y="214237"/>
            <a:ext cx="966204" cy="9662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054828" y="374173"/>
            <a:ext cx="180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команды</a:t>
            </a:r>
            <a:endParaRPr lang="ru-RU" dirty="0"/>
          </a:p>
        </p:txBody>
      </p:sp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07" y="2436796"/>
            <a:ext cx="966204" cy="966204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07" y="3536942"/>
            <a:ext cx="966204" cy="9662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187321" y="4481028"/>
            <a:ext cx="231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Руководитель отдела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87321" y="2057151"/>
            <a:ext cx="231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Руководитель отдела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1321" y="487356"/>
            <a:ext cx="59324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То есть, люди собраны в стабильные </a:t>
            </a:r>
            <a:r>
              <a:rPr lang="ru-RU" dirty="0" smtClean="0">
                <a:solidFill>
                  <a:srgbClr val="393939"/>
                </a:solidFill>
                <a:latin typeface="Verdana" panose="020B0604030504040204" pitchFamily="34" charset="0"/>
              </a:rPr>
              <a:t>команды, </a:t>
            </a:r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в которых сотрудники с разными навыками взаимодействуют и </a:t>
            </a:r>
            <a:r>
              <a:rPr lang="ru-RU" dirty="0" err="1">
                <a:solidFill>
                  <a:srgbClr val="393939"/>
                </a:solidFill>
                <a:latin typeface="Verdana" panose="020B0604030504040204" pitchFamily="34" charset="0"/>
              </a:rPr>
              <a:t>самоорганизуются</a:t>
            </a:r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 для поставки хорошего продукта. Это вертикальное измерение в матрице, и оно основное, люди физически сгруппированы так и так они проводят большую часть своего времени.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1321" y="2816022"/>
            <a:ext cx="5962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Горизонтальное измерение – для обмена знаниями, инструментами и кодом. Работа руководителя отдела – содействовать и поддерживать это.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91321" y="4121584"/>
            <a:ext cx="5760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393939"/>
                </a:solidFill>
                <a:latin typeface="Verdana" panose="020B0604030504040204" pitchFamily="34" charset="0"/>
              </a:rPr>
              <a:t>Руководитель команды фокусируется </a:t>
            </a:r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на поставке отличного продукта, а руководитель отдела – это </a:t>
            </a:r>
            <a:r>
              <a:rPr lang="ru-RU" dirty="0" smtClean="0">
                <a:solidFill>
                  <a:srgbClr val="393939"/>
                </a:solidFill>
                <a:latin typeface="Verdana" panose="020B0604030504040204" pitchFamily="34" charset="0"/>
              </a:rPr>
              <a:t>«</a:t>
            </a:r>
            <a:r>
              <a:rPr lang="ru-RU" dirty="0">
                <a:solidFill>
                  <a:srgbClr val="393939"/>
                </a:solidFill>
                <a:latin typeface="Verdana" panose="020B0604030504040204" pitchFamily="34" charset="0"/>
              </a:rPr>
              <a:t>лидер по компетенции», который фокусируется на техническом мастерстве.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91321" y="5613480"/>
            <a:ext cx="566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текущий момент у нас все диаметрально не так. </a:t>
            </a:r>
          </a:p>
          <a:p>
            <a:r>
              <a:rPr lang="ru-RU" dirty="0" smtClean="0"/>
              <a:t>У нас </a:t>
            </a:r>
            <a:r>
              <a:rPr lang="ru-RU" dirty="0" err="1" smtClean="0"/>
              <a:t>обьемы</a:t>
            </a:r>
            <a:r>
              <a:rPr lang="ru-RU" dirty="0" smtClean="0"/>
              <a:t> работ на </a:t>
            </a:r>
            <a:r>
              <a:rPr lang="ru-RU" dirty="0" err="1" smtClean="0"/>
              <a:t>орг.структуре</a:t>
            </a:r>
            <a:r>
              <a:rPr lang="ru-RU" dirty="0" smtClean="0"/>
              <a:t>.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72935" y="6333491"/>
            <a:ext cx="12046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Стоит </a:t>
            </a:r>
            <a:r>
              <a:rPr lang="ru-RU" sz="1400" i="1" dirty="0" smtClean="0"/>
              <a:t>отметить, </a:t>
            </a:r>
            <a:r>
              <a:rPr lang="ru-RU" sz="1400" i="1" dirty="0"/>
              <a:t>что в </a:t>
            </a:r>
            <a:r>
              <a:rPr lang="en-US" sz="1400" i="1" dirty="0"/>
              <a:t>Agile </a:t>
            </a:r>
            <a:r>
              <a:rPr lang="ru-RU" sz="1400" i="1" dirty="0"/>
              <a:t>организациях все </a:t>
            </a:r>
            <a:r>
              <a:rPr lang="ru-RU" sz="1400" i="1" dirty="0" smtClean="0"/>
              <a:t>«хозяйственные» </a:t>
            </a:r>
            <a:r>
              <a:rPr lang="ru-RU" sz="1400" i="1" dirty="0"/>
              <a:t>функции обычно </a:t>
            </a:r>
            <a:r>
              <a:rPr lang="ru-RU" sz="1400" i="1" dirty="0" smtClean="0"/>
              <a:t>централизованы и не являются ответственностью ни одного из этих руководителей.</a:t>
            </a:r>
            <a:endParaRPr lang="ru-RU" sz="1400" i="1" dirty="0"/>
          </a:p>
        </p:txBody>
      </p:sp>
    </p:spTree>
    <p:extLst>
      <p:ext uri="{BB962C8B-B14F-4D97-AF65-F5344CB8AC3E}">
        <p14:creationId xmlns:p14="http://schemas.microsoft.com/office/powerpoint/2010/main" val="326929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/>
          <p:cNvSpPr/>
          <p:nvPr/>
        </p:nvSpPr>
        <p:spPr>
          <a:xfrm>
            <a:off x="7515110" y="471499"/>
            <a:ext cx="4341216" cy="5048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9936097" y="471499"/>
            <a:ext cx="151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Департамент</a:t>
            </a:r>
            <a:endParaRPr lang="ru-RU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869421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12" y="3408613"/>
            <a:ext cx="613026" cy="613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12" y="4021639"/>
            <a:ext cx="613026" cy="6130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61" y="1569535"/>
            <a:ext cx="558901" cy="55890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12" y="2182561"/>
            <a:ext cx="613026" cy="6130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12" y="2795587"/>
            <a:ext cx="613026" cy="6130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121298" y="-1460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Дополнительные объединения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778906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97" y="3408613"/>
            <a:ext cx="613026" cy="61302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97" y="4021639"/>
            <a:ext cx="613026" cy="61302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646" y="1569535"/>
            <a:ext cx="558901" cy="55890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97" y="2182561"/>
            <a:ext cx="613026" cy="613026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097" y="2795587"/>
            <a:ext cx="613026" cy="613026"/>
          </a:xfrm>
          <a:prstGeom prst="rect">
            <a:avLst/>
          </a:prstGeom>
        </p:spPr>
      </p:pic>
      <p:sp>
        <p:nvSpPr>
          <p:cNvPr id="25" name="Скругленный прямоугольник 24"/>
          <p:cNvSpPr/>
          <p:nvPr/>
        </p:nvSpPr>
        <p:spPr>
          <a:xfrm>
            <a:off x="10706314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05" y="3408613"/>
            <a:ext cx="613026" cy="613026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05" y="4021639"/>
            <a:ext cx="613026" cy="61302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054" y="1569535"/>
            <a:ext cx="558901" cy="558901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05" y="2182561"/>
            <a:ext cx="613026" cy="61302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505" y="2795587"/>
            <a:ext cx="613026" cy="613026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7769793" y="1306427"/>
            <a:ext cx="3899248" cy="3956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80" y="1397715"/>
            <a:ext cx="451271" cy="451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6869" y="945953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Клан или </a:t>
            </a:r>
            <a:r>
              <a:rPr lang="ru-RU" dirty="0" err="1"/>
              <a:t>Трайб</a:t>
            </a:r>
            <a:endParaRPr lang="ru-RU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4389985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76" y="3408613"/>
            <a:ext cx="613026" cy="613026"/>
          </a:xfrm>
          <a:prstGeom prst="rect">
            <a:avLst/>
          </a:prstGeom>
        </p:spPr>
      </p:pic>
      <p:pic>
        <p:nvPicPr>
          <p:cNvPr id="67" name="Рисунок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76" y="4021639"/>
            <a:ext cx="613026" cy="613026"/>
          </a:xfrm>
          <a:prstGeom prst="rect">
            <a:avLst/>
          </a:prstGeom>
        </p:spPr>
      </p:pic>
      <p:pic>
        <p:nvPicPr>
          <p:cNvPr id="68" name="Рисунок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25" y="1569535"/>
            <a:ext cx="558901" cy="558901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76" y="2182561"/>
            <a:ext cx="613026" cy="613026"/>
          </a:xfrm>
          <a:prstGeom prst="rect">
            <a:avLst/>
          </a:prstGeom>
        </p:spPr>
      </p:pic>
      <p:pic>
        <p:nvPicPr>
          <p:cNvPr id="72" name="Рисунок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76" y="2795587"/>
            <a:ext cx="613026" cy="613026"/>
          </a:xfrm>
          <a:prstGeom prst="rect">
            <a:avLst/>
          </a:prstGeom>
        </p:spPr>
      </p:pic>
      <p:sp>
        <p:nvSpPr>
          <p:cNvPr id="74" name="Скругленный прямоугольник 73"/>
          <p:cNvSpPr/>
          <p:nvPr/>
        </p:nvSpPr>
        <p:spPr>
          <a:xfrm>
            <a:off x="5299470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5" name="Рисунок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61" y="3408613"/>
            <a:ext cx="613026" cy="613026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61" y="4021639"/>
            <a:ext cx="613026" cy="613026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10" y="1569535"/>
            <a:ext cx="558901" cy="558901"/>
          </a:xfrm>
          <a:prstGeom prst="rect">
            <a:avLst/>
          </a:prstGeom>
        </p:spPr>
      </p:pic>
      <p:pic>
        <p:nvPicPr>
          <p:cNvPr id="80" name="Рисунок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61" y="2182561"/>
            <a:ext cx="613026" cy="613026"/>
          </a:xfrm>
          <a:prstGeom prst="rect">
            <a:avLst/>
          </a:prstGeom>
        </p:spPr>
      </p:pic>
      <p:pic>
        <p:nvPicPr>
          <p:cNvPr id="81" name="Рисунок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61" y="2795587"/>
            <a:ext cx="613026" cy="613026"/>
          </a:xfrm>
          <a:prstGeom prst="rect">
            <a:avLst/>
          </a:prstGeom>
        </p:spPr>
      </p:pic>
      <p:sp>
        <p:nvSpPr>
          <p:cNvPr id="83" name="Скругленный прямоугольник 82"/>
          <p:cNvSpPr/>
          <p:nvPr/>
        </p:nvSpPr>
        <p:spPr>
          <a:xfrm>
            <a:off x="6226878" y="1521736"/>
            <a:ext cx="74238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69" y="3408613"/>
            <a:ext cx="613026" cy="613026"/>
          </a:xfrm>
          <a:prstGeom prst="rect">
            <a:avLst/>
          </a:prstGeom>
        </p:spPr>
      </p:pic>
      <p:pic>
        <p:nvPicPr>
          <p:cNvPr id="85" name="Рисунок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69" y="4021639"/>
            <a:ext cx="613026" cy="613026"/>
          </a:xfrm>
          <a:prstGeom prst="rect">
            <a:avLst/>
          </a:prstGeom>
        </p:spPr>
      </p:pic>
      <p:pic>
        <p:nvPicPr>
          <p:cNvPr id="86" name="Рисунок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18" y="1569535"/>
            <a:ext cx="558901" cy="558901"/>
          </a:xfrm>
          <a:prstGeom prst="rect">
            <a:avLst/>
          </a:prstGeom>
        </p:spPr>
      </p:pic>
      <p:pic>
        <p:nvPicPr>
          <p:cNvPr id="89" name="Рисунок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69" y="2182561"/>
            <a:ext cx="613026" cy="613026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69" y="2795587"/>
            <a:ext cx="613026" cy="613026"/>
          </a:xfrm>
          <a:prstGeom prst="rect">
            <a:avLst/>
          </a:prstGeom>
        </p:spPr>
      </p:pic>
      <p:sp>
        <p:nvSpPr>
          <p:cNvPr id="91" name="Скругленный прямоугольник 90"/>
          <p:cNvSpPr/>
          <p:nvPr/>
        </p:nvSpPr>
        <p:spPr>
          <a:xfrm>
            <a:off x="3369520" y="1306427"/>
            <a:ext cx="3830157" cy="395617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" name="Рисунок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61" y="1397715"/>
            <a:ext cx="451271" cy="45127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098850" y="945953"/>
            <a:ext cx="239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или </a:t>
            </a:r>
            <a:r>
              <a:rPr lang="ru-RU" dirty="0" err="1" smtClean="0"/>
              <a:t>Трайб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7882941" y="4079101"/>
            <a:ext cx="3671182" cy="549238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95222" y="2209460"/>
            <a:ext cx="3658901" cy="528665"/>
          </a:xfrm>
          <a:prstGeom prst="rect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smtClean="0">
                <a:solidFill>
                  <a:schemeClr val="tx1"/>
                </a:solidFill>
              </a:rPr>
              <a:t>Отдел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5118100" y="2717800"/>
            <a:ext cx="6553200" cy="2260600"/>
          </a:xfrm>
          <a:custGeom>
            <a:avLst/>
            <a:gdLst>
              <a:gd name="connsiteX0" fmla="*/ 1955800 w 6553200"/>
              <a:gd name="connsiteY0" fmla="*/ 774700 h 2260600"/>
              <a:gd name="connsiteX1" fmla="*/ 1955800 w 6553200"/>
              <a:gd name="connsiteY1" fmla="*/ 774700 h 2260600"/>
              <a:gd name="connsiteX2" fmla="*/ 1854200 w 6553200"/>
              <a:gd name="connsiteY2" fmla="*/ 736600 h 2260600"/>
              <a:gd name="connsiteX3" fmla="*/ 1752600 w 6553200"/>
              <a:gd name="connsiteY3" fmla="*/ 609600 h 2260600"/>
              <a:gd name="connsiteX4" fmla="*/ 1727200 w 6553200"/>
              <a:gd name="connsiteY4" fmla="*/ 571500 h 2260600"/>
              <a:gd name="connsiteX5" fmla="*/ 1714500 w 6553200"/>
              <a:gd name="connsiteY5" fmla="*/ 533400 h 2260600"/>
              <a:gd name="connsiteX6" fmla="*/ 1689100 w 6553200"/>
              <a:gd name="connsiteY6" fmla="*/ 495300 h 2260600"/>
              <a:gd name="connsiteX7" fmla="*/ 1651000 w 6553200"/>
              <a:gd name="connsiteY7" fmla="*/ 419100 h 2260600"/>
              <a:gd name="connsiteX8" fmla="*/ 1663700 w 6553200"/>
              <a:gd name="connsiteY8" fmla="*/ 368300 h 2260600"/>
              <a:gd name="connsiteX9" fmla="*/ 1663700 w 6553200"/>
              <a:gd name="connsiteY9" fmla="*/ 266700 h 2260600"/>
              <a:gd name="connsiteX10" fmla="*/ 1625600 w 6553200"/>
              <a:gd name="connsiteY10" fmla="*/ 241300 h 2260600"/>
              <a:gd name="connsiteX11" fmla="*/ 1562100 w 6553200"/>
              <a:gd name="connsiteY11" fmla="*/ 177800 h 2260600"/>
              <a:gd name="connsiteX12" fmla="*/ 1498600 w 6553200"/>
              <a:gd name="connsiteY12" fmla="*/ 114300 h 2260600"/>
              <a:gd name="connsiteX13" fmla="*/ 1460500 w 6553200"/>
              <a:gd name="connsiteY13" fmla="*/ 101600 h 2260600"/>
              <a:gd name="connsiteX14" fmla="*/ 1422400 w 6553200"/>
              <a:gd name="connsiteY14" fmla="*/ 76200 h 2260600"/>
              <a:gd name="connsiteX15" fmla="*/ 1346200 w 6553200"/>
              <a:gd name="connsiteY15" fmla="*/ 38100 h 2260600"/>
              <a:gd name="connsiteX16" fmla="*/ 1270000 w 6553200"/>
              <a:gd name="connsiteY16" fmla="*/ 63500 h 2260600"/>
              <a:gd name="connsiteX17" fmla="*/ 1231900 w 6553200"/>
              <a:gd name="connsiteY17" fmla="*/ 76200 h 2260600"/>
              <a:gd name="connsiteX18" fmla="*/ 1193800 w 6553200"/>
              <a:gd name="connsiteY18" fmla="*/ 101600 h 2260600"/>
              <a:gd name="connsiteX19" fmla="*/ 1155700 w 6553200"/>
              <a:gd name="connsiteY19" fmla="*/ 114300 h 2260600"/>
              <a:gd name="connsiteX20" fmla="*/ 1066800 w 6553200"/>
              <a:gd name="connsiteY20" fmla="*/ 165100 h 2260600"/>
              <a:gd name="connsiteX21" fmla="*/ 1041400 w 6553200"/>
              <a:gd name="connsiteY21" fmla="*/ 203200 h 2260600"/>
              <a:gd name="connsiteX22" fmla="*/ 1016000 w 6553200"/>
              <a:gd name="connsiteY22" fmla="*/ 368300 h 2260600"/>
              <a:gd name="connsiteX23" fmla="*/ 1016000 w 6553200"/>
              <a:gd name="connsiteY23" fmla="*/ 736600 h 2260600"/>
              <a:gd name="connsiteX24" fmla="*/ 977900 w 6553200"/>
              <a:gd name="connsiteY24" fmla="*/ 762000 h 2260600"/>
              <a:gd name="connsiteX25" fmla="*/ 939800 w 6553200"/>
              <a:gd name="connsiteY25" fmla="*/ 774700 h 2260600"/>
              <a:gd name="connsiteX26" fmla="*/ 838200 w 6553200"/>
              <a:gd name="connsiteY26" fmla="*/ 812800 h 2260600"/>
              <a:gd name="connsiteX27" fmla="*/ 660400 w 6553200"/>
              <a:gd name="connsiteY27" fmla="*/ 800100 h 2260600"/>
              <a:gd name="connsiteX28" fmla="*/ 622300 w 6553200"/>
              <a:gd name="connsiteY28" fmla="*/ 787400 h 2260600"/>
              <a:gd name="connsiteX29" fmla="*/ 368300 w 6553200"/>
              <a:gd name="connsiteY29" fmla="*/ 800100 h 2260600"/>
              <a:gd name="connsiteX30" fmla="*/ 254000 w 6553200"/>
              <a:gd name="connsiteY30" fmla="*/ 812800 h 2260600"/>
              <a:gd name="connsiteX31" fmla="*/ 139700 w 6553200"/>
              <a:gd name="connsiteY31" fmla="*/ 876300 h 2260600"/>
              <a:gd name="connsiteX32" fmla="*/ 63500 w 6553200"/>
              <a:gd name="connsiteY32" fmla="*/ 939800 h 2260600"/>
              <a:gd name="connsiteX33" fmla="*/ 12700 w 6553200"/>
              <a:gd name="connsiteY33" fmla="*/ 1066800 h 2260600"/>
              <a:gd name="connsiteX34" fmla="*/ 0 w 6553200"/>
              <a:gd name="connsiteY34" fmla="*/ 1104900 h 2260600"/>
              <a:gd name="connsiteX35" fmla="*/ 38100 w 6553200"/>
              <a:gd name="connsiteY35" fmla="*/ 1447800 h 2260600"/>
              <a:gd name="connsiteX36" fmla="*/ 38100 w 6553200"/>
              <a:gd name="connsiteY36" fmla="*/ 1447800 h 2260600"/>
              <a:gd name="connsiteX37" fmla="*/ 76200 w 6553200"/>
              <a:gd name="connsiteY37" fmla="*/ 1536700 h 2260600"/>
              <a:gd name="connsiteX38" fmla="*/ 88900 w 6553200"/>
              <a:gd name="connsiteY38" fmla="*/ 1638300 h 2260600"/>
              <a:gd name="connsiteX39" fmla="*/ 101600 w 6553200"/>
              <a:gd name="connsiteY39" fmla="*/ 1752600 h 2260600"/>
              <a:gd name="connsiteX40" fmla="*/ 114300 w 6553200"/>
              <a:gd name="connsiteY40" fmla="*/ 1803400 h 2260600"/>
              <a:gd name="connsiteX41" fmla="*/ 127000 w 6553200"/>
              <a:gd name="connsiteY41" fmla="*/ 1968500 h 2260600"/>
              <a:gd name="connsiteX42" fmla="*/ 203200 w 6553200"/>
              <a:gd name="connsiteY42" fmla="*/ 2120900 h 2260600"/>
              <a:gd name="connsiteX43" fmla="*/ 241300 w 6553200"/>
              <a:gd name="connsiteY43" fmla="*/ 2159000 h 2260600"/>
              <a:gd name="connsiteX44" fmla="*/ 368300 w 6553200"/>
              <a:gd name="connsiteY44" fmla="*/ 2197100 h 2260600"/>
              <a:gd name="connsiteX45" fmla="*/ 444500 w 6553200"/>
              <a:gd name="connsiteY45" fmla="*/ 2222500 h 2260600"/>
              <a:gd name="connsiteX46" fmla="*/ 482600 w 6553200"/>
              <a:gd name="connsiteY46" fmla="*/ 2235200 h 2260600"/>
              <a:gd name="connsiteX47" fmla="*/ 596900 w 6553200"/>
              <a:gd name="connsiteY47" fmla="*/ 2260600 h 2260600"/>
              <a:gd name="connsiteX48" fmla="*/ 1295400 w 6553200"/>
              <a:gd name="connsiteY48" fmla="*/ 2247900 h 2260600"/>
              <a:gd name="connsiteX49" fmla="*/ 1333500 w 6553200"/>
              <a:gd name="connsiteY49" fmla="*/ 2235200 h 2260600"/>
              <a:gd name="connsiteX50" fmla="*/ 1435100 w 6553200"/>
              <a:gd name="connsiteY50" fmla="*/ 2209800 h 2260600"/>
              <a:gd name="connsiteX51" fmla="*/ 1562100 w 6553200"/>
              <a:gd name="connsiteY51" fmla="*/ 2082800 h 2260600"/>
              <a:gd name="connsiteX52" fmla="*/ 1600200 w 6553200"/>
              <a:gd name="connsiteY52" fmla="*/ 2057400 h 2260600"/>
              <a:gd name="connsiteX53" fmla="*/ 1638300 w 6553200"/>
              <a:gd name="connsiteY53" fmla="*/ 2032000 h 2260600"/>
              <a:gd name="connsiteX54" fmla="*/ 1663700 w 6553200"/>
              <a:gd name="connsiteY54" fmla="*/ 1993900 h 2260600"/>
              <a:gd name="connsiteX55" fmla="*/ 1701800 w 6553200"/>
              <a:gd name="connsiteY55" fmla="*/ 1981200 h 2260600"/>
              <a:gd name="connsiteX56" fmla="*/ 1778000 w 6553200"/>
              <a:gd name="connsiteY56" fmla="*/ 1930400 h 2260600"/>
              <a:gd name="connsiteX57" fmla="*/ 1816100 w 6553200"/>
              <a:gd name="connsiteY57" fmla="*/ 1892300 h 2260600"/>
              <a:gd name="connsiteX58" fmla="*/ 1892300 w 6553200"/>
              <a:gd name="connsiteY58" fmla="*/ 1841500 h 2260600"/>
              <a:gd name="connsiteX59" fmla="*/ 1943100 w 6553200"/>
              <a:gd name="connsiteY59" fmla="*/ 1765300 h 2260600"/>
              <a:gd name="connsiteX60" fmla="*/ 2019300 w 6553200"/>
              <a:gd name="connsiteY60" fmla="*/ 1701800 h 2260600"/>
              <a:gd name="connsiteX61" fmla="*/ 2057400 w 6553200"/>
              <a:gd name="connsiteY61" fmla="*/ 1676400 h 2260600"/>
              <a:gd name="connsiteX62" fmla="*/ 2108200 w 6553200"/>
              <a:gd name="connsiteY62" fmla="*/ 1625600 h 2260600"/>
              <a:gd name="connsiteX63" fmla="*/ 2146300 w 6553200"/>
              <a:gd name="connsiteY63" fmla="*/ 1600200 h 2260600"/>
              <a:gd name="connsiteX64" fmla="*/ 2184400 w 6553200"/>
              <a:gd name="connsiteY64" fmla="*/ 1549400 h 2260600"/>
              <a:gd name="connsiteX65" fmla="*/ 2222500 w 6553200"/>
              <a:gd name="connsiteY65" fmla="*/ 1511300 h 2260600"/>
              <a:gd name="connsiteX66" fmla="*/ 2247900 w 6553200"/>
              <a:gd name="connsiteY66" fmla="*/ 1473200 h 2260600"/>
              <a:gd name="connsiteX67" fmla="*/ 2336800 w 6553200"/>
              <a:gd name="connsiteY67" fmla="*/ 1397000 h 2260600"/>
              <a:gd name="connsiteX68" fmla="*/ 2374900 w 6553200"/>
              <a:gd name="connsiteY68" fmla="*/ 1358900 h 2260600"/>
              <a:gd name="connsiteX69" fmla="*/ 2413000 w 6553200"/>
              <a:gd name="connsiteY69" fmla="*/ 1346200 h 2260600"/>
              <a:gd name="connsiteX70" fmla="*/ 2463800 w 6553200"/>
              <a:gd name="connsiteY70" fmla="*/ 1320800 h 2260600"/>
              <a:gd name="connsiteX71" fmla="*/ 2514600 w 6553200"/>
              <a:gd name="connsiteY71" fmla="*/ 1282700 h 2260600"/>
              <a:gd name="connsiteX72" fmla="*/ 2552700 w 6553200"/>
              <a:gd name="connsiteY72" fmla="*/ 1244600 h 2260600"/>
              <a:gd name="connsiteX73" fmla="*/ 2628900 w 6553200"/>
              <a:gd name="connsiteY73" fmla="*/ 1219200 h 2260600"/>
              <a:gd name="connsiteX74" fmla="*/ 2705100 w 6553200"/>
              <a:gd name="connsiteY74" fmla="*/ 1168400 h 2260600"/>
              <a:gd name="connsiteX75" fmla="*/ 2743200 w 6553200"/>
              <a:gd name="connsiteY75" fmla="*/ 1143000 h 2260600"/>
              <a:gd name="connsiteX76" fmla="*/ 2819400 w 6553200"/>
              <a:gd name="connsiteY76" fmla="*/ 1117600 h 2260600"/>
              <a:gd name="connsiteX77" fmla="*/ 3060700 w 6553200"/>
              <a:gd name="connsiteY77" fmla="*/ 1130300 h 2260600"/>
              <a:gd name="connsiteX78" fmla="*/ 3302000 w 6553200"/>
              <a:gd name="connsiteY78" fmla="*/ 1155700 h 2260600"/>
              <a:gd name="connsiteX79" fmla="*/ 3403600 w 6553200"/>
              <a:gd name="connsiteY79" fmla="*/ 1181100 h 2260600"/>
              <a:gd name="connsiteX80" fmla="*/ 3454400 w 6553200"/>
              <a:gd name="connsiteY80" fmla="*/ 1193800 h 2260600"/>
              <a:gd name="connsiteX81" fmla="*/ 3517900 w 6553200"/>
              <a:gd name="connsiteY81" fmla="*/ 1206500 h 2260600"/>
              <a:gd name="connsiteX82" fmla="*/ 3568700 w 6553200"/>
              <a:gd name="connsiteY82" fmla="*/ 1219200 h 2260600"/>
              <a:gd name="connsiteX83" fmla="*/ 3733800 w 6553200"/>
              <a:gd name="connsiteY83" fmla="*/ 1231900 h 2260600"/>
              <a:gd name="connsiteX84" fmla="*/ 3797300 w 6553200"/>
              <a:gd name="connsiteY84" fmla="*/ 1244600 h 2260600"/>
              <a:gd name="connsiteX85" fmla="*/ 4076700 w 6553200"/>
              <a:gd name="connsiteY85" fmla="*/ 1270000 h 2260600"/>
              <a:gd name="connsiteX86" fmla="*/ 4114800 w 6553200"/>
              <a:gd name="connsiteY86" fmla="*/ 1282700 h 2260600"/>
              <a:gd name="connsiteX87" fmla="*/ 4610100 w 6553200"/>
              <a:gd name="connsiteY87" fmla="*/ 1308100 h 2260600"/>
              <a:gd name="connsiteX88" fmla="*/ 5156200 w 6553200"/>
              <a:gd name="connsiteY88" fmla="*/ 1295400 h 2260600"/>
              <a:gd name="connsiteX89" fmla="*/ 5194300 w 6553200"/>
              <a:gd name="connsiteY89" fmla="*/ 1282700 h 2260600"/>
              <a:gd name="connsiteX90" fmla="*/ 5308600 w 6553200"/>
              <a:gd name="connsiteY90" fmla="*/ 1257300 h 2260600"/>
              <a:gd name="connsiteX91" fmla="*/ 5473700 w 6553200"/>
              <a:gd name="connsiteY91" fmla="*/ 1282700 h 2260600"/>
              <a:gd name="connsiteX92" fmla="*/ 5626100 w 6553200"/>
              <a:gd name="connsiteY92" fmla="*/ 1320800 h 2260600"/>
              <a:gd name="connsiteX93" fmla="*/ 5651500 w 6553200"/>
              <a:gd name="connsiteY93" fmla="*/ 1422400 h 2260600"/>
              <a:gd name="connsiteX94" fmla="*/ 5702300 w 6553200"/>
              <a:gd name="connsiteY94" fmla="*/ 1549400 h 2260600"/>
              <a:gd name="connsiteX95" fmla="*/ 5702300 w 6553200"/>
              <a:gd name="connsiteY95" fmla="*/ 1955800 h 2260600"/>
              <a:gd name="connsiteX96" fmla="*/ 5715000 w 6553200"/>
              <a:gd name="connsiteY96" fmla="*/ 1993900 h 2260600"/>
              <a:gd name="connsiteX97" fmla="*/ 5753100 w 6553200"/>
              <a:gd name="connsiteY97" fmla="*/ 2006600 h 2260600"/>
              <a:gd name="connsiteX98" fmla="*/ 5867400 w 6553200"/>
              <a:gd name="connsiteY98" fmla="*/ 2082800 h 2260600"/>
              <a:gd name="connsiteX99" fmla="*/ 5956300 w 6553200"/>
              <a:gd name="connsiteY99" fmla="*/ 2120900 h 2260600"/>
              <a:gd name="connsiteX100" fmla="*/ 5994400 w 6553200"/>
              <a:gd name="connsiteY100" fmla="*/ 2133600 h 2260600"/>
              <a:gd name="connsiteX101" fmla="*/ 6248400 w 6553200"/>
              <a:gd name="connsiteY101" fmla="*/ 2108200 h 2260600"/>
              <a:gd name="connsiteX102" fmla="*/ 6400800 w 6553200"/>
              <a:gd name="connsiteY102" fmla="*/ 2006600 h 2260600"/>
              <a:gd name="connsiteX103" fmla="*/ 6438900 w 6553200"/>
              <a:gd name="connsiteY103" fmla="*/ 1993900 h 2260600"/>
              <a:gd name="connsiteX104" fmla="*/ 6515100 w 6553200"/>
              <a:gd name="connsiteY104" fmla="*/ 1930400 h 2260600"/>
              <a:gd name="connsiteX105" fmla="*/ 6540500 w 6553200"/>
              <a:gd name="connsiteY105" fmla="*/ 1892300 h 2260600"/>
              <a:gd name="connsiteX106" fmla="*/ 6553200 w 6553200"/>
              <a:gd name="connsiteY106" fmla="*/ 1854200 h 2260600"/>
              <a:gd name="connsiteX107" fmla="*/ 6540500 w 6553200"/>
              <a:gd name="connsiteY107" fmla="*/ 1676400 h 2260600"/>
              <a:gd name="connsiteX108" fmla="*/ 6527800 w 6553200"/>
              <a:gd name="connsiteY108" fmla="*/ 1638300 h 2260600"/>
              <a:gd name="connsiteX109" fmla="*/ 6502400 w 6553200"/>
              <a:gd name="connsiteY109" fmla="*/ 1574800 h 2260600"/>
              <a:gd name="connsiteX110" fmla="*/ 6451600 w 6553200"/>
              <a:gd name="connsiteY110" fmla="*/ 1473200 h 2260600"/>
              <a:gd name="connsiteX111" fmla="*/ 6438900 w 6553200"/>
              <a:gd name="connsiteY111" fmla="*/ 1422400 h 2260600"/>
              <a:gd name="connsiteX112" fmla="*/ 6413500 w 6553200"/>
              <a:gd name="connsiteY112" fmla="*/ 1384300 h 2260600"/>
              <a:gd name="connsiteX113" fmla="*/ 6388100 w 6553200"/>
              <a:gd name="connsiteY113" fmla="*/ 1282700 h 2260600"/>
              <a:gd name="connsiteX114" fmla="*/ 6362700 w 6553200"/>
              <a:gd name="connsiteY114" fmla="*/ 1181100 h 2260600"/>
              <a:gd name="connsiteX115" fmla="*/ 6337300 w 6553200"/>
              <a:gd name="connsiteY115" fmla="*/ 1143000 h 2260600"/>
              <a:gd name="connsiteX116" fmla="*/ 6299200 w 6553200"/>
              <a:gd name="connsiteY116" fmla="*/ 977900 h 2260600"/>
              <a:gd name="connsiteX117" fmla="*/ 6286500 w 6553200"/>
              <a:gd name="connsiteY117" fmla="*/ 927100 h 2260600"/>
              <a:gd name="connsiteX118" fmla="*/ 6248400 w 6553200"/>
              <a:gd name="connsiteY118" fmla="*/ 825500 h 2260600"/>
              <a:gd name="connsiteX119" fmla="*/ 6210300 w 6553200"/>
              <a:gd name="connsiteY119" fmla="*/ 736600 h 2260600"/>
              <a:gd name="connsiteX120" fmla="*/ 6108700 w 6553200"/>
              <a:gd name="connsiteY120" fmla="*/ 685800 h 2260600"/>
              <a:gd name="connsiteX121" fmla="*/ 6045200 w 6553200"/>
              <a:gd name="connsiteY121" fmla="*/ 673100 h 2260600"/>
              <a:gd name="connsiteX122" fmla="*/ 5867400 w 6553200"/>
              <a:gd name="connsiteY122" fmla="*/ 647700 h 2260600"/>
              <a:gd name="connsiteX123" fmla="*/ 5753100 w 6553200"/>
              <a:gd name="connsiteY123" fmla="*/ 622300 h 2260600"/>
              <a:gd name="connsiteX124" fmla="*/ 5702300 w 6553200"/>
              <a:gd name="connsiteY124" fmla="*/ 609600 h 2260600"/>
              <a:gd name="connsiteX125" fmla="*/ 5626100 w 6553200"/>
              <a:gd name="connsiteY125" fmla="*/ 584200 h 2260600"/>
              <a:gd name="connsiteX126" fmla="*/ 5511800 w 6553200"/>
              <a:gd name="connsiteY126" fmla="*/ 571500 h 2260600"/>
              <a:gd name="connsiteX127" fmla="*/ 5435600 w 6553200"/>
              <a:gd name="connsiteY127" fmla="*/ 546100 h 2260600"/>
              <a:gd name="connsiteX128" fmla="*/ 5372100 w 6553200"/>
              <a:gd name="connsiteY128" fmla="*/ 469900 h 2260600"/>
              <a:gd name="connsiteX129" fmla="*/ 5346700 w 6553200"/>
              <a:gd name="connsiteY129" fmla="*/ 431800 h 2260600"/>
              <a:gd name="connsiteX130" fmla="*/ 5308600 w 6553200"/>
              <a:gd name="connsiteY130" fmla="*/ 381000 h 2260600"/>
              <a:gd name="connsiteX131" fmla="*/ 5257800 w 6553200"/>
              <a:gd name="connsiteY131" fmla="*/ 279400 h 2260600"/>
              <a:gd name="connsiteX132" fmla="*/ 5232400 w 6553200"/>
              <a:gd name="connsiteY132" fmla="*/ 241300 h 2260600"/>
              <a:gd name="connsiteX133" fmla="*/ 5194300 w 6553200"/>
              <a:gd name="connsiteY133" fmla="*/ 152400 h 2260600"/>
              <a:gd name="connsiteX134" fmla="*/ 5156200 w 6553200"/>
              <a:gd name="connsiteY134" fmla="*/ 127000 h 2260600"/>
              <a:gd name="connsiteX135" fmla="*/ 5080000 w 6553200"/>
              <a:gd name="connsiteY135" fmla="*/ 50800 h 2260600"/>
              <a:gd name="connsiteX136" fmla="*/ 5003800 w 6553200"/>
              <a:gd name="connsiteY136" fmla="*/ 12700 h 2260600"/>
              <a:gd name="connsiteX137" fmla="*/ 4953000 w 6553200"/>
              <a:gd name="connsiteY137" fmla="*/ 0 h 2260600"/>
              <a:gd name="connsiteX138" fmla="*/ 4800600 w 6553200"/>
              <a:gd name="connsiteY138" fmla="*/ 12700 h 2260600"/>
              <a:gd name="connsiteX139" fmla="*/ 4673600 w 6553200"/>
              <a:gd name="connsiteY139" fmla="*/ 25400 h 2260600"/>
              <a:gd name="connsiteX140" fmla="*/ 4318000 w 6553200"/>
              <a:gd name="connsiteY140" fmla="*/ 38100 h 2260600"/>
              <a:gd name="connsiteX141" fmla="*/ 4127500 w 6553200"/>
              <a:gd name="connsiteY141" fmla="*/ 50800 h 2260600"/>
              <a:gd name="connsiteX142" fmla="*/ 3873500 w 6553200"/>
              <a:gd name="connsiteY142" fmla="*/ 63500 h 2260600"/>
              <a:gd name="connsiteX143" fmla="*/ 3810000 w 6553200"/>
              <a:gd name="connsiteY143" fmla="*/ 76200 h 2260600"/>
              <a:gd name="connsiteX144" fmla="*/ 3708400 w 6553200"/>
              <a:gd name="connsiteY144" fmla="*/ 139700 h 2260600"/>
              <a:gd name="connsiteX145" fmla="*/ 3670300 w 6553200"/>
              <a:gd name="connsiteY145" fmla="*/ 152400 h 2260600"/>
              <a:gd name="connsiteX146" fmla="*/ 3632200 w 6553200"/>
              <a:gd name="connsiteY146" fmla="*/ 177800 h 2260600"/>
              <a:gd name="connsiteX147" fmla="*/ 3505200 w 6553200"/>
              <a:gd name="connsiteY147" fmla="*/ 228600 h 2260600"/>
              <a:gd name="connsiteX148" fmla="*/ 3390900 w 6553200"/>
              <a:gd name="connsiteY148" fmla="*/ 292100 h 2260600"/>
              <a:gd name="connsiteX149" fmla="*/ 3340100 w 6553200"/>
              <a:gd name="connsiteY149" fmla="*/ 330200 h 2260600"/>
              <a:gd name="connsiteX150" fmla="*/ 3251200 w 6553200"/>
              <a:gd name="connsiteY150" fmla="*/ 381000 h 2260600"/>
              <a:gd name="connsiteX151" fmla="*/ 3200400 w 6553200"/>
              <a:gd name="connsiteY151" fmla="*/ 419100 h 2260600"/>
              <a:gd name="connsiteX152" fmla="*/ 3162300 w 6553200"/>
              <a:gd name="connsiteY152" fmla="*/ 457200 h 2260600"/>
              <a:gd name="connsiteX153" fmla="*/ 3098800 w 6553200"/>
              <a:gd name="connsiteY153" fmla="*/ 495300 h 2260600"/>
              <a:gd name="connsiteX154" fmla="*/ 3060700 w 6553200"/>
              <a:gd name="connsiteY154" fmla="*/ 520700 h 2260600"/>
              <a:gd name="connsiteX155" fmla="*/ 3022600 w 6553200"/>
              <a:gd name="connsiteY155" fmla="*/ 533400 h 2260600"/>
              <a:gd name="connsiteX156" fmla="*/ 2946400 w 6553200"/>
              <a:gd name="connsiteY156" fmla="*/ 571500 h 2260600"/>
              <a:gd name="connsiteX157" fmla="*/ 2908300 w 6553200"/>
              <a:gd name="connsiteY157" fmla="*/ 596900 h 2260600"/>
              <a:gd name="connsiteX158" fmla="*/ 2844800 w 6553200"/>
              <a:gd name="connsiteY158" fmla="*/ 609600 h 2260600"/>
              <a:gd name="connsiteX159" fmla="*/ 2806700 w 6553200"/>
              <a:gd name="connsiteY159" fmla="*/ 622300 h 2260600"/>
              <a:gd name="connsiteX160" fmla="*/ 2743200 w 6553200"/>
              <a:gd name="connsiteY160" fmla="*/ 635000 h 2260600"/>
              <a:gd name="connsiteX161" fmla="*/ 2692400 w 6553200"/>
              <a:gd name="connsiteY161" fmla="*/ 647700 h 2260600"/>
              <a:gd name="connsiteX162" fmla="*/ 2565400 w 6553200"/>
              <a:gd name="connsiteY162" fmla="*/ 660400 h 2260600"/>
              <a:gd name="connsiteX163" fmla="*/ 2438400 w 6553200"/>
              <a:gd name="connsiteY163" fmla="*/ 685800 h 2260600"/>
              <a:gd name="connsiteX164" fmla="*/ 2362200 w 6553200"/>
              <a:gd name="connsiteY164" fmla="*/ 711200 h 2260600"/>
              <a:gd name="connsiteX165" fmla="*/ 1955800 w 6553200"/>
              <a:gd name="connsiteY165" fmla="*/ 7747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553200" h="2260600">
                <a:moveTo>
                  <a:pt x="1955800" y="774700"/>
                </a:moveTo>
                <a:lnTo>
                  <a:pt x="1955800" y="774700"/>
                </a:lnTo>
                <a:cubicBezTo>
                  <a:pt x="1921933" y="762000"/>
                  <a:pt x="1884625" y="756159"/>
                  <a:pt x="1854200" y="736600"/>
                </a:cubicBezTo>
                <a:cubicBezTo>
                  <a:pt x="1775747" y="686166"/>
                  <a:pt x="1788196" y="671893"/>
                  <a:pt x="1752600" y="609600"/>
                </a:cubicBezTo>
                <a:cubicBezTo>
                  <a:pt x="1745027" y="596348"/>
                  <a:pt x="1734026" y="585152"/>
                  <a:pt x="1727200" y="571500"/>
                </a:cubicBezTo>
                <a:cubicBezTo>
                  <a:pt x="1721213" y="559526"/>
                  <a:pt x="1720487" y="545374"/>
                  <a:pt x="1714500" y="533400"/>
                </a:cubicBezTo>
                <a:cubicBezTo>
                  <a:pt x="1707674" y="519748"/>
                  <a:pt x="1695926" y="508952"/>
                  <a:pt x="1689100" y="495300"/>
                </a:cubicBezTo>
                <a:cubicBezTo>
                  <a:pt x="1636520" y="390140"/>
                  <a:pt x="1723793" y="528289"/>
                  <a:pt x="1651000" y="419100"/>
                </a:cubicBezTo>
                <a:cubicBezTo>
                  <a:pt x="1655233" y="402167"/>
                  <a:pt x="1658905" y="385083"/>
                  <a:pt x="1663700" y="368300"/>
                </a:cubicBezTo>
                <a:cubicBezTo>
                  <a:pt x="1675483" y="327060"/>
                  <a:pt x="1691511" y="315369"/>
                  <a:pt x="1663700" y="266700"/>
                </a:cubicBezTo>
                <a:cubicBezTo>
                  <a:pt x="1656127" y="253448"/>
                  <a:pt x="1638300" y="249767"/>
                  <a:pt x="1625600" y="241300"/>
                </a:cubicBezTo>
                <a:cubicBezTo>
                  <a:pt x="1557867" y="139700"/>
                  <a:pt x="1646767" y="262467"/>
                  <a:pt x="1562100" y="177800"/>
                </a:cubicBezTo>
                <a:cubicBezTo>
                  <a:pt x="1511300" y="127000"/>
                  <a:pt x="1566333" y="148167"/>
                  <a:pt x="1498600" y="114300"/>
                </a:cubicBezTo>
                <a:cubicBezTo>
                  <a:pt x="1486626" y="108313"/>
                  <a:pt x="1472474" y="107587"/>
                  <a:pt x="1460500" y="101600"/>
                </a:cubicBezTo>
                <a:cubicBezTo>
                  <a:pt x="1446848" y="94774"/>
                  <a:pt x="1436052" y="83026"/>
                  <a:pt x="1422400" y="76200"/>
                </a:cubicBezTo>
                <a:cubicBezTo>
                  <a:pt x="1317240" y="23620"/>
                  <a:pt x="1455389" y="110893"/>
                  <a:pt x="1346200" y="38100"/>
                </a:cubicBezTo>
                <a:lnTo>
                  <a:pt x="1270000" y="63500"/>
                </a:lnTo>
                <a:cubicBezTo>
                  <a:pt x="1257300" y="67733"/>
                  <a:pt x="1243039" y="68774"/>
                  <a:pt x="1231900" y="76200"/>
                </a:cubicBezTo>
                <a:cubicBezTo>
                  <a:pt x="1219200" y="84667"/>
                  <a:pt x="1207452" y="94774"/>
                  <a:pt x="1193800" y="101600"/>
                </a:cubicBezTo>
                <a:cubicBezTo>
                  <a:pt x="1181826" y="107587"/>
                  <a:pt x="1168005" y="109027"/>
                  <a:pt x="1155700" y="114300"/>
                </a:cubicBezTo>
                <a:cubicBezTo>
                  <a:pt x="1110584" y="133636"/>
                  <a:pt x="1105064" y="139591"/>
                  <a:pt x="1066800" y="165100"/>
                </a:cubicBezTo>
                <a:cubicBezTo>
                  <a:pt x="1058333" y="177800"/>
                  <a:pt x="1048226" y="189548"/>
                  <a:pt x="1041400" y="203200"/>
                </a:cubicBezTo>
                <a:cubicBezTo>
                  <a:pt x="1018515" y="248969"/>
                  <a:pt x="1019642" y="331877"/>
                  <a:pt x="1016000" y="368300"/>
                </a:cubicBezTo>
                <a:cubicBezTo>
                  <a:pt x="1019621" y="433479"/>
                  <a:pt x="1042761" y="649626"/>
                  <a:pt x="1016000" y="736600"/>
                </a:cubicBezTo>
                <a:cubicBezTo>
                  <a:pt x="1011511" y="751189"/>
                  <a:pt x="991552" y="755174"/>
                  <a:pt x="977900" y="762000"/>
                </a:cubicBezTo>
                <a:cubicBezTo>
                  <a:pt x="965926" y="767987"/>
                  <a:pt x="951774" y="768713"/>
                  <a:pt x="939800" y="774700"/>
                </a:cubicBezTo>
                <a:cubicBezTo>
                  <a:pt x="852595" y="818303"/>
                  <a:pt x="960712" y="788298"/>
                  <a:pt x="838200" y="812800"/>
                </a:cubicBezTo>
                <a:cubicBezTo>
                  <a:pt x="778933" y="808567"/>
                  <a:pt x="719411" y="807042"/>
                  <a:pt x="660400" y="800100"/>
                </a:cubicBezTo>
                <a:cubicBezTo>
                  <a:pt x="647105" y="798536"/>
                  <a:pt x="635687" y="787400"/>
                  <a:pt x="622300" y="787400"/>
                </a:cubicBezTo>
                <a:cubicBezTo>
                  <a:pt x="537528" y="787400"/>
                  <a:pt x="452967" y="795867"/>
                  <a:pt x="368300" y="800100"/>
                </a:cubicBezTo>
                <a:cubicBezTo>
                  <a:pt x="330200" y="804333"/>
                  <a:pt x="291484" y="804768"/>
                  <a:pt x="254000" y="812800"/>
                </a:cubicBezTo>
                <a:cubicBezTo>
                  <a:pt x="196421" y="825138"/>
                  <a:pt x="184993" y="843948"/>
                  <a:pt x="139700" y="876300"/>
                </a:cubicBezTo>
                <a:cubicBezTo>
                  <a:pt x="107210" y="899507"/>
                  <a:pt x="88207" y="905211"/>
                  <a:pt x="63500" y="939800"/>
                </a:cubicBezTo>
                <a:cubicBezTo>
                  <a:pt x="40141" y="972502"/>
                  <a:pt x="24266" y="1032101"/>
                  <a:pt x="12700" y="1066800"/>
                </a:cubicBezTo>
                <a:lnTo>
                  <a:pt x="0" y="1104900"/>
                </a:lnTo>
                <a:cubicBezTo>
                  <a:pt x="13974" y="1398344"/>
                  <a:pt x="-15445" y="1287166"/>
                  <a:pt x="38100" y="1447800"/>
                </a:cubicBezTo>
                <a:lnTo>
                  <a:pt x="38100" y="1447800"/>
                </a:lnTo>
                <a:cubicBezTo>
                  <a:pt x="54502" y="1513408"/>
                  <a:pt x="41118" y="1484077"/>
                  <a:pt x="76200" y="1536700"/>
                </a:cubicBezTo>
                <a:cubicBezTo>
                  <a:pt x="80433" y="1570567"/>
                  <a:pt x="84912" y="1604404"/>
                  <a:pt x="88900" y="1638300"/>
                </a:cubicBezTo>
                <a:cubicBezTo>
                  <a:pt x="93379" y="1676372"/>
                  <a:pt x="95771" y="1714711"/>
                  <a:pt x="101600" y="1752600"/>
                </a:cubicBezTo>
                <a:cubicBezTo>
                  <a:pt x="104254" y="1769852"/>
                  <a:pt x="110067" y="1786467"/>
                  <a:pt x="114300" y="1803400"/>
                </a:cubicBezTo>
                <a:cubicBezTo>
                  <a:pt x="118533" y="1858433"/>
                  <a:pt x="118392" y="1913980"/>
                  <a:pt x="127000" y="1968500"/>
                </a:cubicBezTo>
                <a:cubicBezTo>
                  <a:pt x="134747" y="2017564"/>
                  <a:pt x="168683" y="2086383"/>
                  <a:pt x="203200" y="2120900"/>
                </a:cubicBezTo>
                <a:cubicBezTo>
                  <a:pt x="215900" y="2133600"/>
                  <a:pt x="225600" y="2150278"/>
                  <a:pt x="241300" y="2159000"/>
                </a:cubicBezTo>
                <a:cubicBezTo>
                  <a:pt x="276440" y="2178522"/>
                  <a:pt x="329088" y="2185336"/>
                  <a:pt x="368300" y="2197100"/>
                </a:cubicBezTo>
                <a:cubicBezTo>
                  <a:pt x="393945" y="2204793"/>
                  <a:pt x="419100" y="2214033"/>
                  <a:pt x="444500" y="2222500"/>
                </a:cubicBezTo>
                <a:cubicBezTo>
                  <a:pt x="457200" y="2226733"/>
                  <a:pt x="469613" y="2231953"/>
                  <a:pt x="482600" y="2235200"/>
                </a:cubicBezTo>
                <a:cubicBezTo>
                  <a:pt x="554341" y="2253135"/>
                  <a:pt x="516284" y="2244477"/>
                  <a:pt x="596900" y="2260600"/>
                </a:cubicBezTo>
                <a:lnTo>
                  <a:pt x="1295400" y="2247900"/>
                </a:lnTo>
                <a:cubicBezTo>
                  <a:pt x="1308779" y="2247439"/>
                  <a:pt x="1320513" y="2238447"/>
                  <a:pt x="1333500" y="2235200"/>
                </a:cubicBezTo>
                <a:lnTo>
                  <a:pt x="1435100" y="2209800"/>
                </a:lnTo>
                <a:cubicBezTo>
                  <a:pt x="1502833" y="2108200"/>
                  <a:pt x="1460500" y="2150533"/>
                  <a:pt x="1562100" y="2082800"/>
                </a:cubicBezTo>
                <a:lnTo>
                  <a:pt x="1600200" y="2057400"/>
                </a:lnTo>
                <a:lnTo>
                  <a:pt x="1638300" y="2032000"/>
                </a:lnTo>
                <a:cubicBezTo>
                  <a:pt x="1646767" y="2019300"/>
                  <a:pt x="1651781" y="2003435"/>
                  <a:pt x="1663700" y="1993900"/>
                </a:cubicBezTo>
                <a:cubicBezTo>
                  <a:pt x="1674153" y="1985537"/>
                  <a:pt x="1690098" y="1987701"/>
                  <a:pt x="1701800" y="1981200"/>
                </a:cubicBezTo>
                <a:cubicBezTo>
                  <a:pt x="1728485" y="1966375"/>
                  <a:pt x="1756414" y="1951986"/>
                  <a:pt x="1778000" y="1930400"/>
                </a:cubicBezTo>
                <a:cubicBezTo>
                  <a:pt x="1790700" y="1917700"/>
                  <a:pt x="1801923" y="1903327"/>
                  <a:pt x="1816100" y="1892300"/>
                </a:cubicBezTo>
                <a:cubicBezTo>
                  <a:pt x="1840197" y="1873558"/>
                  <a:pt x="1892300" y="1841500"/>
                  <a:pt x="1892300" y="1841500"/>
                </a:cubicBezTo>
                <a:cubicBezTo>
                  <a:pt x="1909233" y="1816100"/>
                  <a:pt x="1917700" y="1782233"/>
                  <a:pt x="1943100" y="1765300"/>
                </a:cubicBezTo>
                <a:cubicBezTo>
                  <a:pt x="2037695" y="1702237"/>
                  <a:pt x="1921514" y="1783288"/>
                  <a:pt x="2019300" y="1701800"/>
                </a:cubicBezTo>
                <a:cubicBezTo>
                  <a:pt x="2031026" y="1692029"/>
                  <a:pt x="2045811" y="1686333"/>
                  <a:pt x="2057400" y="1676400"/>
                </a:cubicBezTo>
                <a:cubicBezTo>
                  <a:pt x="2075582" y="1660815"/>
                  <a:pt x="2090018" y="1641185"/>
                  <a:pt x="2108200" y="1625600"/>
                </a:cubicBezTo>
                <a:cubicBezTo>
                  <a:pt x="2119789" y="1615667"/>
                  <a:pt x="2135507" y="1610993"/>
                  <a:pt x="2146300" y="1600200"/>
                </a:cubicBezTo>
                <a:cubicBezTo>
                  <a:pt x="2161267" y="1585233"/>
                  <a:pt x="2170625" y="1565471"/>
                  <a:pt x="2184400" y="1549400"/>
                </a:cubicBezTo>
                <a:cubicBezTo>
                  <a:pt x="2196089" y="1535763"/>
                  <a:pt x="2211002" y="1525098"/>
                  <a:pt x="2222500" y="1511300"/>
                </a:cubicBezTo>
                <a:cubicBezTo>
                  <a:pt x="2232271" y="1499574"/>
                  <a:pt x="2238129" y="1484926"/>
                  <a:pt x="2247900" y="1473200"/>
                </a:cubicBezTo>
                <a:cubicBezTo>
                  <a:pt x="2287292" y="1425930"/>
                  <a:pt x="2287748" y="1439044"/>
                  <a:pt x="2336800" y="1397000"/>
                </a:cubicBezTo>
                <a:cubicBezTo>
                  <a:pt x="2350437" y="1385311"/>
                  <a:pt x="2359956" y="1368863"/>
                  <a:pt x="2374900" y="1358900"/>
                </a:cubicBezTo>
                <a:cubicBezTo>
                  <a:pt x="2386039" y="1351474"/>
                  <a:pt x="2400695" y="1351473"/>
                  <a:pt x="2413000" y="1346200"/>
                </a:cubicBezTo>
                <a:cubicBezTo>
                  <a:pt x="2430401" y="1338742"/>
                  <a:pt x="2447746" y="1330834"/>
                  <a:pt x="2463800" y="1320800"/>
                </a:cubicBezTo>
                <a:cubicBezTo>
                  <a:pt x="2481749" y="1309582"/>
                  <a:pt x="2498529" y="1296475"/>
                  <a:pt x="2514600" y="1282700"/>
                </a:cubicBezTo>
                <a:cubicBezTo>
                  <a:pt x="2528237" y="1271011"/>
                  <a:pt x="2537000" y="1253322"/>
                  <a:pt x="2552700" y="1244600"/>
                </a:cubicBezTo>
                <a:cubicBezTo>
                  <a:pt x="2576105" y="1231597"/>
                  <a:pt x="2628900" y="1219200"/>
                  <a:pt x="2628900" y="1219200"/>
                </a:cubicBezTo>
                <a:cubicBezTo>
                  <a:pt x="2701125" y="1146975"/>
                  <a:pt x="2631582" y="1205159"/>
                  <a:pt x="2705100" y="1168400"/>
                </a:cubicBezTo>
                <a:cubicBezTo>
                  <a:pt x="2718752" y="1161574"/>
                  <a:pt x="2729252" y="1149199"/>
                  <a:pt x="2743200" y="1143000"/>
                </a:cubicBezTo>
                <a:cubicBezTo>
                  <a:pt x="2767666" y="1132126"/>
                  <a:pt x="2819400" y="1117600"/>
                  <a:pt x="2819400" y="1117600"/>
                </a:cubicBezTo>
                <a:lnTo>
                  <a:pt x="3060700" y="1130300"/>
                </a:lnTo>
                <a:cubicBezTo>
                  <a:pt x="3117523" y="1133966"/>
                  <a:pt x="3236278" y="1142556"/>
                  <a:pt x="3302000" y="1155700"/>
                </a:cubicBezTo>
                <a:cubicBezTo>
                  <a:pt x="3336231" y="1162546"/>
                  <a:pt x="3369733" y="1172633"/>
                  <a:pt x="3403600" y="1181100"/>
                </a:cubicBezTo>
                <a:cubicBezTo>
                  <a:pt x="3420533" y="1185333"/>
                  <a:pt x="3437284" y="1190377"/>
                  <a:pt x="3454400" y="1193800"/>
                </a:cubicBezTo>
                <a:cubicBezTo>
                  <a:pt x="3475567" y="1198033"/>
                  <a:pt x="3496828" y="1201817"/>
                  <a:pt x="3517900" y="1206500"/>
                </a:cubicBezTo>
                <a:cubicBezTo>
                  <a:pt x="3534939" y="1210286"/>
                  <a:pt x="3551365" y="1217161"/>
                  <a:pt x="3568700" y="1219200"/>
                </a:cubicBezTo>
                <a:cubicBezTo>
                  <a:pt x="3623518" y="1225649"/>
                  <a:pt x="3678767" y="1227667"/>
                  <a:pt x="3733800" y="1231900"/>
                </a:cubicBezTo>
                <a:cubicBezTo>
                  <a:pt x="3754967" y="1236133"/>
                  <a:pt x="3775931" y="1241547"/>
                  <a:pt x="3797300" y="1244600"/>
                </a:cubicBezTo>
                <a:cubicBezTo>
                  <a:pt x="3885012" y="1257130"/>
                  <a:pt x="3990649" y="1263381"/>
                  <a:pt x="4076700" y="1270000"/>
                </a:cubicBezTo>
                <a:cubicBezTo>
                  <a:pt x="4089400" y="1274233"/>
                  <a:pt x="4101431" y="1282014"/>
                  <a:pt x="4114800" y="1282700"/>
                </a:cubicBezTo>
                <a:cubicBezTo>
                  <a:pt x="4624597" y="1308843"/>
                  <a:pt x="4423922" y="1246041"/>
                  <a:pt x="4610100" y="1308100"/>
                </a:cubicBezTo>
                <a:cubicBezTo>
                  <a:pt x="4792133" y="1303867"/>
                  <a:pt x="4974289" y="1303309"/>
                  <a:pt x="5156200" y="1295400"/>
                </a:cubicBezTo>
                <a:cubicBezTo>
                  <a:pt x="5169574" y="1294819"/>
                  <a:pt x="5181428" y="1286378"/>
                  <a:pt x="5194300" y="1282700"/>
                </a:cubicBezTo>
                <a:cubicBezTo>
                  <a:pt x="5236149" y="1270743"/>
                  <a:pt x="5264952" y="1266030"/>
                  <a:pt x="5308600" y="1257300"/>
                </a:cubicBezTo>
                <a:cubicBezTo>
                  <a:pt x="5363633" y="1265767"/>
                  <a:pt x="5419100" y="1271780"/>
                  <a:pt x="5473700" y="1282700"/>
                </a:cubicBezTo>
                <a:cubicBezTo>
                  <a:pt x="5525047" y="1292969"/>
                  <a:pt x="5626100" y="1320800"/>
                  <a:pt x="5626100" y="1320800"/>
                </a:cubicBezTo>
                <a:cubicBezTo>
                  <a:pt x="5634567" y="1354667"/>
                  <a:pt x="5638535" y="1389988"/>
                  <a:pt x="5651500" y="1422400"/>
                </a:cubicBezTo>
                <a:lnTo>
                  <a:pt x="5702300" y="1549400"/>
                </a:lnTo>
                <a:cubicBezTo>
                  <a:pt x="5688868" y="1750887"/>
                  <a:pt x="5681260" y="1745405"/>
                  <a:pt x="5702300" y="1955800"/>
                </a:cubicBezTo>
                <a:cubicBezTo>
                  <a:pt x="5703632" y="1969121"/>
                  <a:pt x="5705534" y="1984434"/>
                  <a:pt x="5715000" y="1993900"/>
                </a:cubicBezTo>
                <a:cubicBezTo>
                  <a:pt x="5724466" y="2003366"/>
                  <a:pt x="5741537" y="1999855"/>
                  <a:pt x="5753100" y="2006600"/>
                </a:cubicBezTo>
                <a:cubicBezTo>
                  <a:pt x="5792653" y="2029673"/>
                  <a:pt x="5823959" y="2068320"/>
                  <a:pt x="5867400" y="2082800"/>
                </a:cubicBezTo>
                <a:cubicBezTo>
                  <a:pt x="5956751" y="2112584"/>
                  <a:pt x="5846446" y="2073820"/>
                  <a:pt x="5956300" y="2120900"/>
                </a:cubicBezTo>
                <a:cubicBezTo>
                  <a:pt x="5968605" y="2126173"/>
                  <a:pt x="5981700" y="2129367"/>
                  <a:pt x="5994400" y="2133600"/>
                </a:cubicBezTo>
                <a:cubicBezTo>
                  <a:pt x="6079067" y="2125133"/>
                  <a:pt x="6164026" y="2119205"/>
                  <a:pt x="6248400" y="2108200"/>
                </a:cubicBezTo>
                <a:cubicBezTo>
                  <a:pt x="6324260" y="2098305"/>
                  <a:pt x="6304886" y="2038571"/>
                  <a:pt x="6400800" y="2006600"/>
                </a:cubicBezTo>
                <a:cubicBezTo>
                  <a:pt x="6413500" y="2002367"/>
                  <a:pt x="6426926" y="1999887"/>
                  <a:pt x="6438900" y="1993900"/>
                </a:cubicBezTo>
                <a:cubicBezTo>
                  <a:pt x="6467443" y="1979629"/>
                  <a:pt x="6495038" y="1954475"/>
                  <a:pt x="6515100" y="1930400"/>
                </a:cubicBezTo>
                <a:cubicBezTo>
                  <a:pt x="6524871" y="1918674"/>
                  <a:pt x="6533674" y="1905952"/>
                  <a:pt x="6540500" y="1892300"/>
                </a:cubicBezTo>
                <a:cubicBezTo>
                  <a:pt x="6546487" y="1880326"/>
                  <a:pt x="6548967" y="1866900"/>
                  <a:pt x="6553200" y="1854200"/>
                </a:cubicBezTo>
                <a:cubicBezTo>
                  <a:pt x="6548967" y="1794933"/>
                  <a:pt x="6547442" y="1735411"/>
                  <a:pt x="6540500" y="1676400"/>
                </a:cubicBezTo>
                <a:cubicBezTo>
                  <a:pt x="6538936" y="1663105"/>
                  <a:pt x="6532500" y="1650835"/>
                  <a:pt x="6527800" y="1638300"/>
                </a:cubicBezTo>
                <a:cubicBezTo>
                  <a:pt x="6519795" y="1616954"/>
                  <a:pt x="6509609" y="1596427"/>
                  <a:pt x="6502400" y="1574800"/>
                </a:cubicBezTo>
                <a:cubicBezTo>
                  <a:pt x="6473866" y="1489198"/>
                  <a:pt x="6513149" y="1555265"/>
                  <a:pt x="6451600" y="1473200"/>
                </a:cubicBezTo>
                <a:cubicBezTo>
                  <a:pt x="6447367" y="1456267"/>
                  <a:pt x="6445776" y="1438443"/>
                  <a:pt x="6438900" y="1422400"/>
                </a:cubicBezTo>
                <a:cubicBezTo>
                  <a:pt x="6432887" y="1408371"/>
                  <a:pt x="6418716" y="1398645"/>
                  <a:pt x="6413500" y="1384300"/>
                </a:cubicBezTo>
                <a:cubicBezTo>
                  <a:pt x="6401570" y="1351493"/>
                  <a:pt x="6394946" y="1316931"/>
                  <a:pt x="6388100" y="1282700"/>
                </a:cubicBezTo>
                <a:cubicBezTo>
                  <a:pt x="6383270" y="1258548"/>
                  <a:pt x="6375717" y="1207135"/>
                  <a:pt x="6362700" y="1181100"/>
                </a:cubicBezTo>
                <a:cubicBezTo>
                  <a:pt x="6355874" y="1167448"/>
                  <a:pt x="6345767" y="1155700"/>
                  <a:pt x="6337300" y="1143000"/>
                </a:cubicBezTo>
                <a:cubicBezTo>
                  <a:pt x="6275054" y="894017"/>
                  <a:pt x="6338292" y="1153816"/>
                  <a:pt x="6299200" y="977900"/>
                </a:cubicBezTo>
                <a:cubicBezTo>
                  <a:pt x="6295414" y="960861"/>
                  <a:pt x="6290286" y="944139"/>
                  <a:pt x="6286500" y="927100"/>
                </a:cubicBezTo>
                <a:cubicBezTo>
                  <a:pt x="6268191" y="844710"/>
                  <a:pt x="6287623" y="884335"/>
                  <a:pt x="6248400" y="825500"/>
                </a:cubicBezTo>
                <a:cubicBezTo>
                  <a:pt x="6240204" y="792716"/>
                  <a:pt x="6238206" y="760520"/>
                  <a:pt x="6210300" y="736600"/>
                </a:cubicBezTo>
                <a:cubicBezTo>
                  <a:pt x="6182646" y="712896"/>
                  <a:pt x="6144552" y="694763"/>
                  <a:pt x="6108700" y="685800"/>
                </a:cubicBezTo>
                <a:cubicBezTo>
                  <a:pt x="6087759" y="680565"/>
                  <a:pt x="6066438" y="676961"/>
                  <a:pt x="6045200" y="673100"/>
                </a:cubicBezTo>
                <a:cubicBezTo>
                  <a:pt x="5964632" y="658451"/>
                  <a:pt x="5955720" y="658740"/>
                  <a:pt x="5867400" y="647700"/>
                </a:cubicBezTo>
                <a:cubicBezTo>
                  <a:pt x="5793251" y="622984"/>
                  <a:pt x="5864856" y="644651"/>
                  <a:pt x="5753100" y="622300"/>
                </a:cubicBezTo>
                <a:cubicBezTo>
                  <a:pt x="5735984" y="618877"/>
                  <a:pt x="5719018" y="614616"/>
                  <a:pt x="5702300" y="609600"/>
                </a:cubicBezTo>
                <a:cubicBezTo>
                  <a:pt x="5676655" y="601907"/>
                  <a:pt x="5652354" y="589451"/>
                  <a:pt x="5626100" y="584200"/>
                </a:cubicBezTo>
                <a:cubicBezTo>
                  <a:pt x="5588510" y="576682"/>
                  <a:pt x="5549900" y="575733"/>
                  <a:pt x="5511800" y="571500"/>
                </a:cubicBezTo>
                <a:cubicBezTo>
                  <a:pt x="5486400" y="563033"/>
                  <a:pt x="5450452" y="568377"/>
                  <a:pt x="5435600" y="546100"/>
                </a:cubicBezTo>
                <a:cubicBezTo>
                  <a:pt x="5372537" y="451505"/>
                  <a:pt x="5453588" y="567686"/>
                  <a:pt x="5372100" y="469900"/>
                </a:cubicBezTo>
                <a:cubicBezTo>
                  <a:pt x="5362329" y="458174"/>
                  <a:pt x="5355572" y="444220"/>
                  <a:pt x="5346700" y="431800"/>
                </a:cubicBezTo>
                <a:cubicBezTo>
                  <a:pt x="5334397" y="414576"/>
                  <a:pt x="5319265" y="399283"/>
                  <a:pt x="5308600" y="381000"/>
                </a:cubicBezTo>
                <a:cubicBezTo>
                  <a:pt x="5289521" y="348294"/>
                  <a:pt x="5278803" y="310905"/>
                  <a:pt x="5257800" y="279400"/>
                </a:cubicBezTo>
                <a:cubicBezTo>
                  <a:pt x="5249333" y="266700"/>
                  <a:pt x="5239226" y="254952"/>
                  <a:pt x="5232400" y="241300"/>
                </a:cubicBezTo>
                <a:cubicBezTo>
                  <a:pt x="5217982" y="212464"/>
                  <a:pt x="5212184" y="179225"/>
                  <a:pt x="5194300" y="152400"/>
                </a:cubicBezTo>
                <a:cubicBezTo>
                  <a:pt x="5185833" y="139700"/>
                  <a:pt x="5167608" y="137141"/>
                  <a:pt x="5156200" y="127000"/>
                </a:cubicBezTo>
                <a:cubicBezTo>
                  <a:pt x="5129352" y="103135"/>
                  <a:pt x="5114078" y="62159"/>
                  <a:pt x="5080000" y="50800"/>
                </a:cubicBezTo>
                <a:cubicBezTo>
                  <a:pt x="4919457" y="-2714"/>
                  <a:pt x="5176135" y="86558"/>
                  <a:pt x="5003800" y="12700"/>
                </a:cubicBezTo>
                <a:cubicBezTo>
                  <a:pt x="4987757" y="5824"/>
                  <a:pt x="4969933" y="4233"/>
                  <a:pt x="4953000" y="0"/>
                </a:cubicBezTo>
                <a:lnTo>
                  <a:pt x="4800600" y="12700"/>
                </a:lnTo>
                <a:cubicBezTo>
                  <a:pt x="4758230" y="16552"/>
                  <a:pt x="4716086" y="23164"/>
                  <a:pt x="4673600" y="25400"/>
                </a:cubicBezTo>
                <a:cubicBezTo>
                  <a:pt x="4555155" y="31634"/>
                  <a:pt x="4436481" y="32589"/>
                  <a:pt x="4318000" y="38100"/>
                </a:cubicBezTo>
                <a:cubicBezTo>
                  <a:pt x="4254428" y="41057"/>
                  <a:pt x="4191037" y="47169"/>
                  <a:pt x="4127500" y="50800"/>
                </a:cubicBezTo>
                <a:lnTo>
                  <a:pt x="3873500" y="63500"/>
                </a:lnTo>
                <a:cubicBezTo>
                  <a:pt x="3852333" y="67733"/>
                  <a:pt x="3829599" y="67154"/>
                  <a:pt x="3810000" y="76200"/>
                </a:cubicBezTo>
                <a:cubicBezTo>
                  <a:pt x="3773739" y="92936"/>
                  <a:pt x="3746288" y="127071"/>
                  <a:pt x="3708400" y="139700"/>
                </a:cubicBezTo>
                <a:cubicBezTo>
                  <a:pt x="3695700" y="143933"/>
                  <a:pt x="3682274" y="146413"/>
                  <a:pt x="3670300" y="152400"/>
                </a:cubicBezTo>
                <a:cubicBezTo>
                  <a:pt x="3656648" y="159226"/>
                  <a:pt x="3646059" y="171404"/>
                  <a:pt x="3632200" y="177800"/>
                </a:cubicBezTo>
                <a:cubicBezTo>
                  <a:pt x="3590802" y="196907"/>
                  <a:pt x="3545981" y="208210"/>
                  <a:pt x="3505200" y="228600"/>
                </a:cubicBezTo>
                <a:cubicBezTo>
                  <a:pt x="3456783" y="252809"/>
                  <a:pt x="3438740" y="260206"/>
                  <a:pt x="3390900" y="292100"/>
                </a:cubicBezTo>
                <a:cubicBezTo>
                  <a:pt x="3373288" y="303841"/>
                  <a:pt x="3358049" y="318982"/>
                  <a:pt x="3340100" y="330200"/>
                </a:cubicBezTo>
                <a:cubicBezTo>
                  <a:pt x="3221039" y="404613"/>
                  <a:pt x="3349079" y="311086"/>
                  <a:pt x="3251200" y="381000"/>
                </a:cubicBezTo>
                <a:cubicBezTo>
                  <a:pt x="3233976" y="393303"/>
                  <a:pt x="3216471" y="405325"/>
                  <a:pt x="3200400" y="419100"/>
                </a:cubicBezTo>
                <a:cubicBezTo>
                  <a:pt x="3186763" y="430789"/>
                  <a:pt x="3176668" y="446424"/>
                  <a:pt x="3162300" y="457200"/>
                </a:cubicBezTo>
                <a:cubicBezTo>
                  <a:pt x="3142553" y="472011"/>
                  <a:pt x="3119732" y="482217"/>
                  <a:pt x="3098800" y="495300"/>
                </a:cubicBezTo>
                <a:cubicBezTo>
                  <a:pt x="3085857" y="503390"/>
                  <a:pt x="3074352" y="513874"/>
                  <a:pt x="3060700" y="520700"/>
                </a:cubicBezTo>
                <a:cubicBezTo>
                  <a:pt x="3048726" y="526687"/>
                  <a:pt x="3034833" y="527963"/>
                  <a:pt x="3022600" y="533400"/>
                </a:cubicBezTo>
                <a:cubicBezTo>
                  <a:pt x="2996650" y="544934"/>
                  <a:pt x="2971224" y="557709"/>
                  <a:pt x="2946400" y="571500"/>
                </a:cubicBezTo>
                <a:cubicBezTo>
                  <a:pt x="2933057" y="578913"/>
                  <a:pt x="2922592" y="591541"/>
                  <a:pt x="2908300" y="596900"/>
                </a:cubicBezTo>
                <a:cubicBezTo>
                  <a:pt x="2888089" y="604479"/>
                  <a:pt x="2865741" y="604365"/>
                  <a:pt x="2844800" y="609600"/>
                </a:cubicBezTo>
                <a:cubicBezTo>
                  <a:pt x="2831813" y="612847"/>
                  <a:pt x="2819687" y="619053"/>
                  <a:pt x="2806700" y="622300"/>
                </a:cubicBezTo>
                <a:cubicBezTo>
                  <a:pt x="2785759" y="627535"/>
                  <a:pt x="2764272" y="630317"/>
                  <a:pt x="2743200" y="635000"/>
                </a:cubicBezTo>
                <a:cubicBezTo>
                  <a:pt x="2726161" y="638786"/>
                  <a:pt x="2709679" y="645232"/>
                  <a:pt x="2692400" y="647700"/>
                </a:cubicBezTo>
                <a:cubicBezTo>
                  <a:pt x="2650283" y="653717"/>
                  <a:pt x="2607474" y="654089"/>
                  <a:pt x="2565400" y="660400"/>
                </a:cubicBezTo>
                <a:cubicBezTo>
                  <a:pt x="2522706" y="666804"/>
                  <a:pt x="2480733" y="677333"/>
                  <a:pt x="2438400" y="685800"/>
                </a:cubicBezTo>
                <a:cubicBezTo>
                  <a:pt x="2369029" y="699674"/>
                  <a:pt x="2390164" y="683236"/>
                  <a:pt x="2362200" y="711200"/>
                </a:cubicBezTo>
                <a:lnTo>
                  <a:pt x="1955800" y="774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600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4038600" y="2159000"/>
            <a:ext cx="6585242" cy="2679700"/>
          </a:xfrm>
          <a:custGeom>
            <a:avLst/>
            <a:gdLst>
              <a:gd name="connsiteX0" fmla="*/ 5651500 w 6585242"/>
              <a:gd name="connsiteY0" fmla="*/ 1244600 h 2679700"/>
              <a:gd name="connsiteX1" fmla="*/ 5651500 w 6585242"/>
              <a:gd name="connsiteY1" fmla="*/ 1244600 h 2679700"/>
              <a:gd name="connsiteX2" fmla="*/ 6045200 w 6585242"/>
              <a:gd name="connsiteY2" fmla="*/ 1270000 h 2679700"/>
              <a:gd name="connsiteX3" fmla="*/ 6375400 w 6585242"/>
              <a:gd name="connsiteY3" fmla="*/ 1295400 h 2679700"/>
              <a:gd name="connsiteX4" fmla="*/ 6464300 w 6585242"/>
              <a:gd name="connsiteY4" fmla="*/ 1384300 h 2679700"/>
              <a:gd name="connsiteX5" fmla="*/ 6489700 w 6585242"/>
              <a:gd name="connsiteY5" fmla="*/ 1460500 h 2679700"/>
              <a:gd name="connsiteX6" fmla="*/ 6502400 w 6585242"/>
              <a:gd name="connsiteY6" fmla="*/ 1498600 h 2679700"/>
              <a:gd name="connsiteX7" fmla="*/ 6515100 w 6585242"/>
              <a:gd name="connsiteY7" fmla="*/ 1676400 h 2679700"/>
              <a:gd name="connsiteX8" fmla="*/ 6540500 w 6585242"/>
              <a:gd name="connsiteY8" fmla="*/ 1828800 h 2679700"/>
              <a:gd name="connsiteX9" fmla="*/ 6553200 w 6585242"/>
              <a:gd name="connsiteY9" fmla="*/ 1930400 h 2679700"/>
              <a:gd name="connsiteX10" fmla="*/ 6527800 w 6585242"/>
              <a:gd name="connsiteY10" fmla="*/ 2565400 h 2679700"/>
              <a:gd name="connsiteX11" fmla="*/ 6502400 w 6585242"/>
              <a:gd name="connsiteY11" fmla="*/ 2603500 h 2679700"/>
              <a:gd name="connsiteX12" fmla="*/ 6400800 w 6585242"/>
              <a:gd name="connsiteY12" fmla="*/ 2641600 h 2679700"/>
              <a:gd name="connsiteX13" fmla="*/ 6261100 w 6585242"/>
              <a:gd name="connsiteY13" fmla="*/ 2679700 h 2679700"/>
              <a:gd name="connsiteX14" fmla="*/ 5905500 w 6585242"/>
              <a:gd name="connsiteY14" fmla="*/ 2667000 h 2679700"/>
              <a:gd name="connsiteX15" fmla="*/ 5854700 w 6585242"/>
              <a:gd name="connsiteY15" fmla="*/ 2654300 h 2679700"/>
              <a:gd name="connsiteX16" fmla="*/ 5727700 w 6585242"/>
              <a:gd name="connsiteY16" fmla="*/ 2641600 h 2679700"/>
              <a:gd name="connsiteX17" fmla="*/ 5346700 w 6585242"/>
              <a:gd name="connsiteY17" fmla="*/ 2616200 h 2679700"/>
              <a:gd name="connsiteX18" fmla="*/ 5143500 w 6585242"/>
              <a:gd name="connsiteY18" fmla="*/ 2616200 h 2679700"/>
              <a:gd name="connsiteX19" fmla="*/ 4800600 w 6585242"/>
              <a:gd name="connsiteY19" fmla="*/ 2603500 h 2679700"/>
              <a:gd name="connsiteX20" fmla="*/ 4749800 w 6585242"/>
              <a:gd name="connsiteY20" fmla="*/ 2527300 h 2679700"/>
              <a:gd name="connsiteX21" fmla="*/ 4724400 w 6585242"/>
              <a:gd name="connsiteY21" fmla="*/ 2489200 h 2679700"/>
              <a:gd name="connsiteX22" fmla="*/ 4699000 w 6585242"/>
              <a:gd name="connsiteY22" fmla="*/ 2413000 h 2679700"/>
              <a:gd name="connsiteX23" fmla="*/ 4686300 w 6585242"/>
              <a:gd name="connsiteY23" fmla="*/ 2374900 h 2679700"/>
              <a:gd name="connsiteX24" fmla="*/ 4660900 w 6585242"/>
              <a:gd name="connsiteY24" fmla="*/ 2247900 h 2679700"/>
              <a:gd name="connsiteX25" fmla="*/ 4635500 w 6585242"/>
              <a:gd name="connsiteY25" fmla="*/ 2082800 h 2679700"/>
              <a:gd name="connsiteX26" fmla="*/ 4622800 w 6585242"/>
              <a:gd name="connsiteY26" fmla="*/ 2044700 h 2679700"/>
              <a:gd name="connsiteX27" fmla="*/ 4572000 w 6585242"/>
              <a:gd name="connsiteY27" fmla="*/ 1968500 h 2679700"/>
              <a:gd name="connsiteX28" fmla="*/ 4495800 w 6585242"/>
              <a:gd name="connsiteY28" fmla="*/ 1905000 h 2679700"/>
              <a:gd name="connsiteX29" fmla="*/ 4432300 w 6585242"/>
              <a:gd name="connsiteY29" fmla="*/ 1828800 h 2679700"/>
              <a:gd name="connsiteX30" fmla="*/ 4394200 w 6585242"/>
              <a:gd name="connsiteY30" fmla="*/ 1739900 h 2679700"/>
              <a:gd name="connsiteX31" fmla="*/ 4343400 w 6585242"/>
              <a:gd name="connsiteY31" fmla="*/ 1663700 h 2679700"/>
              <a:gd name="connsiteX32" fmla="*/ 4318000 w 6585242"/>
              <a:gd name="connsiteY32" fmla="*/ 1625600 h 2679700"/>
              <a:gd name="connsiteX33" fmla="*/ 4292600 w 6585242"/>
              <a:gd name="connsiteY33" fmla="*/ 1587500 h 2679700"/>
              <a:gd name="connsiteX34" fmla="*/ 4254500 w 6585242"/>
              <a:gd name="connsiteY34" fmla="*/ 1549400 h 2679700"/>
              <a:gd name="connsiteX35" fmla="*/ 4165600 w 6585242"/>
              <a:gd name="connsiteY35" fmla="*/ 1435100 h 2679700"/>
              <a:gd name="connsiteX36" fmla="*/ 4102100 w 6585242"/>
              <a:gd name="connsiteY36" fmla="*/ 1371600 h 2679700"/>
              <a:gd name="connsiteX37" fmla="*/ 4064000 w 6585242"/>
              <a:gd name="connsiteY37" fmla="*/ 1333500 h 2679700"/>
              <a:gd name="connsiteX38" fmla="*/ 3987800 w 6585242"/>
              <a:gd name="connsiteY38" fmla="*/ 1295400 h 2679700"/>
              <a:gd name="connsiteX39" fmla="*/ 3962400 w 6585242"/>
              <a:gd name="connsiteY39" fmla="*/ 1257300 h 2679700"/>
              <a:gd name="connsiteX40" fmla="*/ 3886200 w 6585242"/>
              <a:gd name="connsiteY40" fmla="*/ 1206500 h 2679700"/>
              <a:gd name="connsiteX41" fmla="*/ 3860800 w 6585242"/>
              <a:gd name="connsiteY41" fmla="*/ 1168400 h 2679700"/>
              <a:gd name="connsiteX42" fmla="*/ 3822700 w 6585242"/>
              <a:gd name="connsiteY42" fmla="*/ 1130300 h 2679700"/>
              <a:gd name="connsiteX43" fmla="*/ 3797300 w 6585242"/>
              <a:gd name="connsiteY43" fmla="*/ 1092200 h 2679700"/>
              <a:gd name="connsiteX44" fmla="*/ 3759200 w 6585242"/>
              <a:gd name="connsiteY44" fmla="*/ 1054100 h 2679700"/>
              <a:gd name="connsiteX45" fmla="*/ 3721100 w 6585242"/>
              <a:gd name="connsiteY45" fmla="*/ 977900 h 2679700"/>
              <a:gd name="connsiteX46" fmla="*/ 3644900 w 6585242"/>
              <a:gd name="connsiteY46" fmla="*/ 863600 h 2679700"/>
              <a:gd name="connsiteX47" fmla="*/ 3619500 w 6585242"/>
              <a:gd name="connsiteY47" fmla="*/ 825500 h 2679700"/>
              <a:gd name="connsiteX48" fmla="*/ 3581400 w 6585242"/>
              <a:gd name="connsiteY48" fmla="*/ 800100 h 2679700"/>
              <a:gd name="connsiteX49" fmla="*/ 3543300 w 6585242"/>
              <a:gd name="connsiteY49" fmla="*/ 762000 h 2679700"/>
              <a:gd name="connsiteX50" fmla="*/ 3505200 w 6585242"/>
              <a:gd name="connsiteY50" fmla="*/ 749300 h 2679700"/>
              <a:gd name="connsiteX51" fmla="*/ 3429000 w 6585242"/>
              <a:gd name="connsiteY51" fmla="*/ 698500 h 2679700"/>
              <a:gd name="connsiteX52" fmla="*/ 3390900 w 6585242"/>
              <a:gd name="connsiteY52" fmla="*/ 673100 h 2679700"/>
              <a:gd name="connsiteX53" fmla="*/ 3302000 w 6585242"/>
              <a:gd name="connsiteY53" fmla="*/ 647700 h 2679700"/>
              <a:gd name="connsiteX54" fmla="*/ 3124200 w 6585242"/>
              <a:gd name="connsiteY54" fmla="*/ 635000 h 2679700"/>
              <a:gd name="connsiteX55" fmla="*/ 3048000 w 6585242"/>
              <a:gd name="connsiteY55" fmla="*/ 622300 h 2679700"/>
              <a:gd name="connsiteX56" fmla="*/ 2984500 w 6585242"/>
              <a:gd name="connsiteY56" fmla="*/ 609600 h 2679700"/>
              <a:gd name="connsiteX57" fmla="*/ 2844800 w 6585242"/>
              <a:gd name="connsiteY57" fmla="*/ 596900 h 2679700"/>
              <a:gd name="connsiteX58" fmla="*/ 2070100 w 6585242"/>
              <a:gd name="connsiteY58" fmla="*/ 596900 h 2679700"/>
              <a:gd name="connsiteX59" fmla="*/ 1803400 w 6585242"/>
              <a:gd name="connsiteY59" fmla="*/ 609600 h 2679700"/>
              <a:gd name="connsiteX60" fmla="*/ 1155700 w 6585242"/>
              <a:gd name="connsiteY60" fmla="*/ 622300 h 2679700"/>
              <a:gd name="connsiteX61" fmla="*/ 1104900 w 6585242"/>
              <a:gd name="connsiteY61" fmla="*/ 736600 h 2679700"/>
              <a:gd name="connsiteX62" fmla="*/ 1079500 w 6585242"/>
              <a:gd name="connsiteY62" fmla="*/ 774700 h 2679700"/>
              <a:gd name="connsiteX63" fmla="*/ 1066800 w 6585242"/>
              <a:gd name="connsiteY63" fmla="*/ 825500 h 2679700"/>
              <a:gd name="connsiteX64" fmla="*/ 1016000 w 6585242"/>
              <a:gd name="connsiteY64" fmla="*/ 927100 h 2679700"/>
              <a:gd name="connsiteX65" fmla="*/ 990600 w 6585242"/>
              <a:gd name="connsiteY65" fmla="*/ 1016000 h 2679700"/>
              <a:gd name="connsiteX66" fmla="*/ 977900 w 6585242"/>
              <a:gd name="connsiteY66" fmla="*/ 1066800 h 2679700"/>
              <a:gd name="connsiteX67" fmla="*/ 965200 w 6585242"/>
              <a:gd name="connsiteY67" fmla="*/ 1104900 h 2679700"/>
              <a:gd name="connsiteX68" fmla="*/ 952500 w 6585242"/>
              <a:gd name="connsiteY68" fmla="*/ 1181100 h 2679700"/>
              <a:gd name="connsiteX69" fmla="*/ 927100 w 6585242"/>
              <a:gd name="connsiteY69" fmla="*/ 1422400 h 2679700"/>
              <a:gd name="connsiteX70" fmla="*/ 914400 w 6585242"/>
              <a:gd name="connsiteY70" fmla="*/ 1727200 h 2679700"/>
              <a:gd name="connsiteX71" fmla="*/ 876300 w 6585242"/>
              <a:gd name="connsiteY71" fmla="*/ 1879600 h 2679700"/>
              <a:gd name="connsiteX72" fmla="*/ 838200 w 6585242"/>
              <a:gd name="connsiteY72" fmla="*/ 1892300 h 2679700"/>
              <a:gd name="connsiteX73" fmla="*/ 609600 w 6585242"/>
              <a:gd name="connsiteY73" fmla="*/ 1879600 h 2679700"/>
              <a:gd name="connsiteX74" fmla="*/ 469900 w 6585242"/>
              <a:gd name="connsiteY74" fmla="*/ 1828800 h 2679700"/>
              <a:gd name="connsiteX75" fmla="*/ 431800 w 6585242"/>
              <a:gd name="connsiteY75" fmla="*/ 1816100 h 2679700"/>
              <a:gd name="connsiteX76" fmla="*/ 317500 w 6585242"/>
              <a:gd name="connsiteY76" fmla="*/ 1803400 h 2679700"/>
              <a:gd name="connsiteX77" fmla="*/ 241300 w 6585242"/>
              <a:gd name="connsiteY77" fmla="*/ 1739900 h 2679700"/>
              <a:gd name="connsiteX78" fmla="*/ 215900 w 6585242"/>
              <a:gd name="connsiteY78" fmla="*/ 1701800 h 2679700"/>
              <a:gd name="connsiteX79" fmla="*/ 177800 w 6585242"/>
              <a:gd name="connsiteY79" fmla="*/ 1651000 h 2679700"/>
              <a:gd name="connsiteX80" fmla="*/ 139700 w 6585242"/>
              <a:gd name="connsiteY80" fmla="*/ 1574800 h 2679700"/>
              <a:gd name="connsiteX81" fmla="*/ 114300 w 6585242"/>
              <a:gd name="connsiteY81" fmla="*/ 1498600 h 2679700"/>
              <a:gd name="connsiteX82" fmla="*/ 101600 w 6585242"/>
              <a:gd name="connsiteY82" fmla="*/ 1460500 h 2679700"/>
              <a:gd name="connsiteX83" fmla="*/ 76200 w 6585242"/>
              <a:gd name="connsiteY83" fmla="*/ 1384300 h 2679700"/>
              <a:gd name="connsiteX84" fmla="*/ 63500 w 6585242"/>
              <a:gd name="connsiteY84" fmla="*/ 1346200 h 2679700"/>
              <a:gd name="connsiteX85" fmla="*/ 38100 w 6585242"/>
              <a:gd name="connsiteY85" fmla="*/ 1066800 h 2679700"/>
              <a:gd name="connsiteX86" fmla="*/ 25400 w 6585242"/>
              <a:gd name="connsiteY86" fmla="*/ 1028700 h 2679700"/>
              <a:gd name="connsiteX87" fmla="*/ 0 w 6585242"/>
              <a:gd name="connsiteY87" fmla="*/ 927100 h 2679700"/>
              <a:gd name="connsiteX88" fmla="*/ 12700 w 6585242"/>
              <a:gd name="connsiteY88" fmla="*/ 609600 h 2679700"/>
              <a:gd name="connsiteX89" fmla="*/ 25400 w 6585242"/>
              <a:gd name="connsiteY89" fmla="*/ 571500 h 2679700"/>
              <a:gd name="connsiteX90" fmla="*/ 38100 w 6585242"/>
              <a:gd name="connsiteY90" fmla="*/ 482600 h 2679700"/>
              <a:gd name="connsiteX91" fmla="*/ 50800 w 6585242"/>
              <a:gd name="connsiteY91" fmla="*/ 444500 h 2679700"/>
              <a:gd name="connsiteX92" fmla="*/ 88900 w 6585242"/>
              <a:gd name="connsiteY92" fmla="*/ 304800 h 2679700"/>
              <a:gd name="connsiteX93" fmla="*/ 101600 w 6585242"/>
              <a:gd name="connsiteY93" fmla="*/ 266700 h 2679700"/>
              <a:gd name="connsiteX94" fmla="*/ 139700 w 6585242"/>
              <a:gd name="connsiteY94" fmla="*/ 254000 h 2679700"/>
              <a:gd name="connsiteX95" fmla="*/ 254000 w 6585242"/>
              <a:gd name="connsiteY95" fmla="*/ 177800 h 2679700"/>
              <a:gd name="connsiteX96" fmla="*/ 292100 w 6585242"/>
              <a:gd name="connsiteY96" fmla="*/ 152400 h 2679700"/>
              <a:gd name="connsiteX97" fmla="*/ 342900 w 6585242"/>
              <a:gd name="connsiteY97" fmla="*/ 127000 h 2679700"/>
              <a:gd name="connsiteX98" fmla="*/ 381000 w 6585242"/>
              <a:gd name="connsiteY98" fmla="*/ 114300 h 2679700"/>
              <a:gd name="connsiteX99" fmla="*/ 419100 w 6585242"/>
              <a:gd name="connsiteY99" fmla="*/ 88900 h 2679700"/>
              <a:gd name="connsiteX100" fmla="*/ 520700 w 6585242"/>
              <a:gd name="connsiteY100" fmla="*/ 63500 h 2679700"/>
              <a:gd name="connsiteX101" fmla="*/ 622300 w 6585242"/>
              <a:gd name="connsiteY101" fmla="*/ 50800 h 2679700"/>
              <a:gd name="connsiteX102" fmla="*/ 1955800 w 6585242"/>
              <a:gd name="connsiteY102" fmla="*/ 38100 h 2679700"/>
              <a:gd name="connsiteX103" fmla="*/ 2006600 w 6585242"/>
              <a:gd name="connsiteY103" fmla="*/ 25400 h 2679700"/>
              <a:gd name="connsiteX104" fmla="*/ 2133600 w 6585242"/>
              <a:gd name="connsiteY104" fmla="*/ 0 h 2679700"/>
              <a:gd name="connsiteX105" fmla="*/ 2451100 w 6585242"/>
              <a:gd name="connsiteY105" fmla="*/ 25400 h 2679700"/>
              <a:gd name="connsiteX106" fmla="*/ 2501900 w 6585242"/>
              <a:gd name="connsiteY106" fmla="*/ 38100 h 2679700"/>
              <a:gd name="connsiteX107" fmla="*/ 2565400 w 6585242"/>
              <a:gd name="connsiteY107" fmla="*/ 50800 h 2679700"/>
              <a:gd name="connsiteX108" fmla="*/ 2755900 w 6585242"/>
              <a:gd name="connsiteY108" fmla="*/ 76200 h 2679700"/>
              <a:gd name="connsiteX109" fmla="*/ 2806700 w 6585242"/>
              <a:gd name="connsiteY109" fmla="*/ 88900 h 2679700"/>
              <a:gd name="connsiteX110" fmla="*/ 2895600 w 6585242"/>
              <a:gd name="connsiteY110" fmla="*/ 127000 h 2679700"/>
              <a:gd name="connsiteX111" fmla="*/ 3022600 w 6585242"/>
              <a:gd name="connsiteY111" fmla="*/ 165100 h 2679700"/>
              <a:gd name="connsiteX112" fmla="*/ 3111500 w 6585242"/>
              <a:gd name="connsiteY112" fmla="*/ 215900 h 2679700"/>
              <a:gd name="connsiteX113" fmla="*/ 3225800 w 6585242"/>
              <a:gd name="connsiteY113" fmla="*/ 279400 h 2679700"/>
              <a:gd name="connsiteX114" fmla="*/ 3263900 w 6585242"/>
              <a:gd name="connsiteY114" fmla="*/ 317500 h 2679700"/>
              <a:gd name="connsiteX115" fmla="*/ 3302000 w 6585242"/>
              <a:gd name="connsiteY115" fmla="*/ 330200 h 2679700"/>
              <a:gd name="connsiteX116" fmla="*/ 3314700 w 6585242"/>
              <a:gd name="connsiteY116" fmla="*/ 368300 h 2679700"/>
              <a:gd name="connsiteX117" fmla="*/ 3352800 w 6585242"/>
              <a:gd name="connsiteY117" fmla="*/ 381000 h 2679700"/>
              <a:gd name="connsiteX118" fmla="*/ 3390900 w 6585242"/>
              <a:gd name="connsiteY118" fmla="*/ 406400 h 2679700"/>
              <a:gd name="connsiteX119" fmla="*/ 3416300 w 6585242"/>
              <a:gd name="connsiteY119" fmla="*/ 444500 h 2679700"/>
              <a:gd name="connsiteX120" fmla="*/ 3492500 w 6585242"/>
              <a:gd name="connsiteY120" fmla="*/ 495300 h 2679700"/>
              <a:gd name="connsiteX121" fmla="*/ 3530600 w 6585242"/>
              <a:gd name="connsiteY121" fmla="*/ 520700 h 2679700"/>
              <a:gd name="connsiteX122" fmla="*/ 3581400 w 6585242"/>
              <a:gd name="connsiteY122" fmla="*/ 571500 h 2679700"/>
              <a:gd name="connsiteX123" fmla="*/ 3657600 w 6585242"/>
              <a:gd name="connsiteY123" fmla="*/ 622300 h 2679700"/>
              <a:gd name="connsiteX124" fmla="*/ 3733800 w 6585242"/>
              <a:gd name="connsiteY124" fmla="*/ 685800 h 2679700"/>
              <a:gd name="connsiteX125" fmla="*/ 3771900 w 6585242"/>
              <a:gd name="connsiteY125" fmla="*/ 723900 h 2679700"/>
              <a:gd name="connsiteX126" fmla="*/ 3848100 w 6585242"/>
              <a:gd name="connsiteY126" fmla="*/ 762000 h 2679700"/>
              <a:gd name="connsiteX127" fmla="*/ 3898900 w 6585242"/>
              <a:gd name="connsiteY127" fmla="*/ 812800 h 2679700"/>
              <a:gd name="connsiteX128" fmla="*/ 3924300 w 6585242"/>
              <a:gd name="connsiteY128" fmla="*/ 850900 h 2679700"/>
              <a:gd name="connsiteX129" fmla="*/ 3962400 w 6585242"/>
              <a:gd name="connsiteY129" fmla="*/ 876300 h 2679700"/>
              <a:gd name="connsiteX130" fmla="*/ 4000500 w 6585242"/>
              <a:gd name="connsiteY130" fmla="*/ 914400 h 2679700"/>
              <a:gd name="connsiteX131" fmla="*/ 4038600 w 6585242"/>
              <a:gd name="connsiteY131" fmla="*/ 927100 h 2679700"/>
              <a:gd name="connsiteX132" fmla="*/ 4114800 w 6585242"/>
              <a:gd name="connsiteY132" fmla="*/ 990600 h 2679700"/>
              <a:gd name="connsiteX133" fmla="*/ 4152900 w 6585242"/>
              <a:gd name="connsiteY133" fmla="*/ 1003300 h 2679700"/>
              <a:gd name="connsiteX134" fmla="*/ 4229100 w 6585242"/>
              <a:gd name="connsiteY134" fmla="*/ 1054100 h 2679700"/>
              <a:gd name="connsiteX135" fmla="*/ 4356100 w 6585242"/>
              <a:gd name="connsiteY135" fmla="*/ 1104900 h 2679700"/>
              <a:gd name="connsiteX136" fmla="*/ 4432300 w 6585242"/>
              <a:gd name="connsiteY136" fmla="*/ 1168400 h 2679700"/>
              <a:gd name="connsiteX137" fmla="*/ 4673600 w 6585242"/>
              <a:gd name="connsiteY137" fmla="*/ 1193800 h 2679700"/>
              <a:gd name="connsiteX138" fmla="*/ 4838700 w 6585242"/>
              <a:gd name="connsiteY138" fmla="*/ 1231900 h 2679700"/>
              <a:gd name="connsiteX139" fmla="*/ 4889500 w 6585242"/>
              <a:gd name="connsiteY139" fmla="*/ 1244600 h 2679700"/>
              <a:gd name="connsiteX140" fmla="*/ 4927600 w 6585242"/>
              <a:gd name="connsiteY140" fmla="*/ 1257300 h 2679700"/>
              <a:gd name="connsiteX141" fmla="*/ 5029200 w 6585242"/>
              <a:gd name="connsiteY141" fmla="*/ 1270000 h 2679700"/>
              <a:gd name="connsiteX142" fmla="*/ 5080000 w 6585242"/>
              <a:gd name="connsiteY142" fmla="*/ 1282700 h 2679700"/>
              <a:gd name="connsiteX143" fmla="*/ 5232400 w 6585242"/>
              <a:gd name="connsiteY143" fmla="*/ 1295400 h 2679700"/>
              <a:gd name="connsiteX144" fmla="*/ 5499100 w 6585242"/>
              <a:gd name="connsiteY144" fmla="*/ 1308100 h 2679700"/>
              <a:gd name="connsiteX145" fmla="*/ 5651500 w 6585242"/>
              <a:gd name="connsiteY145" fmla="*/ 12446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6585242" h="2679700">
                <a:moveTo>
                  <a:pt x="5651500" y="1244600"/>
                </a:moveTo>
                <a:lnTo>
                  <a:pt x="5651500" y="1244600"/>
                </a:lnTo>
                <a:lnTo>
                  <a:pt x="6045200" y="1270000"/>
                </a:lnTo>
                <a:cubicBezTo>
                  <a:pt x="6331227" y="1287512"/>
                  <a:pt x="6187630" y="1271929"/>
                  <a:pt x="6375400" y="1295400"/>
                </a:cubicBezTo>
                <a:cubicBezTo>
                  <a:pt x="6428098" y="1312966"/>
                  <a:pt x="6438826" y="1307879"/>
                  <a:pt x="6464300" y="1384300"/>
                </a:cubicBezTo>
                <a:lnTo>
                  <a:pt x="6489700" y="1460500"/>
                </a:lnTo>
                <a:lnTo>
                  <a:pt x="6502400" y="1498600"/>
                </a:lnTo>
                <a:cubicBezTo>
                  <a:pt x="6506633" y="1557867"/>
                  <a:pt x="6508289" y="1617374"/>
                  <a:pt x="6515100" y="1676400"/>
                </a:cubicBezTo>
                <a:cubicBezTo>
                  <a:pt x="6521003" y="1727561"/>
                  <a:pt x="6534112" y="1777697"/>
                  <a:pt x="6540500" y="1828800"/>
                </a:cubicBezTo>
                <a:lnTo>
                  <a:pt x="6553200" y="1930400"/>
                </a:lnTo>
                <a:cubicBezTo>
                  <a:pt x="6544733" y="2142067"/>
                  <a:pt x="6645305" y="2389142"/>
                  <a:pt x="6527800" y="2565400"/>
                </a:cubicBezTo>
                <a:cubicBezTo>
                  <a:pt x="6519333" y="2578100"/>
                  <a:pt x="6514126" y="2593729"/>
                  <a:pt x="6502400" y="2603500"/>
                </a:cubicBezTo>
                <a:cubicBezTo>
                  <a:pt x="6470462" y="2630115"/>
                  <a:pt x="6438183" y="2630385"/>
                  <a:pt x="6400800" y="2641600"/>
                </a:cubicBezTo>
                <a:cubicBezTo>
                  <a:pt x="6271896" y="2680271"/>
                  <a:pt x="6376835" y="2656553"/>
                  <a:pt x="6261100" y="2679700"/>
                </a:cubicBezTo>
                <a:cubicBezTo>
                  <a:pt x="6142567" y="2675467"/>
                  <a:pt x="6023878" y="2674399"/>
                  <a:pt x="5905500" y="2667000"/>
                </a:cubicBezTo>
                <a:cubicBezTo>
                  <a:pt x="5888080" y="2665911"/>
                  <a:pt x="5871979" y="2656768"/>
                  <a:pt x="5854700" y="2654300"/>
                </a:cubicBezTo>
                <a:cubicBezTo>
                  <a:pt x="5812583" y="2648283"/>
                  <a:pt x="5770136" y="2644631"/>
                  <a:pt x="5727700" y="2641600"/>
                </a:cubicBezTo>
                <a:cubicBezTo>
                  <a:pt x="5075539" y="2595017"/>
                  <a:pt x="5824074" y="2655981"/>
                  <a:pt x="5346700" y="2616200"/>
                </a:cubicBezTo>
                <a:cubicBezTo>
                  <a:pt x="5227066" y="2586292"/>
                  <a:pt x="5369892" y="2616200"/>
                  <a:pt x="5143500" y="2616200"/>
                </a:cubicBezTo>
                <a:cubicBezTo>
                  <a:pt x="5029122" y="2616200"/>
                  <a:pt x="4914900" y="2607733"/>
                  <a:pt x="4800600" y="2603500"/>
                </a:cubicBezTo>
                <a:lnTo>
                  <a:pt x="4749800" y="2527300"/>
                </a:lnTo>
                <a:cubicBezTo>
                  <a:pt x="4741333" y="2514600"/>
                  <a:pt x="4729227" y="2503680"/>
                  <a:pt x="4724400" y="2489200"/>
                </a:cubicBezTo>
                <a:lnTo>
                  <a:pt x="4699000" y="2413000"/>
                </a:lnTo>
                <a:cubicBezTo>
                  <a:pt x="4694767" y="2400300"/>
                  <a:pt x="4688925" y="2388027"/>
                  <a:pt x="4686300" y="2374900"/>
                </a:cubicBezTo>
                <a:cubicBezTo>
                  <a:pt x="4677833" y="2332567"/>
                  <a:pt x="4666255" y="2290738"/>
                  <a:pt x="4660900" y="2247900"/>
                </a:cubicBezTo>
                <a:cubicBezTo>
                  <a:pt x="4653189" y="2186208"/>
                  <a:pt x="4650045" y="2140980"/>
                  <a:pt x="4635500" y="2082800"/>
                </a:cubicBezTo>
                <a:cubicBezTo>
                  <a:pt x="4632253" y="2069813"/>
                  <a:pt x="4629301" y="2056402"/>
                  <a:pt x="4622800" y="2044700"/>
                </a:cubicBezTo>
                <a:cubicBezTo>
                  <a:pt x="4607975" y="2018015"/>
                  <a:pt x="4597400" y="1985433"/>
                  <a:pt x="4572000" y="1968500"/>
                </a:cubicBezTo>
                <a:cubicBezTo>
                  <a:pt x="4534538" y="1943525"/>
                  <a:pt x="4526358" y="1941670"/>
                  <a:pt x="4495800" y="1905000"/>
                </a:cubicBezTo>
                <a:cubicBezTo>
                  <a:pt x="4407393" y="1798912"/>
                  <a:pt x="4543610" y="1940110"/>
                  <a:pt x="4432300" y="1828800"/>
                </a:cubicBezTo>
                <a:cubicBezTo>
                  <a:pt x="4419162" y="1789385"/>
                  <a:pt x="4417740" y="1779134"/>
                  <a:pt x="4394200" y="1739900"/>
                </a:cubicBezTo>
                <a:cubicBezTo>
                  <a:pt x="4378494" y="1713723"/>
                  <a:pt x="4360333" y="1689100"/>
                  <a:pt x="4343400" y="1663700"/>
                </a:cubicBezTo>
                <a:lnTo>
                  <a:pt x="4318000" y="1625600"/>
                </a:lnTo>
                <a:cubicBezTo>
                  <a:pt x="4309533" y="1612900"/>
                  <a:pt x="4303393" y="1598293"/>
                  <a:pt x="4292600" y="1587500"/>
                </a:cubicBezTo>
                <a:lnTo>
                  <a:pt x="4254500" y="1549400"/>
                </a:lnTo>
                <a:cubicBezTo>
                  <a:pt x="4219799" y="1445296"/>
                  <a:pt x="4279821" y="1606432"/>
                  <a:pt x="4165600" y="1435100"/>
                </a:cubicBezTo>
                <a:cubicBezTo>
                  <a:pt x="4119033" y="1365250"/>
                  <a:pt x="4165600" y="1424517"/>
                  <a:pt x="4102100" y="1371600"/>
                </a:cubicBezTo>
                <a:cubicBezTo>
                  <a:pt x="4088302" y="1360102"/>
                  <a:pt x="4077798" y="1344998"/>
                  <a:pt x="4064000" y="1333500"/>
                </a:cubicBezTo>
                <a:cubicBezTo>
                  <a:pt x="4031174" y="1306145"/>
                  <a:pt x="4025985" y="1308128"/>
                  <a:pt x="3987800" y="1295400"/>
                </a:cubicBezTo>
                <a:cubicBezTo>
                  <a:pt x="3979333" y="1282700"/>
                  <a:pt x="3974319" y="1266835"/>
                  <a:pt x="3962400" y="1257300"/>
                </a:cubicBezTo>
                <a:cubicBezTo>
                  <a:pt x="3860659" y="1175907"/>
                  <a:pt x="3996289" y="1338607"/>
                  <a:pt x="3886200" y="1206500"/>
                </a:cubicBezTo>
                <a:cubicBezTo>
                  <a:pt x="3876429" y="1194774"/>
                  <a:pt x="3870571" y="1180126"/>
                  <a:pt x="3860800" y="1168400"/>
                </a:cubicBezTo>
                <a:cubicBezTo>
                  <a:pt x="3849302" y="1154602"/>
                  <a:pt x="3834198" y="1144098"/>
                  <a:pt x="3822700" y="1130300"/>
                </a:cubicBezTo>
                <a:cubicBezTo>
                  <a:pt x="3812929" y="1118574"/>
                  <a:pt x="3807071" y="1103926"/>
                  <a:pt x="3797300" y="1092200"/>
                </a:cubicBezTo>
                <a:cubicBezTo>
                  <a:pt x="3785802" y="1078402"/>
                  <a:pt x="3770698" y="1067898"/>
                  <a:pt x="3759200" y="1054100"/>
                </a:cubicBezTo>
                <a:cubicBezTo>
                  <a:pt x="3702820" y="986444"/>
                  <a:pt x="3759285" y="1046633"/>
                  <a:pt x="3721100" y="977900"/>
                </a:cubicBezTo>
                <a:lnTo>
                  <a:pt x="3644900" y="863600"/>
                </a:lnTo>
                <a:cubicBezTo>
                  <a:pt x="3636433" y="850900"/>
                  <a:pt x="3632200" y="833967"/>
                  <a:pt x="3619500" y="825500"/>
                </a:cubicBezTo>
                <a:cubicBezTo>
                  <a:pt x="3606800" y="817033"/>
                  <a:pt x="3593126" y="809871"/>
                  <a:pt x="3581400" y="800100"/>
                </a:cubicBezTo>
                <a:cubicBezTo>
                  <a:pt x="3567602" y="788602"/>
                  <a:pt x="3558244" y="771963"/>
                  <a:pt x="3543300" y="762000"/>
                </a:cubicBezTo>
                <a:cubicBezTo>
                  <a:pt x="3532161" y="754574"/>
                  <a:pt x="3516902" y="755801"/>
                  <a:pt x="3505200" y="749300"/>
                </a:cubicBezTo>
                <a:cubicBezTo>
                  <a:pt x="3478515" y="734475"/>
                  <a:pt x="3454400" y="715433"/>
                  <a:pt x="3429000" y="698500"/>
                </a:cubicBezTo>
                <a:cubicBezTo>
                  <a:pt x="3416300" y="690033"/>
                  <a:pt x="3405380" y="677927"/>
                  <a:pt x="3390900" y="673100"/>
                </a:cubicBezTo>
                <a:cubicBezTo>
                  <a:pt x="3366818" y="665073"/>
                  <a:pt x="3325920" y="650358"/>
                  <a:pt x="3302000" y="647700"/>
                </a:cubicBezTo>
                <a:cubicBezTo>
                  <a:pt x="3242946" y="641138"/>
                  <a:pt x="3183467" y="639233"/>
                  <a:pt x="3124200" y="635000"/>
                </a:cubicBezTo>
                <a:lnTo>
                  <a:pt x="3048000" y="622300"/>
                </a:lnTo>
                <a:cubicBezTo>
                  <a:pt x="3026762" y="618439"/>
                  <a:pt x="3005919" y="612277"/>
                  <a:pt x="2984500" y="609600"/>
                </a:cubicBezTo>
                <a:cubicBezTo>
                  <a:pt x="2938102" y="603800"/>
                  <a:pt x="2891367" y="601133"/>
                  <a:pt x="2844800" y="596900"/>
                </a:cubicBezTo>
                <a:cubicBezTo>
                  <a:pt x="1777168" y="631340"/>
                  <a:pt x="3111632" y="596900"/>
                  <a:pt x="2070100" y="596900"/>
                </a:cubicBezTo>
                <a:cubicBezTo>
                  <a:pt x="1981099" y="596900"/>
                  <a:pt x="1892366" y="607129"/>
                  <a:pt x="1803400" y="609600"/>
                </a:cubicBezTo>
                <a:lnTo>
                  <a:pt x="1155700" y="622300"/>
                </a:lnTo>
                <a:cubicBezTo>
                  <a:pt x="1077899" y="648234"/>
                  <a:pt x="1137929" y="615494"/>
                  <a:pt x="1104900" y="736600"/>
                </a:cubicBezTo>
                <a:cubicBezTo>
                  <a:pt x="1100884" y="751326"/>
                  <a:pt x="1087967" y="762000"/>
                  <a:pt x="1079500" y="774700"/>
                </a:cubicBezTo>
                <a:cubicBezTo>
                  <a:pt x="1075267" y="791633"/>
                  <a:pt x="1073513" y="809388"/>
                  <a:pt x="1066800" y="825500"/>
                </a:cubicBezTo>
                <a:cubicBezTo>
                  <a:pt x="1052237" y="860451"/>
                  <a:pt x="1025183" y="890366"/>
                  <a:pt x="1016000" y="927100"/>
                </a:cubicBezTo>
                <a:cubicBezTo>
                  <a:pt x="976298" y="1085909"/>
                  <a:pt x="1027039" y="888463"/>
                  <a:pt x="990600" y="1016000"/>
                </a:cubicBezTo>
                <a:cubicBezTo>
                  <a:pt x="985805" y="1032783"/>
                  <a:pt x="982695" y="1050017"/>
                  <a:pt x="977900" y="1066800"/>
                </a:cubicBezTo>
                <a:cubicBezTo>
                  <a:pt x="974222" y="1079672"/>
                  <a:pt x="968104" y="1091832"/>
                  <a:pt x="965200" y="1104900"/>
                </a:cubicBezTo>
                <a:cubicBezTo>
                  <a:pt x="959614" y="1130037"/>
                  <a:pt x="956142" y="1155608"/>
                  <a:pt x="952500" y="1181100"/>
                </a:cubicBezTo>
                <a:cubicBezTo>
                  <a:pt x="938625" y="1278223"/>
                  <a:pt x="936554" y="1318408"/>
                  <a:pt x="927100" y="1422400"/>
                </a:cubicBezTo>
                <a:cubicBezTo>
                  <a:pt x="922867" y="1524000"/>
                  <a:pt x="921164" y="1625737"/>
                  <a:pt x="914400" y="1727200"/>
                </a:cubicBezTo>
                <a:cubicBezTo>
                  <a:pt x="913658" y="1738328"/>
                  <a:pt x="892833" y="1874089"/>
                  <a:pt x="876300" y="1879600"/>
                </a:cubicBezTo>
                <a:lnTo>
                  <a:pt x="838200" y="1892300"/>
                </a:lnTo>
                <a:cubicBezTo>
                  <a:pt x="762000" y="1888067"/>
                  <a:pt x="685328" y="1889066"/>
                  <a:pt x="609600" y="1879600"/>
                </a:cubicBezTo>
                <a:cubicBezTo>
                  <a:pt x="582918" y="1876265"/>
                  <a:pt x="497681" y="1839218"/>
                  <a:pt x="469900" y="1828800"/>
                </a:cubicBezTo>
                <a:cubicBezTo>
                  <a:pt x="457365" y="1824100"/>
                  <a:pt x="445005" y="1818301"/>
                  <a:pt x="431800" y="1816100"/>
                </a:cubicBezTo>
                <a:cubicBezTo>
                  <a:pt x="393987" y="1809798"/>
                  <a:pt x="355600" y="1807633"/>
                  <a:pt x="317500" y="1803400"/>
                </a:cubicBezTo>
                <a:cubicBezTo>
                  <a:pt x="280038" y="1778425"/>
                  <a:pt x="271858" y="1776570"/>
                  <a:pt x="241300" y="1739900"/>
                </a:cubicBezTo>
                <a:cubicBezTo>
                  <a:pt x="231529" y="1728174"/>
                  <a:pt x="224772" y="1714220"/>
                  <a:pt x="215900" y="1701800"/>
                </a:cubicBezTo>
                <a:cubicBezTo>
                  <a:pt x="203597" y="1684576"/>
                  <a:pt x="190500" y="1667933"/>
                  <a:pt x="177800" y="1651000"/>
                </a:cubicBezTo>
                <a:cubicBezTo>
                  <a:pt x="131483" y="1512049"/>
                  <a:pt x="205352" y="1722516"/>
                  <a:pt x="139700" y="1574800"/>
                </a:cubicBezTo>
                <a:cubicBezTo>
                  <a:pt x="128826" y="1550334"/>
                  <a:pt x="122767" y="1524000"/>
                  <a:pt x="114300" y="1498600"/>
                </a:cubicBezTo>
                <a:lnTo>
                  <a:pt x="101600" y="1460500"/>
                </a:lnTo>
                <a:lnTo>
                  <a:pt x="76200" y="1384300"/>
                </a:lnTo>
                <a:lnTo>
                  <a:pt x="63500" y="1346200"/>
                </a:lnTo>
                <a:cubicBezTo>
                  <a:pt x="55033" y="1253067"/>
                  <a:pt x="67673" y="1155518"/>
                  <a:pt x="38100" y="1066800"/>
                </a:cubicBezTo>
                <a:cubicBezTo>
                  <a:pt x="33867" y="1054100"/>
                  <a:pt x="28922" y="1041615"/>
                  <a:pt x="25400" y="1028700"/>
                </a:cubicBezTo>
                <a:cubicBezTo>
                  <a:pt x="16215" y="995021"/>
                  <a:pt x="0" y="927100"/>
                  <a:pt x="0" y="927100"/>
                </a:cubicBezTo>
                <a:cubicBezTo>
                  <a:pt x="4233" y="821267"/>
                  <a:pt x="5154" y="715249"/>
                  <a:pt x="12700" y="609600"/>
                </a:cubicBezTo>
                <a:cubicBezTo>
                  <a:pt x="13654" y="596247"/>
                  <a:pt x="22775" y="584627"/>
                  <a:pt x="25400" y="571500"/>
                </a:cubicBezTo>
                <a:cubicBezTo>
                  <a:pt x="31271" y="542147"/>
                  <a:pt x="32229" y="511953"/>
                  <a:pt x="38100" y="482600"/>
                </a:cubicBezTo>
                <a:cubicBezTo>
                  <a:pt x="40725" y="469473"/>
                  <a:pt x="47553" y="457487"/>
                  <a:pt x="50800" y="444500"/>
                </a:cubicBezTo>
                <a:cubicBezTo>
                  <a:pt x="86702" y="300894"/>
                  <a:pt x="34409" y="468274"/>
                  <a:pt x="88900" y="304800"/>
                </a:cubicBezTo>
                <a:cubicBezTo>
                  <a:pt x="93133" y="292100"/>
                  <a:pt x="88900" y="270933"/>
                  <a:pt x="101600" y="266700"/>
                </a:cubicBezTo>
                <a:cubicBezTo>
                  <a:pt x="114300" y="262467"/>
                  <a:pt x="127998" y="260501"/>
                  <a:pt x="139700" y="254000"/>
                </a:cubicBezTo>
                <a:lnTo>
                  <a:pt x="254000" y="177800"/>
                </a:lnTo>
                <a:cubicBezTo>
                  <a:pt x="266700" y="169333"/>
                  <a:pt x="278448" y="159226"/>
                  <a:pt x="292100" y="152400"/>
                </a:cubicBezTo>
                <a:cubicBezTo>
                  <a:pt x="309033" y="143933"/>
                  <a:pt x="325499" y="134458"/>
                  <a:pt x="342900" y="127000"/>
                </a:cubicBezTo>
                <a:cubicBezTo>
                  <a:pt x="355205" y="121727"/>
                  <a:pt x="369026" y="120287"/>
                  <a:pt x="381000" y="114300"/>
                </a:cubicBezTo>
                <a:cubicBezTo>
                  <a:pt x="394652" y="107474"/>
                  <a:pt x="405448" y="95726"/>
                  <a:pt x="419100" y="88900"/>
                </a:cubicBezTo>
                <a:cubicBezTo>
                  <a:pt x="443138" y="76881"/>
                  <a:pt x="499768" y="66720"/>
                  <a:pt x="520700" y="63500"/>
                </a:cubicBezTo>
                <a:cubicBezTo>
                  <a:pt x="554433" y="58310"/>
                  <a:pt x="588175" y="51404"/>
                  <a:pt x="622300" y="50800"/>
                </a:cubicBezTo>
                <a:lnTo>
                  <a:pt x="1955800" y="38100"/>
                </a:lnTo>
                <a:cubicBezTo>
                  <a:pt x="1972733" y="33867"/>
                  <a:pt x="1989484" y="28823"/>
                  <a:pt x="2006600" y="25400"/>
                </a:cubicBezTo>
                <a:cubicBezTo>
                  <a:pt x="2162295" y="-5739"/>
                  <a:pt x="2015604" y="29499"/>
                  <a:pt x="2133600" y="0"/>
                </a:cubicBezTo>
                <a:cubicBezTo>
                  <a:pt x="2224528" y="5683"/>
                  <a:pt x="2354379" y="10520"/>
                  <a:pt x="2451100" y="25400"/>
                </a:cubicBezTo>
                <a:cubicBezTo>
                  <a:pt x="2468352" y="28054"/>
                  <a:pt x="2484861" y="34314"/>
                  <a:pt x="2501900" y="38100"/>
                </a:cubicBezTo>
                <a:cubicBezTo>
                  <a:pt x="2522972" y="42783"/>
                  <a:pt x="2544065" y="47518"/>
                  <a:pt x="2565400" y="50800"/>
                </a:cubicBezTo>
                <a:cubicBezTo>
                  <a:pt x="2637270" y="61857"/>
                  <a:pt x="2685339" y="63371"/>
                  <a:pt x="2755900" y="76200"/>
                </a:cubicBezTo>
                <a:cubicBezTo>
                  <a:pt x="2773073" y="79322"/>
                  <a:pt x="2789917" y="84105"/>
                  <a:pt x="2806700" y="88900"/>
                </a:cubicBezTo>
                <a:cubicBezTo>
                  <a:pt x="2895004" y="114130"/>
                  <a:pt x="2787227" y="86360"/>
                  <a:pt x="2895600" y="127000"/>
                </a:cubicBezTo>
                <a:cubicBezTo>
                  <a:pt x="2936168" y="142213"/>
                  <a:pt x="2985380" y="140287"/>
                  <a:pt x="3022600" y="165100"/>
                </a:cubicBezTo>
                <a:cubicBezTo>
                  <a:pt x="3154397" y="252965"/>
                  <a:pt x="2950370" y="119222"/>
                  <a:pt x="3111500" y="215900"/>
                </a:cubicBezTo>
                <a:cubicBezTo>
                  <a:pt x="3220673" y="281404"/>
                  <a:pt x="3149164" y="253855"/>
                  <a:pt x="3225800" y="279400"/>
                </a:cubicBezTo>
                <a:cubicBezTo>
                  <a:pt x="3238500" y="292100"/>
                  <a:pt x="3248956" y="307537"/>
                  <a:pt x="3263900" y="317500"/>
                </a:cubicBezTo>
                <a:cubicBezTo>
                  <a:pt x="3275039" y="324926"/>
                  <a:pt x="3292534" y="320734"/>
                  <a:pt x="3302000" y="330200"/>
                </a:cubicBezTo>
                <a:cubicBezTo>
                  <a:pt x="3311466" y="339666"/>
                  <a:pt x="3305234" y="358834"/>
                  <a:pt x="3314700" y="368300"/>
                </a:cubicBezTo>
                <a:cubicBezTo>
                  <a:pt x="3324166" y="377766"/>
                  <a:pt x="3340826" y="375013"/>
                  <a:pt x="3352800" y="381000"/>
                </a:cubicBezTo>
                <a:cubicBezTo>
                  <a:pt x="3366452" y="387826"/>
                  <a:pt x="3378200" y="397933"/>
                  <a:pt x="3390900" y="406400"/>
                </a:cubicBezTo>
                <a:cubicBezTo>
                  <a:pt x="3399367" y="419100"/>
                  <a:pt x="3404813" y="434449"/>
                  <a:pt x="3416300" y="444500"/>
                </a:cubicBezTo>
                <a:cubicBezTo>
                  <a:pt x="3439274" y="464602"/>
                  <a:pt x="3467100" y="478367"/>
                  <a:pt x="3492500" y="495300"/>
                </a:cubicBezTo>
                <a:cubicBezTo>
                  <a:pt x="3505200" y="503767"/>
                  <a:pt x="3519807" y="509907"/>
                  <a:pt x="3530600" y="520700"/>
                </a:cubicBezTo>
                <a:cubicBezTo>
                  <a:pt x="3547533" y="537633"/>
                  <a:pt x="3562700" y="556540"/>
                  <a:pt x="3581400" y="571500"/>
                </a:cubicBezTo>
                <a:cubicBezTo>
                  <a:pt x="3605238" y="590570"/>
                  <a:pt x="3636014" y="600714"/>
                  <a:pt x="3657600" y="622300"/>
                </a:cubicBezTo>
                <a:cubicBezTo>
                  <a:pt x="3768910" y="733610"/>
                  <a:pt x="3627712" y="597393"/>
                  <a:pt x="3733800" y="685800"/>
                </a:cubicBezTo>
                <a:cubicBezTo>
                  <a:pt x="3747598" y="697298"/>
                  <a:pt x="3758102" y="712402"/>
                  <a:pt x="3771900" y="723900"/>
                </a:cubicBezTo>
                <a:cubicBezTo>
                  <a:pt x="3804726" y="751255"/>
                  <a:pt x="3809915" y="749272"/>
                  <a:pt x="3848100" y="762000"/>
                </a:cubicBezTo>
                <a:cubicBezTo>
                  <a:pt x="3875809" y="845127"/>
                  <a:pt x="3837324" y="763539"/>
                  <a:pt x="3898900" y="812800"/>
                </a:cubicBezTo>
                <a:cubicBezTo>
                  <a:pt x="3910819" y="822335"/>
                  <a:pt x="3913507" y="840107"/>
                  <a:pt x="3924300" y="850900"/>
                </a:cubicBezTo>
                <a:cubicBezTo>
                  <a:pt x="3935093" y="861693"/>
                  <a:pt x="3950674" y="866529"/>
                  <a:pt x="3962400" y="876300"/>
                </a:cubicBezTo>
                <a:cubicBezTo>
                  <a:pt x="3976198" y="887798"/>
                  <a:pt x="3985556" y="904437"/>
                  <a:pt x="4000500" y="914400"/>
                </a:cubicBezTo>
                <a:cubicBezTo>
                  <a:pt x="4011639" y="921826"/>
                  <a:pt x="4026626" y="921113"/>
                  <a:pt x="4038600" y="927100"/>
                </a:cubicBezTo>
                <a:cubicBezTo>
                  <a:pt x="4121702" y="968651"/>
                  <a:pt x="4030538" y="934425"/>
                  <a:pt x="4114800" y="990600"/>
                </a:cubicBezTo>
                <a:cubicBezTo>
                  <a:pt x="4125939" y="998026"/>
                  <a:pt x="4141198" y="996799"/>
                  <a:pt x="4152900" y="1003300"/>
                </a:cubicBezTo>
                <a:cubicBezTo>
                  <a:pt x="4179585" y="1018125"/>
                  <a:pt x="4200140" y="1044447"/>
                  <a:pt x="4229100" y="1054100"/>
                </a:cubicBezTo>
                <a:cubicBezTo>
                  <a:pt x="4263799" y="1065666"/>
                  <a:pt x="4323398" y="1081541"/>
                  <a:pt x="4356100" y="1104900"/>
                </a:cubicBezTo>
                <a:cubicBezTo>
                  <a:pt x="4387048" y="1127006"/>
                  <a:pt x="4394506" y="1155802"/>
                  <a:pt x="4432300" y="1168400"/>
                </a:cubicBezTo>
                <a:cubicBezTo>
                  <a:pt x="4478026" y="1183642"/>
                  <a:pt x="4664850" y="1193127"/>
                  <a:pt x="4673600" y="1193800"/>
                </a:cubicBezTo>
                <a:cubicBezTo>
                  <a:pt x="4778727" y="1228842"/>
                  <a:pt x="4614497" y="1175849"/>
                  <a:pt x="4838700" y="1231900"/>
                </a:cubicBezTo>
                <a:cubicBezTo>
                  <a:pt x="4855633" y="1236133"/>
                  <a:pt x="4872717" y="1239805"/>
                  <a:pt x="4889500" y="1244600"/>
                </a:cubicBezTo>
                <a:cubicBezTo>
                  <a:pt x="4902372" y="1248278"/>
                  <a:pt x="4914429" y="1254905"/>
                  <a:pt x="4927600" y="1257300"/>
                </a:cubicBezTo>
                <a:cubicBezTo>
                  <a:pt x="4961180" y="1263405"/>
                  <a:pt x="4995534" y="1264389"/>
                  <a:pt x="5029200" y="1270000"/>
                </a:cubicBezTo>
                <a:cubicBezTo>
                  <a:pt x="5046417" y="1272869"/>
                  <a:pt x="5062680" y="1280535"/>
                  <a:pt x="5080000" y="1282700"/>
                </a:cubicBezTo>
                <a:cubicBezTo>
                  <a:pt x="5130582" y="1289023"/>
                  <a:pt x="5181563" y="1291634"/>
                  <a:pt x="5232400" y="1295400"/>
                </a:cubicBezTo>
                <a:cubicBezTo>
                  <a:pt x="5426659" y="1309790"/>
                  <a:pt x="5367874" y="1308100"/>
                  <a:pt x="5499100" y="1308100"/>
                </a:cubicBezTo>
                <a:lnTo>
                  <a:pt x="5651500" y="1244600"/>
                </a:lnTo>
                <a:close/>
              </a:path>
            </a:pathLst>
          </a:custGeom>
          <a:solidFill>
            <a:schemeClr val="accent6">
              <a:alpha val="5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715392" y="2743200"/>
            <a:ext cx="125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Гильдия 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3122" y="4539105"/>
            <a:ext cx="125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Гильдия -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5550885"/>
            <a:ext cx="12070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Гильдия – это более органичное и более масштабное «сообщество по интересам», группа людей, которые хотят поделиться знаниями, инструментами, кодом и практиками. Отделы </a:t>
            </a:r>
            <a:r>
              <a:rPr lang="ru-RU" sz="1600" dirty="0" smtClean="0"/>
              <a:t>обычно </a:t>
            </a:r>
            <a:r>
              <a:rPr lang="ru-RU" sz="1600" dirty="0"/>
              <a:t>внутри </a:t>
            </a:r>
            <a:r>
              <a:rPr lang="ru-RU" sz="1600" dirty="0" smtClean="0"/>
              <a:t>клана или </a:t>
            </a:r>
            <a:r>
              <a:rPr lang="ru-RU" sz="1600" dirty="0" err="1" smtClean="0"/>
              <a:t>департмента</a:t>
            </a:r>
            <a:r>
              <a:rPr lang="ru-RU" sz="1600" dirty="0" smtClean="0"/>
              <a:t>, </a:t>
            </a:r>
            <a:r>
              <a:rPr lang="ru-RU" sz="1600" dirty="0"/>
              <a:t>а гильдия охватывает специалистов всей организации. Вот некоторые примеры: гильдия </a:t>
            </a:r>
            <a:r>
              <a:rPr lang="ru-RU" sz="1600" dirty="0" err="1"/>
              <a:t>web</a:t>
            </a:r>
            <a:r>
              <a:rPr lang="ru-RU" sz="1600" dirty="0"/>
              <a:t> технологий, гильдия тестирования, гильдия </a:t>
            </a:r>
            <a:r>
              <a:rPr lang="ru-RU" sz="1600" dirty="0" err="1"/>
              <a:t>agile</a:t>
            </a:r>
            <a:r>
              <a:rPr lang="ru-RU" sz="1600" dirty="0"/>
              <a:t> </a:t>
            </a:r>
            <a:r>
              <a:rPr lang="ru-RU" sz="1600" dirty="0" err="1"/>
              <a:t>коучей</a:t>
            </a:r>
            <a:r>
              <a:rPr lang="ru-RU" sz="1600" dirty="0"/>
              <a:t>, и т.д</a:t>
            </a:r>
            <a:r>
              <a:rPr lang="ru-RU" sz="1600" dirty="0" smtClean="0"/>
              <a:t>. </a:t>
            </a:r>
            <a:r>
              <a:rPr lang="ru-RU" sz="1600" dirty="0"/>
              <a:t>Часто гильдия включает все отделы, работающие в этой области. Например, гильдия тестирования включает всех </a:t>
            </a:r>
            <a:r>
              <a:rPr lang="ru-RU" sz="1600" dirty="0" err="1"/>
              <a:t>тестировщиков</a:t>
            </a:r>
            <a:r>
              <a:rPr lang="ru-RU" sz="1600" dirty="0"/>
              <a:t> из всех отделов тестирования, но вообще говоря присоединиться к гильдии может любой заинтересованный</a:t>
            </a:r>
            <a:r>
              <a:rPr lang="ru-RU" sz="1600" dirty="0" smtClean="0"/>
              <a:t>. У гильдии есть лидер</a:t>
            </a:r>
            <a:r>
              <a:rPr lang="en-US" sz="1600" dirty="0" smtClean="0"/>
              <a:t>/</a:t>
            </a:r>
            <a:r>
              <a:rPr lang="ru-RU" sz="1600" smtClean="0"/>
              <a:t>ы.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3585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Последствия (минусы</a:t>
            </a:r>
            <a:r>
              <a:rPr lang="en-US" dirty="0" smtClean="0"/>
              <a:t>/</a:t>
            </a:r>
            <a:r>
              <a:rPr lang="ru-RU" dirty="0" smtClean="0"/>
              <a:t>проблемы)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759868" y="1797158"/>
            <a:ext cx="908747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9" y="3684035"/>
            <a:ext cx="613026" cy="613026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9" y="4297061"/>
            <a:ext cx="613026" cy="613026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8" y="1844957"/>
            <a:ext cx="558901" cy="558901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9" y="2457983"/>
            <a:ext cx="613026" cy="613026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59" y="3071009"/>
            <a:ext cx="613026" cy="613026"/>
          </a:xfrm>
          <a:prstGeom prst="rect">
            <a:avLst/>
          </a:prstGeom>
        </p:spPr>
      </p:pic>
      <p:sp>
        <p:nvSpPr>
          <p:cNvPr id="63" name="Скругленный прямоугольник 62"/>
          <p:cNvSpPr/>
          <p:nvPr/>
        </p:nvSpPr>
        <p:spPr>
          <a:xfrm>
            <a:off x="1783653" y="1797158"/>
            <a:ext cx="908747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44" y="3684035"/>
            <a:ext cx="613026" cy="613026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44" y="4297061"/>
            <a:ext cx="613026" cy="613026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3" y="1844957"/>
            <a:ext cx="558901" cy="558901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44" y="2457983"/>
            <a:ext cx="613026" cy="613026"/>
          </a:xfrm>
          <a:prstGeom prst="rect">
            <a:avLst/>
          </a:prstGeom>
        </p:spPr>
      </p:pic>
      <p:pic>
        <p:nvPicPr>
          <p:cNvPr id="78" name="Рисунок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844" y="3071009"/>
            <a:ext cx="613026" cy="613026"/>
          </a:xfrm>
          <a:prstGeom prst="rect">
            <a:avLst/>
          </a:prstGeom>
        </p:spPr>
      </p:pic>
      <p:sp>
        <p:nvSpPr>
          <p:cNvPr id="82" name="Скругленный прямоугольник 81"/>
          <p:cNvSpPr/>
          <p:nvPr/>
        </p:nvSpPr>
        <p:spPr>
          <a:xfrm>
            <a:off x="2787261" y="1797158"/>
            <a:ext cx="908747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7" name="Рисунок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52" y="3684035"/>
            <a:ext cx="613026" cy="613026"/>
          </a:xfrm>
          <a:prstGeom prst="rect">
            <a:avLst/>
          </a:prstGeom>
        </p:spPr>
      </p:pic>
      <p:pic>
        <p:nvPicPr>
          <p:cNvPr id="88" name="Рисунок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52" y="4297061"/>
            <a:ext cx="613026" cy="613026"/>
          </a:xfrm>
          <a:prstGeom prst="rect">
            <a:avLst/>
          </a:prstGeom>
        </p:spPr>
      </p:pic>
      <p:pic>
        <p:nvPicPr>
          <p:cNvPr id="94" name="Рисунок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01" y="1844957"/>
            <a:ext cx="558901" cy="558901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52" y="2457983"/>
            <a:ext cx="613026" cy="613026"/>
          </a:xfrm>
          <a:prstGeom prst="rect">
            <a:avLst/>
          </a:prstGeom>
        </p:spPr>
      </p:pic>
      <p:pic>
        <p:nvPicPr>
          <p:cNvPr id="96" name="Рисунок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52" y="3071009"/>
            <a:ext cx="613026" cy="613026"/>
          </a:xfrm>
          <a:prstGeom prst="rect">
            <a:avLst/>
          </a:prstGeom>
        </p:spPr>
      </p:pic>
      <p:sp>
        <p:nvSpPr>
          <p:cNvPr id="97" name="Скругленный прямоугольник 96"/>
          <p:cNvSpPr/>
          <p:nvPr/>
        </p:nvSpPr>
        <p:spPr>
          <a:xfrm>
            <a:off x="551982" y="1102882"/>
            <a:ext cx="5165912" cy="434806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8" name="Рисунок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8" y="1194170"/>
            <a:ext cx="451271" cy="451271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490604" y="733299"/>
            <a:ext cx="110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Клан </a:t>
            </a:r>
            <a:r>
              <a:rPr lang="en-US" dirty="0" smtClean="0"/>
              <a:t>HR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257223" y="1113041"/>
            <a:ext cx="230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Руководитель клана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ru-RU" dirty="0" smtClean="0"/>
              <a:t>ГИП по </a:t>
            </a:r>
            <a:r>
              <a:rPr lang="en-US" dirty="0" smtClean="0"/>
              <a:t>HR)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49409" y="3719212"/>
            <a:ext cx="242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Основной </a:t>
            </a:r>
            <a:r>
              <a:rPr lang="en-US" dirty="0" smtClean="0"/>
              <a:t>HR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13486" y="3479674"/>
            <a:ext cx="290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Управление талантами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2166213" y="3599470"/>
            <a:ext cx="266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Промбез</a:t>
            </a:r>
            <a:endParaRPr lang="ru-RU" dirty="0"/>
          </a:p>
        </p:txBody>
      </p:sp>
      <p:sp>
        <p:nvSpPr>
          <p:cNvPr id="103" name="Скругленный прямоугольник 102"/>
          <p:cNvSpPr/>
          <p:nvPr/>
        </p:nvSpPr>
        <p:spPr>
          <a:xfrm>
            <a:off x="3802373" y="1797158"/>
            <a:ext cx="908747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4" name="Рисунок 1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4" y="3684035"/>
            <a:ext cx="613026" cy="613026"/>
          </a:xfrm>
          <a:prstGeom prst="rect">
            <a:avLst/>
          </a:prstGeom>
        </p:spPr>
      </p:pic>
      <p:pic>
        <p:nvPicPr>
          <p:cNvPr id="105" name="Рисунок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4" y="4297061"/>
            <a:ext cx="613026" cy="613026"/>
          </a:xfrm>
          <a:prstGeom prst="rect">
            <a:avLst/>
          </a:prstGeom>
        </p:spPr>
      </p:pic>
      <p:pic>
        <p:nvPicPr>
          <p:cNvPr id="106" name="Рисунок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13" y="1844957"/>
            <a:ext cx="558901" cy="558901"/>
          </a:xfrm>
          <a:prstGeom prst="rect">
            <a:avLst/>
          </a:prstGeom>
        </p:spPr>
      </p:pic>
      <p:pic>
        <p:nvPicPr>
          <p:cNvPr id="107" name="Рисунок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4" y="2457983"/>
            <a:ext cx="613026" cy="613026"/>
          </a:xfrm>
          <a:prstGeom prst="rect">
            <a:avLst/>
          </a:prstGeom>
        </p:spPr>
      </p:pic>
      <p:pic>
        <p:nvPicPr>
          <p:cNvPr id="108" name="Рисунок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64" y="3071009"/>
            <a:ext cx="613026" cy="61302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 rot="16200000">
            <a:off x="3181325" y="3599470"/>
            <a:ext cx="266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3428" y="5432732"/>
            <a:ext cx="1175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команды обязательно включены: </a:t>
            </a:r>
            <a:r>
              <a:rPr lang="ru-RU" i="1" dirty="0" smtClean="0"/>
              <a:t>представитель заказчика, администратор</a:t>
            </a:r>
            <a:r>
              <a:rPr lang="en-US" i="1" dirty="0" smtClean="0"/>
              <a:t>/</a:t>
            </a:r>
            <a:r>
              <a:rPr lang="ru-RU" i="1" dirty="0" smtClean="0"/>
              <a:t>ы</a:t>
            </a:r>
            <a:r>
              <a:rPr lang="en-US" i="1" dirty="0" smtClean="0"/>
              <a:t> </a:t>
            </a:r>
            <a:r>
              <a:rPr lang="ru-RU" i="1" dirty="0" smtClean="0"/>
              <a:t>СУБД, Администраторы ПО и ОС, </a:t>
            </a:r>
            <a:r>
              <a:rPr lang="en-US" i="1" dirty="0" smtClean="0"/>
              <a:t>DevOps </a:t>
            </a:r>
            <a:r>
              <a:rPr lang="ru-RU" i="1" dirty="0" smtClean="0"/>
              <a:t>инженеры, проектировщики, разработчики, </a:t>
            </a:r>
            <a:r>
              <a:rPr lang="ru-RU" i="1" dirty="0" err="1" smtClean="0"/>
              <a:t>тестировщики</a:t>
            </a:r>
            <a:r>
              <a:rPr lang="ru-RU" i="1" dirty="0" smtClean="0"/>
              <a:t>. Возможны совмещения ролей, например представитель заказчика может выполнять роль </a:t>
            </a:r>
            <a:r>
              <a:rPr lang="ru-RU" i="1" dirty="0" err="1" smtClean="0"/>
              <a:t>тестировщика</a:t>
            </a:r>
            <a:r>
              <a:rPr lang="ru-RU" i="1" dirty="0" smtClean="0"/>
              <a:t>, а хороший администратор заменить всех администраторов и т.д. Т.е. перекладывание ролей на людей это вопрос компетенций людей.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10491" y="1194170"/>
            <a:ext cx="62734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Основные отличия: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Другая структура услуг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В команде специалисты из разных отделов, направлений и даже СП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100% вовлечение специалистов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Более широкий состав команд чтобы обеспечить самодостаточность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Более широкие полномочия у руководителей работ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400" dirty="0" smtClean="0"/>
              <a:t>Уменьшение полномочий у руководителей орг. структур и смена вектора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4802860" y="1797158"/>
            <a:ext cx="567793" cy="3401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3733875" y="3599469"/>
            <a:ext cx="266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т.д.</a:t>
            </a:r>
            <a:endParaRPr lang="ru-RU" dirty="0"/>
          </a:p>
        </p:txBody>
      </p:sp>
      <p:pic>
        <p:nvPicPr>
          <p:cNvPr id="112" name="Рисунок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83" y="282028"/>
            <a:ext cx="451271" cy="451271"/>
          </a:xfrm>
          <a:prstGeom prst="rect">
            <a:avLst/>
          </a:prstGeom>
        </p:spPr>
      </p:pic>
      <p:cxnSp>
        <p:nvCxnSpPr>
          <p:cNvPr id="30" name="Прямая со стрелкой 29"/>
          <p:cNvCxnSpPr/>
          <p:nvPr/>
        </p:nvCxnSpPr>
        <p:spPr>
          <a:xfrm flipH="1">
            <a:off x="2787261" y="770551"/>
            <a:ext cx="709740" cy="211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986654" y="733299"/>
            <a:ext cx="3479017" cy="9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12" idx="2"/>
          </p:cNvCxnSpPr>
          <p:nvPr/>
        </p:nvCxnSpPr>
        <p:spPr>
          <a:xfrm>
            <a:off x="3761019" y="733299"/>
            <a:ext cx="310276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2020" y="333659"/>
            <a:ext cx="381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Заместитель начальника управления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107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913</Words>
  <Application>Microsoft Office PowerPoint</Application>
  <PresentationFormat>Широкоэкранный</PresentationFormat>
  <Paragraphs>102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Тема Office</vt:lpstr>
      <vt:lpstr>Agile организация работ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Опарин Андрей Юрьевич</dc:creator>
  <cp:lastModifiedBy>Опарин Андрей Юрьевич</cp:lastModifiedBy>
  <cp:revision>24</cp:revision>
  <dcterms:created xsi:type="dcterms:W3CDTF">2022-03-24T07:05:31Z</dcterms:created>
  <dcterms:modified xsi:type="dcterms:W3CDTF">2022-05-26T10:59:43Z</dcterms:modified>
</cp:coreProperties>
</file>