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1" r:id="rId2"/>
    <p:sldId id="290" r:id="rId3"/>
    <p:sldId id="287" r:id="rId4"/>
    <p:sldId id="297" r:id="rId5"/>
    <p:sldId id="289" r:id="rId6"/>
    <p:sldId id="298" r:id="rId7"/>
    <p:sldId id="291" r:id="rId8"/>
    <p:sldId id="296" r:id="rId9"/>
    <p:sldId id="295" r:id="rId10"/>
    <p:sldId id="294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</p:sldIdLst>
  <p:sldSz cx="12192000" cy="6858000"/>
  <p:notesSz cx="6805613" cy="99441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CA294-B831-42CB-AC1E-2A97EAFED805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16BCE-8123-487E-AE4E-AD0F0CDFA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705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07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209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066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500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865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917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8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038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384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249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00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8541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232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189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07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008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490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932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468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12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79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726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001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94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016-8756-4889-AE1E-7CA1D933A782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4B5-42A1-443B-895D-306D10F83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26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016-8756-4889-AE1E-7CA1D933A782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4B5-42A1-443B-895D-306D10F83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83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016-8756-4889-AE1E-7CA1D933A782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4B5-42A1-443B-895D-306D10F83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47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016-8756-4889-AE1E-7CA1D933A782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4B5-42A1-443B-895D-306D10F83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29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016-8756-4889-AE1E-7CA1D933A782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4B5-42A1-443B-895D-306D10F83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54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016-8756-4889-AE1E-7CA1D933A782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4B5-42A1-443B-895D-306D10F83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36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016-8756-4889-AE1E-7CA1D933A782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4B5-42A1-443B-895D-306D10F83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9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016-8756-4889-AE1E-7CA1D933A782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4B5-42A1-443B-895D-306D10F83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5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016-8756-4889-AE1E-7CA1D933A782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4B5-42A1-443B-895D-306D10F83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47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016-8756-4889-AE1E-7CA1D933A782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4B5-42A1-443B-895D-306D10F83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5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016-8756-4889-AE1E-7CA1D933A782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4B5-42A1-443B-895D-306D10F83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96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AC016-8756-4889-AE1E-7CA1D933A782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414B5-42A1-443B-895D-306D10F83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20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2844728"/>
            <a:ext cx="9144000" cy="1150071"/>
          </a:xfrm>
        </p:spPr>
        <p:txBody>
          <a:bodyPr>
            <a:normAutofit lnSpcReduction="10000"/>
          </a:bodyPr>
          <a:lstStyle/>
          <a:p>
            <a:r>
              <a:rPr lang="ru-RU" sz="3600" dirty="0"/>
              <a:t>ИТ-инфраструктура предприятия </a:t>
            </a:r>
          </a:p>
          <a:p>
            <a:r>
              <a:rPr lang="ru-RU" sz="3600" dirty="0"/>
              <a:t>нефтегазового комплекса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/>
          <a:srcRect l="1910" r="3592" b="2557"/>
          <a:stretch/>
        </p:blipFill>
        <p:spPr>
          <a:xfrm>
            <a:off x="4812277" y="229230"/>
            <a:ext cx="2567445" cy="1410053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4830355" y="6541280"/>
            <a:ext cx="2540131" cy="322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2023 г.</a:t>
            </a:r>
          </a:p>
        </p:txBody>
      </p:sp>
    </p:spTree>
    <p:extLst>
      <p:ext uri="{BB962C8B-B14F-4D97-AF65-F5344CB8AC3E}">
        <p14:creationId xmlns:p14="http://schemas.microsoft.com/office/powerpoint/2010/main" val="330185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Средства телеобработки</a:t>
            </a: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68B7E29-2E0D-4A16-8099-18C69BFD20A8}"/>
              </a:ext>
            </a:extLst>
          </p:cNvPr>
          <p:cNvSpPr txBox="1"/>
          <p:nvPr/>
        </p:nvSpPr>
        <p:spPr>
          <a:xfrm>
            <a:off x="0" y="81955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2574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Коммуникационное </a:t>
            </a:r>
            <a:r>
              <a:rPr lang="ru-RU" b="1" dirty="0" smtClean="0">
                <a:solidFill>
                  <a:srgbClr val="2574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оборудование</a:t>
            </a:r>
            <a:endParaRPr lang="ru-RU" b="1" i="1" dirty="0">
              <a:solidFill>
                <a:srgbClr val="2574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xmlns="" id="{125B48E9-2790-47EE-A0FB-9B9CB3057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97738"/>
              </p:ext>
            </p:extLst>
          </p:nvPr>
        </p:nvGraphicFramePr>
        <p:xfrm>
          <a:off x="2346386" y="1578626"/>
          <a:ext cx="9765103" cy="3114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5103">
                  <a:extLst>
                    <a:ext uri="{9D8B030D-6E8A-4147-A177-3AD203B41FA5}">
                      <a16:colId xmlns:a16="http://schemas.microsoft.com/office/drawing/2014/main" xmlns="" val="3915609284"/>
                    </a:ext>
                  </a:extLst>
                </a:gridCol>
              </a:tblGrid>
              <a:tr h="1020736">
                <a:tc>
                  <a:txBody>
                    <a:bodyPr/>
                    <a:lstStyle/>
                    <a:p>
                      <a:pPr marL="1798638" indent="0" algn="just"/>
                      <a:r>
                        <a:rPr lang="ru-RU" sz="13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Контроллеры и точки доступа </a:t>
                      </a:r>
                      <a:r>
                        <a:rPr lang="en-US" sz="13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Wi-Fi </a:t>
                      </a:r>
                      <a:r>
                        <a:rPr lang="ru-RU" sz="13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– предназначены </a:t>
                      </a:r>
                      <a:r>
                        <a:rPr lang="ru-RU" sz="13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для организации беспроводного </a:t>
                      </a:r>
                      <a:r>
                        <a:rPr lang="ru-RU" sz="13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подключения устройств к корпоративной вычислительной сети, организации беспроводной сети </a:t>
                      </a:r>
                      <a:r>
                        <a:rPr lang="ru-RU" sz="13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3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Wi-Fi </a:t>
                      </a:r>
                      <a:r>
                        <a:rPr lang="ru-RU" sz="13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на объектах предприятия.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5405514"/>
                  </a:ext>
                </a:extLst>
              </a:tr>
              <a:tr h="1037690">
                <a:tc>
                  <a:txBody>
                    <a:bodyPr/>
                    <a:lstStyle/>
                    <a:p>
                      <a:pPr marL="1798638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Коммутатор доступа </a:t>
                      </a:r>
                      <a:r>
                        <a:rPr lang="ru-RU" sz="13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– предназначен для взаимообмена данными между ПЭВМ, серверами  информационных систем, печатающими устройствами, </a:t>
                      </a:r>
                      <a:r>
                        <a:rPr lang="en-US" sz="1300" b="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ip</a:t>
                      </a:r>
                      <a:r>
                        <a:rPr lang="ru-RU" sz="13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-телефонами  посредством каналов передачи данных и локальных вычислительных сетей</a:t>
                      </a:r>
                      <a:r>
                        <a:rPr lang="en-US" sz="13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3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корпоративной вычислительной сети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2544062"/>
                  </a:ext>
                </a:extLst>
              </a:tr>
              <a:tr h="1055625">
                <a:tc>
                  <a:txBody>
                    <a:bodyPr/>
                    <a:lstStyle/>
                    <a:p>
                      <a:pPr marL="1798638" indent="0" algn="just" defTabSz="914400" rtl="0" eaLnBrk="1" latinLnBrk="0" hangingPunct="1"/>
                      <a:r>
                        <a:rPr lang="ru-RU" sz="13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Коммутатор ядра</a:t>
                      </a:r>
                      <a:r>
                        <a:rPr lang="ru-RU" sz="13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– предназначен для подключения коммутаторов доступа и серверов  информационных систем центра обработки данных к</a:t>
                      </a:r>
                      <a:r>
                        <a:rPr lang="en-US" sz="13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3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корпоративной вычислительной сети.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03007038"/>
                  </a:ext>
                </a:extLst>
              </a:tr>
            </a:tbl>
          </a:graphicData>
        </a:graphic>
      </p:graphicFrame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xmlns="" id="{82E9EF16-57D1-4C59-989F-99A13D25AC2A}"/>
              </a:ext>
            </a:extLst>
          </p:cNvPr>
          <p:cNvSpPr/>
          <p:nvPr/>
        </p:nvSpPr>
        <p:spPr>
          <a:xfrm>
            <a:off x="73098" y="1621801"/>
            <a:ext cx="4087936" cy="298534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Коммутаторы ядра</a:t>
            </a:r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xmlns="" id="{A9760496-DEF7-4A14-BCA2-B0EB71B77C74}"/>
              </a:ext>
            </a:extLst>
          </p:cNvPr>
          <p:cNvSpPr/>
          <p:nvPr/>
        </p:nvSpPr>
        <p:spPr>
          <a:xfrm>
            <a:off x="731520" y="1624147"/>
            <a:ext cx="2769325" cy="202447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Коммутаторы доступа</a:t>
            </a:r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xmlns="" id="{3FB40DC9-4FE9-43AF-AFED-74C7DC114F93}"/>
              </a:ext>
            </a:extLst>
          </p:cNvPr>
          <p:cNvSpPr/>
          <p:nvPr/>
        </p:nvSpPr>
        <p:spPr>
          <a:xfrm>
            <a:off x="1436826" y="1607088"/>
            <a:ext cx="1360479" cy="1012822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Wi-Fi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2BA0B393-B10E-4391-AC61-A684892AA3B4}"/>
              </a:ext>
            </a:extLst>
          </p:cNvPr>
          <p:cNvSpPr/>
          <p:nvPr/>
        </p:nvSpPr>
        <p:spPr>
          <a:xfrm>
            <a:off x="1" y="4702091"/>
            <a:ext cx="12191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</a:rPr>
              <a:t>Для передачи информации используются радиоканалы, работу которых обеспечивают свыше 500 станций, волоконно-оптические линии связи протяженностью свыше 4 000 км, спутниковые и </a:t>
            </a: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</a:rPr>
              <a:t>gsm</a:t>
            </a: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</a:rPr>
              <a:t>-каналы. </a:t>
            </a:r>
            <a:endParaRPr lang="ru-RU" sz="1200" b="1" dirty="0"/>
          </a:p>
        </p:txBody>
      </p:sp>
      <p:sp>
        <p:nvSpPr>
          <p:cNvPr id="19" name="Rectangle 65">
            <a:extLst>
              <a:ext uri="{FF2B5EF4-FFF2-40B4-BE49-F238E27FC236}">
                <a16:creationId xmlns:a16="http://schemas.microsoft.com/office/drawing/2014/main" xmlns="" id="{6473845F-2B3F-47AC-B10A-326FE7BCF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2" y="5054367"/>
            <a:ext cx="12111488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254125" lvl="1" indent="-1254125" algn="just" eaLnBrk="1" hangingPunct="1">
              <a:spcBef>
                <a:spcPct val="0"/>
              </a:spcBef>
              <a:buNone/>
            </a:pPr>
            <a:r>
              <a:rPr lang="ru-RU" altLang="ru-RU" sz="1800" b="1" u="sng" dirty="0">
                <a:solidFill>
                  <a:srgbClr val="000000"/>
                </a:solidFill>
              </a:rPr>
              <a:t>Выводы</a:t>
            </a:r>
            <a:r>
              <a:rPr lang="ru-RU" altLang="ru-RU" sz="1800" dirty="0">
                <a:solidFill>
                  <a:srgbClr val="000000"/>
                </a:solidFill>
              </a:rPr>
              <a:t>:	</a:t>
            </a:r>
            <a:r>
              <a:rPr lang="ru-RU" sz="1600" dirty="0"/>
              <a:t>Знания протоколов </a:t>
            </a:r>
            <a:r>
              <a:rPr lang="en-US" sz="1600" dirty="0"/>
              <a:t>Ethernet</a:t>
            </a:r>
            <a:r>
              <a:rPr lang="ru-RU" sz="1600" dirty="0"/>
              <a:t>, </a:t>
            </a:r>
            <a:r>
              <a:rPr lang="en-US" sz="1600" dirty="0"/>
              <a:t>TCP</a:t>
            </a:r>
            <a:r>
              <a:rPr lang="ru-RU" sz="1600" dirty="0"/>
              <a:t>/</a:t>
            </a:r>
            <a:r>
              <a:rPr lang="en-US" sz="1600" dirty="0" smtClean="0"/>
              <a:t>IP</a:t>
            </a:r>
            <a:r>
              <a:rPr lang="ru-RU" sz="1600" dirty="0" smtClean="0"/>
              <a:t>;</a:t>
            </a:r>
          </a:p>
          <a:p>
            <a:pPr marL="1254125" lvl="1" indent="-1254125" algn="just" eaLnBrk="1" hangingPunct="1">
              <a:spcBef>
                <a:spcPct val="0"/>
              </a:spcBef>
              <a:buNone/>
            </a:pPr>
            <a:r>
              <a:rPr lang="ru-RU" sz="1600" dirty="0" smtClean="0"/>
              <a:t>	Умения в области настройки сетевого оборудования </a:t>
            </a:r>
            <a:r>
              <a:rPr lang="ru-RU" sz="1600" dirty="0"/>
              <a:t>(коммутаторы, </a:t>
            </a:r>
            <a:r>
              <a:rPr lang="ru-RU" sz="1600" dirty="0" smtClean="0"/>
              <a:t>маршрутизаторы);</a:t>
            </a:r>
          </a:p>
          <a:p>
            <a:pPr marL="1254125" lvl="1" indent="-1254125" algn="just" eaLnBrk="1" hangingPunct="1">
              <a:spcBef>
                <a:spcPct val="0"/>
              </a:spcBef>
              <a:buNone/>
            </a:pPr>
            <a:r>
              <a:rPr lang="ru-RU" sz="1600" dirty="0"/>
              <a:t>	</a:t>
            </a:r>
            <a:r>
              <a:rPr lang="ru-RU" sz="1600" dirty="0" smtClean="0"/>
              <a:t>Знания </a:t>
            </a:r>
            <a:r>
              <a:rPr lang="ru-RU" sz="1600" dirty="0" smtClean="0"/>
              <a:t>основ </a:t>
            </a:r>
            <a:r>
              <a:rPr lang="ru-RU" sz="1600" dirty="0"/>
              <a:t>статической и динамической маршрутизации (</a:t>
            </a:r>
            <a:r>
              <a:rPr lang="en-US" sz="1600" dirty="0"/>
              <a:t>OSPF</a:t>
            </a:r>
            <a:r>
              <a:rPr lang="ru-RU" sz="1600" dirty="0"/>
              <a:t>, </a:t>
            </a:r>
            <a:r>
              <a:rPr lang="en-US" sz="1600" dirty="0"/>
              <a:t>RIP</a:t>
            </a:r>
            <a:r>
              <a:rPr lang="ru-RU" sz="1600" dirty="0"/>
              <a:t>);</a:t>
            </a:r>
            <a:endParaRPr lang="en-US" sz="1600" dirty="0"/>
          </a:p>
          <a:p>
            <a:pPr marL="1254125" lvl="1" indent="-1254125" algn="just" eaLnBrk="1" hangingPunct="1">
              <a:spcBef>
                <a:spcPct val="0"/>
              </a:spcBef>
              <a:buNone/>
            </a:pPr>
            <a:r>
              <a:rPr lang="en-US" sz="1600" dirty="0"/>
              <a:t>	</a:t>
            </a:r>
            <a:r>
              <a:rPr lang="ru-RU" sz="1600" dirty="0" smtClean="0"/>
              <a:t>Знание основ обеспечения </a:t>
            </a:r>
            <a:r>
              <a:rPr lang="ru-RU" sz="1600" dirty="0"/>
              <a:t>сетевой безопасности (межсетевое экранирование, средства защиты от сетевых атак, системы мониторинга);</a:t>
            </a:r>
          </a:p>
          <a:p>
            <a:pPr marL="1254125" lvl="1" indent="0" algn="just" eaLnBrk="1" hangingPunct="1">
              <a:spcBef>
                <a:spcPct val="0"/>
              </a:spcBef>
              <a:buNone/>
            </a:pPr>
            <a:r>
              <a:rPr lang="ru-RU" sz="1600" dirty="0" smtClean="0"/>
              <a:t>Знание принципов </a:t>
            </a:r>
            <a:r>
              <a:rPr lang="ru-RU" sz="1600" dirty="0"/>
              <a:t>работы активного сетевого оборудования: концентраторы, коммутаторы, </a:t>
            </a:r>
            <a:r>
              <a:rPr lang="ru-RU" sz="1600" dirty="0" smtClean="0"/>
              <a:t>маршрутизаторы;</a:t>
            </a:r>
            <a:endParaRPr lang="ru-RU" sz="1600" dirty="0"/>
          </a:p>
          <a:p>
            <a:pPr marL="1254125" lvl="1" indent="0" algn="just" eaLnBrk="1" hangingPunct="1">
              <a:spcBef>
                <a:spcPct val="0"/>
              </a:spcBef>
              <a:buNone/>
            </a:pPr>
            <a:r>
              <a:rPr lang="ru-RU" sz="1600" dirty="0"/>
              <a:t>Знание принципов построения </a:t>
            </a:r>
            <a:r>
              <a:rPr lang="ru-RU" sz="1600" dirty="0"/>
              <a:t>сетей, </a:t>
            </a:r>
            <a:r>
              <a:rPr lang="ru-RU" sz="1600" dirty="0" smtClean="0"/>
              <a:t>чтение сетевых топологий.</a:t>
            </a:r>
            <a:endParaRPr lang="ru-RU" altLang="ru-RU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64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0" y="3320920"/>
            <a:ext cx="12191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676650" lvl="1" indent="-3676650" algn="ctr" eaLnBrk="1" hangingPunct="1">
              <a:spcBef>
                <a:spcPct val="0"/>
              </a:spcBef>
              <a:buNone/>
            </a:pPr>
            <a:r>
              <a:rPr lang="ru-RU" altLang="ru-RU" sz="2400" dirty="0" smtClean="0">
                <a:solidFill>
                  <a:srgbClr val="000000"/>
                </a:solidFill>
              </a:rPr>
              <a:t>Специализированные корпоративные системы</a:t>
            </a:r>
            <a:endParaRPr lang="ru-RU" altLang="ru-RU" sz="2400" dirty="0">
              <a:solidFill>
                <a:srgbClr val="000000"/>
              </a:solidFill>
            </a:endParaRPr>
          </a:p>
        </p:txBody>
      </p:sp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448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0" y="950670"/>
            <a:ext cx="1219199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676650" lvl="1" indent="-3676650" algn="just" eaLnBrk="1" hangingPunct="1">
              <a:spcBef>
                <a:spcPct val="0"/>
              </a:spcBef>
              <a:buNone/>
            </a:pPr>
            <a:r>
              <a:rPr lang="ru-RU" altLang="ru-RU" sz="2400" b="1" u="sng" dirty="0" smtClean="0">
                <a:solidFill>
                  <a:srgbClr val="000000"/>
                </a:solidFill>
              </a:rPr>
              <a:t>АСУТП</a:t>
            </a:r>
            <a:r>
              <a:rPr lang="ru-RU" altLang="ru-RU" sz="2400" dirty="0" smtClean="0">
                <a:solidFill>
                  <a:srgbClr val="000000"/>
                </a:solidFill>
              </a:rPr>
              <a:t>   </a:t>
            </a:r>
            <a:r>
              <a:rPr lang="ru-RU" altLang="ru-RU" sz="2400" dirty="0">
                <a:solidFill>
                  <a:srgbClr val="000000"/>
                </a:solidFill>
              </a:rPr>
              <a:t>– 	</a:t>
            </a:r>
            <a:r>
              <a:rPr lang="ru-RU" altLang="ru-RU" sz="2400" dirty="0" smtClean="0">
                <a:solidFill>
                  <a:srgbClr val="000000"/>
                </a:solidFill>
              </a:rPr>
              <a:t>системы обеспечивающие автоматизацию </a:t>
            </a:r>
            <a:r>
              <a:rPr lang="ru-RU" altLang="ru-RU" sz="2400" b="1" dirty="0" smtClean="0">
                <a:solidFill>
                  <a:srgbClr val="000000"/>
                </a:solidFill>
              </a:rPr>
              <a:t>технологических</a:t>
            </a:r>
            <a:r>
              <a:rPr lang="ru-RU" altLang="ru-RU" sz="2400" dirty="0" smtClean="0">
                <a:solidFill>
                  <a:srgbClr val="000000"/>
                </a:solidFill>
              </a:rPr>
              <a:t> процессов предприятия. Помимо основной задачи, являются источником данных для других корпоративных систем.</a:t>
            </a:r>
            <a:endParaRPr lang="ru-RU" altLang="ru-RU" sz="2400" dirty="0">
              <a:solidFill>
                <a:srgbClr val="000000"/>
              </a:solidFill>
            </a:endParaRPr>
          </a:p>
          <a:p>
            <a:pPr marL="0" lvl="1" indent="0" algn="just" eaLnBrk="1" hangingPunct="1">
              <a:spcBef>
                <a:spcPct val="0"/>
              </a:spcBef>
              <a:buNone/>
            </a:pPr>
            <a:endParaRPr lang="ru-RU" altLang="ru-RU" sz="2400" dirty="0">
              <a:solidFill>
                <a:srgbClr val="000000"/>
              </a:solidFill>
            </a:endParaRPr>
          </a:p>
          <a:p>
            <a:pPr marL="3676650" lvl="1" indent="-3676650" algn="just" eaLnBrk="1" hangingPunct="1">
              <a:spcBef>
                <a:spcPct val="0"/>
              </a:spcBef>
              <a:buNone/>
            </a:pPr>
            <a:r>
              <a:rPr lang="ru-RU" altLang="ru-RU" sz="2400" b="1" u="sng" dirty="0" smtClean="0">
                <a:solidFill>
                  <a:srgbClr val="000000"/>
                </a:solidFill>
              </a:rPr>
              <a:t>АСУПП</a:t>
            </a:r>
            <a:r>
              <a:rPr lang="ru-RU" altLang="ru-RU" sz="2400" dirty="0" smtClean="0">
                <a:solidFill>
                  <a:srgbClr val="000000"/>
                </a:solidFill>
              </a:rPr>
              <a:t>   </a:t>
            </a:r>
            <a:r>
              <a:rPr lang="ru-RU" altLang="ru-RU" sz="2400" dirty="0">
                <a:solidFill>
                  <a:srgbClr val="000000"/>
                </a:solidFill>
              </a:rPr>
              <a:t>– 	</a:t>
            </a:r>
            <a:r>
              <a:rPr lang="ru-RU" altLang="ru-RU" sz="2400" dirty="0" smtClean="0">
                <a:solidFill>
                  <a:srgbClr val="000000"/>
                </a:solidFill>
              </a:rPr>
              <a:t>системы обеспечивающие производственную деятельность предприятия. Ведение паспортных значений оборудования, плановых показателей, обеспечение производственных процессов и т.д.</a:t>
            </a:r>
          </a:p>
          <a:p>
            <a:pPr marL="3676650" lvl="1" indent="-3676650" algn="just" eaLnBrk="1" hangingPunct="1">
              <a:spcBef>
                <a:spcPct val="0"/>
              </a:spcBef>
              <a:buNone/>
            </a:pPr>
            <a:endParaRPr lang="ru-RU" altLang="ru-RU" sz="2400" dirty="0">
              <a:solidFill>
                <a:srgbClr val="000000"/>
              </a:solidFill>
            </a:endParaRPr>
          </a:p>
          <a:p>
            <a:pPr marL="3676650" lvl="1" indent="-3676650" algn="just" eaLnBrk="1" hangingPunct="1">
              <a:spcBef>
                <a:spcPct val="0"/>
              </a:spcBef>
              <a:buNone/>
            </a:pPr>
            <a:r>
              <a:rPr lang="ru-RU" altLang="ru-RU" sz="2400" b="1" u="sng" dirty="0" smtClean="0">
                <a:solidFill>
                  <a:srgbClr val="000000"/>
                </a:solidFill>
              </a:rPr>
              <a:t>АСУРП</a:t>
            </a:r>
            <a:r>
              <a:rPr lang="ru-RU" altLang="ru-RU" sz="2400" dirty="0" smtClean="0">
                <a:solidFill>
                  <a:srgbClr val="000000"/>
                </a:solidFill>
              </a:rPr>
              <a:t>   </a:t>
            </a:r>
            <a:r>
              <a:rPr lang="ru-RU" altLang="ru-RU" sz="2400" dirty="0">
                <a:solidFill>
                  <a:srgbClr val="000000"/>
                </a:solidFill>
              </a:rPr>
              <a:t>– 	</a:t>
            </a:r>
            <a:r>
              <a:rPr lang="ru-RU" altLang="ru-RU" sz="2400" dirty="0" smtClean="0">
                <a:solidFill>
                  <a:srgbClr val="000000"/>
                </a:solidFill>
              </a:rPr>
              <a:t>системы по управления ресурсами предприятия. Кадровые системы, налоговая отчётность, расчёт зарплатного фонда, государственная отчетность, единые справочники предприятия и т.д. </a:t>
            </a:r>
            <a:endParaRPr lang="ru-RU" altLang="ru-RU" sz="2400" dirty="0">
              <a:solidFill>
                <a:srgbClr val="000000"/>
              </a:solidFill>
            </a:endParaRPr>
          </a:p>
          <a:p>
            <a:pPr marL="3676650" lvl="1" indent="-3676650" algn="just" eaLnBrk="1" hangingPunct="1">
              <a:spcBef>
                <a:spcPct val="0"/>
              </a:spcBef>
              <a:buNone/>
            </a:pPr>
            <a:endParaRPr lang="ru-RU" altLang="ru-RU" sz="2400" dirty="0">
              <a:solidFill>
                <a:srgbClr val="000000"/>
              </a:solidFill>
            </a:endParaRPr>
          </a:p>
        </p:txBody>
      </p:sp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Специализированные корпоративные системы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42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0" y="1135336"/>
            <a:ext cx="1219199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676650" lvl="1" indent="-3676650" algn="just" eaLnBrk="1" hangingPunct="1">
              <a:spcBef>
                <a:spcPct val="0"/>
              </a:spcBef>
              <a:buNone/>
            </a:pPr>
            <a:r>
              <a:rPr lang="ru-RU" altLang="ru-RU" sz="2400" b="1" dirty="0" smtClean="0">
                <a:solidFill>
                  <a:srgbClr val="000000"/>
                </a:solidFill>
              </a:rPr>
              <a:t>Объекты автоматизации систем АСУТП </a:t>
            </a:r>
            <a:r>
              <a:rPr lang="ru-RU" altLang="ru-RU" sz="2400" dirty="0" smtClean="0">
                <a:solidFill>
                  <a:srgbClr val="000000"/>
                </a:solidFill>
              </a:rPr>
              <a:t>ПАО «Сургутнефтегаз»:</a:t>
            </a:r>
          </a:p>
          <a:p>
            <a:pPr marL="442913" lvl="1" indent="-442913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>
                <a:solidFill>
                  <a:srgbClr val="000000"/>
                </a:solidFill>
              </a:rPr>
              <a:t>Тысячи кустов </a:t>
            </a:r>
            <a:r>
              <a:rPr lang="ru-RU" altLang="ru-RU" sz="2400" dirty="0" smtClean="0">
                <a:solidFill>
                  <a:srgbClr val="000000"/>
                </a:solidFill>
              </a:rPr>
              <a:t>скважин (Нефтедобыча);</a:t>
            </a:r>
            <a:endParaRPr lang="ru-RU" altLang="ru-RU" sz="2400" dirty="0">
              <a:solidFill>
                <a:srgbClr val="000000"/>
              </a:solidFill>
            </a:endParaRPr>
          </a:p>
          <a:p>
            <a:pPr marL="442913" lvl="1" indent="-442913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>
                <a:solidFill>
                  <a:srgbClr val="000000"/>
                </a:solidFill>
              </a:rPr>
              <a:t>Дожимные насосные станции (Нефтедобыча);</a:t>
            </a:r>
          </a:p>
          <a:p>
            <a:pPr marL="442913" lvl="1" indent="-442913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>
                <a:solidFill>
                  <a:srgbClr val="000000"/>
                </a:solidFill>
              </a:rPr>
              <a:t>Кустовые насосные станции (Нефтедобыча); </a:t>
            </a:r>
            <a:endParaRPr lang="ru-RU" altLang="ru-RU" sz="2400" dirty="0" smtClean="0">
              <a:solidFill>
                <a:srgbClr val="000000"/>
              </a:solidFill>
            </a:endParaRPr>
          </a:p>
          <a:p>
            <a:pPr marL="442913" lvl="1" indent="-442913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 smtClean="0">
                <a:solidFill>
                  <a:srgbClr val="000000"/>
                </a:solidFill>
              </a:rPr>
              <a:t>Котельные станции (Инженерное обеспечение);</a:t>
            </a:r>
            <a:endParaRPr lang="ru-RU" altLang="ru-RU" sz="2400" dirty="0">
              <a:solidFill>
                <a:srgbClr val="000000"/>
              </a:solidFill>
            </a:endParaRPr>
          </a:p>
          <a:p>
            <a:pPr marL="442913" lvl="1" indent="-442913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>
                <a:solidFill>
                  <a:srgbClr val="000000"/>
                </a:solidFill>
              </a:rPr>
              <a:t>Очистные </a:t>
            </a:r>
            <a:r>
              <a:rPr lang="ru-RU" altLang="ru-RU" sz="2400" dirty="0" smtClean="0">
                <a:solidFill>
                  <a:srgbClr val="000000"/>
                </a:solidFill>
              </a:rPr>
              <a:t>сооружения </a:t>
            </a:r>
            <a:r>
              <a:rPr lang="ru-RU" altLang="ru-RU" sz="2400" dirty="0">
                <a:solidFill>
                  <a:srgbClr val="000000"/>
                </a:solidFill>
              </a:rPr>
              <a:t>(Инженерное обеспечение</a:t>
            </a:r>
            <a:r>
              <a:rPr lang="ru-RU" altLang="ru-RU" sz="2400" dirty="0" smtClean="0">
                <a:solidFill>
                  <a:srgbClr val="000000"/>
                </a:solidFill>
              </a:rPr>
              <a:t>);</a:t>
            </a:r>
            <a:endParaRPr lang="ru-RU" altLang="ru-RU" sz="2400" dirty="0">
              <a:solidFill>
                <a:srgbClr val="000000"/>
              </a:solidFill>
            </a:endParaRPr>
          </a:p>
          <a:p>
            <a:pPr marL="442913" lvl="1" indent="-442913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 smtClean="0">
                <a:solidFill>
                  <a:srgbClr val="000000"/>
                </a:solidFill>
              </a:rPr>
              <a:t>Нефтепроводы </a:t>
            </a:r>
            <a:r>
              <a:rPr lang="ru-RU" altLang="ru-RU" sz="2400" dirty="0">
                <a:solidFill>
                  <a:srgbClr val="000000"/>
                </a:solidFill>
              </a:rPr>
              <a:t>и </a:t>
            </a:r>
            <a:r>
              <a:rPr lang="ru-RU" altLang="ru-RU" sz="2400" dirty="0" smtClean="0">
                <a:solidFill>
                  <a:srgbClr val="000000"/>
                </a:solidFill>
              </a:rPr>
              <a:t>газопроводы </a:t>
            </a:r>
            <a:r>
              <a:rPr lang="ru-RU" altLang="ru-RU" sz="2400" dirty="0">
                <a:solidFill>
                  <a:srgbClr val="000000"/>
                </a:solidFill>
              </a:rPr>
              <a:t>(Инженерное обеспечение);</a:t>
            </a:r>
          </a:p>
          <a:p>
            <a:pPr marL="442913" lvl="1" indent="-442913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>
                <a:solidFill>
                  <a:srgbClr val="000000"/>
                </a:solidFill>
              </a:rPr>
              <a:t>Солерастворные </a:t>
            </a:r>
            <a:r>
              <a:rPr lang="ru-RU" altLang="ru-RU" sz="2400" dirty="0" smtClean="0">
                <a:solidFill>
                  <a:srgbClr val="000000"/>
                </a:solidFill>
              </a:rPr>
              <a:t>узлы </a:t>
            </a:r>
            <a:r>
              <a:rPr lang="ru-RU" altLang="ru-RU" sz="2400" dirty="0">
                <a:solidFill>
                  <a:srgbClr val="000000"/>
                </a:solidFill>
              </a:rPr>
              <a:t>(Инженерное обеспечение</a:t>
            </a:r>
            <a:r>
              <a:rPr lang="ru-RU" altLang="ru-RU" sz="2400" dirty="0" smtClean="0">
                <a:solidFill>
                  <a:srgbClr val="000000"/>
                </a:solidFill>
              </a:rPr>
              <a:t>);</a:t>
            </a:r>
          </a:p>
          <a:p>
            <a:pPr marL="442913" lvl="1" indent="-442913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 smtClean="0">
                <a:solidFill>
                  <a:srgbClr val="000000"/>
                </a:solidFill>
              </a:rPr>
              <a:t>Электрические подстанции (Электроэнергетика);</a:t>
            </a:r>
          </a:p>
          <a:p>
            <a:pPr marL="442913" lvl="1" indent="-442913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 smtClean="0">
                <a:solidFill>
                  <a:srgbClr val="000000"/>
                </a:solidFill>
              </a:rPr>
              <a:t>Буровые установки (Бурение);</a:t>
            </a:r>
          </a:p>
          <a:p>
            <a:pPr marL="442913" lvl="1" indent="-442913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 smtClean="0">
                <a:solidFill>
                  <a:srgbClr val="000000"/>
                </a:solidFill>
              </a:rPr>
              <a:t>Земснаряда (Подготовительные работы).</a:t>
            </a:r>
            <a:endParaRPr lang="ru-RU" altLang="ru-RU" sz="2400" dirty="0">
              <a:solidFill>
                <a:srgbClr val="000000"/>
              </a:solidFill>
            </a:endParaRPr>
          </a:p>
          <a:p>
            <a:pPr marL="3676650" lvl="1" indent="-3676650" algn="just" eaLnBrk="1" hangingPunct="1">
              <a:spcBef>
                <a:spcPct val="0"/>
              </a:spcBef>
              <a:buNone/>
            </a:pPr>
            <a:endParaRPr lang="ru-RU" altLang="ru-RU" sz="2400" dirty="0">
              <a:solidFill>
                <a:srgbClr val="000000"/>
              </a:solidFill>
            </a:endParaRPr>
          </a:p>
          <a:p>
            <a:pPr marL="0" lvl="1" indent="0" algn="just" eaLnBrk="1" hangingPunct="1">
              <a:spcBef>
                <a:spcPct val="0"/>
              </a:spcBef>
              <a:buNone/>
            </a:pPr>
            <a:r>
              <a:rPr lang="ru-RU" altLang="ru-RU" sz="2400" b="1" dirty="0" smtClean="0">
                <a:solidFill>
                  <a:srgbClr val="000000"/>
                </a:solidFill>
              </a:rPr>
              <a:t>В целом автоматизируются все уровни технологических процессов предприятия, всего </a:t>
            </a:r>
            <a:r>
              <a:rPr lang="ru-RU" altLang="ru-RU" sz="2400" b="1" dirty="0">
                <a:solidFill>
                  <a:srgbClr val="000000"/>
                </a:solidFill>
              </a:rPr>
              <a:t>более </a:t>
            </a:r>
            <a:r>
              <a:rPr lang="ru-RU" altLang="ru-RU" sz="2400" b="1" dirty="0" smtClean="0">
                <a:solidFill>
                  <a:srgbClr val="000000"/>
                </a:solidFill>
              </a:rPr>
              <a:t>200 различных типов объектов.</a:t>
            </a:r>
            <a:endParaRPr lang="ru-RU" altLang="ru-RU" sz="2400" dirty="0">
              <a:solidFill>
                <a:srgbClr val="000000"/>
              </a:solidFill>
            </a:endParaRPr>
          </a:p>
        </p:txBody>
      </p:sp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АСУТП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52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АСУТП – Классическая архитектура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55" y="1092743"/>
            <a:ext cx="10737290" cy="467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37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0" y="1178426"/>
            <a:ext cx="12191999" cy="5176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None/>
            </a:pPr>
            <a:r>
              <a:rPr lang="ru-RU" sz="2800" dirty="0" smtClean="0">
                <a:solidFill>
                  <a:srgbClr val="000000"/>
                </a:solidFill>
                <a:latin typeface="Lato"/>
              </a:rPr>
              <a:t>Уровень </a:t>
            </a:r>
            <a:r>
              <a:rPr lang="ru-RU" sz="2800" b="1" dirty="0">
                <a:solidFill>
                  <a:srgbClr val="000000"/>
                </a:solidFill>
                <a:latin typeface="Lato"/>
              </a:rPr>
              <a:t>контроллеров (PLC)</a:t>
            </a:r>
            <a:r>
              <a:rPr lang="ru-RU" sz="2800" dirty="0">
                <a:solidFill>
                  <a:srgbClr val="000000"/>
                </a:solidFill>
                <a:latin typeface="Lato"/>
              </a:rPr>
              <a:t>, которые </a:t>
            </a:r>
            <a:r>
              <a:rPr lang="ru-RU" sz="2800" dirty="0" smtClean="0">
                <a:solidFill>
                  <a:srgbClr val="000000"/>
                </a:solidFill>
                <a:latin typeface="Lato"/>
              </a:rPr>
              <a:t>монтируются на объектах внутри </a:t>
            </a:r>
            <a:r>
              <a:rPr lang="ru-RU" sz="2800" dirty="0">
                <a:solidFill>
                  <a:srgbClr val="000000"/>
                </a:solidFill>
                <a:latin typeface="Lato"/>
              </a:rPr>
              <a:t>шкафов автоматизации. </a:t>
            </a:r>
            <a:endParaRPr lang="ru-RU" sz="2800" dirty="0" smtClean="0">
              <a:solidFill>
                <a:srgbClr val="000000"/>
              </a:solidFill>
              <a:latin typeface="Lato"/>
            </a:endParaRPr>
          </a:p>
          <a:p>
            <a:pPr algn="just">
              <a:buNone/>
            </a:pPr>
            <a:r>
              <a:rPr lang="ru-RU" sz="2800" dirty="0" smtClean="0">
                <a:solidFill>
                  <a:srgbClr val="000000"/>
                </a:solidFill>
                <a:latin typeface="Lato"/>
              </a:rPr>
              <a:t>Получая </a:t>
            </a:r>
            <a:r>
              <a:rPr lang="ru-RU" sz="2800" dirty="0">
                <a:solidFill>
                  <a:srgbClr val="000000"/>
                </a:solidFill>
                <a:latin typeface="Lato"/>
              </a:rPr>
              <a:t>информацию от полевого уровня, контроллеры передают ее на верхний уровень. </a:t>
            </a:r>
            <a:endParaRPr lang="ru-RU" sz="2800" dirty="0" smtClean="0">
              <a:solidFill>
                <a:srgbClr val="000000"/>
              </a:solidFill>
              <a:latin typeface="Lato"/>
            </a:endParaRPr>
          </a:p>
          <a:p>
            <a:pPr algn="just">
              <a:buNone/>
            </a:pPr>
            <a:r>
              <a:rPr lang="ru-RU" sz="2800" dirty="0" smtClean="0">
                <a:solidFill>
                  <a:srgbClr val="000000"/>
                </a:solidFill>
                <a:latin typeface="Lato"/>
              </a:rPr>
              <a:t>На </a:t>
            </a:r>
            <a:r>
              <a:rPr lang="ru-RU" sz="2800" dirty="0">
                <a:solidFill>
                  <a:srgbClr val="000000"/>
                </a:solidFill>
                <a:latin typeface="Lato"/>
              </a:rPr>
              <a:t>этом уровне у нас </a:t>
            </a:r>
            <a:r>
              <a:rPr lang="ru-RU" sz="2800" dirty="0" smtClean="0">
                <a:solidFill>
                  <a:srgbClr val="000000"/>
                </a:solidFill>
                <a:latin typeface="Lato"/>
              </a:rPr>
              <a:t>используются аппаратное и программное обеспечение как </a:t>
            </a:r>
            <a:r>
              <a:rPr lang="ru-RU" sz="2800" dirty="0">
                <a:solidFill>
                  <a:srgbClr val="000000"/>
                </a:solidFill>
                <a:latin typeface="Lato"/>
              </a:rPr>
              <a:t>собственной разработки так и решения </a:t>
            </a:r>
            <a:r>
              <a:rPr lang="ru-RU" sz="2800" dirty="0" smtClean="0">
                <a:solidFill>
                  <a:srgbClr val="000000"/>
                </a:solidFill>
                <a:latin typeface="Lato"/>
              </a:rPr>
              <a:t>от внешних </a:t>
            </a:r>
            <a:r>
              <a:rPr lang="ru-RU" sz="2800" dirty="0">
                <a:solidFill>
                  <a:srgbClr val="000000"/>
                </a:solidFill>
                <a:latin typeface="Lato"/>
              </a:rPr>
              <a:t>производителей оборудования. </a:t>
            </a:r>
            <a:endParaRPr lang="ru-RU" sz="2800" dirty="0" smtClean="0">
              <a:solidFill>
                <a:srgbClr val="000000"/>
              </a:solidFill>
              <a:latin typeface="Lato"/>
            </a:endParaRPr>
          </a:p>
          <a:p>
            <a:pPr algn="just">
              <a:buNone/>
            </a:pPr>
            <a:endParaRPr lang="ru-RU" sz="2800" dirty="0" smtClean="0">
              <a:solidFill>
                <a:srgbClr val="000000"/>
              </a:solidFill>
              <a:latin typeface="Lato"/>
            </a:endParaRPr>
          </a:p>
          <a:p>
            <a:pPr algn="just">
              <a:buNone/>
            </a:pPr>
            <a:r>
              <a:rPr lang="ru-RU" sz="2800" b="1" dirty="0" smtClean="0">
                <a:solidFill>
                  <a:srgbClr val="000000"/>
                </a:solidFill>
                <a:latin typeface="Lato"/>
              </a:rPr>
              <a:t>Мы </a:t>
            </a:r>
            <a:r>
              <a:rPr lang="ru-RU" sz="2800" b="1" dirty="0">
                <a:solidFill>
                  <a:srgbClr val="000000"/>
                </a:solidFill>
                <a:latin typeface="Lato"/>
              </a:rPr>
              <a:t>регулярно тестируем контроллеры российского производства </a:t>
            </a:r>
            <a:r>
              <a:rPr lang="ru-RU" sz="2800" b="1" dirty="0" smtClean="0">
                <a:solidFill>
                  <a:srgbClr val="000000"/>
                </a:solidFill>
                <a:latin typeface="Lato"/>
              </a:rPr>
              <a:t>с целью определения возможности </a:t>
            </a:r>
            <a:r>
              <a:rPr lang="ru-RU" sz="2800" b="1" dirty="0">
                <a:solidFill>
                  <a:srgbClr val="000000"/>
                </a:solidFill>
                <a:latin typeface="Lato"/>
              </a:rPr>
              <a:t>их применения на нашем предприятии.</a:t>
            </a:r>
            <a:endParaRPr lang="ru-RU" sz="2800" b="1" dirty="0"/>
          </a:p>
        </p:txBody>
      </p:sp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АСУТП – Средний уровень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5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0" y="919896"/>
            <a:ext cx="12191999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None/>
            </a:pPr>
            <a:r>
              <a:rPr lang="ru-RU" sz="2800" dirty="0" smtClean="0"/>
              <a:t>Уровень </a:t>
            </a:r>
            <a:r>
              <a:rPr lang="ru-RU" sz="2800" b="1" dirty="0" smtClean="0"/>
              <a:t>систем оперативно-диспетчерского управления</a:t>
            </a:r>
            <a:r>
              <a:rPr lang="ru-RU" sz="2800" dirty="0" smtClean="0"/>
              <a:t>, </a:t>
            </a:r>
            <a:r>
              <a:rPr lang="ru-RU" sz="2800" dirty="0"/>
              <a:t>в работе которого принимают участие операторы. </a:t>
            </a:r>
            <a:endParaRPr lang="ru-RU" sz="2800" dirty="0" smtClean="0"/>
          </a:p>
          <a:p>
            <a:pPr algn="just">
              <a:buNone/>
            </a:pPr>
            <a:r>
              <a:rPr lang="ru-RU" sz="2800" dirty="0" smtClean="0"/>
              <a:t>Оборудование </a:t>
            </a:r>
            <a:r>
              <a:rPr lang="ru-RU" sz="2800" dirty="0"/>
              <a:t>и программное </a:t>
            </a:r>
            <a:r>
              <a:rPr lang="ru-RU" sz="2800" dirty="0" smtClean="0"/>
              <a:t>обеспечение на данном уровне </a:t>
            </a:r>
            <a:r>
              <a:rPr lang="ru-RU" sz="2800" dirty="0"/>
              <a:t>осуществляет сбор, хранение, выдачу необходимой информации по запросу. </a:t>
            </a:r>
            <a:endParaRPr lang="ru-RU" sz="2800" dirty="0" smtClean="0"/>
          </a:p>
          <a:p>
            <a:pPr algn="just">
              <a:buNone/>
            </a:pPr>
            <a:r>
              <a:rPr lang="ru-RU" sz="2800" dirty="0" smtClean="0"/>
              <a:t>На </a:t>
            </a:r>
            <a:r>
              <a:rPr lang="ru-RU" sz="2800" dirty="0"/>
              <a:t>этом уровне у нас используется </a:t>
            </a:r>
            <a:r>
              <a:rPr lang="ru-RU" sz="2800" dirty="0" smtClean="0"/>
              <a:t>программное обеспечение </a:t>
            </a:r>
            <a:r>
              <a:rPr lang="ru-RU" sz="2800" dirty="0"/>
              <a:t>собственной </a:t>
            </a:r>
            <a:r>
              <a:rPr lang="ru-RU" sz="2800" dirty="0" smtClean="0"/>
              <a:t>разработки. </a:t>
            </a:r>
          </a:p>
          <a:p>
            <a:pPr algn="just">
              <a:buNone/>
            </a:pPr>
            <a:r>
              <a:rPr lang="ru-RU" sz="2800" dirty="0" smtClean="0"/>
              <a:t>В </a:t>
            </a:r>
            <a:r>
              <a:rPr lang="ru-RU" sz="2800" dirty="0"/>
              <a:t>качестве аппаратной платформы может использоваться и Российское оборудование. </a:t>
            </a:r>
            <a:endParaRPr lang="ru-RU" sz="2800" dirty="0" smtClean="0"/>
          </a:p>
          <a:p>
            <a:pPr algn="just">
              <a:buNone/>
            </a:pPr>
            <a:endParaRPr lang="ru-RU" sz="2800" dirty="0"/>
          </a:p>
          <a:p>
            <a:pPr algn="just">
              <a:buNone/>
            </a:pPr>
            <a:r>
              <a:rPr lang="ru-RU" sz="2800" b="1" dirty="0" smtClean="0"/>
              <a:t>Так </a:t>
            </a:r>
            <a:r>
              <a:rPr lang="ru-RU" sz="2800" b="1" dirty="0"/>
              <a:t>как все ПО собственной разработки, то адаптация его под другие платформы решаемая задача.</a:t>
            </a:r>
            <a:endParaRPr lang="ru-RU" sz="2800" b="1" dirty="0"/>
          </a:p>
        </p:txBody>
      </p:sp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АСУТП – Верхний уровень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748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0" y="1172272"/>
            <a:ext cx="12191999" cy="51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None/>
            </a:pPr>
            <a:r>
              <a:rPr lang="ru-RU" sz="2400" dirty="0"/>
              <a:t>Благодаря использованию </a:t>
            </a:r>
            <a:r>
              <a:rPr lang="ru-RU" sz="2400" b="1" dirty="0"/>
              <a:t>ПО собственной разработки </a:t>
            </a:r>
            <a:r>
              <a:rPr lang="ru-RU" sz="2400" dirty="0"/>
              <a:t>мы на всех уровнях, кроме уровня датчиков, имеем общую классификацию и структуру описания системы. </a:t>
            </a:r>
            <a:endParaRPr lang="ru-RU" sz="2400" dirty="0" smtClean="0"/>
          </a:p>
          <a:p>
            <a:pPr algn="just">
              <a:buNone/>
            </a:pPr>
            <a:r>
              <a:rPr lang="ru-RU" sz="2400" dirty="0" smtClean="0"/>
              <a:t>Имеется </a:t>
            </a:r>
            <a:r>
              <a:rPr lang="ru-RU" sz="2400" dirty="0"/>
              <a:t>общая база нормативно справочной информации (НСИ), которая позволяет произвести бесшовную интеграцию с системами верхнего уровня и системами центральной инженерной технологической службы (ЦИТС). </a:t>
            </a:r>
            <a:endParaRPr lang="ru-RU" sz="2400" dirty="0" smtClean="0"/>
          </a:p>
          <a:p>
            <a:pPr algn="just">
              <a:buNone/>
            </a:pPr>
            <a:r>
              <a:rPr lang="ru-RU" sz="2400" dirty="0" smtClean="0"/>
              <a:t>Для </a:t>
            </a:r>
            <a:r>
              <a:rPr lang="ru-RU" sz="2400" dirty="0"/>
              <a:t>обмена между уровнями автоматизации и с системами сторонней разработки, применяются как стандартные протоколы семейств </a:t>
            </a:r>
            <a:r>
              <a:rPr lang="ru-RU" sz="2400" dirty="0" smtClean="0"/>
              <a:t>так </a:t>
            </a:r>
            <a:r>
              <a:rPr lang="ru-RU" sz="2400" dirty="0"/>
              <a:t>и протоколы собственной разработки применяемые  уже на протяжении более чем 15 лет. </a:t>
            </a:r>
            <a:endParaRPr lang="ru-RU" sz="2400" dirty="0" smtClean="0"/>
          </a:p>
          <a:p>
            <a:pPr algn="just">
              <a:buNone/>
            </a:pPr>
            <a:endParaRPr lang="ru-RU" sz="2400" dirty="0" smtClean="0"/>
          </a:p>
          <a:p>
            <a:pPr algn="just">
              <a:buNone/>
            </a:pPr>
            <a:r>
              <a:rPr lang="ru-RU" sz="2400" b="1" dirty="0" smtClean="0"/>
              <a:t>Процесс </a:t>
            </a:r>
            <a:r>
              <a:rPr lang="ru-RU" sz="2400" b="1" dirty="0"/>
              <a:t>добавления поддержки новых протоколов идет постоянно. Добавляются как специфические протоколы для работы с оборудованием так и протоколы широкого применения.</a:t>
            </a:r>
          </a:p>
        </p:txBody>
      </p:sp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АСУТП – Интеграция со сторонними АСУТП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483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0" y="766007"/>
            <a:ext cx="12191999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None/>
            </a:pPr>
            <a:r>
              <a:rPr lang="ru-RU" sz="2400" dirty="0" smtClean="0"/>
              <a:t>Уровень </a:t>
            </a:r>
            <a:r>
              <a:rPr lang="ru-RU" sz="2400" b="1" dirty="0" smtClean="0"/>
              <a:t>центральной инженерно-технологической службы</a:t>
            </a:r>
            <a:r>
              <a:rPr lang="ru-RU" sz="2400" dirty="0" smtClean="0"/>
              <a:t> предназначен для вывода и обработки информации </a:t>
            </a:r>
            <a:r>
              <a:rPr lang="ru-RU" sz="2400" u="sng" dirty="0" smtClean="0"/>
              <a:t>с географически распределенных, но логически связанных</a:t>
            </a:r>
            <a:r>
              <a:rPr lang="ru-RU" sz="2400" dirty="0" smtClean="0"/>
              <a:t>, систем АСУТП.</a:t>
            </a:r>
          </a:p>
          <a:p>
            <a:pPr algn="just">
              <a:buNone/>
            </a:pPr>
            <a:r>
              <a:rPr lang="ru-RU" sz="2400" dirty="0" smtClean="0"/>
              <a:t>Специалисты центральной </a:t>
            </a:r>
            <a:r>
              <a:rPr lang="ru-RU" sz="2400" dirty="0"/>
              <a:t>инженерно-технологической службы </a:t>
            </a:r>
            <a:r>
              <a:rPr lang="ru-RU" sz="2400" dirty="0" smtClean="0"/>
              <a:t>обладают высоким уровнем опыта и знаний и обеспечивают непрерывную качественную работу географически распределённых систем.</a:t>
            </a:r>
          </a:p>
          <a:p>
            <a:pPr algn="just">
              <a:buNone/>
            </a:pPr>
            <a:r>
              <a:rPr lang="ru-RU" sz="2400" dirty="0" smtClean="0"/>
              <a:t>Уровень ЦИТС полностью является собственной разработкой направления АСУТП производственного управления «СургутАСУнефть»                                  ПАО «Сургутнефтегаз».</a:t>
            </a:r>
          </a:p>
          <a:p>
            <a:pPr algn="just">
              <a:buNone/>
            </a:pPr>
            <a:r>
              <a:rPr lang="ru-RU" sz="2400" dirty="0" smtClean="0"/>
              <a:t>Именно на уровне ЦИТС реализованы все интеграции со специализированными корпоративными системами других классов (АСУПП и АСУРП).</a:t>
            </a:r>
          </a:p>
          <a:p>
            <a:pPr algn="just">
              <a:buNone/>
            </a:pPr>
            <a:endParaRPr lang="ru-RU" sz="2400" b="1" dirty="0"/>
          </a:p>
          <a:p>
            <a:pPr algn="just">
              <a:buNone/>
            </a:pPr>
            <a:r>
              <a:rPr lang="ru-RU" sz="2400" b="1" dirty="0" smtClean="0"/>
              <a:t>В связи с необходимостью и постоянно изменяемыми требованиями уровень ЦИТС постоянно развивается, как с точки зрения бизнеса, так и с точки зрения применяемых для его построения технологий.</a:t>
            </a:r>
            <a:endParaRPr lang="ru-RU" sz="2400" b="1" dirty="0"/>
          </a:p>
        </p:txBody>
      </p:sp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АСУТП – Уровень ЦИТС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1131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0" y="481038"/>
            <a:ext cx="12191999" cy="644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None/>
            </a:pPr>
            <a:r>
              <a:rPr lang="ru-RU" sz="2400" b="1" dirty="0" smtClean="0"/>
              <a:t>В направлении служб эксплуатации АСУТП: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400" dirty="0"/>
              <a:t>Высокий уровень знаний в области архитектуры систем АСУТП;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400" dirty="0"/>
              <a:t>Знания в области оборудования нижнего уровне АСУТП (КИП</a:t>
            </a:r>
            <a:r>
              <a:rPr lang="ru-RU" sz="2400" dirty="0" smtClean="0"/>
              <a:t>);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400" dirty="0" smtClean="0"/>
              <a:t>Расширенные </a:t>
            </a:r>
            <a:r>
              <a:rPr lang="ru-RU" sz="2400" dirty="0"/>
              <a:t>знания в области настройки серверных </a:t>
            </a:r>
            <a:r>
              <a:rPr lang="ru-RU" sz="2400" dirty="0" smtClean="0"/>
              <a:t>ОС </a:t>
            </a:r>
            <a:r>
              <a:rPr lang="ru-RU" sz="2400" dirty="0" err="1" smtClean="0"/>
              <a:t>Linux</a:t>
            </a:r>
            <a:r>
              <a:rPr lang="ru-RU" sz="2400" dirty="0" smtClean="0"/>
              <a:t> и ОС реального времени;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400" dirty="0"/>
              <a:t>Знания серверной архитектуры и сетевой инфраструктуры;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400" dirty="0" smtClean="0"/>
              <a:t>Знание </a:t>
            </a:r>
            <a:r>
              <a:rPr lang="ru-RU" sz="2400" dirty="0"/>
              <a:t>аппаратной части, умения в области диагностики и выявления неисправностей на компонентном уровне (материнская плата, блок питания, оперативная память и т.д</a:t>
            </a:r>
            <a:r>
              <a:rPr lang="ru-RU" sz="2400" dirty="0" smtClean="0"/>
              <a:t>.).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ru-RU" sz="2400" dirty="0"/>
          </a:p>
          <a:p>
            <a:pPr algn="just">
              <a:buNone/>
            </a:pPr>
            <a:r>
              <a:rPr lang="ru-RU" sz="2400" b="1" dirty="0" smtClean="0"/>
              <a:t>В направлении служб разработки АСУТП (плюсом к первому пункту):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400" dirty="0" smtClean="0"/>
              <a:t>Навыки построения архитектуры АСУТП;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400" dirty="0" smtClean="0"/>
              <a:t>Знания основ промышленных протоколов АСУТП;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400" dirty="0"/>
              <a:t>Знания в области безопасной разработки ПО</a:t>
            </a:r>
            <a:r>
              <a:rPr lang="ru-RU" sz="2400" dirty="0" smtClean="0"/>
              <a:t>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400" dirty="0" smtClean="0"/>
              <a:t>Знания основ системного и объектного программирования.</a:t>
            </a:r>
            <a:endParaRPr lang="ru-RU" sz="2400" dirty="0"/>
          </a:p>
        </p:txBody>
      </p:sp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АСУТП – Требования к персоналу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2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0" y="1474261"/>
            <a:ext cx="12191999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676650" lvl="1" indent="-3676650" algn="just" eaLnBrk="1" hangingPunct="1">
              <a:spcBef>
                <a:spcPct val="0"/>
              </a:spcBef>
              <a:buNone/>
            </a:pPr>
            <a:r>
              <a:rPr lang="ru-RU" altLang="ru-RU" sz="2400" b="1" u="sng" dirty="0" smtClean="0">
                <a:solidFill>
                  <a:srgbClr val="000000"/>
                </a:solidFill>
              </a:rPr>
              <a:t>Цель семинара</a:t>
            </a:r>
            <a:r>
              <a:rPr lang="ru-RU" altLang="ru-RU" sz="2400" dirty="0" smtClean="0">
                <a:solidFill>
                  <a:srgbClr val="000000"/>
                </a:solidFill>
              </a:rPr>
              <a:t>   </a:t>
            </a:r>
            <a:r>
              <a:rPr lang="ru-RU" altLang="ru-RU" sz="2400" dirty="0">
                <a:solidFill>
                  <a:srgbClr val="000000"/>
                </a:solidFill>
              </a:rPr>
              <a:t>– 	</a:t>
            </a:r>
            <a:r>
              <a:rPr lang="ru-RU" altLang="ru-RU" sz="2400" dirty="0" smtClean="0">
                <a:solidFill>
                  <a:srgbClr val="000000"/>
                </a:solidFill>
              </a:rPr>
              <a:t>популяризация среди студентов ИТ-направлений деятельности производственного направления «СургутАСУнефть» ПАО «Сургутнефтегаз»</a:t>
            </a:r>
            <a:endParaRPr lang="ru-RU" altLang="ru-RU" sz="2400" dirty="0">
              <a:solidFill>
                <a:srgbClr val="000000"/>
              </a:solidFill>
            </a:endParaRPr>
          </a:p>
          <a:p>
            <a:pPr marL="0" lvl="1" indent="0" algn="just" eaLnBrk="1" hangingPunct="1">
              <a:spcBef>
                <a:spcPct val="0"/>
              </a:spcBef>
              <a:buNone/>
            </a:pPr>
            <a:endParaRPr lang="ru-RU" altLang="ru-RU" sz="2400" dirty="0">
              <a:solidFill>
                <a:srgbClr val="000000"/>
              </a:solidFill>
            </a:endParaRPr>
          </a:p>
          <a:p>
            <a:pPr marL="0" lvl="1" indent="0" algn="just" eaLnBrk="1" hangingPunct="1">
              <a:spcBef>
                <a:spcPct val="0"/>
              </a:spcBef>
              <a:buNone/>
            </a:pPr>
            <a:r>
              <a:rPr lang="ru-RU" altLang="ru-RU" sz="2400" dirty="0" smtClean="0">
                <a:solidFill>
                  <a:srgbClr val="000000"/>
                </a:solidFill>
              </a:rPr>
              <a:t>К задачам семинара относятся:</a:t>
            </a:r>
          </a:p>
          <a:p>
            <a:pPr marL="342900" lvl="1" indent="-342900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 smtClean="0">
                <a:solidFill>
                  <a:srgbClr val="000000"/>
                </a:solidFill>
              </a:rPr>
              <a:t>Сформировать понимания у студентов о </a:t>
            </a:r>
            <a:r>
              <a:rPr lang="ru-RU" altLang="ru-RU" sz="2400" dirty="0">
                <a:solidFill>
                  <a:srgbClr val="000000"/>
                </a:solidFill>
              </a:rPr>
              <a:t>деятельности производственного направления «СургутАСУнефть» ПАО «Сургутнефтегаз</a:t>
            </a:r>
            <a:r>
              <a:rPr lang="ru-RU" altLang="ru-RU" sz="2400" dirty="0" smtClean="0">
                <a:solidFill>
                  <a:srgbClr val="000000"/>
                </a:solidFill>
              </a:rPr>
              <a:t>»;</a:t>
            </a:r>
          </a:p>
          <a:p>
            <a:pPr marL="342900" lvl="1" indent="-342900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 smtClean="0">
                <a:solidFill>
                  <a:srgbClr val="000000"/>
                </a:solidFill>
              </a:rPr>
              <a:t>Дать </a:t>
            </a:r>
            <a:r>
              <a:rPr lang="ru-RU" altLang="ru-RU" sz="2400" dirty="0" smtClean="0">
                <a:solidFill>
                  <a:srgbClr val="000000"/>
                </a:solidFill>
              </a:rPr>
              <a:t>четкое понимание студентам о потребностях рынка труда; </a:t>
            </a:r>
          </a:p>
          <a:p>
            <a:pPr marL="342900" lvl="1" indent="-342900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 smtClean="0">
                <a:solidFill>
                  <a:srgbClr val="000000"/>
                </a:solidFill>
              </a:rPr>
              <a:t>Провести четкие параллели между программой обучения </a:t>
            </a:r>
            <a:r>
              <a:rPr lang="ru-RU" altLang="ru-RU" sz="2400" dirty="0" err="1" smtClean="0">
                <a:solidFill>
                  <a:srgbClr val="000000"/>
                </a:solidFill>
              </a:rPr>
              <a:t>СурГУ</a:t>
            </a:r>
            <a:r>
              <a:rPr lang="ru-RU" altLang="ru-RU" sz="2400" dirty="0" smtClean="0">
                <a:solidFill>
                  <a:srgbClr val="000000"/>
                </a:solidFill>
              </a:rPr>
              <a:t> и производственными обязанностями на предприятии;</a:t>
            </a:r>
          </a:p>
          <a:p>
            <a:pPr marL="342900" lvl="1" indent="-342900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 smtClean="0">
                <a:solidFill>
                  <a:srgbClr val="000000"/>
                </a:solidFill>
              </a:rPr>
              <a:t>Четко обозначить требуемые навыки с точки зрения работодателя.</a:t>
            </a:r>
            <a:endParaRPr lang="ru-RU" altLang="ru-RU" sz="2400" dirty="0">
              <a:solidFill>
                <a:srgbClr val="000000"/>
              </a:solidFill>
            </a:endParaRPr>
          </a:p>
        </p:txBody>
      </p:sp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мероприятия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800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0" y="2243331"/>
            <a:ext cx="1219199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676650" lvl="1" indent="-3676650" algn="just" eaLnBrk="1" hangingPunct="1">
              <a:spcBef>
                <a:spcPct val="0"/>
              </a:spcBef>
              <a:buNone/>
            </a:pPr>
            <a:r>
              <a:rPr lang="ru-RU" altLang="ru-RU" sz="2400" b="1" dirty="0" smtClean="0">
                <a:solidFill>
                  <a:srgbClr val="000000"/>
                </a:solidFill>
              </a:rPr>
              <a:t>Объекты автоматизации систем АСУПП </a:t>
            </a:r>
            <a:r>
              <a:rPr lang="ru-RU" altLang="ru-RU" sz="2400" dirty="0" smtClean="0">
                <a:solidFill>
                  <a:srgbClr val="000000"/>
                </a:solidFill>
              </a:rPr>
              <a:t>ПАО «Сургутнефтегаз»:</a:t>
            </a:r>
          </a:p>
          <a:p>
            <a:pPr marL="442913" lvl="1" indent="-442913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 smtClean="0">
                <a:solidFill>
                  <a:srgbClr val="000000"/>
                </a:solidFill>
              </a:rPr>
              <a:t>Ведение паспортных и эксплуатационных показателей сотней типов оборудования применяемого в ПАО </a:t>
            </a:r>
            <a:r>
              <a:rPr lang="ru-RU" altLang="ru-RU" sz="2400" dirty="0">
                <a:solidFill>
                  <a:srgbClr val="000000"/>
                </a:solidFill>
              </a:rPr>
              <a:t>«Сургутнефтегаз</a:t>
            </a:r>
            <a:r>
              <a:rPr lang="ru-RU" altLang="ru-RU" sz="2400" dirty="0" smtClean="0">
                <a:solidFill>
                  <a:srgbClr val="000000"/>
                </a:solidFill>
              </a:rPr>
              <a:t>»;</a:t>
            </a:r>
          </a:p>
          <a:p>
            <a:pPr marL="442913" lvl="1" indent="-442913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 smtClean="0">
                <a:solidFill>
                  <a:srgbClr val="000000"/>
                </a:solidFill>
              </a:rPr>
              <a:t>Ведение и согласование плановых показателей деятельности предприятия;</a:t>
            </a:r>
          </a:p>
          <a:p>
            <a:pPr marL="442913" lvl="1" indent="-442913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 smtClean="0">
                <a:solidFill>
                  <a:srgbClr val="000000"/>
                </a:solidFill>
              </a:rPr>
              <a:t>Создание системы ГИС предприятия;</a:t>
            </a:r>
          </a:p>
          <a:p>
            <a:pPr marL="442913" lvl="1" indent="-442913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 smtClean="0">
                <a:solidFill>
                  <a:srgbClr val="000000"/>
                </a:solidFill>
              </a:rPr>
              <a:t>Обеспечение всех производственных процессов, протекающих на предприятии.</a:t>
            </a:r>
            <a:endParaRPr lang="ru-RU" altLang="ru-RU" sz="2400" dirty="0">
              <a:solidFill>
                <a:srgbClr val="000000"/>
              </a:solidFill>
            </a:endParaRPr>
          </a:p>
          <a:p>
            <a:pPr marL="3676650" lvl="1" indent="-3676650" algn="just" eaLnBrk="1" hangingPunct="1">
              <a:spcBef>
                <a:spcPct val="0"/>
              </a:spcBef>
              <a:buNone/>
            </a:pPr>
            <a:endParaRPr lang="ru-RU" altLang="ru-RU" sz="2400" dirty="0">
              <a:solidFill>
                <a:srgbClr val="000000"/>
              </a:solidFill>
            </a:endParaRPr>
          </a:p>
          <a:p>
            <a:pPr marL="0" lvl="1" indent="0" algn="just" eaLnBrk="1" hangingPunct="1">
              <a:spcBef>
                <a:spcPct val="0"/>
              </a:spcBef>
              <a:buNone/>
            </a:pPr>
            <a:r>
              <a:rPr lang="ru-RU" altLang="ru-RU" sz="2400" b="1" dirty="0" smtClean="0">
                <a:solidFill>
                  <a:srgbClr val="000000"/>
                </a:solidFill>
              </a:rPr>
              <a:t>В целом автоматизируются все уровни производственных процессов.</a:t>
            </a:r>
            <a:endParaRPr lang="ru-RU" altLang="ru-RU" sz="2400" dirty="0">
              <a:solidFill>
                <a:srgbClr val="000000"/>
              </a:solidFill>
            </a:endParaRPr>
          </a:p>
        </p:txBody>
      </p:sp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АСУПП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798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0" y="1320002"/>
            <a:ext cx="12191999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just" eaLnBrk="1" hangingPunct="1">
              <a:spcBef>
                <a:spcPct val="0"/>
              </a:spcBef>
              <a:buNone/>
            </a:pPr>
            <a:r>
              <a:rPr lang="ru-RU" altLang="ru-RU" sz="2400" b="1" dirty="0" smtClean="0">
                <a:solidFill>
                  <a:srgbClr val="000000"/>
                </a:solidFill>
              </a:rPr>
              <a:t>Системы АСУПП построены по принципу корпоративных информационных систем на основе классической трехзвенной архитектуры</a:t>
            </a:r>
            <a:r>
              <a:rPr lang="ru-RU" altLang="ru-RU" sz="2400" dirty="0" smtClean="0">
                <a:solidFill>
                  <a:srgbClr val="000000"/>
                </a:solidFill>
              </a:rPr>
              <a:t>:</a:t>
            </a:r>
          </a:p>
          <a:p>
            <a:pPr marL="442913" lvl="1" indent="-442913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 smtClean="0">
                <a:solidFill>
                  <a:srgbClr val="000000"/>
                </a:solidFill>
              </a:rPr>
              <a:t>Нижний уровень – уровень хранения данных. Представляет собой СУБД различных типов. В качестве СУБД применяются решения Российского производства.</a:t>
            </a:r>
          </a:p>
          <a:p>
            <a:pPr marL="442913" lvl="1" indent="-442913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 smtClean="0">
                <a:solidFill>
                  <a:srgbClr val="000000"/>
                </a:solidFill>
              </a:rPr>
              <a:t>Средний уровень – уровень </a:t>
            </a:r>
            <a:r>
              <a:rPr lang="en-US" altLang="ru-RU" sz="2400" dirty="0" smtClean="0">
                <a:solidFill>
                  <a:srgbClr val="000000"/>
                </a:solidFill>
              </a:rPr>
              <a:t>web-</a:t>
            </a:r>
            <a:r>
              <a:rPr lang="ru-RU" altLang="ru-RU" sz="2400" dirty="0" smtClean="0">
                <a:solidFill>
                  <a:srgbClr val="000000"/>
                </a:solidFill>
              </a:rPr>
              <a:t>приложений. Представляет собой решения собственной разработки на высокоуровневом языке программирования, реализующие всю требуемую бизнес-логику.</a:t>
            </a:r>
          </a:p>
          <a:p>
            <a:pPr marL="442913" lvl="1" indent="-442913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 smtClean="0">
                <a:solidFill>
                  <a:srgbClr val="000000"/>
                </a:solidFill>
              </a:rPr>
              <a:t>Верхний уровень – уровень интерфейса пользователя. Решения на основе технологии «тонкий клиент» собственной разработки.</a:t>
            </a:r>
            <a:endParaRPr lang="ru-RU" altLang="ru-RU" sz="2400" dirty="0">
              <a:solidFill>
                <a:srgbClr val="000000"/>
              </a:solidFill>
            </a:endParaRPr>
          </a:p>
          <a:p>
            <a:pPr marL="3676650" lvl="1" indent="-3676650" algn="just" eaLnBrk="1" hangingPunct="1">
              <a:spcBef>
                <a:spcPct val="0"/>
              </a:spcBef>
              <a:buNone/>
            </a:pPr>
            <a:endParaRPr lang="ru-RU" altLang="ru-RU" sz="2400" dirty="0">
              <a:solidFill>
                <a:srgbClr val="000000"/>
              </a:solidFill>
            </a:endParaRPr>
          </a:p>
          <a:p>
            <a:pPr marL="0" lvl="1" indent="0" algn="just" eaLnBrk="1" hangingPunct="1">
              <a:spcBef>
                <a:spcPct val="0"/>
              </a:spcBef>
              <a:buNone/>
            </a:pPr>
            <a:r>
              <a:rPr lang="ru-RU" altLang="ru-RU" sz="2400" b="1" dirty="0" smtClean="0">
                <a:solidFill>
                  <a:srgbClr val="000000"/>
                </a:solidFill>
              </a:rPr>
              <a:t>Помимо классической архитектуры, могут применяться решения двухзвенной архитектуры (СУБД + толстый клиент).</a:t>
            </a:r>
            <a:endParaRPr lang="ru-RU" altLang="ru-RU" sz="2400" dirty="0">
              <a:solidFill>
                <a:srgbClr val="000000"/>
              </a:solidFill>
            </a:endParaRPr>
          </a:p>
        </p:txBody>
      </p:sp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АСУПП – Классическая архитектура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625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0" y="1773699"/>
            <a:ext cx="12191999" cy="385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None/>
            </a:pPr>
            <a:r>
              <a:rPr lang="ru-RU" sz="2400" b="1" dirty="0" smtClean="0"/>
              <a:t>В направлении служб эксплуатации АСУПП: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400" dirty="0"/>
              <a:t>Высокий уровень знаний в области архитектуры </a:t>
            </a:r>
            <a:r>
              <a:rPr lang="ru-RU" sz="2400" dirty="0" smtClean="0"/>
              <a:t>корпоративных информационных систем;</a:t>
            </a:r>
            <a:endParaRPr lang="ru-RU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400" dirty="0" smtClean="0"/>
              <a:t>Знания в области администрирования и эксплуатации СУБД, навыки написания</a:t>
            </a:r>
            <a:r>
              <a:rPr lang="en-US" sz="2400" dirty="0"/>
              <a:t> </a:t>
            </a:r>
            <a:r>
              <a:rPr lang="en-US" sz="2400" dirty="0" smtClean="0"/>
              <a:t>SQL-</a:t>
            </a:r>
            <a:r>
              <a:rPr lang="ru-RU" sz="2400" dirty="0" smtClean="0"/>
              <a:t>запросов.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ru-RU" sz="2400" dirty="0"/>
          </a:p>
          <a:p>
            <a:pPr algn="just">
              <a:buNone/>
            </a:pPr>
            <a:r>
              <a:rPr lang="ru-RU" sz="2400" b="1" dirty="0" smtClean="0"/>
              <a:t>В направлении служб разработки АСУТП (плюсом к первому пункту):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400" dirty="0" smtClean="0"/>
              <a:t>Знания в области безопасной разработки ПО;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400" dirty="0" smtClean="0"/>
              <a:t>Знания основ объектного программирования.</a:t>
            </a:r>
            <a:endParaRPr lang="ru-RU" sz="2400" dirty="0"/>
          </a:p>
        </p:txBody>
      </p:sp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АСУПП – Требования к персоналу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472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0" y="1689333"/>
            <a:ext cx="12191999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676650" lvl="1" indent="-3676650" algn="just" eaLnBrk="1" hangingPunct="1">
              <a:spcBef>
                <a:spcPct val="0"/>
              </a:spcBef>
              <a:buNone/>
            </a:pPr>
            <a:r>
              <a:rPr lang="ru-RU" altLang="ru-RU" sz="2400" b="1" dirty="0" smtClean="0">
                <a:solidFill>
                  <a:srgbClr val="000000"/>
                </a:solidFill>
              </a:rPr>
              <a:t>Объекты автоматизации систем АСУРП </a:t>
            </a:r>
            <a:r>
              <a:rPr lang="ru-RU" altLang="ru-RU" sz="2400" dirty="0" smtClean="0">
                <a:solidFill>
                  <a:srgbClr val="000000"/>
                </a:solidFill>
              </a:rPr>
              <a:t>ПАО «Сургутнефтегаз»:</a:t>
            </a:r>
          </a:p>
          <a:p>
            <a:pPr marL="442913" lvl="1" indent="-442913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 smtClean="0">
                <a:solidFill>
                  <a:srgbClr val="000000"/>
                </a:solidFill>
              </a:rPr>
              <a:t>Ведение единых справочников предприятия;</a:t>
            </a:r>
          </a:p>
          <a:p>
            <a:pPr marL="442913" lvl="1" indent="-442913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>
                <a:solidFill>
                  <a:srgbClr val="000000"/>
                </a:solidFill>
              </a:rPr>
              <a:t>Ведение </a:t>
            </a:r>
            <a:r>
              <a:rPr lang="ru-RU" altLang="ru-RU" sz="2400" dirty="0" smtClean="0">
                <a:solidFill>
                  <a:srgbClr val="000000"/>
                </a:solidFill>
              </a:rPr>
              <a:t>справочников всего применяемого оборудования;</a:t>
            </a:r>
            <a:endParaRPr lang="ru-RU" altLang="ru-RU" sz="2400" dirty="0">
              <a:solidFill>
                <a:srgbClr val="000000"/>
              </a:solidFill>
            </a:endParaRPr>
          </a:p>
          <a:p>
            <a:pPr marL="442913" lvl="1" indent="-442913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>
                <a:solidFill>
                  <a:srgbClr val="000000"/>
                </a:solidFill>
              </a:rPr>
              <a:t>Ведение кадровых систем</a:t>
            </a:r>
            <a:r>
              <a:rPr lang="ru-RU" altLang="ru-RU" sz="2400" dirty="0" smtClean="0">
                <a:solidFill>
                  <a:srgbClr val="000000"/>
                </a:solidFill>
              </a:rPr>
              <a:t>;</a:t>
            </a:r>
          </a:p>
          <a:p>
            <a:pPr marL="442913" lvl="1" indent="-442913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 smtClean="0">
                <a:solidFill>
                  <a:srgbClr val="000000"/>
                </a:solidFill>
              </a:rPr>
              <a:t>Налоговая отчётность;</a:t>
            </a:r>
          </a:p>
          <a:p>
            <a:pPr marL="442913" lvl="1" indent="-442913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 smtClean="0">
                <a:solidFill>
                  <a:srgbClr val="000000"/>
                </a:solidFill>
              </a:rPr>
              <a:t>Расчёт </a:t>
            </a:r>
            <a:r>
              <a:rPr lang="ru-RU" altLang="ru-RU" sz="2400" dirty="0">
                <a:solidFill>
                  <a:srgbClr val="000000"/>
                </a:solidFill>
              </a:rPr>
              <a:t>зарплатного </a:t>
            </a:r>
            <a:r>
              <a:rPr lang="ru-RU" altLang="ru-RU" sz="2400" dirty="0" smtClean="0">
                <a:solidFill>
                  <a:srgbClr val="000000"/>
                </a:solidFill>
              </a:rPr>
              <a:t>фонда;</a:t>
            </a:r>
          </a:p>
          <a:p>
            <a:pPr marL="442913" lvl="1" indent="-442913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 smtClean="0">
                <a:solidFill>
                  <a:srgbClr val="000000"/>
                </a:solidFill>
              </a:rPr>
              <a:t>Государственная отчетность;</a:t>
            </a:r>
          </a:p>
          <a:p>
            <a:pPr marL="442913" lvl="1" indent="-442913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 smtClean="0">
                <a:solidFill>
                  <a:srgbClr val="000000"/>
                </a:solidFill>
              </a:rPr>
              <a:t>…</a:t>
            </a:r>
            <a:endParaRPr lang="ru-RU" altLang="ru-RU" sz="2400" dirty="0">
              <a:solidFill>
                <a:srgbClr val="000000"/>
              </a:solidFill>
            </a:endParaRPr>
          </a:p>
          <a:p>
            <a:pPr marL="3676650" lvl="1" indent="-3676650" algn="just" eaLnBrk="1" hangingPunct="1">
              <a:spcBef>
                <a:spcPct val="0"/>
              </a:spcBef>
              <a:buNone/>
            </a:pPr>
            <a:endParaRPr lang="ru-RU" altLang="ru-RU" sz="2400" dirty="0">
              <a:solidFill>
                <a:srgbClr val="000000"/>
              </a:solidFill>
            </a:endParaRPr>
          </a:p>
          <a:p>
            <a:pPr marL="0" lvl="1" indent="0" algn="just" eaLnBrk="1" hangingPunct="1">
              <a:spcBef>
                <a:spcPct val="0"/>
              </a:spcBef>
              <a:buNone/>
            </a:pPr>
            <a:r>
              <a:rPr lang="ru-RU" altLang="ru-RU" sz="2400" b="1" dirty="0" smtClean="0">
                <a:solidFill>
                  <a:srgbClr val="000000"/>
                </a:solidFill>
              </a:rPr>
              <a:t>В целом обеспечивается автоматизация учета и ведения всех ресурсов предприятия.</a:t>
            </a:r>
            <a:endParaRPr lang="ru-RU" altLang="ru-RU" sz="2400" dirty="0">
              <a:solidFill>
                <a:srgbClr val="000000"/>
              </a:solidFill>
            </a:endParaRPr>
          </a:p>
        </p:txBody>
      </p:sp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АСУРП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058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0" y="950670"/>
            <a:ext cx="1219199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just" eaLnBrk="1" hangingPunct="1">
              <a:spcBef>
                <a:spcPct val="0"/>
              </a:spcBef>
              <a:buNone/>
            </a:pPr>
            <a:r>
              <a:rPr lang="ru-RU" altLang="ru-RU" sz="2400" b="1" dirty="0" smtClean="0">
                <a:solidFill>
                  <a:srgbClr val="000000"/>
                </a:solidFill>
              </a:rPr>
              <a:t>Системы АСУРП представляют собой крупные </a:t>
            </a:r>
            <a:r>
              <a:rPr lang="en-US" altLang="ru-RU" sz="2400" b="1" dirty="0" smtClean="0">
                <a:solidFill>
                  <a:srgbClr val="000000"/>
                </a:solidFill>
              </a:rPr>
              <a:t>ERP-</a:t>
            </a:r>
            <a:r>
              <a:rPr lang="ru-RU" altLang="ru-RU" sz="2400" b="1" dirty="0" smtClean="0">
                <a:solidFill>
                  <a:srgbClr val="000000"/>
                </a:solidFill>
              </a:rPr>
              <a:t>системы.</a:t>
            </a:r>
          </a:p>
          <a:p>
            <a:pPr marL="0" lvl="1" indent="0" algn="just" eaLnBrk="1" hangingPunct="1">
              <a:spcBef>
                <a:spcPct val="0"/>
              </a:spcBef>
              <a:buNone/>
            </a:pPr>
            <a:r>
              <a:rPr lang="ru-RU" altLang="ru-RU" sz="2400" b="1" dirty="0" smtClean="0">
                <a:solidFill>
                  <a:srgbClr val="000000"/>
                </a:solidFill>
              </a:rPr>
              <a:t>Построены по принципу корпоративных информационных систем на основе классической трехзвенной архитектуры</a:t>
            </a:r>
            <a:r>
              <a:rPr lang="ru-RU" altLang="ru-RU" sz="2400" dirty="0" smtClean="0">
                <a:solidFill>
                  <a:srgbClr val="000000"/>
                </a:solidFill>
              </a:rPr>
              <a:t>:</a:t>
            </a:r>
          </a:p>
          <a:p>
            <a:pPr marL="442913" lvl="1" indent="-442913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 smtClean="0">
                <a:solidFill>
                  <a:srgbClr val="000000"/>
                </a:solidFill>
              </a:rPr>
              <a:t>Нижний уровень – уровень хранения данных. Представляет собой СУБД различных типов. В качестве СУБД применяются решения импортного и Российского производства.</a:t>
            </a:r>
          </a:p>
          <a:p>
            <a:pPr marL="442913" lvl="1" indent="-442913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 smtClean="0">
                <a:solidFill>
                  <a:srgbClr val="000000"/>
                </a:solidFill>
              </a:rPr>
              <a:t>Средний уровень – уровень </a:t>
            </a:r>
            <a:r>
              <a:rPr lang="en-US" altLang="ru-RU" sz="2400" dirty="0" smtClean="0">
                <a:solidFill>
                  <a:srgbClr val="000000"/>
                </a:solidFill>
              </a:rPr>
              <a:t>web-</a:t>
            </a:r>
            <a:r>
              <a:rPr lang="ru-RU" altLang="ru-RU" sz="2400" dirty="0" smtClean="0">
                <a:solidFill>
                  <a:srgbClr val="000000"/>
                </a:solidFill>
              </a:rPr>
              <a:t>приложений. Представляет собой решения импортного производства и собственной разработки на высокоуровневом языке программирования, реализующие всю требуемую бизнес-логику.</a:t>
            </a:r>
          </a:p>
          <a:p>
            <a:pPr marL="442913" lvl="1" indent="-442913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 smtClean="0">
                <a:solidFill>
                  <a:srgbClr val="000000"/>
                </a:solidFill>
              </a:rPr>
              <a:t>Верхний уровень – уровень интерфейса пользователя. Решения на основе технологии «тонкий клиент» </a:t>
            </a:r>
            <a:r>
              <a:rPr lang="ru-RU" altLang="ru-RU" sz="2400" dirty="0">
                <a:solidFill>
                  <a:srgbClr val="000000"/>
                </a:solidFill>
              </a:rPr>
              <a:t>импортного производства и </a:t>
            </a:r>
            <a:r>
              <a:rPr lang="ru-RU" altLang="ru-RU" sz="2400" dirty="0" smtClean="0">
                <a:solidFill>
                  <a:srgbClr val="000000"/>
                </a:solidFill>
              </a:rPr>
              <a:t>собственной разработки.</a:t>
            </a:r>
            <a:endParaRPr lang="ru-RU" altLang="ru-RU" sz="2400" dirty="0">
              <a:solidFill>
                <a:srgbClr val="000000"/>
              </a:solidFill>
            </a:endParaRPr>
          </a:p>
          <a:p>
            <a:pPr marL="3676650" lvl="1" indent="-3676650" algn="just" eaLnBrk="1" hangingPunct="1">
              <a:spcBef>
                <a:spcPct val="0"/>
              </a:spcBef>
              <a:buNone/>
            </a:pPr>
            <a:endParaRPr lang="ru-RU" altLang="ru-RU" sz="2400" dirty="0">
              <a:solidFill>
                <a:srgbClr val="000000"/>
              </a:solidFill>
            </a:endParaRPr>
          </a:p>
          <a:p>
            <a:pPr marL="0" lvl="1" indent="0" algn="just" eaLnBrk="1" hangingPunct="1">
              <a:spcBef>
                <a:spcPct val="0"/>
              </a:spcBef>
              <a:buNone/>
            </a:pPr>
            <a:r>
              <a:rPr lang="ru-RU" altLang="ru-RU" sz="2400" b="1" dirty="0" smtClean="0">
                <a:solidFill>
                  <a:srgbClr val="000000"/>
                </a:solidFill>
              </a:rPr>
              <a:t>Все крупные компании на рынке России до недавнего времени как правило  применяли только импортные решения на данном уровне.</a:t>
            </a:r>
            <a:endParaRPr lang="ru-RU" altLang="ru-RU" sz="2400" dirty="0">
              <a:solidFill>
                <a:srgbClr val="000000"/>
              </a:solidFill>
            </a:endParaRPr>
          </a:p>
        </p:txBody>
      </p:sp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АСУРП – Классическая архитектура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601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0" y="1367434"/>
            <a:ext cx="12191999" cy="467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None/>
            </a:pPr>
            <a:r>
              <a:rPr lang="ru-RU" sz="2400" b="1" dirty="0" smtClean="0"/>
              <a:t>В направлении служб эксплуатации АСУПП: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400" dirty="0"/>
              <a:t>Высокий уровень знаний в области архитектуры </a:t>
            </a:r>
            <a:r>
              <a:rPr lang="ru-RU" sz="2400" dirty="0" smtClean="0"/>
              <a:t>корпоративных информационных систем;</a:t>
            </a:r>
            <a:endParaRPr lang="ru-RU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400" dirty="0" smtClean="0"/>
              <a:t>Знания в области администрирования и эксплуатации СУБД, навыки написания</a:t>
            </a:r>
            <a:r>
              <a:rPr lang="en-US" sz="2400" dirty="0"/>
              <a:t> </a:t>
            </a:r>
            <a:r>
              <a:rPr lang="en-US" sz="2400" dirty="0" smtClean="0"/>
              <a:t>SQL-</a:t>
            </a:r>
            <a:r>
              <a:rPr lang="ru-RU" sz="2400" dirty="0" smtClean="0"/>
              <a:t>запросов.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ru-RU" sz="2400" dirty="0"/>
          </a:p>
          <a:p>
            <a:pPr algn="just">
              <a:buNone/>
            </a:pPr>
            <a:r>
              <a:rPr lang="ru-RU" sz="2400" b="1" dirty="0" smtClean="0"/>
              <a:t>В направлении служб разработки АСУТП (плюсом к первому пункту):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400" dirty="0" smtClean="0"/>
              <a:t>Знания в области безопасной разработки ПО;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400" dirty="0" smtClean="0"/>
              <a:t>Знания в области программирования с использованием технологий скриптования в офисных приложениях;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400" dirty="0" smtClean="0"/>
              <a:t>Знания основ системного и объектного программирования.</a:t>
            </a:r>
            <a:endParaRPr lang="ru-RU" sz="2400" dirty="0"/>
          </a:p>
        </p:txBody>
      </p:sp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АСУРП – Требования к персоналу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41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Коротко о 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спикерах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tangle 65">
            <a:extLst>
              <a:ext uri="{FF2B5EF4-FFF2-40B4-BE49-F238E27FC236}">
                <a16:creationId xmlns:a16="http://schemas.microsoft.com/office/drawing/2014/main" xmlns="" id="{8D5BBDE9-78ED-4496-A9B2-DD99B238C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17" y="1885546"/>
            <a:ext cx="196734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0"/>
              </a:spcBef>
              <a:buNone/>
            </a:pPr>
            <a:r>
              <a:rPr lang="ru-RU" altLang="ru-RU" sz="1400" b="1" u="sng" dirty="0">
                <a:solidFill>
                  <a:srgbClr val="000000"/>
                </a:solidFill>
              </a:rPr>
              <a:t>Кутузов Александр Вячеславович </a:t>
            </a:r>
          </a:p>
          <a:p>
            <a:pPr marL="0" lvl="1" indent="0" algn="ctr" eaLnBrk="1" hangingPunct="1">
              <a:spcBef>
                <a:spcPct val="0"/>
              </a:spcBef>
              <a:buNone/>
            </a:pPr>
            <a:r>
              <a:rPr lang="ru-RU" altLang="ru-RU" sz="1200" dirty="0">
                <a:solidFill>
                  <a:srgbClr val="000000"/>
                </a:solidFill>
              </a:rPr>
              <a:t>Главный специалист </a:t>
            </a:r>
          </a:p>
          <a:p>
            <a:pPr marL="0" lvl="1" indent="0" algn="ctr" eaLnBrk="1" hangingPunct="1">
              <a:spcBef>
                <a:spcPct val="0"/>
              </a:spcBef>
              <a:buNone/>
            </a:pPr>
            <a:r>
              <a:rPr lang="ru-RU" altLang="ru-RU" sz="1200" dirty="0">
                <a:solidFill>
                  <a:srgbClr val="000000"/>
                </a:solidFill>
              </a:rPr>
              <a:t>бюро главных специалистов по </a:t>
            </a:r>
            <a:r>
              <a:rPr lang="ru-RU" altLang="ru-RU" sz="1200" u="sng" dirty="0">
                <a:solidFill>
                  <a:srgbClr val="000000"/>
                </a:solidFill>
              </a:rPr>
              <a:t>информационно-технологической инфраструктуре </a:t>
            </a:r>
            <a:r>
              <a:rPr lang="ru-RU" altLang="ru-RU" sz="1200" dirty="0">
                <a:solidFill>
                  <a:srgbClr val="000000"/>
                </a:solidFill>
              </a:rPr>
              <a:t>ПУ «СургутАСУнефть»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2D68666-7C23-425A-A8D6-72413E4F7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39" y="933046"/>
            <a:ext cx="952500" cy="952500"/>
          </a:xfrm>
          <a:prstGeom prst="rect">
            <a:avLst/>
          </a:prstGeom>
        </p:spPr>
      </p:pic>
      <p:sp>
        <p:nvSpPr>
          <p:cNvPr id="13" name="Rectangle 65">
            <a:extLst>
              <a:ext uri="{FF2B5EF4-FFF2-40B4-BE49-F238E27FC236}">
                <a16:creationId xmlns:a16="http://schemas.microsoft.com/office/drawing/2014/main" xmlns="" id="{DC18803A-29D6-429B-98F0-0626C2D53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408" y="2893293"/>
            <a:ext cx="1967345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0"/>
              </a:spcBef>
              <a:buNone/>
            </a:pPr>
            <a:r>
              <a:rPr lang="ru-RU" altLang="ru-RU" sz="1400" b="1" u="sng" dirty="0">
                <a:solidFill>
                  <a:srgbClr val="000000"/>
                </a:solidFill>
              </a:rPr>
              <a:t>Гончар Алексей Дмитриевич</a:t>
            </a:r>
          </a:p>
          <a:p>
            <a:pPr marL="0" lvl="1" indent="0" algn="ctr" eaLnBrk="1" hangingPunct="1">
              <a:spcBef>
                <a:spcPct val="0"/>
              </a:spcBef>
              <a:buNone/>
            </a:pPr>
            <a:r>
              <a:rPr lang="ru-RU" altLang="ru-RU" sz="1200" dirty="0">
                <a:solidFill>
                  <a:srgbClr val="000000"/>
                </a:solidFill>
              </a:rPr>
              <a:t>Главный специалист по программному обеспечению бюро главных специалистов </a:t>
            </a:r>
            <a:r>
              <a:rPr lang="ru-RU" altLang="ru-RU" sz="1200" u="sng" dirty="0">
                <a:solidFill>
                  <a:srgbClr val="000000"/>
                </a:solidFill>
              </a:rPr>
              <a:t>по ИТ-решениям в автоматизированных системах управления технологическими процессами </a:t>
            </a:r>
            <a:r>
              <a:rPr lang="ru-RU" altLang="ru-RU" sz="1200" dirty="0">
                <a:solidFill>
                  <a:srgbClr val="000000"/>
                </a:solidFill>
              </a:rPr>
              <a:t>ПУ «СургутАСУнефть»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E2E66575-CEA7-467B-BE72-AAFAB7264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830" y="1940793"/>
            <a:ext cx="952500" cy="952500"/>
          </a:xfrm>
          <a:prstGeom prst="rect">
            <a:avLst/>
          </a:prstGeom>
        </p:spPr>
      </p:pic>
      <p:sp>
        <p:nvSpPr>
          <p:cNvPr id="15" name="Rectangle 65">
            <a:extLst>
              <a:ext uri="{FF2B5EF4-FFF2-40B4-BE49-F238E27FC236}">
                <a16:creationId xmlns:a16="http://schemas.microsoft.com/office/drawing/2014/main" xmlns="" id="{6EBA9B2A-7FF1-4865-BEA2-3186EE44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099" y="3845793"/>
            <a:ext cx="1967345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0"/>
              </a:spcBef>
              <a:buNone/>
            </a:pPr>
            <a:r>
              <a:rPr lang="ru-RU" altLang="ru-RU" sz="1400" b="1" u="sng" dirty="0">
                <a:solidFill>
                  <a:srgbClr val="000000"/>
                </a:solidFill>
              </a:rPr>
              <a:t>Гордеев Александр Сергеевич</a:t>
            </a:r>
          </a:p>
          <a:p>
            <a:pPr marL="0" lvl="1" indent="0" algn="ctr" eaLnBrk="1" hangingPunct="1">
              <a:spcBef>
                <a:spcPct val="0"/>
              </a:spcBef>
              <a:buNone/>
            </a:pPr>
            <a:r>
              <a:rPr lang="ru-RU" altLang="ru-RU" sz="1200" dirty="0">
                <a:solidFill>
                  <a:srgbClr val="000000"/>
                </a:solidFill>
              </a:rPr>
              <a:t>Главный специалист по программному обеспечению бюро главных специалистов </a:t>
            </a:r>
            <a:r>
              <a:rPr lang="ru-RU" altLang="ru-RU" sz="1200" u="sng" dirty="0">
                <a:solidFill>
                  <a:srgbClr val="000000"/>
                </a:solidFill>
              </a:rPr>
              <a:t>по ИТ-решениям в автоматизированных системах управления технологическими процессами </a:t>
            </a:r>
            <a:r>
              <a:rPr lang="ru-RU" altLang="ru-RU" sz="1200" dirty="0">
                <a:solidFill>
                  <a:srgbClr val="000000"/>
                </a:solidFill>
              </a:rPr>
              <a:t>ПУ «СургутАСУнефть»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0CF66D39-050B-492D-BFE1-00353F5BA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521" y="2893293"/>
            <a:ext cx="952500" cy="952500"/>
          </a:xfrm>
          <a:prstGeom prst="rect">
            <a:avLst/>
          </a:prstGeom>
        </p:spPr>
      </p:pic>
      <p:sp>
        <p:nvSpPr>
          <p:cNvPr id="18" name="Rectangle 65">
            <a:extLst>
              <a:ext uri="{FF2B5EF4-FFF2-40B4-BE49-F238E27FC236}">
                <a16:creationId xmlns:a16="http://schemas.microsoft.com/office/drawing/2014/main" xmlns="" id="{D9F2FF48-32F2-48A3-8759-AA5CFD654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790" y="2893293"/>
            <a:ext cx="1967345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0"/>
              </a:spcBef>
              <a:buNone/>
            </a:pPr>
            <a:r>
              <a:rPr lang="ru-RU" altLang="ru-RU" sz="1400" b="1" u="sng" dirty="0">
                <a:solidFill>
                  <a:srgbClr val="000000"/>
                </a:solidFill>
              </a:rPr>
              <a:t>Морозов Виталий Сергеевич</a:t>
            </a:r>
          </a:p>
          <a:p>
            <a:pPr marL="0" lvl="1" indent="0" algn="ctr" eaLnBrk="1" hangingPunct="1">
              <a:spcBef>
                <a:spcPct val="0"/>
              </a:spcBef>
              <a:buNone/>
            </a:pPr>
            <a:r>
              <a:rPr lang="ru-RU" altLang="ru-RU" sz="1200" dirty="0">
                <a:solidFill>
                  <a:srgbClr val="000000"/>
                </a:solidFill>
              </a:rPr>
              <a:t>Главный специалист по программному обеспечению бюро главных специалистов </a:t>
            </a:r>
            <a:r>
              <a:rPr lang="ru-RU" altLang="ru-RU" sz="1200" u="sng" dirty="0">
                <a:solidFill>
                  <a:srgbClr val="000000"/>
                </a:solidFill>
              </a:rPr>
              <a:t>по ИТ-решениям в автоматизированных системах управления производственными процессами </a:t>
            </a:r>
            <a:r>
              <a:rPr lang="ru-RU" altLang="ru-RU" sz="1200" dirty="0">
                <a:solidFill>
                  <a:srgbClr val="000000"/>
                </a:solidFill>
              </a:rPr>
              <a:t>ПУ «СургутАСУнефть»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24600222-BE8E-438D-BDDA-D980A5364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212" y="1940793"/>
            <a:ext cx="952500" cy="952500"/>
          </a:xfrm>
          <a:prstGeom prst="rect">
            <a:avLst/>
          </a:prstGeom>
        </p:spPr>
      </p:pic>
      <p:sp>
        <p:nvSpPr>
          <p:cNvPr id="20" name="Rectangle 65">
            <a:extLst>
              <a:ext uri="{FF2B5EF4-FFF2-40B4-BE49-F238E27FC236}">
                <a16:creationId xmlns:a16="http://schemas.microsoft.com/office/drawing/2014/main" xmlns="" id="{B21D16DF-4E4C-42C0-B848-0FCB1E1B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480" y="1940793"/>
            <a:ext cx="1967345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0"/>
              </a:spcBef>
              <a:buNone/>
            </a:pPr>
            <a:r>
              <a:rPr lang="ru-RU" altLang="ru-RU" sz="1400" b="1" u="sng" dirty="0">
                <a:solidFill>
                  <a:srgbClr val="000000"/>
                </a:solidFill>
              </a:rPr>
              <a:t>Черкашин Вадим Евгеньевич</a:t>
            </a:r>
          </a:p>
          <a:p>
            <a:pPr marL="0" lvl="1" indent="0" algn="ctr" eaLnBrk="1" hangingPunct="1">
              <a:spcBef>
                <a:spcPct val="0"/>
              </a:spcBef>
              <a:buNone/>
            </a:pPr>
            <a:r>
              <a:rPr lang="ru-RU" altLang="ru-RU" sz="1200" dirty="0">
                <a:solidFill>
                  <a:srgbClr val="000000"/>
                </a:solidFill>
              </a:rPr>
              <a:t>Заместитель начальника </a:t>
            </a:r>
            <a:r>
              <a:rPr lang="ru-RU" altLang="ru-RU" sz="1200" u="sng" dirty="0">
                <a:solidFill>
                  <a:srgbClr val="000000"/>
                </a:solidFill>
              </a:rPr>
              <a:t>отдела по защите информации </a:t>
            </a:r>
            <a:r>
              <a:rPr lang="ru-RU" altLang="ru-RU" sz="1200" dirty="0">
                <a:solidFill>
                  <a:srgbClr val="000000"/>
                </a:solidFill>
              </a:rPr>
              <a:t>ПУ «СургутАСУнефть»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B5E07AC4-24D3-4F07-A21A-1F2EA39DC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902" y="948573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7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0" y="2028259"/>
            <a:ext cx="1219199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676650" lvl="1" indent="-3676650" algn="just" eaLnBrk="1" hangingPunct="1">
              <a:spcBef>
                <a:spcPct val="0"/>
              </a:spcBef>
              <a:buNone/>
            </a:pPr>
            <a:r>
              <a:rPr lang="ru-RU" altLang="ru-RU" sz="2400" b="1" u="sng" dirty="0">
                <a:solidFill>
                  <a:srgbClr val="000000"/>
                </a:solidFill>
              </a:rPr>
              <a:t>ИТ-инфраструктура</a:t>
            </a:r>
            <a:r>
              <a:rPr lang="ru-RU" altLang="ru-RU" sz="2400" dirty="0">
                <a:solidFill>
                  <a:srgbClr val="000000"/>
                </a:solidFill>
              </a:rPr>
              <a:t>   – 	объединение компонентов, необходимых для работы корпоративных ИТ-сервисов и ИТ-сред, а также компонент по их управлению, диагностике, защите и т.д.</a:t>
            </a:r>
          </a:p>
          <a:p>
            <a:pPr marL="0" lvl="1" indent="0" algn="just" eaLnBrk="1" hangingPunct="1">
              <a:spcBef>
                <a:spcPct val="0"/>
              </a:spcBef>
              <a:buNone/>
            </a:pPr>
            <a:endParaRPr lang="ru-RU" altLang="ru-RU" sz="2400" dirty="0">
              <a:solidFill>
                <a:srgbClr val="000000"/>
              </a:solidFill>
            </a:endParaRPr>
          </a:p>
          <a:p>
            <a:pPr marL="0" lvl="1" indent="0" algn="just" eaLnBrk="1" hangingPunct="1">
              <a:spcBef>
                <a:spcPct val="0"/>
              </a:spcBef>
              <a:buNone/>
            </a:pPr>
            <a:r>
              <a:rPr lang="ru-RU" altLang="ru-RU" sz="2400" dirty="0">
                <a:solidFill>
                  <a:srgbClr val="000000"/>
                </a:solidFill>
              </a:rPr>
              <a:t>В состав ИТ-инфраструктуры входят компоненты </a:t>
            </a:r>
          </a:p>
          <a:p>
            <a:pPr marL="3676650" lvl="1" indent="0" algn="just" eaLnBrk="1" hangingPunct="1">
              <a:spcBef>
                <a:spcPct val="0"/>
              </a:spcBef>
              <a:buNone/>
            </a:pPr>
            <a:r>
              <a:rPr lang="ru-RU" altLang="ru-RU" sz="2400" b="1" dirty="0">
                <a:solidFill>
                  <a:srgbClr val="000000"/>
                </a:solidFill>
              </a:rPr>
              <a:t>от серверов и средств хранения данных, систем АСУТП, до корпоративных информационных систем и специализированного программного обеспечения.</a:t>
            </a:r>
          </a:p>
        </p:txBody>
      </p:sp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ИТ-инфраструктура</a:t>
            </a: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1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Состав ИТ-инфраструктуры предприятия</a:t>
            </a: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xmlns="" id="{E071701D-3FAE-484C-BC4D-F95B93535E9C}"/>
              </a:ext>
            </a:extLst>
          </p:cNvPr>
          <p:cNvSpPr/>
          <p:nvPr/>
        </p:nvSpPr>
        <p:spPr>
          <a:xfrm>
            <a:off x="276300" y="1066943"/>
            <a:ext cx="4550660" cy="355649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Средства телеобработки</a:t>
            </a:r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xmlns="" id="{F4B87735-9E03-45BA-ACBD-BC24F42AF4C6}"/>
              </a:ext>
            </a:extLst>
          </p:cNvPr>
          <p:cNvSpPr/>
          <p:nvPr/>
        </p:nvSpPr>
        <p:spPr>
          <a:xfrm>
            <a:off x="1031339" y="1063489"/>
            <a:ext cx="3036498" cy="237884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Специализиро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-ванные системы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xmlns="" id="{9095A3F0-85A0-4EA2-95CF-1D72E84FEB46}"/>
              </a:ext>
            </a:extLst>
          </p:cNvPr>
          <p:cNvSpPr/>
          <p:nvPr/>
        </p:nvSpPr>
        <p:spPr>
          <a:xfrm>
            <a:off x="1793876" y="1063489"/>
            <a:ext cx="1514475" cy="119584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ИБ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xmlns="" id="{57FFBF78-C9C5-4725-B667-5FFC31E25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27977"/>
              </p:ext>
            </p:extLst>
          </p:nvPr>
        </p:nvGraphicFramePr>
        <p:xfrm>
          <a:off x="2715843" y="988880"/>
          <a:ext cx="9254486" cy="3894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4486">
                  <a:extLst>
                    <a:ext uri="{9D8B030D-6E8A-4147-A177-3AD203B41FA5}">
                      <a16:colId xmlns:a16="http://schemas.microsoft.com/office/drawing/2014/main" xmlns="" val="3915609284"/>
                    </a:ext>
                  </a:extLst>
                </a:gridCol>
              </a:tblGrid>
              <a:tr h="1181925">
                <a:tc>
                  <a:txBody>
                    <a:bodyPr/>
                    <a:lstStyle/>
                    <a:p>
                      <a:pPr marL="2243138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Информационная Безопасность </a:t>
                      </a:r>
                      <a:r>
                        <a:rPr kumimoji="0" lang="ru-RU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– важный компонент ИТ-инфраструктуры любого крупного предприятия. </a:t>
                      </a:r>
                    </a:p>
                    <a:p>
                      <a:pPr marL="2243138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kern="1200" noProof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ИБ всегда представляет собой комплекс средств и мер и обеспечивается на любом уровне ИТ-инфраструктуры.</a:t>
                      </a:r>
                    </a:p>
                    <a:p>
                      <a:pPr marL="2243138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kern="1200" noProof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ИБ не заканчивается на уровне специализированных отделов предприятия, каждый работник обязан соблюдать меры по обеспечению кибербезопасности.</a:t>
                      </a:r>
                      <a:endParaRPr lang="ru-RU" sz="13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5405514"/>
                  </a:ext>
                </a:extLst>
              </a:tr>
              <a:tr h="1185366">
                <a:tc>
                  <a:txBody>
                    <a:bodyPr/>
                    <a:lstStyle/>
                    <a:p>
                      <a:pPr marL="2243138" indent="0" algn="just"/>
                      <a:r>
                        <a:rPr lang="ru-RU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Различные информационные системы, обеспечивающие деятельность предприятия.</a:t>
                      </a:r>
                    </a:p>
                    <a:p>
                      <a:pPr marL="2243138" indent="0" algn="just"/>
                      <a:r>
                        <a:rPr lang="ru-RU" sz="13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Могут быть как полностью закупленными сопровождаемыми сторонними решениями, так и решениями полностью собственной разработки.</a:t>
                      </a:r>
                    </a:p>
                    <a:p>
                      <a:pPr marL="2243138" indent="0" algn="just"/>
                      <a:r>
                        <a:rPr lang="ru-RU" sz="13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 таких систем в крупном предприятии как правило </a:t>
                      </a:r>
                      <a:r>
                        <a:rPr lang="ru-RU" sz="1300" b="1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исчесляется</a:t>
                      </a:r>
                      <a:r>
                        <a:rPr lang="ru-RU" sz="13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1000</a:t>
                      </a:r>
                      <a:r>
                        <a:rPr lang="ru-RU" sz="13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2544062"/>
                  </a:ext>
                </a:extLst>
              </a:tr>
              <a:tr h="1429375">
                <a:tc>
                  <a:txBody>
                    <a:bodyPr/>
                    <a:lstStyle/>
                    <a:p>
                      <a:pPr marL="2243138" indent="0" algn="just"/>
                      <a:r>
                        <a:rPr lang="ru-RU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Различное оборудование, инженерные системы обеспечивающее деятельность предприятия.</a:t>
                      </a:r>
                      <a:endParaRPr lang="ru-RU" sz="13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43138" indent="0" algn="just"/>
                      <a:r>
                        <a:rPr lang="ru-RU" sz="1300" b="1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состав средств телеобработки входят ПЭВМ, серверы, системы хранения данных, контроллеры, центры обработки данных, инженерное обеспечение, копировально-множительная техника, средства виртуализации, сегментации сети, сетевые экраны и т.д.</a:t>
                      </a:r>
                      <a:endParaRPr lang="ru-RU" sz="13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03007038"/>
                  </a:ext>
                </a:extLst>
              </a:tr>
            </a:tbl>
          </a:graphicData>
        </a:graphic>
      </p:graphicFrame>
      <p:sp>
        <p:nvSpPr>
          <p:cNvPr id="13" name="Rectangle 65">
            <a:extLst>
              <a:ext uri="{FF2B5EF4-FFF2-40B4-BE49-F238E27FC236}">
                <a16:creationId xmlns:a16="http://schemas.microsoft.com/office/drawing/2014/main" xmlns="" id="{29AFA4F1-7841-4FFF-B49E-3C097BC5E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163075"/>
            <a:ext cx="121919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616075" lvl="1" indent="-1616075" algn="just" eaLnBrk="1" hangingPunct="1">
              <a:spcBef>
                <a:spcPct val="0"/>
              </a:spcBef>
              <a:buNone/>
            </a:pPr>
            <a:r>
              <a:rPr lang="ru-RU" altLang="ru-RU" sz="2400" b="1" u="sng" dirty="0">
                <a:solidFill>
                  <a:srgbClr val="000000"/>
                </a:solidFill>
              </a:rPr>
              <a:t>Выводы</a:t>
            </a:r>
            <a:r>
              <a:rPr lang="ru-RU" altLang="ru-RU" sz="2400" dirty="0">
                <a:solidFill>
                  <a:srgbClr val="000000"/>
                </a:solidFill>
              </a:rPr>
              <a:t>:  для обеспечения работы предприятия требуются специалисты с разным профилем знаний, начиная от специалистов по обслуживанию СВТ и КМТ и заканчивая, разработчиками и бизнес-аналитиками, а также специалистами по информационной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val="222816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0" y="3320920"/>
            <a:ext cx="12191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676650" lvl="1" indent="-3676650" algn="ctr" eaLnBrk="1" hangingPunct="1">
              <a:spcBef>
                <a:spcPct val="0"/>
              </a:spcBef>
              <a:buNone/>
            </a:pPr>
            <a:r>
              <a:rPr lang="ru-RU" altLang="ru-RU" sz="2400" dirty="0" smtClean="0">
                <a:solidFill>
                  <a:srgbClr val="000000"/>
                </a:solidFill>
              </a:rPr>
              <a:t>Средства телеобработки</a:t>
            </a:r>
            <a:endParaRPr lang="ru-RU" altLang="ru-RU" sz="2400" dirty="0">
              <a:solidFill>
                <a:srgbClr val="000000"/>
              </a:solidFill>
            </a:endParaRPr>
          </a:p>
        </p:txBody>
      </p:sp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51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Средства телеобработки</a:t>
            </a: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68B7E29-2E0D-4A16-8099-18C69BFD20A8}"/>
              </a:ext>
            </a:extLst>
          </p:cNvPr>
          <p:cNvSpPr txBox="1"/>
          <p:nvPr/>
        </p:nvSpPr>
        <p:spPr>
          <a:xfrm>
            <a:off x="0" y="78633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2574A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Офисное рабочее </a:t>
            </a:r>
            <a:r>
              <a:rPr lang="ru-RU" b="1" dirty="0" smtClean="0">
                <a:solidFill>
                  <a:srgbClr val="2574A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место</a:t>
            </a:r>
            <a:endParaRPr lang="ru-RU" b="1" i="1" dirty="0">
              <a:solidFill>
                <a:srgbClr val="2574A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xmlns="" id="{125B48E9-2790-47EE-A0FB-9B9CB3057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505017"/>
              </p:ext>
            </p:extLst>
          </p:nvPr>
        </p:nvGraphicFramePr>
        <p:xfrm>
          <a:off x="2346386" y="1531583"/>
          <a:ext cx="9765103" cy="402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5103">
                  <a:extLst>
                    <a:ext uri="{9D8B030D-6E8A-4147-A177-3AD203B41FA5}">
                      <a16:colId xmlns:a16="http://schemas.microsoft.com/office/drawing/2014/main" xmlns="" val="3915609284"/>
                    </a:ext>
                  </a:extLst>
                </a:gridCol>
              </a:tblGrid>
              <a:tr h="1294742">
                <a:tc>
                  <a:txBody>
                    <a:bodyPr/>
                    <a:lstStyle/>
                    <a:p>
                      <a:pPr marL="2243138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Офисное, системное</a:t>
                      </a:r>
                      <a:r>
                        <a:rPr lang="ru-RU" sz="13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 прикладное программное обеспечение </a:t>
                      </a:r>
                      <a:r>
                        <a:rPr lang="ru-RU" sz="13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устанавливается на  рабочее место пользователя в достаточном количестве для обеспечения взаимодействия с используемыми информационными системами. Оно должно быть актуальных версий и иметь возможность получения критичных для информационной безопасности обновлений. 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5405514"/>
                  </a:ext>
                </a:extLst>
              </a:tr>
              <a:tr h="1182254">
                <a:tc>
                  <a:txBody>
                    <a:bodyPr/>
                    <a:lstStyle/>
                    <a:p>
                      <a:pPr marL="2243138" indent="0" algn="just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Применяются </a:t>
                      </a: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операционные системы импортных и отечественных</a:t>
                      </a:r>
                      <a:r>
                        <a:rPr lang="ru-RU" sz="13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разработчиков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Используемая операционная система должна</a:t>
                      </a:r>
                      <a:r>
                        <a:rPr lang="ru-RU" sz="13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быть на поддержке у производителя с обязательным выпуском обновлений по информационной безопасности.</a:t>
                      </a: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13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43138" indent="0" algn="just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Применяются операционные</a:t>
                      </a:r>
                      <a:r>
                        <a:rPr lang="ru-RU" sz="13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системы семейств </a:t>
                      </a:r>
                      <a:r>
                        <a:rPr lang="en-US" sz="13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 </a:t>
                      </a:r>
                      <a:r>
                        <a:rPr lang="ru-RU" sz="13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 </a:t>
                      </a:r>
                      <a:r>
                        <a:rPr lang="en-US" sz="13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Linux</a:t>
                      </a:r>
                      <a:r>
                        <a:rPr lang="ru-RU" sz="13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2544062"/>
                  </a:ext>
                </a:extLst>
              </a:tr>
              <a:tr h="1548176">
                <a:tc>
                  <a:txBody>
                    <a:bodyPr/>
                    <a:lstStyle/>
                    <a:p>
                      <a:pPr marL="2243138" indent="0" algn="just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Рабочее место пользователя оснащается </a:t>
                      </a: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импортной или отечественной ПЭВМ </a:t>
                      </a: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3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техническими характеристиками позволяющими взаимодействовать с информационными системами и использовать необходимое прикладное программное обеспечение 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03007038"/>
                  </a:ext>
                </a:extLst>
              </a:tr>
            </a:tbl>
          </a:graphicData>
        </a:graphic>
      </p:graphicFrame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xmlns="" id="{82E9EF16-57D1-4C59-989F-99A13D25AC2A}"/>
              </a:ext>
            </a:extLst>
          </p:cNvPr>
          <p:cNvSpPr/>
          <p:nvPr/>
        </p:nvSpPr>
        <p:spPr>
          <a:xfrm>
            <a:off x="73098" y="1621801"/>
            <a:ext cx="4550660" cy="355649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ПЭВМ, КМТ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xmlns="" id="{A9760496-DEF7-4A14-BCA2-B0EB71B77C74}"/>
              </a:ext>
            </a:extLst>
          </p:cNvPr>
          <p:cNvSpPr/>
          <p:nvPr/>
        </p:nvSpPr>
        <p:spPr>
          <a:xfrm>
            <a:off x="828137" y="1618347"/>
            <a:ext cx="3036498" cy="237884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Операционные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</a:t>
            </a:r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xmlns="" id="{3FB40DC9-4FE9-43AF-AFED-74C7DC114F93}"/>
              </a:ext>
            </a:extLst>
          </p:cNvPr>
          <p:cNvSpPr/>
          <p:nvPr/>
        </p:nvSpPr>
        <p:spPr>
          <a:xfrm>
            <a:off x="1590674" y="1618347"/>
            <a:ext cx="1514475" cy="119584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</a:p>
        </p:txBody>
      </p:sp>
      <p:sp>
        <p:nvSpPr>
          <p:cNvPr id="13" name="Rectangle 65">
            <a:extLst>
              <a:ext uri="{FF2B5EF4-FFF2-40B4-BE49-F238E27FC236}">
                <a16:creationId xmlns:a16="http://schemas.microsoft.com/office/drawing/2014/main" xmlns="" id="{2319B6BE-4740-421C-AE02-989DF497C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2" y="5252354"/>
            <a:ext cx="12111488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254125" lvl="1" indent="-1254125" algn="just" eaLnBrk="1" hangingPunct="1">
              <a:spcBef>
                <a:spcPct val="0"/>
              </a:spcBef>
              <a:buNone/>
            </a:pPr>
            <a:r>
              <a:rPr lang="ru-RU" altLang="ru-RU" sz="1800" b="1" u="sng" dirty="0">
                <a:solidFill>
                  <a:srgbClr val="000000"/>
                </a:solidFill>
              </a:rPr>
              <a:t>Выводы</a:t>
            </a:r>
            <a:r>
              <a:rPr lang="ru-RU" altLang="ru-RU" sz="1800" dirty="0">
                <a:solidFill>
                  <a:srgbClr val="000000"/>
                </a:solidFill>
              </a:rPr>
              <a:t>:	</a:t>
            </a:r>
            <a:r>
              <a:rPr lang="ru-RU" altLang="ru-RU" sz="1800" dirty="0" smtClean="0">
                <a:solidFill>
                  <a:srgbClr val="000000"/>
                </a:solidFill>
              </a:rPr>
              <a:t>Расширенные з</a:t>
            </a:r>
            <a:r>
              <a:rPr lang="ru-RU" sz="1600" dirty="0" smtClean="0"/>
              <a:t>нания в области </a:t>
            </a:r>
            <a:r>
              <a:rPr lang="ru-RU" sz="1600" dirty="0"/>
              <a:t>настройки ОС </a:t>
            </a:r>
            <a:r>
              <a:rPr lang="en-US" sz="1600" dirty="0"/>
              <a:t>Windows</a:t>
            </a:r>
            <a:r>
              <a:rPr lang="ru-RU" sz="1600" dirty="0"/>
              <a:t>, </a:t>
            </a:r>
            <a:r>
              <a:rPr lang="en-US" sz="1600" dirty="0"/>
              <a:t>Linux </a:t>
            </a:r>
            <a:r>
              <a:rPr lang="ru-RU" sz="1600" dirty="0"/>
              <a:t>для ПК и прикладных программ;</a:t>
            </a:r>
            <a:r>
              <a:rPr lang="en-US" sz="1600" dirty="0"/>
              <a:t> </a:t>
            </a:r>
          </a:p>
          <a:p>
            <a:pPr marL="1254125" lvl="1" indent="-1254125" algn="just" eaLnBrk="1" hangingPunct="1">
              <a:spcBef>
                <a:spcPct val="0"/>
              </a:spcBef>
              <a:buNone/>
            </a:pPr>
            <a:r>
              <a:rPr lang="en-US" sz="1600" dirty="0"/>
              <a:t>	</a:t>
            </a:r>
            <a:r>
              <a:rPr lang="ru-RU" sz="1600" dirty="0"/>
              <a:t>Опыт работы с офисными приложениями; </a:t>
            </a:r>
          </a:p>
          <a:p>
            <a:pPr marL="1254125" lvl="1" indent="-1254125" algn="just" eaLnBrk="1" hangingPunct="1">
              <a:spcBef>
                <a:spcPct val="0"/>
              </a:spcBef>
              <a:buNone/>
            </a:pPr>
            <a:r>
              <a:rPr lang="ru-RU" sz="1600" dirty="0"/>
              <a:t>	Знание аппаратной части ПЭВМ, </a:t>
            </a:r>
            <a:r>
              <a:rPr lang="ru-RU" sz="1600" dirty="0" smtClean="0"/>
              <a:t>умения </a:t>
            </a:r>
            <a:r>
              <a:rPr lang="ru-RU" sz="1600" dirty="0" smtClean="0"/>
              <a:t>в области диагностики и </a:t>
            </a:r>
            <a:r>
              <a:rPr lang="ru-RU" sz="1600" dirty="0" smtClean="0"/>
              <a:t>выявления неисправностей </a:t>
            </a:r>
            <a:r>
              <a:rPr lang="ru-RU" sz="1600" dirty="0"/>
              <a:t>на компонентном уровне </a:t>
            </a:r>
            <a:r>
              <a:rPr lang="ru-RU" sz="1600" dirty="0" smtClean="0"/>
              <a:t>(материнская плата</a:t>
            </a:r>
            <a:r>
              <a:rPr lang="ru-RU" sz="1600" dirty="0"/>
              <a:t>, блок питания, оперативная память и т.д.); </a:t>
            </a:r>
          </a:p>
          <a:p>
            <a:pPr marL="1254125" lvl="1" indent="-1254125" algn="just" eaLnBrk="1" hangingPunct="1">
              <a:spcBef>
                <a:spcPct val="0"/>
              </a:spcBef>
              <a:buNone/>
            </a:pPr>
            <a:r>
              <a:rPr lang="ru-RU" sz="1600" dirty="0"/>
              <a:t>	Умение </a:t>
            </a:r>
            <a:r>
              <a:rPr lang="ru-RU" sz="1600" dirty="0" smtClean="0"/>
              <a:t>работы с </a:t>
            </a:r>
            <a:r>
              <a:rPr lang="en-US" sz="1600" dirty="0"/>
              <a:t>CMD </a:t>
            </a:r>
            <a:r>
              <a:rPr lang="ru-RU" sz="1600" dirty="0"/>
              <a:t>и </a:t>
            </a:r>
            <a:r>
              <a:rPr lang="en-US" sz="1600" dirty="0"/>
              <a:t>PowerShell </a:t>
            </a:r>
            <a:r>
              <a:rPr lang="ru-RU" sz="1600" dirty="0"/>
              <a:t>в ОС семейства </a:t>
            </a:r>
            <a:r>
              <a:rPr lang="en-US" sz="1600" dirty="0"/>
              <a:t>Windows</a:t>
            </a:r>
            <a:r>
              <a:rPr lang="ru-RU" sz="1600" dirty="0"/>
              <a:t>, а также с терминалом </a:t>
            </a:r>
            <a:r>
              <a:rPr lang="ru-RU" sz="1600" dirty="0" smtClean="0"/>
              <a:t>команд в </a:t>
            </a:r>
            <a:r>
              <a:rPr lang="ru-RU" sz="1600" dirty="0"/>
              <a:t>ОС </a:t>
            </a:r>
            <a:r>
              <a:rPr lang="en-US" sz="1600" dirty="0"/>
              <a:t>Linux.</a:t>
            </a:r>
            <a:endParaRPr lang="ru-RU" sz="1600" dirty="0"/>
          </a:p>
          <a:p>
            <a:pPr marL="1616075" lvl="1" indent="-1616075" algn="just" eaLnBrk="1" hangingPunct="1">
              <a:spcBef>
                <a:spcPct val="0"/>
              </a:spcBef>
              <a:buNone/>
            </a:pPr>
            <a:endParaRPr lang="ru-RU" altLang="ru-RU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36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Средства телеобработки</a:t>
            </a: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DD9F94F-41BB-4EB3-B7FD-93CBBE76BC50}"/>
              </a:ext>
            </a:extLst>
          </p:cNvPr>
          <p:cNvSpPr txBox="1"/>
          <p:nvPr/>
        </p:nvSpPr>
        <p:spPr>
          <a:xfrm>
            <a:off x="-3361" y="79599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2574A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Серверное </a:t>
            </a:r>
            <a:r>
              <a:rPr lang="ru-RU" b="1" dirty="0" smtClean="0">
                <a:solidFill>
                  <a:srgbClr val="2574A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оборудование</a:t>
            </a:r>
            <a:endParaRPr lang="ru-RU" b="1" i="1" dirty="0">
              <a:solidFill>
                <a:srgbClr val="2574A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xmlns="" id="{47D12159-43F5-4750-A5A7-57C82BBFF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60722"/>
              </p:ext>
            </p:extLst>
          </p:nvPr>
        </p:nvGraphicFramePr>
        <p:xfrm>
          <a:off x="2578813" y="1263122"/>
          <a:ext cx="9541300" cy="4003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300">
                  <a:extLst>
                    <a:ext uri="{9D8B030D-6E8A-4147-A177-3AD203B41FA5}">
                      <a16:colId xmlns:a16="http://schemas.microsoft.com/office/drawing/2014/main" xmlns="" val="3915609284"/>
                    </a:ext>
                  </a:extLst>
                </a:gridCol>
              </a:tblGrid>
              <a:tr h="801898">
                <a:tc>
                  <a:txBody>
                    <a:bodyPr/>
                    <a:lstStyle/>
                    <a:p>
                      <a:pPr marL="1706563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kern="120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Специализированное программное </a:t>
                      </a:r>
                      <a:r>
                        <a:rPr lang="ru-RU" sz="1100" b="0" kern="120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обеспечение предназначенное для работы прикладных сервисов, которые являются компонентами информационных систем. </a:t>
                      </a:r>
                      <a:endParaRPr lang="ru-RU" sz="1100" b="0" kern="1200" noProof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06563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Выполняет различные роли </a:t>
                      </a:r>
                      <a:r>
                        <a:rPr lang="ru-RU" sz="1100" b="0" kern="120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в операционной системе </a:t>
                      </a:r>
                      <a:r>
                        <a:rPr lang="ru-RU" sz="1100" b="0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100" b="0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web-</a:t>
                      </a:r>
                      <a:r>
                        <a:rPr lang="ru-RU" sz="1100" b="0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сервисы</a:t>
                      </a:r>
                      <a:r>
                        <a:rPr lang="ru-RU" sz="1100" b="0" kern="120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файловые сервисы</a:t>
                      </a:r>
                      <a:r>
                        <a:rPr lang="ru-RU" sz="1100" b="0" kern="1200" baseline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и </a:t>
                      </a:r>
                      <a:r>
                        <a:rPr lang="ru-RU" sz="1100" b="0" kern="1200" baseline="0" noProof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т.д</a:t>
                      </a:r>
                      <a:r>
                        <a:rPr lang="ru-RU" sz="1100" b="0" kern="1200" baseline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). </a:t>
                      </a:r>
                      <a:endParaRPr lang="en-US" sz="1100" b="0" kern="1200" baseline="0" noProof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06563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sng" kern="1200" baseline="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Отдельный класс: Программное обеспечения в области информационной </a:t>
                      </a:r>
                      <a:r>
                        <a:rPr lang="ru-RU" sz="1100" b="0" u="sng" kern="1200" baseline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безопасности.</a:t>
                      </a:r>
                      <a:endParaRPr lang="ru-RU" sz="1100" b="0" u="sng" kern="1200" noProof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5405514"/>
                  </a:ext>
                </a:extLst>
              </a:tr>
              <a:tr h="1006793">
                <a:tc>
                  <a:txBody>
                    <a:bodyPr/>
                    <a:lstStyle/>
                    <a:p>
                      <a:pPr marL="1706563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82775" algn="l"/>
                        </a:tabLst>
                        <a:defRPr/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Применяются </a:t>
                      </a:r>
                      <a:r>
                        <a:rPr lang="ru-RU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операционные системы импортных и отечественных</a:t>
                      </a:r>
                      <a:r>
                        <a:rPr lang="ru-RU" sz="11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производителей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Рекомендовано использование операционной системы </a:t>
                      </a:r>
                      <a:r>
                        <a:rPr lang="ru-RU" sz="11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актуальной версии и на поддержке у производителя с обязательным выпуском обновлений по информационной безопасности.</a:t>
                      </a:r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 исключительных</a:t>
                      </a:r>
                      <a:r>
                        <a:rPr lang="ru-RU" sz="11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случаях допускается использование устаревших версий ОС (снятых с поддержки производителем) при наличии требований к работе прикладного программного обеспечения</a:t>
                      </a:r>
                      <a:endParaRPr lang="ru-RU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2544062"/>
                  </a:ext>
                </a:extLst>
              </a:tr>
              <a:tr h="1095375">
                <a:tc>
                  <a:txBody>
                    <a:bodyPr/>
                    <a:lstStyle/>
                    <a:p>
                      <a:pPr marL="1704975" indent="0" algn="just"/>
                      <a:r>
                        <a:rPr lang="ru-RU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Применяется </a:t>
                      </a:r>
                      <a:r>
                        <a:rPr lang="ru-RU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виртуализация </a:t>
                      </a:r>
                      <a:r>
                        <a:rPr lang="ru-RU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импортных и отечественных</a:t>
                      </a:r>
                      <a:r>
                        <a:rPr lang="ru-RU" sz="11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производителей</a:t>
                      </a:r>
                      <a:r>
                        <a:rPr lang="ru-RU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endParaRPr lang="ru-RU" sz="1100" b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04975" indent="0" algn="just"/>
                      <a:r>
                        <a:rPr lang="ru-RU" sz="11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Доля отечественных постоянно </a:t>
                      </a:r>
                      <a:r>
                        <a:rPr lang="ru-RU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увеличивается. </a:t>
                      </a:r>
                      <a:endParaRPr lang="ru-RU" sz="1100" b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04975" indent="0" algn="just"/>
                      <a:r>
                        <a:rPr lang="ru-RU" sz="11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Используется </a:t>
                      </a:r>
                      <a:r>
                        <a:rPr lang="ru-RU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для рационального распределения вычислительных ресурсов предприятия.</a:t>
                      </a:r>
                    </a:p>
                    <a:p>
                      <a:pPr marL="1704975" indent="0" algn="just"/>
                      <a:r>
                        <a:rPr lang="ru-RU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Гипервизор бывает разных типов</a:t>
                      </a:r>
                    </a:p>
                    <a:p>
                      <a:pPr marL="1704975" indent="0" algn="just"/>
                      <a:r>
                        <a:rPr lang="ru-RU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Тип 1 – запускается непосредственно на оборудовании физического сервера</a:t>
                      </a: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ru-RU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04975" indent="0" algn="just"/>
                      <a:r>
                        <a:rPr lang="ru-RU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Тип 2 – запускается поверх операционной системы физического сервера.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03007038"/>
                  </a:ext>
                </a:extLst>
              </a:tr>
              <a:tr h="1017194">
                <a:tc>
                  <a:txBody>
                    <a:bodyPr/>
                    <a:lstStyle/>
                    <a:p>
                      <a:pPr marL="1704975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Аппаратное обеспечение </a:t>
                      </a:r>
                      <a:r>
                        <a:rPr lang="ru-RU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импортного или отечественного производства</a:t>
                      </a:r>
                      <a:r>
                        <a:rPr lang="ru-RU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как правило с дублированием компонентов обеспечивающих надежность работы. </a:t>
                      </a:r>
                      <a:endParaRPr lang="ru-RU" sz="11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04975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Предназначен </a:t>
                      </a:r>
                      <a:r>
                        <a:rPr lang="ru-RU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для установки в специализированных помещения с определенными параметрами температуры</a:t>
                      </a:r>
                      <a:r>
                        <a:rPr lang="ru-RU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и влажности. </a:t>
                      </a:r>
                      <a:r>
                        <a:rPr lang="ru-RU" sz="11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Оборудование в </a:t>
                      </a:r>
                      <a:r>
                        <a:rPr lang="en-US" sz="11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rack</a:t>
                      </a:r>
                      <a:r>
                        <a:rPr lang="ru-RU" sz="11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исполнении</a:t>
                      </a:r>
                      <a:r>
                        <a:rPr lang="en-US" sz="11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размещается в серверных шкафах. Оборудование должно быть обеспечено возможностью удаленного мониторинга состояния компонентов и предназначено для работы в круглосуточном режиме.</a:t>
                      </a:r>
                      <a:endParaRPr lang="ru-RU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52836661"/>
                  </a:ext>
                </a:extLst>
              </a:tr>
            </a:tbl>
          </a:graphicData>
        </a:graphic>
      </p:graphicFrame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xmlns="" id="{C75FF3AE-8379-425A-AF4B-917EF31951D3}"/>
              </a:ext>
            </a:extLst>
          </p:cNvPr>
          <p:cNvSpPr/>
          <p:nvPr/>
        </p:nvSpPr>
        <p:spPr>
          <a:xfrm>
            <a:off x="0" y="1259669"/>
            <a:ext cx="4345969" cy="402396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Сервер</a:t>
            </a:r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xmlns="" id="{038DB4F6-3E4A-4C8E-822B-04654D5A13B2}"/>
              </a:ext>
            </a:extLst>
          </p:cNvPr>
          <p:cNvSpPr/>
          <p:nvPr/>
        </p:nvSpPr>
        <p:spPr>
          <a:xfrm>
            <a:off x="599481" y="1279963"/>
            <a:ext cx="3147006" cy="288764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Виртуализация</a:t>
            </a:r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xmlns="" id="{D0D3F0B6-4E40-4707-9511-87602A41D919}"/>
              </a:ext>
            </a:extLst>
          </p:cNvPr>
          <p:cNvSpPr/>
          <p:nvPr/>
        </p:nvSpPr>
        <p:spPr>
          <a:xfrm>
            <a:off x="1200859" y="1256216"/>
            <a:ext cx="1944250" cy="181167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xmlns="" id="{81CA2900-49AA-4BC3-A892-A89E33159121}"/>
              </a:ext>
            </a:extLst>
          </p:cNvPr>
          <p:cNvSpPr/>
          <p:nvPr/>
        </p:nvSpPr>
        <p:spPr>
          <a:xfrm>
            <a:off x="1728439" y="1259669"/>
            <a:ext cx="888556" cy="80963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xmlns="" id="{286174CA-D156-4C73-807F-C35047354DCC}"/>
              </a:ext>
            </a:extLst>
          </p:cNvPr>
          <p:cNvSpPr/>
          <p:nvPr/>
        </p:nvSpPr>
        <p:spPr>
          <a:xfrm>
            <a:off x="1468125" y="2460573"/>
            <a:ext cx="1449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Операционные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</a:t>
            </a:r>
          </a:p>
        </p:txBody>
      </p:sp>
      <p:sp>
        <p:nvSpPr>
          <p:cNvPr id="17" name="Rectangle 65">
            <a:extLst>
              <a:ext uri="{FF2B5EF4-FFF2-40B4-BE49-F238E27FC236}">
                <a16:creationId xmlns:a16="http://schemas.microsoft.com/office/drawing/2014/main" xmlns="" id="{9D15027C-FBDA-4022-8DD4-5770BE82F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2" y="5249014"/>
            <a:ext cx="1211148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254125" lvl="1" indent="-1254125" algn="just" eaLnBrk="1" hangingPunct="1">
              <a:spcBef>
                <a:spcPct val="0"/>
              </a:spcBef>
              <a:buNone/>
            </a:pPr>
            <a:r>
              <a:rPr lang="ru-RU" altLang="ru-RU" sz="1800" b="1" u="sng" dirty="0">
                <a:solidFill>
                  <a:srgbClr val="000000"/>
                </a:solidFill>
              </a:rPr>
              <a:t>Выводы</a:t>
            </a:r>
            <a:r>
              <a:rPr lang="ru-RU" altLang="ru-RU" sz="1800" dirty="0">
                <a:solidFill>
                  <a:srgbClr val="000000"/>
                </a:solidFill>
              </a:rPr>
              <a:t>:</a:t>
            </a:r>
            <a:r>
              <a:rPr lang="ru-RU" altLang="ru-RU" sz="1400" dirty="0">
                <a:solidFill>
                  <a:srgbClr val="000000"/>
                </a:solidFill>
              </a:rPr>
              <a:t>	</a:t>
            </a:r>
            <a:r>
              <a:rPr lang="ru-RU" altLang="ru-RU" sz="1600" dirty="0">
                <a:solidFill>
                  <a:srgbClr val="000000"/>
                </a:solidFill>
              </a:rPr>
              <a:t>Расширенные знания в области </a:t>
            </a:r>
            <a:r>
              <a:rPr lang="ru-RU" altLang="ru-RU" sz="1600" dirty="0" smtClean="0">
                <a:solidFill>
                  <a:srgbClr val="000000"/>
                </a:solidFill>
              </a:rPr>
              <a:t>настройки серверных </a:t>
            </a:r>
            <a:r>
              <a:rPr lang="ru-RU" altLang="ru-RU" sz="1600" dirty="0">
                <a:solidFill>
                  <a:srgbClr val="000000"/>
                </a:solidFill>
              </a:rPr>
              <a:t>ОС </a:t>
            </a:r>
            <a:r>
              <a:rPr lang="ru-RU" altLang="ru-RU" sz="1600" dirty="0" err="1">
                <a:solidFill>
                  <a:srgbClr val="000000"/>
                </a:solidFill>
              </a:rPr>
              <a:t>Windows</a:t>
            </a:r>
            <a:r>
              <a:rPr lang="ru-RU" altLang="ru-RU" sz="1600" dirty="0">
                <a:solidFill>
                  <a:srgbClr val="000000"/>
                </a:solidFill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</a:rPr>
              <a:t>Linux</a:t>
            </a:r>
            <a:r>
              <a:rPr lang="ru-RU" sz="1600" dirty="0" smtClean="0"/>
              <a:t>;</a:t>
            </a:r>
            <a:r>
              <a:rPr lang="en-US" sz="1600" dirty="0" smtClean="0"/>
              <a:t> </a:t>
            </a:r>
            <a:endParaRPr lang="ru-RU" sz="1600" dirty="0"/>
          </a:p>
          <a:p>
            <a:pPr marL="1254125" lvl="1" indent="-1254125" algn="just" eaLnBrk="1" hangingPunct="1">
              <a:spcBef>
                <a:spcPct val="0"/>
              </a:spcBef>
              <a:buNone/>
            </a:pPr>
            <a:r>
              <a:rPr lang="ru-RU" sz="1600" dirty="0"/>
              <a:t>	</a:t>
            </a:r>
            <a:r>
              <a:rPr lang="ru-RU" sz="1600" dirty="0" smtClean="0"/>
              <a:t>Знания </a:t>
            </a:r>
            <a:r>
              <a:rPr lang="ru-RU" sz="1600" dirty="0"/>
              <a:t>серверной архитектуры и сетевой </a:t>
            </a:r>
            <a:r>
              <a:rPr lang="ru-RU" sz="1600" dirty="0" smtClean="0"/>
              <a:t>инфраструктуры</a:t>
            </a:r>
            <a:r>
              <a:rPr lang="ru-RU" sz="1600" dirty="0" smtClean="0"/>
              <a:t>;</a:t>
            </a:r>
          </a:p>
          <a:p>
            <a:pPr marL="1254125" lvl="1" indent="-1254125" algn="just" eaLnBrk="1" hangingPunct="1">
              <a:spcBef>
                <a:spcPct val="0"/>
              </a:spcBef>
              <a:buNone/>
            </a:pPr>
            <a:r>
              <a:rPr lang="en-US" sz="1600" dirty="0"/>
              <a:t>	</a:t>
            </a:r>
            <a:r>
              <a:rPr lang="ru-RU" sz="1600" dirty="0"/>
              <a:t>Знание аппаратной части</a:t>
            </a:r>
            <a:r>
              <a:rPr lang="ru-RU" sz="1600" dirty="0" smtClean="0"/>
              <a:t>,</a:t>
            </a:r>
            <a:r>
              <a:rPr lang="ru-RU" sz="1600" dirty="0" smtClean="0"/>
              <a:t> </a:t>
            </a:r>
            <a:r>
              <a:rPr lang="ru-RU" sz="1600" dirty="0"/>
              <a:t>умения в области диагностики и выявления </a:t>
            </a:r>
            <a:r>
              <a:rPr lang="ru-RU" sz="1600" dirty="0" smtClean="0"/>
              <a:t>неисправностей </a:t>
            </a:r>
            <a:r>
              <a:rPr lang="ru-RU" sz="1600" dirty="0"/>
              <a:t>на компонентном уровне </a:t>
            </a:r>
            <a:r>
              <a:rPr lang="ru-RU" sz="1600" dirty="0"/>
              <a:t>(материнская плата</a:t>
            </a:r>
            <a:r>
              <a:rPr lang="ru-RU" sz="1600" dirty="0"/>
              <a:t>, блок питания, оперативная память и т.д.); </a:t>
            </a:r>
          </a:p>
          <a:p>
            <a:pPr marL="1254125" lvl="1" indent="-1254125" algn="just" eaLnBrk="1" hangingPunct="1">
              <a:spcBef>
                <a:spcPct val="0"/>
              </a:spcBef>
              <a:buNone/>
            </a:pPr>
            <a:r>
              <a:rPr lang="ru-RU" sz="1600" dirty="0"/>
              <a:t>	</a:t>
            </a:r>
            <a:r>
              <a:rPr lang="ru-RU" sz="1600" dirty="0" smtClean="0"/>
              <a:t>Умение </a:t>
            </a:r>
            <a:r>
              <a:rPr lang="ru-RU" sz="1600" dirty="0"/>
              <a:t>работы с </a:t>
            </a:r>
            <a:r>
              <a:rPr lang="en-US" sz="1600" dirty="0"/>
              <a:t>CMD </a:t>
            </a:r>
            <a:r>
              <a:rPr lang="ru-RU" sz="1600" dirty="0"/>
              <a:t>и </a:t>
            </a:r>
            <a:r>
              <a:rPr lang="en-US" sz="1600" dirty="0"/>
              <a:t>PowerShell </a:t>
            </a:r>
            <a:r>
              <a:rPr lang="ru-RU" sz="1600" dirty="0"/>
              <a:t>в ОС семейства </a:t>
            </a:r>
            <a:r>
              <a:rPr lang="en-US" sz="1600" dirty="0"/>
              <a:t>Windows</a:t>
            </a:r>
            <a:r>
              <a:rPr lang="ru-RU" sz="1600" dirty="0"/>
              <a:t>, а также с терминалом команд в ОС </a:t>
            </a:r>
            <a:r>
              <a:rPr lang="en-US" sz="1600" dirty="0"/>
              <a:t>Linux</a:t>
            </a:r>
            <a:r>
              <a:rPr lang="ru-RU" sz="1600" dirty="0" smtClean="0"/>
              <a:t>;</a:t>
            </a:r>
            <a:endParaRPr lang="ru-RU" sz="1600" dirty="0"/>
          </a:p>
          <a:p>
            <a:pPr marL="1254125" lvl="1" indent="-1254125" algn="just" eaLnBrk="1" hangingPunct="1">
              <a:spcBef>
                <a:spcPct val="0"/>
              </a:spcBef>
              <a:buNone/>
            </a:pPr>
            <a:r>
              <a:rPr lang="ru-RU" sz="1600" dirty="0"/>
              <a:t>	Навыки в части виртуализации и резервного копирования.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98532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Виртуализация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DD9F94F-41BB-4EB3-B7FD-93CBBE76BC50}"/>
              </a:ext>
            </a:extLst>
          </p:cNvPr>
          <p:cNvSpPr txBox="1"/>
          <p:nvPr/>
        </p:nvSpPr>
        <p:spPr>
          <a:xfrm>
            <a:off x="-3361" y="79599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2574A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Архитектурные различия между гипервизорами типов 1 и 2</a:t>
            </a:r>
            <a:endParaRPr lang="ru-RU" b="1" i="1" dirty="0">
              <a:solidFill>
                <a:srgbClr val="2574A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718858AD-204D-4FFC-8315-05DEDF3503DF}"/>
              </a:ext>
            </a:extLst>
          </p:cNvPr>
          <p:cNvSpPr/>
          <p:nvPr/>
        </p:nvSpPr>
        <p:spPr>
          <a:xfrm>
            <a:off x="575353" y="5287762"/>
            <a:ext cx="468501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Оборудование (ЦПУ, память, сеть….)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FC26C7C0-D257-4FFA-AF7C-5BD28FCB0F50}"/>
              </a:ext>
            </a:extLst>
          </p:cNvPr>
          <p:cNvSpPr/>
          <p:nvPr/>
        </p:nvSpPr>
        <p:spPr>
          <a:xfrm>
            <a:off x="6931631" y="5287762"/>
            <a:ext cx="468501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Оборудование (ЦПУ, память, сеть….)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B3C2FB75-2897-4D03-9677-05D470F96FAB}"/>
              </a:ext>
            </a:extLst>
          </p:cNvPr>
          <p:cNvSpPr/>
          <p:nvPr/>
        </p:nvSpPr>
        <p:spPr>
          <a:xfrm>
            <a:off x="575353" y="4823712"/>
            <a:ext cx="4685016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Гипервизор типа 1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88668372-B30B-42D7-8EFF-4814337C3E4F}"/>
              </a:ext>
            </a:extLst>
          </p:cNvPr>
          <p:cNvSpPr/>
          <p:nvPr/>
        </p:nvSpPr>
        <p:spPr>
          <a:xfrm>
            <a:off x="6931631" y="4448706"/>
            <a:ext cx="4685016" cy="744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Операционная система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Физического сервера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xmlns="" id="{3069197D-CDDE-4F7F-A010-26846AE75B04}"/>
              </a:ext>
            </a:extLst>
          </p:cNvPr>
          <p:cNvSpPr/>
          <p:nvPr/>
        </p:nvSpPr>
        <p:spPr>
          <a:xfrm>
            <a:off x="9440240" y="4020791"/>
            <a:ext cx="2176406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Гипервизор типа 2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xmlns="" id="{E6136B54-F9B6-40D1-A179-2EE141C61D3E}"/>
              </a:ext>
            </a:extLst>
          </p:cNvPr>
          <p:cNvSpPr/>
          <p:nvPr/>
        </p:nvSpPr>
        <p:spPr>
          <a:xfrm>
            <a:off x="3161018" y="3421335"/>
            <a:ext cx="1998325" cy="1204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Гостевая операционная система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xmlns="" id="{2B062126-9C05-4298-9D37-1217D973CE1B}"/>
              </a:ext>
            </a:extLst>
          </p:cNvPr>
          <p:cNvSpPr/>
          <p:nvPr/>
        </p:nvSpPr>
        <p:spPr>
          <a:xfrm>
            <a:off x="712340" y="3421336"/>
            <a:ext cx="1998325" cy="1204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Гостевая операционная система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xmlns="" id="{9228D2D6-C6E0-4EBD-9777-423D9EA5CF90}"/>
              </a:ext>
            </a:extLst>
          </p:cNvPr>
          <p:cNvSpPr/>
          <p:nvPr/>
        </p:nvSpPr>
        <p:spPr>
          <a:xfrm>
            <a:off x="3161017" y="2787232"/>
            <a:ext cx="1998325" cy="51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Приложения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xmlns="" id="{66DEB6B5-3F5C-4613-823E-DC5408EBFEB0}"/>
              </a:ext>
            </a:extLst>
          </p:cNvPr>
          <p:cNvSpPr/>
          <p:nvPr/>
        </p:nvSpPr>
        <p:spPr>
          <a:xfrm>
            <a:off x="712339" y="2787232"/>
            <a:ext cx="1998325" cy="51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Приложения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B7239EEC-EBFE-4328-8B7A-388EB7F52A0B}"/>
              </a:ext>
            </a:extLst>
          </p:cNvPr>
          <p:cNvSpPr/>
          <p:nvPr/>
        </p:nvSpPr>
        <p:spPr>
          <a:xfrm>
            <a:off x="3051425" y="2345266"/>
            <a:ext cx="2208944" cy="23837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xmlns="" id="{BEA24563-7BDF-4F6A-ADA2-9233A755C5AE}"/>
              </a:ext>
            </a:extLst>
          </p:cNvPr>
          <p:cNvSpPr/>
          <p:nvPr/>
        </p:nvSpPr>
        <p:spPr>
          <a:xfrm>
            <a:off x="607029" y="2341007"/>
            <a:ext cx="2208944" cy="2383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xmlns="" id="{CA446D0D-21D2-4E75-A2E1-0E8FB003CF24}"/>
              </a:ext>
            </a:extLst>
          </p:cNvPr>
          <p:cNvSpPr/>
          <p:nvPr/>
        </p:nvSpPr>
        <p:spPr>
          <a:xfrm>
            <a:off x="9440240" y="1607770"/>
            <a:ext cx="2176406" cy="2383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xmlns="" id="{2D2B04F0-D3D2-4456-A1BF-5A6B5FF4705E}"/>
              </a:ext>
            </a:extLst>
          </p:cNvPr>
          <p:cNvSpPr/>
          <p:nvPr/>
        </p:nvSpPr>
        <p:spPr>
          <a:xfrm>
            <a:off x="6931631" y="3634939"/>
            <a:ext cx="2401584" cy="744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Приложения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xmlns="" id="{7C478850-A11A-4C64-B779-37D0D4EDD679}"/>
              </a:ext>
            </a:extLst>
          </p:cNvPr>
          <p:cNvSpPr/>
          <p:nvPr/>
        </p:nvSpPr>
        <p:spPr>
          <a:xfrm>
            <a:off x="9543834" y="2688810"/>
            <a:ext cx="1998325" cy="1204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Гостевая операционная система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xmlns="" id="{93EA5A19-DE5A-417E-94CF-F0321C775A71}"/>
              </a:ext>
            </a:extLst>
          </p:cNvPr>
          <p:cNvSpPr/>
          <p:nvPr/>
        </p:nvSpPr>
        <p:spPr>
          <a:xfrm>
            <a:off x="9543833" y="2054707"/>
            <a:ext cx="1998325" cy="51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Приложения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DCCB159-ED00-4676-8E20-082A1C3DA75E}"/>
              </a:ext>
            </a:extLst>
          </p:cNvPr>
          <p:cNvSpPr txBox="1"/>
          <p:nvPr/>
        </p:nvSpPr>
        <p:spPr>
          <a:xfrm>
            <a:off x="620135" y="2389671"/>
            <a:ext cx="69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74A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VM1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D7B826E-4856-489A-9BEC-B32691BA2BE9}"/>
              </a:ext>
            </a:extLst>
          </p:cNvPr>
          <p:cNvSpPr txBox="1"/>
          <p:nvPr/>
        </p:nvSpPr>
        <p:spPr>
          <a:xfrm>
            <a:off x="3051425" y="2387227"/>
            <a:ext cx="69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74A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VM2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ACE24CA-F4DE-439A-B8B8-5EEF700B5F94}"/>
              </a:ext>
            </a:extLst>
          </p:cNvPr>
          <p:cNvSpPr txBox="1"/>
          <p:nvPr/>
        </p:nvSpPr>
        <p:spPr>
          <a:xfrm>
            <a:off x="9483183" y="1648820"/>
            <a:ext cx="69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74A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VM</a:t>
            </a:r>
          </a:p>
        </p:txBody>
      </p:sp>
      <p:sp>
        <p:nvSpPr>
          <p:cNvPr id="40" name="Rectangle 65">
            <a:extLst>
              <a:ext uri="{FF2B5EF4-FFF2-40B4-BE49-F238E27FC236}">
                <a16:creationId xmlns:a16="http://schemas.microsoft.com/office/drawing/2014/main" xmlns="" id="{4B5A5DAC-41C7-4740-854C-5753B40FD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44" y="5914666"/>
            <a:ext cx="1192318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452438" algn="just" eaLnBrk="1" hangingPunct="1">
              <a:spcBef>
                <a:spcPct val="0"/>
              </a:spcBef>
              <a:buNone/>
            </a:pPr>
            <a:r>
              <a:rPr lang="ru-RU" altLang="ru-RU" sz="1600" dirty="0">
                <a:solidFill>
                  <a:srgbClr val="000000"/>
                </a:solidFill>
              </a:rPr>
              <a:t>Для реального применения в продуктивной нагрузке в настоящее время чаще используются гипервизоры типа 1. </a:t>
            </a:r>
          </a:p>
          <a:p>
            <a:pPr marL="0" lvl="1" indent="452438" algn="just" eaLnBrk="1" hangingPunct="1">
              <a:spcBef>
                <a:spcPct val="0"/>
              </a:spcBef>
              <a:buNone/>
            </a:pPr>
            <a:r>
              <a:rPr lang="ru-RU" altLang="ru-RU" sz="1600" dirty="0">
                <a:solidFill>
                  <a:srgbClr val="000000"/>
                </a:solidFill>
              </a:rPr>
              <a:t>С помощью гипервизоров типа 2 чаще проводят различные тестирования в т.ч. в песочницах.</a:t>
            </a:r>
            <a:r>
              <a:rPr lang="ru-RU" altLang="ru-RU" sz="1800" dirty="0">
                <a:solidFill>
                  <a:srgbClr val="000000"/>
                </a:solidFill>
              </a:rPr>
              <a:t>	</a:t>
            </a:r>
            <a:endParaRPr lang="ru-RU" altLang="ru-RU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1822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</TotalTime>
  <Words>1873</Words>
  <Application>Microsoft Office PowerPoint</Application>
  <PresentationFormat>Широкоэкранный</PresentationFormat>
  <Paragraphs>288</Paragraphs>
  <Slides>25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Lato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Олегович Сидоркин</dc:creator>
  <cp:lastModifiedBy>Алексей Гончар</cp:lastModifiedBy>
  <cp:revision>309</cp:revision>
  <cp:lastPrinted>2022-02-15T11:46:24Z</cp:lastPrinted>
  <dcterms:created xsi:type="dcterms:W3CDTF">2022-02-07T04:24:58Z</dcterms:created>
  <dcterms:modified xsi:type="dcterms:W3CDTF">2023-03-08T20:53:47Z</dcterms:modified>
</cp:coreProperties>
</file>