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87" r:id="rId3"/>
    <p:sldId id="290" r:id="rId4"/>
    <p:sldId id="289" r:id="rId5"/>
    <p:sldId id="291" r:id="rId6"/>
    <p:sldId id="296" r:id="rId7"/>
    <p:sldId id="295" r:id="rId8"/>
    <p:sldId id="294" r:id="rId9"/>
  </p:sldIdLst>
  <p:sldSz cx="12192000" cy="6858000"/>
  <p:notesSz cx="6805613" cy="99441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CA294-B831-42CB-AC1E-2A97EAFED80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16BCE-8123-487E-AE4E-AD0F0CDFA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70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46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9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00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CE-8123-487E-AE4E-AD0F0CDFA0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4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3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7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5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C016-8756-4889-AE1E-7CA1D933A78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14B5-42A1-443B-895D-306D10F83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844728"/>
            <a:ext cx="9144000" cy="1150071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ИТ-инфраструктура предприятия </a:t>
            </a:r>
          </a:p>
          <a:p>
            <a:r>
              <a:rPr lang="ru-RU" sz="3600" dirty="0"/>
              <a:t>нефтегазового комплекса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910" r="3592" b="2557"/>
          <a:stretch/>
        </p:blipFill>
        <p:spPr>
          <a:xfrm>
            <a:off x="4812277" y="229230"/>
            <a:ext cx="2567445" cy="1410053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4830355" y="6541280"/>
            <a:ext cx="2540131" cy="322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33018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Коротко о нас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8D5BBDE9-78ED-4496-A9B2-DD99B238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17" y="1885546"/>
            <a:ext cx="19673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Кутузов Александр Вячеславович 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бюро главных специалистов по </a:t>
            </a:r>
            <a:r>
              <a:rPr lang="ru-RU" altLang="ru-RU" sz="1200" u="sng" dirty="0">
                <a:solidFill>
                  <a:srgbClr val="000000"/>
                </a:solidFill>
              </a:rPr>
              <a:t>информационно-технологической инфраструктуре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D68666-7C23-425A-A8D6-72413E4F7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9" y="933046"/>
            <a:ext cx="952500" cy="952500"/>
          </a:xfrm>
          <a:prstGeom prst="rect">
            <a:avLst/>
          </a:prstGeom>
        </p:spPr>
      </p:pic>
      <p:sp>
        <p:nvSpPr>
          <p:cNvPr id="13" name="Rectangle 65">
            <a:extLst>
              <a:ext uri="{FF2B5EF4-FFF2-40B4-BE49-F238E27FC236}">
                <a16:creationId xmlns:a16="http://schemas.microsoft.com/office/drawing/2014/main" id="{DC18803A-29D6-429B-98F0-0626C2D5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08" y="2893293"/>
            <a:ext cx="196734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Гончар Алексей Дмитриевич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по программному обеспечению бюро главных специалистов </a:t>
            </a:r>
            <a:r>
              <a:rPr lang="ru-RU" altLang="ru-RU" sz="1200" u="sng" dirty="0">
                <a:solidFill>
                  <a:srgbClr val="000000"/>
                </a:solidFill>
              </a:rPr>
              <a:t>по ИТ-решениям в автоматизированных системах управления технологическими процессами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E66575-CEA7-467B-BE72-AAFAB7264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30" y="1940793"/>
            <a:ext cx="952500" cy="952500"/>
          </a:xfrm>
          <a:prstGeom prst="rect">
            <a:avLst/>
          </a:prstGeom>
        </p:spPr>
      </p:pic>
      <p:sp>
        <p:nvSpPr>
          <p:cNvPr id="15" name="Rectangle 65">
            <a:extLst>
              <a:ext uri="{FF2B5EF4-FFF2-40B4-BE49-F238E27FC236}">
                <a16:creationId xmlns:a16="http://schemas.microsoft.com/office/drawing/2014/main" id="{6EBA9B2A-7FF1-4865-BEA2-3186EE44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099" y="3845793"/>
            <a:ext cx="196734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Гордеев Александр Сергеевич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по программному обеспечению бюро главных специалистов </a:t>
            </a:r>
            <a:r>
              <a:rPr lang="ru-RU" altLang="ru-RU" sz="1200" u="sng" dirty="0">
                <a:solidFill>
                  <a:srgbClr val="000000"/>
                </a:solidFill>
              </a:rPr>
              <a:t>по ИТ-решениям в автоматизированных системах управления технологическими процессами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CF66D39-050B-492D-BFE1-00353F5B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21" y="2893293"/>
            <a:ext cx="952500" cy="952500"/>
          </a:xfrm>
          <a:prstGeom prst="rect">
            <a:avLst/>
          </a:prstGeom>
        </p:spPr>
      </p:pic>
      <p:sp>
        <p:nvSpPr>
          <p:cNvPr id="18" name="Rectangle 65">
            <a:extLst>
              <a:ext uri="{FF2B5EF4-FFF2-40B4-BE49-F238E27FC236}">
                <a16:creationId xmlns:a16="http://schemas.microsoft.com/office/drawing/2014/main" id="{D9F2FF48-32F2-48A3-8759-AA5CFD65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90" y="2893293"/>
            <a:ext cx="196734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Морозов Виталий Сергеевич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Главный специалист по программному обеспечению бюро главных специалистов </a:t>
            </a:r>
            <a:r>
              <a:rPr lang="ru-RU" altLang="ru-RU" sz="1200" u="sng" dirty="0">
                <a:solidFill>
                  <a:srgbClr val="000000"/>
                </a:solidFill>
              </a:rPr>
              <a:t>по ИТ-решениям в автоматизированных системах управления производственными процессами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4600222-BE8E-438D-BDDA-D980A536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12" y="1940793"/>
            <a:ext cx="952500" cy="952500"/>
          </a:xfrm>
          <a:prstGeom prst="rect">
            <a:avLst/>
          </a:prstGeom>
        </p:spPr>
      </p:pic>
      <p:sp>
        <p:nvSpPr>
          <p:cNvPr id="20" name="Rectangle 65">
            <a:extLst>
              <a:ext uri="{FF2B5EF4-FFF2-40B4-BE49-F238E27FC236}">
                <a16:creationId xmlns:a16="http://schemas.microsoft.com/office/drawing/2014/main" id="{B21D16DF-4E4C-42C0-B848-0FCB1E1B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480" y="1940793"/>
            <a:ext cx="196734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400" b="1" u="sng" dirty="0">
                <a:solidFill>
                  <a:srgbClr val="000000"/>
                </a:solidFill>
              </a:rPr>
              <a:t>Черкашин Вадим Евгеньевич</a:t>
            </a:r>
          </a:p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Заместитель начальника </a:t>
            </a:r>
            <a:r>
              <a:rPr lang="ru-RU" altLang="ru-RU" sz="1200" u="sng" dirty="0">
                <a:solidFill>
                  <a:srgbClr val="000000"/>
                </a:solidFill>
              </a:rPr>
              <a:t>отдела по защите информации </a:t>
            </a:r>
            <a:r>
              <a:rPr lang="ru-RU" altLang="ru-RU" sz="1200" dirty="0">
                <a:solidFill>
                  <a:srgbClr val="000000"/>
                </a:solidFill>
              </a:rPr>
              <a:t>ПУ «СургутАСУнефть»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E07AC4-24D3-4F07-A21A-1F2EA39DC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902" y="94857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0" y="2028259"/>
            <a:ext cx="121919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76650" lvl="1" indent="-3676650" algn="just" eaLnBrk="1" hangingPunct="1">
              <a:spcBef>
                <a:spcPct val="0"/>
              </a:spcBef>
              <a:buNone/>
            </a:pPr>
            <a:r>
              <a:rPr lang="ru-RU" altLang="ru-RU" sz="2400" b="1" u="sng" dirty="0">
                <a:solidFill>
                  <a:srgbClr val="000000"/>
                </a:solidFill>
              </a:rPr>
              <a:t>ИТ-инфраструктура</a:t>
            </a:r>
            <a:r>
              <a:rPr lang="ru-RU" altLang="ru-RU" sz="2400" dirty="0">
                <a:solidFill>
                  <a:srgbClr val="000000"/>
                </a:solidFill>
              </a:rPr>
              <a:t>   – 	объединение компонентов, необходимых для работы корпоративных ИТ-сервисов и ИТ-сред, а также компонент по их управлению, диагностике, защите и т.д.</a:t>
            </a:r>
          </a:p>
          <a:p>
            <a:pPr marL="0" lvl="1" indent="0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marL="0" lvl="1" indent="0" algn="just" eaLnBrk="1" hangingPunct="1">
              <a:spcBef>
                <a:spcPct val="0"/>
              </a:spcBef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В состав ИТ-инфраструктуры входят компоненты </a:t>
            </a:r>
          </a:p>
          <a:p>
            <a:pPr marL="3676650" lvl="1" indent="0" algn="just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000000"/>
                </a:solidFill>
              </a:rPr>
              <a:t>от серверов и средств хранения данных, систем АСУТП, до корпоративных информационных систем и специализированного программного обеспечения.</a:t>
            </a:r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ИТ-инфраструктура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80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 ИТ-инфраструктуры предприятия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E071701D-3FAE-484C-BC4D-F95B93535E9C}"/>
              </a:ext>
            </a:extLst>
          </p:cNvPr>
          <p:cNvSpPr/>
          <p:nvPr/>
        </p:nvSpPr>
        <p:spPr>
          <a:xfrm>
            <a:off x="276300" y="1066943"/>
            <a:ext cx="4550660" cy="355649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4B87735-9E03-45BA-ACBD-BC24F42AF4C6}"/>
              </a:ext>
            </a:extLst>
          </p:cNvPr>
          <p:cNvSpPr/>
          <p:nvPr/>
        </p:nvSpPr>
        <p:spPr>
          <a:xfrm>
            <a:off x="1031339" y="1063489"/>
            <a:ext cx="3036498" cy="237884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Корпоративные системы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9095A3F0-85A0-4EA2-95CF-1D72E84FEB46}"/>
              </a:ext>
            </a:extLst>
          </p:cNvPr>
          <p:cNvSpPr/>
          <p:nvPr/>
        </p:nvSpPr>
        <p:spPr>
          <a:xfrm>
            <a:off x="1793876" y="1063489"/>
            <a:ext cx="1514475" cy="11958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7FFBF78-C9C5-4725-B667-5FFC31E25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03196"/>
              </p:ext>
            </p:extLst>
          </p:nvPr>
        </p:nvGraphicFramePr>
        <p:xfrm>
          <a:off x="2715843" y="988880"/>
          <a:ext cx="9254486" cy="389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486">
                  <a:extLst>
                    <a:ext uri="{9D8B030D-6E8A-4147-A177-3AD203B41FA5}">
                      <a16:colId xmlns:a16="http://schemas.microsoft.com/office/drawing/2014/main" val="3915609284"/>
                    </a:ext>
                  </a:extLst>
                </a:gridCol>
              </a:tblGrid>
              <a:tr h="1181925">
                <a:tc>
                  <a:txBody>
                    <a:bodyPr/>
                    <a:lstStyle/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Информационная Безопасность 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важный компонент ИТ-инфраструктуры любого крупного предприятия. </a:t>
                      </a:r>
                    </a:p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kern="120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ИБ всегда представляет собой комплекс средств и мер и обеспечивается на любом уровне ИТ-инфраструктуры.</a:t>
                      </a:r>
                    </a:p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kern="120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ИБ не заканчивается на уровне специализированных отделов предприятия, каждый работник обязан соблюдать меры по обеспечению кибербезопасности.</a:t>
                      </a:r>
                      <a:endParaRPr lang="ru-RU" sz="13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5514"/>
                  </a:ext>
                </a:extLst>
              </a:tr>
              <a:tr h="1185366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информационные системы, обеспечивающие деятельность предприятия.</a:t>
                      </a:r>
                    </a:p>
                    <a:p>
                      <a:pPr marL="2243138" indent="0" algn="just"/>
                      <a:r>
                        <a:rPr lang="ru-RU" sz="13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Могут быть как полностью закупленными сопровождаемыми сторонними решениями, так и решениями полностью собственной разработки.</a:t>
                      </a:r>
                    </a:p>
                    <a:p>
                      <a:pPr marL="2243138" indent="0" algn="just"/>
                      <a:r>
                        <a:rPr lang="ru-RU" sz="13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таких систем в крупном предприятии как правило достигает 100-1000.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44062"/>
                  </a:ext>
                </a:extLst>
              </a:tr>
              <a:tr h="1429375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Различное оборудование, инженерные системы обеспечивающее деятельность предприятия.</a:t>
                      </a:r>
                      <a:endParaRPr lang="ru-RU" sz="13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43138" indent="0" algn="just"/>
                      <a:r>
                        <a:rPr lang="ru-RU" sz="13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состав средств телеобработки входят ПЭВМ, серверы, системы хранения данных, контроллеры, центры обработки данных, инженерное обеспечение, копировально-множительная техника, средства виртуализации, сегментации сети, сетевые экраны и т.д.</a:t>
                      </a:r>
                      <a:endParaRPr lang="ru-RU" sz="13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07038"/>
                  </a:ext>
                </a:extLst>
              </a:tr>
            </a:tbl>
          </a:graphicData>
        </a:graphic>
      </p:graphicFrame>
      <p:sp>
        <p:nvSpPr>
          <p:cNvPr id="13" name="Rectangle 65">
            <a:extLst>
              <a:ext uri="{FF2B5EF4-FFF2-40B4-BE49-F238E27FC236}">
                <a16:creationId xmlns:a16="http://schemas.microsoft.com/office/drawing/2014/main" id="{29AFA4F1-7841-4FFF-B49E-3C097BC5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163075"/>
            <a:ext cx="121919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16075" lvl="1" indent="-1616075" algn="just" eaLnBrk="1" hangingPunct="1">
              <a:spcBef>
                <a:spcPct val="0"/>
              </a:spcBef>
              <a:buNone/>
            </a:pPr>
            <a:r>
              <a:rPr lang="ru-RU" altLang="ru-RU" sz="24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2400" dirty="0">
                <a:solidFill>
                  <a:srgbClr val="000000"/>
                </a:solidFill>
              </a:rPr>
              <a:t>:  для обеспечения работы предприятия требуются специалисты с разным профилем знаний, начиная от специалистов по обслуживанию СВТ и КМТ и заканчивая, разработчиками и бизнес-аналитиками, а также специалистами по информационной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22816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B7E29-2E0D-4A16-8099-18C69BFD20A8}"/>
              </a:ext>
            </a:extLst>
          </p:cNvPr>
          <p:cNvSpPr txBox="1"/>
          <p:nvPr/>
        </p:nvSpPr>
        <p:spPr>
          <a:xfrm>
            <a:off x="0" y="78633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Офисное рабочее место (</a:t>
            </a:r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</a:t>
            </a:r>
            <a:r>
              <a:rPr lang="ru-RU" b="1" u="sng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30 000 рабочих мест</a:t>
            </a:r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25B48E9-2790-47EE-A0FB-9B9CB305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0567"/>
              </p:ext>
            </p:extLst>
          </p:nvPr>
        </p:nvGraphicFramePr>
        <p:xfrm>
          <a:off x="2346386" y="1531583"/>
          <a:ext cx="9765103" cy="40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103">
                  <a:extLst>
                    <a:ext uri="{9D8B030D-6E8A-4147-A177-3AD203B41FA5}">
                      <a16:colId xmlns:a16="http://schemas.microsoft.com/office/drawing/2014/main" val="3915609284"/>
                    </a:ext>
                  </a:extLst>
                </a:gridCol>
              </a:tblGrid>
              <a:tr h="1294742">
                <a:tc>
                  <a:txBody>
                    <a:bodyPr/>
                    <a:lstStyle/>
                    <a:p>
                      <a:pPr marL="224313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Офисное, системное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прикладное программное обеспечение </a:t>
                      </a:r>
                      <a:r>
                        <a:rPr lang="ru-RU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устанавливается на  рабочее место пользователя в достаточном количестве для обеспечения взаимодействия с используемыми информационными системами. Оно должно быть актуальных версий и иметь возможность получения критичных для информационной безопасности обновлений. 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5514"/>
                  </a:ext>
                </a:extLst>
              </a:tr>
              <a:tr h="1182254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Применяются 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операционные системы импортных и отечественных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разработчиков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Используемая операционная система должна</a:t>
                      </a:r>
                      <a:r>
                        <a:rPr lang="ru-RU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быть на поддержке у производителя с обязательным выпуском обновлений по информационной безопасности.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44062"/>
                  </a:ext>
                </a:extLst>
              </a:tr>
              <a:tr h="1548176">
                <a:tc>
                  <a:txBody>
                    <a:bodyPr/>
                    <a:lstStyle/>
                    <a:p>
                      <a:pPr marL="2243138" indent="0" algn="just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Рабочее место пользователя оснащается </a:t>
                      </a: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импортной или отечественной ПЭВМ 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техническими характеристиками позволяющими взаимодействовать с информационными системами и использовать необходимое прикладное программное обеспечение 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07038"/>
                  </a:ext>
                </a:extLst>
              </a:tr>
            </a:tbl>
          </a:graphicData>
        </a:graphic>
      </p:graphicFrame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82E9EF16-57D1-4C59-989F-99A13D25AC2A}"/>
              </a:ext>
            </a:extLst>
          </p:cNvPr>
          <p:cNvSpPr/>
          <p:nvPr/>
        </p:nvSpPr>
        <p:spPr>
          <a:xfrm>
            <a:off x="73098" y="1621801"/>
            <a:ext cx="4550660" cy="355649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ПЭВМ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9760496-DEF7-4A14-BCA2-B0EB71B77C74}"/>
              </a:ext>
            </a:extLst>
          </p:cNvPr>
          <p:cNvSpPr/>
          <p:nvPr/>
        </p:nvSpPr>
        <p:spPr>
          <a:xfrm>
            <a:off x="828137" y="1618347"/>
            <a:ext cx="3036498" cy="237884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Операционные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3FB40DC9-4FE9-43AF-AFED-74C7DC114F93}"/>
              </a:ext>
            </a:extLst>
          </p:cNvPr>
          <p:cNvSpPr/>
          <p:nvPr/>
        </p:nvSpPr>
        <p:spPr>
          <a:xfrm>
            <a:off x="1590674" y="1618347"/>
            <a:ext cx="1514475" cy="119584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2319B6BE-4740-421C-AE02-989DF497C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2" y="5252354"/>
            <a:ext cx="1211148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altLang="ru-RU" sz="18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1800" dirty="0">
                <a:solidFill>
                  <a:srgbClr val="000000"/>
                </a:solidFill>
              </a:rPr>
              <a:t>:	</a:t>
            </a:r>
            <a:r>
              <a:rPr lang="ru-RU" altLang="ru-RU" sz="1600" dirty="0">
                <a:solidFill>
                  <a:srgbClr val="000000"/>
                </a:solidFill>
              </a:rPr>
              <a:t>З</a:t>
            </a:r>
            <a:r>
              <a:rPr lang="ru-RU" sz="1600" dirty="0"/>
              <a:t>нание установки и настройки ОС </a:t>
            </a:r>
            <a:r>
              <a:rPr lang="en-US" sz="1600" dirty="0"/>
              <a:t>Windows</a:t>
            </a:r>
            <a:r>
              <a:rPr lang="ru-RU" sz="1600" dirty="0"/>
              <a:t>, </a:t>
            </a:r>
            <a:r>
              <a:rPr lang="en-US" sz="1600" dirty="0"/>
              <a:t>Linux </a:t>
            </a:r>
            <a:r>
              <a:rPr lang="ru-RU" sz="1600" dirty="0"/>
              <a:t>для ПК и прикладных программ;</a:t>
            </a:r>
            <a:r>
              <a:rPr lang="en-US" sz="1600" dirty="0"/>
              <a:t>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ru-RU" sz="1600" dirty="0"/>
              <a:t>Опыт работы с офисными приложениями;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Знание аппаратной части ПЭВМ, умение выявления неисправности на компонентном уровне (плата, блок питания, оперативная память и т.д.);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Умение работать с </a:t>
            </a:r>
            <a:r>
              <a:rPr lang="en-US" sz="1600" dirty="0"/>
              <a:t>CMD </a:t>
            </a:r>
            <a:r>
              <a:rPr lang="ru-RU" sz="1600" dirty="0"/>
              <a:t>и </a:t>
            </a:r>
            <a:r>
              <a:rPr lang="en-US" sz="1600" dirty="0"/>
              <a:t>PowerShell </a:t>
            </a:r>
            <a:r>
              <a:rPr lang="ru-RU" sz="1600" dirty="0"/>
              <a:t>в ОС семейства </a:t>
            </a:r>
            <a:r>
              <a:rPr lang="en-US" sz="1600" dirty="0"/>
              <a:t>Windows</a:t>
            </a:r>
            <a:r>
              <a:rPr lang="ru-RU" sz="1600" dirty="0"/>
              <a:t>, а также с терминалом команд ОС </a:t>
            </a:r>
            <a:r>
              <a:rPr lang="en-US" sz="1600" dirty="0"/>
              <a:t>Linux.</a:t>
            </a:r>
            <a:endParaRPr lang="ru-RU" sz="1600" dirty="0"/>
          </a:p>
          <a:p>
            <a:pPr marL="1616075" lvl="1" indent="-1616075" algn="just" eaLnBrk="1" hangingPunct="1">
              <a:spcBef>
                <a:spcPct val="0"/>
              </a:spcBef>
              <a:buNone/>
            </a:pPr>
            <a:endParaRPr lang="ru-RU" alt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6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9F94F-41BB-4EB3-B7FD-93CBBE76BC50}"/>
              </a:ext>
            </a:extLst>
          </p:cNvPr>
          <p:cNvSpPr txBox="1"/>
          <p:nvPr/>
        </p:nvSpPr>
        <p:spPr>
          <a:xfrm>
            <a:off x="-3361" y="7959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Серверное оборудование (</a:t>
            </a:r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</a:t>
            </a:r>
            <a:r>
              <a:rPr lang="ru-RU" b="1" u="sng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US" b="1" u="sng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00</a:t>
            </a:r>
            <a:r>
              <a:rPr lang="ru-RU" b="1" u="sng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единиц</a:t>
            </a:r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47D12159-43F5-4750-A5A7-57C82BBFF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97853"/>
              </p:ext>
            </p:extLst>
          </p:nvPr>
        </p:nvGraphicFramePr>
        <p:xfrm>
          <a:off x="2578813" y="1263122"/>
          <a:ext cx="9541300" cy="392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300">
                  <a:extLst>
                    <a:ext uri="{9D8B030D-6E8A-4147-A177-3AD203B41FA5}">
                      <a16:colId xmlns:a16="http://schemas.microsoft.com/office/drawing/2014/main" val="3915609284"/>
                    </a:ext>
                  </a:extLst>
                </a:gridCol>
              </a:tblGrid>
              <a:tr h="801898">
                <a:tc>
                  <a:txBody>
                    <a:bodyPr/>
                    <a:lstStyle/>
                    <a:p>
                      <a:pPr marL="17065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Специализированное программное обеспечение предназначенное для работы прикладных сервисов, которые являются компонентами информационных систем. Роли в операционной системе (Веб сервисы, файловые сервисы</a:t>
                      </a:r>
                      <a:r>
                        <a:rPr lang="ru-RU" sz="1100" b="1" kern="1200" baseline="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100" b="1" kern="1200" baseline="0" noProof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т.д</a:t>
                      </a:r>
                      <a:r>
                        <a:rPr lang="ru-RU" sz="1100" b="1" kern="1200" baseline="0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 Обеспечение информационной безопасности.</a:t>
                      </a:r>
                      <a:endParaRPr lang="ru-RU" sz="1100" b="1" kern="1200" noProof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5514"/>
                  </a:ext>
                </a:extLst>
              </a:tr>
              <a:tr h="1006793">
                <a:tc>
                  <a:txBody>
                    <a:bodyPr/>
                    <a:lstStyle/>
                    <a:p>
                      <a:pPr marL="17065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82775" algn="l"/>
                        </a:tabLst>
                        <a:defRPr/>
                      </a:pPr>
                      <a:r>
                        <a:rPr lang="ru-RU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Применяются операционные системы импортных и отечественных</a:t>
                      </a:r>
                      <a:r>
                        <a:rPr lang="ru-RU" sz="11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производителей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Рекомендовано использование операционной системы </a:t>
                      </a:r>
                      <a:r>
                        <a:rPr lang="ru-RU" sz="11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актуальной версии и на поддержке у производителя с обязательным выпуском обновлений по информационной безопасности.</a:t>
                      </a:r>
                      <a:r>
                        <a:rPr lang="ru-RU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исключительных</a:t>
                      </a:r>
                      <a:r>
                        <a:rPr lang="ru-RU" sz="1100" b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случаях допускается использование устаревших версий ОС (снятых с поддержки производителем) при наличии требований к работе прикладного программного обеспечения</a:t>
                      </a:r>
                      <a:endParaRPr lang="ru-RU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44062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marL="1704975" indent="0"/>
                      <a:r>
                        <a:rPr lang="ru-RU" sz="11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Применяется ПО виртуализации импортных и отечественных</a:t>
                      </a:r>
                      <a:r>
                        <a:rPr lang="ru-RU" sz="11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производителей. Доля отечественных увеличивается. Используется для рационального распределения вычислительных ресурсов предприятия.</a:t>
                      </a:r>
                    </a:p>
                    <a:p>
                      <a:pPr marL="1704975" indent="0"/>
                      <a:r>
                        <a:rPr lang="ru-RU" sz="11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Гипервизор бывает разных типов</a:t>
                      </a:r>
                    </a:p>
                    <a:p>
                      <a:pPr marL="1704975" indent="0"/>
                      <a:r>
                        <a:rPr lang="ru-RU" sz="11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Тип 1 – запускается непосредственно на оборудовании физического сервера. (используется у нас)</a:t>
                      </a:r>
                    </a:p>
                    <a:p>
                      <a:pPr marL="1704975" indent="0"/>
                      <a:r>
                        <a:rPr lang="ru-RU" sz="11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Тип 2 – запускается поверх операционной системы физического сервера.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07038"/>
                  </a:ext>
                </a:extLst>
              </a:tr>
              <a:tr h="1017194">
                <a:tc>
                  <a:txBody>
                    <a:bodyPr/>
                    <a:lstStyle/>
                    <a:p>
                      <a:pPr marL="1704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Аппаратное обеспечение импортного или отечественного производства, как правило с дублированием компонентов обеспечивающих надежность работы. Предназначено для установки в специализированных помещения с определенными параметрами температуры</a:t>
                      </a:r>
                      <a:r>
                        <a:rPr lang="ru-RU" sz="11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 влажности. Оборудование (</a:t>
                      </a:r>
                      <a:r>
                        <a:rPr lang="en-US" sz="11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rack</a:t>
                      </a:r>
                      <a:r>
                        <a:rPr lang="ru-RU" sz="11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исполнении</a:t>
                      </a:r>
                      <a:r>
                        <a:rPr lang="en-US" sz="11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ru-RU" sz="11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размещается в серверных шкафах. Оборудование должно быть обеспечено возможностью удаленного мониторинга состояния компонентов и предназначено для работы в круглосуточном режиме.</a:t>
                      </a:r>
                      <a:endParaRPr lang="ru-RU" sz="11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836661"/>
                  </a:ext>
                </a:extLst>
              </a:tr>
            </a:tbl>
          </a:graphicData>
        </a:graphic>
      </p:graphicFrame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75FF3AE-8379-425A-AF4B-917EF31951D3}"/>
              </a:ext>
            </a:extLst>
          </p:cNvPr>
          <p:cNvSpPr/>
          <p:nvPr/>
        </p:nvSpPr>
        <p:spPr>
          <a:xfrm>
            <a:off x="0" y="1259669"/>
            <a:ext cx="4345969" cy="4023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038DB4F6-3E4A-4C8E-822B-04654D5A13B2}"/>
              </a:ext>
            </a:extLst>
          </p:cNvPr>
          <p:cNvSpPr/>
          <p:nvPr/>
        </p:nvSpPr>
        <p:spPr>
          <a:xfrm>
            <a:off x="599481" y="1279963"/>
            <a:ext cx="3147006" cy="288764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Виртуализация</a:t>
            </a: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D0D3F0B6-4E40-4707-9511-87602A41D919}"/>
              </a:ext>
            </a:extLst>
          </p:cNvPr>
          <p:cNvSpPr/>
          <p:nvPr/>
        </p:nvSpPr>
        <p:spPr>
          <a:xfrm>
            <a:off x="1200859" y="1256216"/>
            <a:ext cx="1944250" cy="18116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81CA2900-49AA-4BC3-A892-A89E33159121}"/>
              </a:ext>
            </a:extLst>
          </p:cNvPr>
          <p:cNvSpPr/>
          <p:nvPr/>
        </p:nvSpPr>
        <p:spPr>
          <a:xfrm>
            <a:off x="1728439" y="1259669"/>
            <a:ext cx="888556" cy="8096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86174CA-D156-4C73-807F-C35047354DCC}"/>
              </a:ext>
            </a:extLst>
          </p:cNvPr>
          <p:cNvSpPr/>
          <p:nvPr/>
        </p:nvSpPr>
        <p:spPr>
          <a:xfrm>
            <a:off x="1468125" y="2460573"/>
            <a:ext cx="1449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Операционные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9D15027C-FBDA-4022-8DD4-5770BE82F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2" y="5249014"/>
            <a:ext cx="121114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altLang="ru-RU" sz="18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1800" dirty="0">
                <a:solidFill>
                  <a:srgbClr val="000000"/>
                </a:solidFill>
              </a:rPr>
              <a:t>:</a:t>
            </a:r>
            <a:r>
              <a:rPr lang="ru-RU" altLang="ru-RU" sz="1400" dirty="0">
                <a:solidFill>
                  <a:srgbClr val="000000"/>
                </a:solidFill>
              </a:rPr>
              <a:t>	</a:t>
            </a:r>
            <a:r>
              <a:rPr lang="ru-RU" altLang="ru-RU" sz="1600" dirty="0">
                <a:solidFill>
                  <a:srgbClr val="000000"/>
                </a:solidFill>
              </a:rPr>
              <a:t>З</a:t>
            </a:r>
            <a:r>
              <a:rPr lang="ru-RU" sz="1600" dirty="0"/>
              <a:t>нание установки и настройки серверных ОС </a:t>
            </a:r>
            <a:r>
              <a:rPr lang="en-US" sz="1600" dirty="0"/>
              <a:t>Windows</a:t>
            </a:r>
            <a:r>
              <a:rPr lang="ru-RU" sz="1600" dirty="0"/>
              <a:t>, </a:t>
            </a:r>
            <a:r>
              <a:rPr lang="en-US" sz="1600" dirty="0"/>
              <a:t>Linux</a:t>
            </a:r>
            <a:r>
              <a:rPr lang="ru-RU" sz="1600" dirty="0"/>
              <a:t>;</a:t>
            </a:r>
            <a:r>
              <a:rPr lang="en-US" sz="1600" dirty="0"/>
              <a:t> </a:t>
            </a:r>
            <a:endParaRPr lang="ru-RU" sz="1600" dirty="0"/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Знание серверной архитектуры и сетевой инфраструктуры. Знание в организации сетевых хранилищ.</a:t>
            </a:r>
            <a:endParaRPr lang="en-US" sz="1600" dirty="0"/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ru-RU" sz="1600" dirty="0"/>
              <a:t>Знание аппаратной части, умение выявления неисправности на компонентном уровне (плата, блок питания, оперативная память и т.д.); 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Умение работать с </a:t>
            </a:r>
            <a:r>
              <a:rPr lang="en-US" sz="1600" dirty="0" err="1"/>
              <a:t>cmd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powershell</a:t>
            </a:r>
            <a:r>
              <a:rPr lang="en-US" sz="1600" dirty="0"/>
              <a:t> </a:t>
            </a:r>
            <a:r>
              <a:rPr lang="ru-RU" sz="1600" dirty="0"/>
              <a:t>в ОС семейства </a:t>
            </a:r>
            <a:r>
              <a:rPr lang="en-US" sz="1600" dirty="0"/>
              <a:t>Windows</a:t>
            </a:r>
            <a:r>
              <a:rPr lang="ru-RU" sz="1600" dirty="0"/>
              <a:t>, а также с терминалом, командами ОС </a:t>
            </a:r>
            <a:r>
              <a:rPr lang="en-US" sz="1600" dirty="0"/>
              <a:t>Linux</a:t>
            </a:r>
            <a:r>
              <a:rPr lang="ru-RU" sz="1600" dirty="0"/>
              <a:t>;</a:t>
            </a:r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sz="1600" dirty="0"/>
              <a:t>	Навыки в части виртуализации и резервного копирования.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98532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9F94F-41BB-4EB3-B7FD-93CBBE76BC50}"/>
              </a:ext>
            </a:extLst>
          </p:cNvPr>
          <p:cNvSpPr txBox="1"/>
          <p:nvPr/>
        </p:nvSpPr>
        <p:spPr>
          <a:xfrm>
            <a:off x="-3361" y="7959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Архитектурные различия между гипервизорами типов 1 и 2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8858AD-204D-4FFC-8315-05DEDF3503DF}"/>
              </a:ext>
            </a:extLst>
          </p:cNvPr>
          <p:cNvSpPr/>
          <p:nvPr/>
        </p:nvSpPr>
        <p:spPr>
          <a:xfrm>
            <a:off x="575353" y="5287762"/>
            <a:ext cx="468501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Оборудование (ЦПУ, память, сеть….)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26C7C0-D257-4FFA-AF7C-5BD28FCB0F50}"/>
              </a:ext>
            </a:extLst>
          </p:cNvPr>
          <p:cNvSpPr/>
          <p:nvPr/>
        </p:nvSpPr>
        <p:spPr>
          <a:xfrm>
            <a:off x="6931631" y="5287762"/>
            <a:ext cx="468501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Оборудование (ЦПУ, память, сеть….)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3C2FB75-2897-4D03-9677-05D470F96FAB}"/>
              </a:ext>
            </a:extLst>
          </p:cNvPr>
          <p:cNvSpPr/>
          <p:nvPr/>
        </p:nvSpPr>
        <p:spPr>
          <a:xfrm>
            <a:off x="575353" y="4823712"/>
            <a:ext cx="468501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Гипервизор типа 1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668372-B30B-42D7-8EFF-4814337C3E4F}"/>
              </a:ext>
            </a:extLst>
          </p:cNvPr>
          <p:cNvSpPr/>
          <p:nvPr/>
        </p:nvSpPr>
        <p:spPr>
          <a:xfrm>
            <a:off x="6931631" y="4448706"/>
            <a:ext cx="4685016" cy="74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Операционная система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Физического сервера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069197D-CDDE-4F7F-A010-26846AE75B04}"/>
              </a:ext>
            </a:extLst>
          </p:cNvPr>
          <p:cNvSpPr/>
          <p:nvPr/>
        </p:nvSpPr>
        <p:spPr>
          <a:xfrm>
            <a:off x="9020709" y="4020791"/>
            <a:ext cx="2595937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Гипервизор типа 2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6136B54-F9B6-40D1-A179-2EE141C61D3E}"/>
              </a:ext>
            </a:extLst>
          </p:cNvPr>
          <p:cNvSpPr/>
          <p:nvPr/>
        </p:nvSpPr>
        <p:spPr>
          <a:xfrm>
            <a:off x="3161018" y="3421335"/>
            <a:ext cx="1998325" cy="120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Гостевая операционная система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B062126-9C05-4298-9D37-1217D973CE1B}"/>
              </a:ext>
            </a:extLst>
          </p:cNvPr>
          <p:cNvSpPr/>
          <p:nvPr/>
        </p:nvSpPr>
        <p:spPr>
          <a:xfrm>
            <a:off x="712340" y="3421336"/>
            <a:ext cx="1998325" cy="120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Гостевая операционная система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228D2D6-C6E0-4EBD-9777-423D9EA5CF90}"/>
              </a:ext>
            </a:extLst>
          </p:cNvPr>
          <p:cNvSpPr/>
          <p:nvPr/>
        </p:nvSpPr>
        <p:spPr>
          <a:xfrm>
            <a:off x="3161017" y="2787232"/>
            <a:ext cx="1998325" cy="51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6DEB6B5-3F5C-4613-823E-DC5408EBFEB0}"/>
              </a:ext>
            </a:extLst>
          </p:cNvPr>
          <p:cNvSpPr/>
          <p:nvPr/>
        </p:nvSpPr>
        <p:spPr>
          <a:xfrm>
            <a:off x="712339" y="2787232"/>
            <a:ext cx="1998325" cy="51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39EEC-EBFE-4328-8B7A-388EB7F52A0B}"/>
              </a:ext>
            </a:extLst>
          </p:cNvPr>
          <p:cNvSpPr/>
          <p:nvPr/>
        </p:nvSpPr>
        <p:spPr>
          <a:xfrm>
            <a:off x="3051425" y="2345266"/>
            <a:ext cx="2208944" cy="2383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A24563-7BDF-4F6A-ADA2-9233A755C5AE}"/>
              </a:ext>
            </a:extLst>
          </p:cNvPr>
          <p:cNvSpPr/>
          <p:nvPr/>
        </p:nvSpPr>
        <p:spPr>
          <a:xfrm>
            <a:off x="607029" y="2341007"/>
            <a:ext cx="2208944" cy="2383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A446D0D-21D2-4E75-A2E1-0E8FB003CF24}"/>
              </a:ext>
            </a:extLst>
          </p:cNvPr>
          <p:cNvSpPr/>
          <p:nvPr/>
        </p:nvSpPr>
        <p:spPr>
          <a:xfrm>
            <a:off x="9440240" y="1607770"/>
            <a:ext cx="2208944" cy="2383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D2B04F0-D3D2-4456-A1BF-5A6B5FF4705E}"/>
              </a:ext>
            </a:extLst>
          </p:cNvPr>
          <p:cNvSpPr/>
          <p:nvPr/>
        </p:nvSpPr>
        <p:spPr>
          <a:xfrm>
            <a:off x="6931631" y="3634939"/>
            <a:ext cx="1998325" cy="744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C478850-A11A-4C64-B779-37D0D4EDD679}"/>
              </a:ext>
            </a:extLst>
          </p:cNvPr>
          <p:cNvSpPr/>
          <p:nvPr/>
        </p:nvSpPr>
        <p:spPr>
          <a:xfrm>
            <a:off x="9543834" y="2688810"/>
            <a:ext cx="1998325" cy="120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Гостевая операционная система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EA5A19-DE5A-417E-94CF-F0321C775A71}"/>
              </a:ext>
            </a:extLst>
          </p:cNvPr>
          <p:cNvSpPr/>
          <p:nvPr/>
        </p:nvSpPr>
        <p:spPr>
          <a:xfrm>
            <a:off x="9543833" y="2054707"/>
            <a:ext cx="1998325" cy="51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Приложения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CCB159-ED00-4676-8E20-082A1C3DA75E}"/>
              </a:ext>
            </a:extLst>
          </p:cNvPr>
          <p:cNvSpPr txBox="1"/>
          <p:nvPr/>
        </p:nvSpPr>
        <p:spPr>
          <a:xfrm>
            <a:off x="620135" y="2389671"/>
            <a:ext cx="6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VM1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B826E-4856-489A-9BEC-B32691BA2BE9}"/>
              </a:ext>
            </a:extLst>
          </p:cNvPr>
          <p:cNvSpPr txBox="1"/>
          <p:nvPr/>
        </p:nvSpPr>
        <p:spPr>
          <a:xfrm>
            <a:off x="3051425" y="2387227"/>
            <a:ext cx="6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VM2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E24CA-F4DE-439A-B8B8-5EEF700B5F94}"/>
              </a:ext>
            </a:extLst>
          </p:cNvPr>
          <p:cNvSpPr txBox="1"/>
          <p:nvPr/>
        </p:nvSpPr>
        <p:spPr>
          <a:xfrm>
            <a:off x="9483183" y="1648820"/>
            <a:ext cx="6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40" name="Rectangle 65">
            <a:extLst>
              <a:ext uri="{FF2B5EF4-FFF2-40B4-BE49-F238E27FC236}">
                <a16:creationId xmlns:a16="http://schemas.microsoft.com/office/drawing/2014/main" id="{4B5A5DAC-41C7-4740-854C-5753B40F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" y="5914666"/>
            <a:ext cx="1192318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452438" algn="just" eaLnBrk="1" hangingPunct="1">
              <a:spcBef>
                <a:spcPct val="0"/>
              </a:spcBef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Для реального применения в продуктивной нагрузке в настоящее время чаще используются гипервизоры типа 1. </a:t>
            </a:r>
          </a:p>
          <a:p>
            <a:pPr marL="0" lvl="1" indent="452438" algn="just" eaLnBrk="1" hangingPunct="1">
              <a:spcBef>
                <a:spcPct val="0"/>
              </a:spcBef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С помощью гипервизоров типа 2 чаще проводят различные тестирования в т.ч. в песочницах.</a:t>
            </a:r>
            <a:r>
              <a:rPr lang="ru-RU" altLang="ru-RU" sz="1800" dirty="0">
                <a:solidFill>
                  <a:srgbClr val="000000"/>
                </a:solidFill>
              </a:rPr>
              <a:t>	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1" y="17418"/>
            <a:ext cx="12192000" cy="51380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8EB9"/>
              </a:gs>
              <a:gs pos="50000">
                <a:srgbClr val="1B77A1"/>
              </a:gs>
              <a:gs pos="100000">
                <a:srgbClr val="008EB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телеобработки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0" y="544919"/>
            <a:ext cx="12192000" cy="2243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0" y="19802"/>
            <a:ext cx="12191999" cy="0"/>
          </a:xfrm>
          <a:prstGeom prst="line">
            <a:avLst/>
          </a:prstGeom>
          <a:noFill/>
          <a:ln w="38100">
            <a:solidFill>
              <a:srgbClr val="1B7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print"/>
          <a:srcRect l="1910" r="3592" b="2557"/>
          <a:stretch/>
        </p:blipFill>
        <p:spPr>
          <a:xfrm>
            <a:off x="-3361" y="51481"/>
            <a:ext cx="840559" cy="461639"/>
          </a:xfrm>
          <a:prstGeom prst="rect">
            <a:avLst/>
          </a:prstGeom>
        </p:spPr>
      </p:pic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175874" y="6556342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008E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ПАО «Сургутнефтегаз»</a:t>
            </a: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8711511" y="6805643"/>
            <a:ext cx="3480489" cy="52357"/>
          </a:xfrm>
          <a:prstGeom prst="rect">
            <a:avLst/>
          </a:prstGeom>
          <a:gradFill rotWithShape="1">
            <a:gsLst>
              <a:gs pos="0">
                <a:srgbClr val="AD906B"/>
              </a:gs>
              <a:gs pos="100000">
                <a:srgbClr val="C2A27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B7E29-2E0D-4A16-8099-18C69BFD20A8}"/>
              </a:ext>
            </a:extLst>
          </p:cNvPr>
          <p:cNvSpPr txBox="1"/>
          <p:nvPr/>
        </p:nvSpPr>
        <p:spPr>
          <a:xfrm>
            <a:off x="0" y="8195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Коммуникационное оборудование (</a:t>
            </a:r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5</a:t>
            </a:r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000</a:t>
            </a:r>
            <a:r>
              <a:rPr lang="en-US" b="1" dirty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rgbClr val="257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единиц)</a:t>
            </a:r>
            <a:endParaRPr lang="ru-RU" b="1" i="1" dirty="0">
              <a:solidFill>
                <a:srgbClr val="2574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25B48E9-2790-47EE-A0FB-9B9CB305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60854"/>
              </p:ext>
            </p:extLst>
          </p:nvPr>
        </p:nvGraphicFramePr>
        <p:xfrm>
          <a:off x="2346386" y="1578626"/>
          <a:ext cx="9765103" cy="311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103">
                  <a:extLst>
                    <a:ext uri="{9D8B030D-6E8A-4147-A177-3AD203B41FA5}">
                      <a16:colId xmlns:a16="http://schemas.microsoft.com/office/drawing/2014/main" val="3915609284"/>
                    </a:ext>
                  </a:extLst>
                </a:gridCol>
              </a:tblGrid>
              <a:tr h="1020736">
                <a:tc>
                  <a:txBody>
                    <a:bodyPr/>
                    <a:lstStyle/>
                    <a:p>
                      <a:pPr marL="1798638" indent="0"/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Контроллеры и точки доступа </a:t>
                      </a:r>
                      <a:r>
                        <a:rPr lang="en-US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Wi-Fi </a:t>
                      </a:r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предназначены для</a:t>
                      </a:r>
                    </a:p>
                    <a:p>
                      <a:pPr marL="1798638" indent="0" algn="just"/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Беспроводного подключения устройств к корпоративной вычислительной сети, организации беспроводной сети </a:t>
                      </a:r>
                      <a:r>
                        <a:rPr lang="en-US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Wi-Fi </a:t>
                      </a:r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 объектах предприятия.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5514"/>
                  </a:ext>
                </a:extLst>
              </a:tr>
              <a:tr h="1037690">
                <a:tc>
                  <a:txBody>
                    <a:bodyPr/>
                    <a:lstStyle/>
                    <a:p>
                      <a:pPr marL="1798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Коммутатор доступа – предназначен для взаимообмена данными между ПЭВМ, серверами  информационных систем, печатающими устройствами, </a:t>
                      </a:r>
                      <a:r>
                        <a:rPr lang="en-US" sz="1300" b="1" kern="12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</a:t>
                      </a:r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-телефонами  посредством каналов передачи данных и локальных вычислительных сетей</a:t>
                      </a:r>
                      <a:r>
                        <a:rPr lang="en-US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корпоративной вычислительной сети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44062"/>
                  </a:ext>
                </a:extLst>
              </a:tr>
              <a:tr h="1055625">
                <a:tc>
                  <a:txBody>
                    <a:bodyPr/>
                    <a:lstStyle/>
                    <a:p>
                      <a:pPr marL="1798638" indent="0" defTabSz="914400" rtl="0" eaLnBrk="1" latinLnBrk="0" hangingPunct="1"/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Коммутатор ядра – предназначен для подключения коммутаторов доступа и серверов  информационных систем центра обработки данных к</a:t>
                      </a:r>
                      <a:r>
                        <a:rPr lang="en-US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300" b="1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корпоративной вычислительной сети.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07038"/>
                  </a:ext>
                </a:extLst>
              </a:tr>
            </a:tbl>
          </a:graphicData>
        </a:graphic>
      </p:graphicFrame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82E9EF16-57D1-4C59-989F-99A13D25AC2A}"/>
              </a:ext>
            </a:extLst>
          </p:cNvPr>
          <p:cNvSpPr/>
          <p:nvPr/>
        </p:nvSpPr>
        <p:spPr>
          <a:xfrm>
            <a:off x="73098" y="1621801"/>
            <a:ext cx="4087936" cy="298534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Коммутаторы ядра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9760496-DEF7-4A14-BCA2-B0EB71B77C74}"/>
              </a:ext>
            </a:extLst>
          </p:cNvPr>
          <p:cNvSpPr/>
          <p:nvPr/>
        </p:nvSpPr>
        <p:spPr>
          <a:xfrm>
            <a:off x="753197" y="1624147"/>
            <a:ext cx="2727738" cy="20244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Коммутаторы доступа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3FB40DC9-4FE9-43AF-AFED-74C7DC114F93}"/>
              </a:ext>
            </a:extLst>
          </p:cNvPr>
          <p:cNvSpPr/>
          <p:nvPr/>
        </p:nvSpPr>
        <p:spPr>
          <a:xfrm>
            <a:off x="1436826" y="1607088"/>
            <a:ext cx="1360479" cy="101282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A0B393-B10E-4391-AC61-A684892AA3B4}"/>
              </a:ext>
            </a:extLst>
          </p:cNvPr>
          <p:cNvSpPr/>
          <p:nvPr/>
        </p:nvSpPr>
        <p:spPr>
          <a:xfrm>
            <a:off x="226031" y="4702091"/>
            <a:ext cx="11958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ea typeface="Calibri" panose="020F0502020204030204" pitchFamily="34" charset="0"/>
              </a:rPr>
              <a:t>Для передачи информации используются радиоканалы, работу которых обеспечивают свыше 500 станций, волоконно-оптические линии связи протяженностью свыше 4 000 км, спутниковые и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gsm</a:t>
            </a:r>
            <a:r>
              <a:rPr lang="ru-RU" sz="1200" dirty="0">
                <a:latin typeface="Arial" panose="020B0604020202020204" pitchFamily="34" charset="0"/>
                <a:ea typeface="Calibri" panose="020F0502020204030204" pitchFamily="34" charset="0"/>
              </a:rPr>
              <a:t>-каналы. </a:t>
            </a:r>
            <a:endParaRPr lang="ru-RU" sz="1200" dirty="0"/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6473845F-2B3F-47AC-B10A-326FE7BC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2" y="5177477"/>
            <a:ext cx="121114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ru-RU" altLang="ru-RU" sz="1800" b="1" u="sng" dirty="0">
                <a:solidFill>
                  <a:srgbClr val="000000"/>
                </a:solidFill>
              </a:rPr>
              <a:t>Выводы</a:t>
            </a:r>
            <a:r>
              <a:rPr lang="ru-RU" altLang="ru-RU" sz="1800" dirty="0">
                <a:solidFill>
                  <a:srgbClr val="000000"/>
                </a:solidFill>
              </a:rPr>
              <a:t>:	</a:t>
            </a:r>
            <a:r>
              <a:rPr lang="ru-RU" sz="1600" dirty="0"/>
              <a:t>Знания протоколов </a:t>
            </a:r>
            <a:r>
              <a:rPr lang="en-US" sz="1600" dirty="0"/>
              <a:t>Ethernet</a:t>
            </a:r>
            <a:r>
              <a:rPr lang="ru-RU" sz="1600" dirty="0"/>
              <a:t>, </a:t>
            </a:r>
            <a:r>
              <a:rPr lang="en-US" sz="1600" dirty="0"/>
              <a:t>TCP</a:t>
            </a:r>
            <a:r>
              <a:rPr lang="ru-RU" sz="1600" dirty="0"/>
              <a:t>/</a:t>
            </a:r>
            <a:r>
              <a:rPr lang="en-US" sz="1600" dirty="0"/>
              <a:t>IP</a:t>
            </a:r>
            <a:r>
              <a:rPr lang="ru-RU" sz="1600" dirty="0"/>
              <a:t>, умение настраивать сетевое оборудование (коммутаторы, маршрутизаторы), основы статической и динамической маршрутизации (</a:t>
            </a:r>
            <a:r>
              <a:rPr lang="en-US" sz="1600" dirty="0"/>
              <a:t>OSPF</a:t>
            </a:r>
            <a:r>
              <a:rPr lang="ru-RU" sz="1600" dirty="0"/>
              <a:t>, </a:t>
            </a:r>
            <a:r>
              <a:rPr lang="en-US" sz="1600" dirty="0"/>
              <a:t>RIP</a:t>
            </a:r>
            <a:r>
              <a:rPr lang="ru-RU" sz="1600" dirty="0"/>
              <a:t>);</a:t>
            </a:r>
            <a:endParaRPr lang="en-US" sz="1600" dirty="0"/>
          </a:p>
          <a:p>
            <a:pPr marL="1254125" lvl="1" indent="-1254125" algn="just" eaLnBrk="1" hangingPunct="1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ru-RU" sz="1600" dirty="0"/>
              <a:t>Основы сетевой безопасности (межсетевое экранирование, средства защиты от сетевых атак, системы мониторинга);</a:t>
            </a:r>
          </a:p>
          <a:p>
            <a:pPr marL="1254125" lvl="1" indent="0" algn="just" eaLnBrk="1" hangingPunct="1">
              <a:spcBef>
                <a:spcPct val="0"/>
              </a:spcBef>
              <a:buNone/>
            </a:pPr>
            <a:r>
              <a:rPr lang="ru-RU" sz="1600" dirty="0"/>
              <a:t>Знание работы активного сетевого оборудования: концентраторы, коммутаторы, маршрутизаторы и т.п.;</a:t>
            </a:r>
          </a:p>
          <a:p>
            <a:pPr marL="1254125" lvl="1" indent="0" algn="just" eaLnBrk="1" hangingPunct="1">
              <a:spcBef>
                <a:spcPct val="0"/>
              </a:spcBef>
              <a:buNone/>
            </a:pPr>
            <a:r>
              <a:rPr lang="ru-RU" sz="1600" dirty="0"/>
              <a:t>Принципы построения сетей, понимание топологии.</a:t>
            </a:r>
            <a:endParaRPr lang="ru-RU" alt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40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1095</Words>
  <Application>Microsoft Office PowerPoint</Application>
  <PresentationFormat>Широкоэкранный</PresentationFormat>
  <Paragraphs>127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Олегович Сидоркин</dc:creator>
  <cp:lastModifiedBy>Гончар Алексей Дмитриевич</cp:lastModifiedBy>
  <cp:revision>284</cp:revision>
  <cp:lastPrinted>2022-02-15T11:46:24Z</cp:lastPrinted>
  <dcterms:created xsi:type="dcterms:W3CDTF">2022-02-07T04:24:58Z</dcterms:created>
  <dcterms:modified xsi:type="dcterms:W3CDTF">2023-03-06T14:34:37Z</dcterms:modified>
</cp:coreProperties>
</file>