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6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05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9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50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60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90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464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29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16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59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6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95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0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1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8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91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98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FCC5-385C-467F-9D43-E8D052EACBD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AE7EEF-1D45-493A-BA57-58C17E313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21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0" y="970296"/>
            <a:ext cx="10737290" cy="46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720" y="0"/>
            <a:ext cx="531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Что мы автоматизируем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4661" y="761115"/>
            <a:ext cx="82217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 smtClean="0"/>
              <a:t>Тысячи кустов скважин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Дожимные насосные станции (ДНС)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Кустовые насосные станции (КНС)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Котельные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Очистные сооружения</a:t>
            </a:r>
          </a:p>
          <a:p>
            <a:pPr marL="514350" indent="-514350">
              <a:buAutoNum type="arabicPeriod"/>
            </a:pPr>
            <a:r>
              <a:rPr lang="ru-RU" sz="2800" dirty="0" err="1" smtClean="0"/>
              <a:t>Нефте</a:t>
            </a:r>
            <a:r>
              <a:rPr lang="ru-RU" sz="2800" dirty="0" smtClean="0"/>
              <a:t> и газопроводы</a:t>
            </a:r>
          </a:p>
          <a:p>
            <a:pPr marL="514350" indent="-514350">
              <a:buAutoNum type="arabicPeriod"/>
            </a:pPr>
            <a:r>
              <a:rPr lang="ru-RU" sz="2800" dirty="0" err="1" smtClean="0"/>
              <a:t>Солерастворные</a:t>
            </a:r>
            <a:r>
              <a:rPr lang="ru-RU" sz="2800" dirty="0" smtClean="0"/>
              <a:t> узлы</a:t>
            </a:r>
          </a:p>
          <a:p>
            <a:pPr marL="514350" indent="-514350">
              <a:buAutoNum type="arabicPeriod"/>
            </a:pPr>
            <a:endParaRPr lang="ru-RU" sz="2800" dirty="0"/>
          </a:p>
          <a:p>
            <a:r>
              <a:rPr lang="ru-RU" sz="2800" dirty="0" smtClean="0"/>
              <a:t>Всего более 200 различных объектов не считая кустов.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71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3765" y="1376811"/>
            <a:ext cx="92222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Lato"/>
              </a:rPr>
              <a:t>Это уровень контроллеров (PLC), которые устанавливаются внутри шкафов автоматизации. Получая информацию от полевого уровня, контроллеры передают ее на верхний уровень. </a:t>
            </a:r>
            <a:r>
              <a:rPr lang="ru-RU" sz="2800" dirty="0" smtClean="0">
                <a:solidFill>
                  <a:srgbClr val="000000"/>
                </a:solidFill>
                <a:latin typeface="Lato"/>
              </a:rPr>
              <a:t>На этом уровне у нас используются ПО как собственной разработки так и решения от производителей оборудования. Мы регулярно тестируем контроллеры российского производства для возможного их применения на нашем предприятии.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663616" y="0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Средний уровень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966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21891" y="1100737"/>
            <a:ext cx="92222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Это </a:t>
            </a:r>
            <a:r>
              <a:rPr lang="ru-RU" sz="2800" dirty="0"/>
              <a:t>уровень мониторинга (диспетчеризации), в работе которого принимают участие операторы. Оборудование и программное обеспечение осуществляет сбор, хранение, выдачу необходимой информации по запросу</a:t>
            </a:r>
            <a:r>
              <a:rPr lang="ru-RU" sz="2800" dirty="0" smtClean="0"/>
              <a:t>. На этом уровне у нас используется ПО собственной разработки. В качестве аппаратной платформы может использоваться и Российское оборудование. Так как все ПО собственной разработки, то адаптация его под другие платформы решаемая задача.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63616" y="0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Верхний уровень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661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1386" y="930127"/>
            <a:ext cx="92222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Благодаря использованию ПО собственной разработки мы на всех уровнях, кроме уровня датчиков, имеем общую классификацию и структуру описания системы. Имеется общая база нормативно справочной информации (НСИ), которая позволяет произвести бесшовную интеграцию с системами верхнего уровня и системами центральной инженерной технологической службы (ЦИТС). Для обмена между уровнями автоматизации и с системами сторонней разработки, применяются как стандартные протоколы семейств </a:t>
            </a:r>
            <a:r>
              <a:rPr lang="en-US" sz="2400" dirty="0" err="1" smtClean="0"/>
              <a:t>ModBus</a:t>
            </a:r>
            <a:r>
              <a:rPr lang="ru-RU" sz="2400" dirty="0" smtClean="0"/>
              <a:t>,</a:t>
            </a:r>
            <a:r>
              <a:rPr lang="en-US" sz="2400" dirty="0" smtClean="0"/>
              <a:t> OPC</a:t>
            </a:r>
            <a:r>
              <a:rPr lang="ru-RU" sz="2400" dirty="0" smtClean="0"/>
              <a:t>, МЭК</a:t>
            </a:r>
            <a:r>
              <a:rPr lang="en-US" sz="2400" dirty="0" smtClean="0"/>
              <a:t> </a:t>
            </a:r>
            <a:r>
              <a:rPr lang="ru-RU" sz="2400" dirty="0" smtClean="0"/>
              <a:t>так и протоколы собственной разработки применяемые  уже на протяжении более чем 15 лет.</a:t>
            </a:r>
            <a:r>
              <a:rPr lang="en-US" sz="2400" dirty="0" smtClean="0"/>
              <a:t> </a:t>
            </a:r>
            <a:r>
              <a:rPr lang="ru-RU" sz="2400" dirty="0" smtClean="0"/>
              <a:t>Процесс добавления поддержки новых протоколов идет постоянно. Добавляются как специфические протоколы для работы с оборудованием так и протоколы широкого применения.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4734" y="0"/>
            <a:ext cx="7433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Интеграция с другими системами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093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269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Lato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11</cp:revision>
  <dcterms:created xsi:type="dcterms:W3CDTF">2023-02-27T10:48:02Z</dcterms:created>
  <dcterms:modified xsi:type="dcterms:W3CDTF">2023-02-28T06:33:49Z</dcterms:modified>
</cp:coreProperties>
</file>