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0"/>
    <c:plotArea>
      <c:layout>
        <c:manualLayout>
          <c:layoutTarget val="inner"/>
          <c:xMode val="edge"/>
          <c:yMode val="edge"/>
          <c:x val="7.9494507630990571E-2"/>
          <c:y val="0.11651320467424639"/>
          <c:w val="0.92050549236900947"/>
          <c:h val="0.6923624228799620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invertIfNegative val="1"/>
          <c:cat>
            <c:strRef>
              <c:f>Sheet1!$A$2:$A$6</c:f>
              <c:strCache>
                <c:ptCount val="5"/>
                <c:pt idx="0">
                  <c:v>Q1 2023</c:v>
                </c:pt>
                <c:pt idx="1">
                  <c:v>Q2 2023</c:v>
                </c:pt>
                <c:pt idx="2">
                  <c:v>Q3 2023</c:v>
                </c:pt>
                <c:pt idx="3">
                  <c:v>Q4 2023</c:v>
                </c:pt>
                <c:pt idx="4">
                  <c:v>Q1 2024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7.7</c:v>
                </c:pt>
                <c:pt idx="2">
                  <c:v>7.8</c:v>
                </c:pt>
                <c:pt idx="3">
                  <c:v>8.1</c:v>
                </c:pt>
                <c:pt idx="4">
                  <c:v>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47-4890-B83F-063492B971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Costs</c:v>
                </c:pt>
              </c:strCache>
            </c:strRef>
          </c:tx>
          <c:invertIfNegative val="1"/>
          <c:cat>
            <c:strRef>
              <c:f>Sheet1!$A$2:$A$6</c:f>
              <c:strCache>
                <c:ptCount val="5"/>
                <c:pt idx="0">
                  <c:v>Q1 2023</c:v>
                </c:pt>
                <c:pt idx="1">
                  <c:v>Q2 2023</c:v>
                </c:pt>
                <c:pt idx="2">
                  <c:v>Q3 2023</c:v>
                </c:pt>
                <c:pt idx="3">
                  <c:v>Q4 2023</c:v>
                </c:pt>
                <c:pt idx="4">
                  <c:v>Q1 2024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1.7</c:v>
                </c:pt>
                <c:pt idx="1">
                  <c:v>1.7</c:v>
                </c:pt>
                <c:pt idx="2">
                  <c:v>1.7</c:v>
                </c:pt>
                <c:pt idx="3">
                  <c:v>1.2</c:v>
                </c:pt>
                <c:pt idx="4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47-4890-B83F-063492B971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Profit</c:v>
                </c:pt>
              </c:strCache>
            </c:strRef>
          </c:tx>
          <c:invertIfNegative val="1"/>
          <c:cat>
            <c:strRef>
              <c:f>Sheet1!$A$2:$A$6</c:f>
              <c:strCache>
                <c:ptCount val="5"/>
                <c:pt idx="0">
                  <c:v>Q1 2023</c:v>
                </c:pt>
                <c:pt idx="1">
                  <c:v>Q2 2023</c:v>
                </c:pt>
                <c:pt idx="2">
                  <c:v>Q3 2023</c:v>
                </c:pt>
                <c:pt idx="3">
                  <c:v>Q4 2023</c:v>
                </c:pt>
                <c:pt idx="4">
                  <c:v>Q1 2024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3.2</c:v>
                </c:pt>
                <c:pt idx="1">
                  <c:v>6</c:v>
                </c:pt>
                <c:pt idx="2">
                  <c:v>6.1</c:v>
                </c:pt>
                <c:pt idx="3">
                  <c:v>6.9</c:v>
                </c:pt>
                <c:pt idx="4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47-4890-B83F-063492B971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overlay val="0"/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Delish</c:v>
                </c:pt>
                <c:pt idx="1">
                  <c:v>Juicies</c:v>
                </c:pt>
                <c:pt idx="2">
                  <c:v>Tempo</c:v>
                </c:pt>
                <c:pt idx="3">
                  <c:v>Yummies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9.3000000000000007</c:v>
                </c:pt>
                <c:pt idx="1">
                  <c:v>9.6</c:v>
                </c:pt>
                <c:pt idx="2">
                  <c:v>5.0999999999999996</c:v>
                </c:pt>
                <c:pt idx="3">
                  <c:v>8.1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4B-42DE-9117-EAE414D704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overlay val="0"/>
    </c:title>
    <c:autoTitleDeleted val="0"/>
    <c:plotArea>
      <c:layout>
        <c:manualLayout>
          <c:layoutTarget val="inner"/>
          <c:xMode val="edge"/>
          <c:yMode val="edge"/>
          <c:x val="8.3136847477398662E-2"/>
          <c:y val="0.21622015998000249"/>
          <c:w val="0.91441746864975215"/>
          <c:h val="0.56790682414698168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($M)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Peanut Butter Cubes</c:v>
                </c:pt>
                <c:pt idx="1">
                  <c:v>Organic Choco Syrup</c:v>
                </c:pt>
                <c:pt idx="2">
                  <c:v>99% Dark Bar</c:v>
                </c:pt>
                <c:pt idx="3">
                  <c:v>Fruit &amp; Nut Choco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2.6</c:v>
                </c:pt>
                <c:pt idx="1">
                  <c:v>2.1</c:v>
                </c:pt>
                <c:pt idx="2">
                  <c:v>2</c:v>
                </c:pt>
                <c:pt idx="3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AF-4268-85CF-FCEEF26E67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86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93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0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8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1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6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23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4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71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5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85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Business Performance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February 2023 – February 2024</a:t>
            </a:r>
          </a:p>
          <a:p>
            <a:r>
              <a:rPr dirty="0"/>
              <a:t>Presented to: Business Stakeholders</a:t>
            </a:r>
          </a:p>
          <a:p>
            <a:r>
              <a:rPr dirty="0"/>
              <a:t>Prepared by: </a:t>
            </a:r>
            <a:r>
              <a:rPr lang="en-US" dirty="0"/>
              <a:t>Siddhant Gondane</a:t>
            </a:r>
            <a:endParaRPr dirty="0"/>
          </a:p>
        </p:txBody>
      </p:sp>
      <p:sp>
        <p:nvSpPr>
          <p:cNvPr id="4" name="Oval 3"/>
          <p:cNvSpPr/>
          <p:nvPr/>
        </p:nvSpPr>
        <p:spPr>
          <a:xfrm>
            <a:off x="7772400" y="182880"/>
            <a:ext cx="914400" cy="914400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274320" y="9144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5B9BD5"/>
                </a:solidFill>
              </a:defRPr>
            </a:pPr>
            <a:r>
              <a:t>Awesome Snacks Co.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290" y="1737361"/>
            <a:ext cx="5937755" cy="2382123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Revenue: $34.04M | Boxes Sold: 2M | Costs: $13.52M | Profit Margin: 60.29%</a:t>
            </a:r>
          </a:p>
          <a:p>
            <a:r>
              <a:rPr dirty="0"/>
              <a:t>Last Month: Revenue $3.15M | Boxes 193.5K | Cost $1.10M | Profit $6.3M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025900"/>
              </p:ext>
            </p:extLst>
          </p:nvPr>
        </p:nvGraphicFramePr>
        <p:xfrm>
          <a:off x="457200" y="3996965"/>
          <a:ext cx="8229600" cy="2227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/>
          <p:cNvSpPr/>
          <p:nvPr/>
        </p:nvSpPr>
        <p:spPr>
          <a:xfrm>
            <a:off x="7772400" y="182880"/>
            <a:ext cx="914400" cy="914400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274320" y="9144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5B9BD5"/>
                </a:solidFill>
              </a:defRPr>
            </a:pPr>
            <a:r>
              <a:t>Awesome Snacks Co.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Performance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020" y="2025772"/>
            <a:ext cx="5937755" cy="1235902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Revenue by Team: Delish ($9.3M), </a:t>
            </a:r>
            <a:r>
              <a:rPr dirty="0" err="1"/>
              <a:t>Juicies</a:t>
            </a:r>
            <a:r>
              <a:rPr dirty="0"/>
              <a:t> ($9.6M), Tempo ($5.1M), Yummies ($8.1M)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24976"/>
              </p:ext>
            </p:extLst>
          </p:nvPr>
        </p:nvGraphicFramePr>
        <p:xfrm>
          <a:off x="274320" y="3205113"/>
          <a:ext cx="8229600" cy="2997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/>
          <p:cNvSpPr/>
          <p:nvPr/>
        </p:nvSpPr>
        <p:spPr>
          <a:xfrm>
            <a:off x="7772400" y="182880"/>
            <a:ext cx="914400" cy="914400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274320" y="9144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5B9BD5"/>
                </a:solidFill>
              </a:defRPr>
            </a:pPr>
            <a:r>
              <a:t>Awesome Snacks Co.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Products by Revenue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618001"/>
            <a:ext cx="5937755" cy="1248250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Top Products: Peanut Butter Cubes, Organic Choco Syrup, 99% Dark Bar, Fruit &amp; Nut Choco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757140"/>
              </p:ext>
            </p:extLst>
          </p:nvPr>
        </p:nvGraphicFramePr>
        <p:xfrm>
          <a:off x="274320" y="3120775"/>
          <a:ext cx="8229600" cy="3085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/>
          <p:cNvSpPr/>
          <p:nvPr/>
        </p:nvSpPr>
        <p:spPr>
          <a:xfrm>
            <a:off x="7772400" y="182880"/>
            <a:ext cx="914400" cy="914400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274320" y="9144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5B9BD5"/>
                </a:solidFill>
              </a:defRPr>
            </a:pPr>
            <a:r>
              <a:t>Awesome Snacks Co.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932" y="615417"/>
            <a:ext cx="8229600" cy="1143000"/>
          </a:xfrm>
        </p:spPr>
        <p:txBody>
          <a:bodyPr/>
          <a:lstStyle/>
          <a:p>
            <a:r>
              <a:rPr dirty="0"/>
              <a:t>Summary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3321"/>
            <a:ext cx="8229600" cy="4140724"/>
          </a:xfrm>
        </p:spPr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dirty="0"/>
              <a:t>Summary:</a:t>
            </a:r>
          </a:p>
          <a:p>
            <a:r>
              <a:rPr dirty="0"/>
              <a:t>- Strong revenue and profit growth YoY</a:t>
            </a:r>
          </a:p>
          <a:p>
            <a:r>
              <a:rPr dirty="0"/>
              <a:t>- </a:t>
            </a:r>
            <a:r>
              <a:rPr dirty="0" err="1"/>
              <a:t>Juicies</a:t>
            </a:r>
            <a:r>
              <a:rPr dirty="0"/>
              <a:t> team leads in both product count and revenue</a:t>
            </a:r>
          </a:p>
          <a:p>
            <a:r>
              <a:rPr dirty="0"/>
              <a:t>- Top sales driven by key products</a:t>
            </a:r>
          </a:p>
          <a:p>
            <a:endParaRPr dirty="0"/>
          </a:p>
          <a:p>
            <a:r>
              <a:rPr dirty="0"/>
              <a:t>Recommendations:</a:t>
            </a:r>
          </a:p>
          <a:p>
            <a:r>
              <a:rPr dirty="0"/>
              <a:t>- Invest in top-performing teams and products</a:t>
            </a:r>
          </a:p>
          <a:p>
            <a:r>
              <a:rPr dirty="0"/>
              <a:t>- Expand in high-revenue regions</a:t>
            </a:r>
          </a:p>
          <a:p>
            <a:r>
              <a:rPr dirty="0"/>
              <a:t>- Optimize low-performing SKUs</a:t>
            </a:r>
          </a:p>
        </p:txBody>
      </p:sp>
      <p:sp>
        <p:nvSpPr>
          <p:cNvPr id="4" name="Oval 3"/>
          <p:cNvSpPr/>
          <p:nvPr/>
        </p:nvSpPr>
        <p:spPr>
          <a:xfrm>
            <a:off x="7772400" y="182880"/>
            <a:ext cx="914400" cy="914400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274320" y="9144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5B9BD5"/>
                </a:solidFill>
              </a:defRPr>
            </a:pPr>
            <a:r>
              <a:t>Awesome Snacks Co.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</TotalTime>
  <Words>176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Business Performance Summary</vt:lpstr>
      <vt:lpstr>Financial Overview</vt:lpstr>
      <vt:lpstr>Team Performance Overview</vt:lpstr>
      <vt:lpstr>Top Products by Revenue</vt:lpstr>
      <vt:lpstr>Summary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Siddhant Gondane</dc:creator>
  <cp:keywords/>
  <dc:description>generated using python-pptx</dc:description>
  <cp:lastModifiedBy>Siddhant Gondane</cp:lastModifiedBy>
  <cp:revision>2</cp:revision>
  <dcterms:created xsi:type="dcterms:W3CDTF">2013-01-27T09:14:16Z</dcterms:created>
  <dcterms:modified xsi:type="dcterms:W3CDTF">2025-04-11T14:41:22Z</dcterms:modified>
  <cp:category/>
</cp:coreProperties>
</file>