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97" r:id="rId2"/>
    <p:sldId id="260" r:id="rId3"/>
    <p:sldId id="298" r:id="rId4"/>
    <p:sldId id="261" r:id="rId5"/>
    <p:sldId id="269" r:id="rId6"/>
    <p:sldId id="274" r:id="rId7"/>
    <p:sldId id="277" r:id="rId8"/>
    <p:sldId id="299" r:id="rId9"/>
    <p:sldId id="279" r:id="rId10"/>
    <p:sldId id="300" r:id="rId11"/>
    <p:sldId id="296" r:id="rId12"/>
  </p:sldIdLst>
  <p:sldSz cx="12192000" cy="6858000"/>
  <p:notesSz cx="6858000" cy="9144000"/>
  <p:embeddedFontLst>
    <p:embeddedFont>
      <p:font typeface="Georgia" panose="02040502050405020303" pitchFamily="18"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OPTIMIZATION  OF  MEDICAL  INVENTORY.</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40000" lnSpcReduction="20000"/>
          </a:bodyPr>
          <a:lstStyle/>
          <a:p>
            <a:pPr marL="114300" indent="0" algn="l">
              <a:buNone/>
            </a:pPr>
            <a:endParaRPr lang="en-US" sz="2600" b="1" dirty="0">
              <a:solidFill>
                <a:srgbClr val="1F2328"/>
              </a:solidFill>
              <a:latin typeface="Times New Roman" panose="02020603050405020304" pitchFamily="18" charset="0"/>
              <a:cs typeface="Times New Roman" panose="02020603050405020304" pitchFamily="18" charset="0"/>
            </a:endParaRPr>
          </a:p>
          <a:p>
            <a:pPr marL="114300" indent="0" algn="l">
              <a:buNone/>
            </a:pPr>
            <a:endParaRPr lang="en-US" sz="2600" b="1" dirty="0">
              <a:solidFill>
                <a:srgbClr val="1F2328"/>
              </a:solidFill>
              <a:latin typeface="Times New Roman" panose="02020603050405020304" pitchFamily="18" charset="0"/>
              <a:cs typeface="Times New Roman" panose="02020603050405020304" pitchFamily="18" charset="0"/>
            </a:endParaRPr>
          </a:p>
          <a:p>
            <a:pPr marL="114300" indent="0" algn="l">
              <a:buNone/>
            </a:pPr>
            <a:r>
              <a:rPr lang="en-US" sz="5100" b="1" dirty="0">
                <a:solidFill>
                  <a:srgbClr val="1F2328"/>
                </a:solidFill>
                <a:latin typeface="Times New Roman" panose="02020603050405020304" pitchFamily="18" charset="0"/>
                <a:cs typeface="Times New Roman" panose="02020603050405020304" pitchFamily="18" charset="0"/>
              </a:rPr>
              <a:t>Tools </a:t>
            </a:r>
            <a:r>
              <a:rPr lang="en-US" sz="5100" b="1" i="0" dirty="0">
                <a:solidFill>
                  <a:srgbClr val="1F2328"/>
                </a:solidFill>
                <a:effectLst/>
                <a:latin typeface="Times New Roman" panose="02020603050405020304" pitchFamily="18" charset="0"/>
                <a:cs typeface="Times New Roman" panose="02020603050405020304" pitchFamily="18" charset="0"/>
              </a:rPr>
              <a:t>: </a:t>
            </a:r>
            <a:r>
              <a:rPr lang="en-US" sz="5100" i="0" dirty="0">
                <a:solidFill>
                  <a:srgbClr val="1F2328"/>
                </a:solidFill>
                <a:effectLst/>
                <a:latin typeface="Times New Roman" panose="02020603050405020304" pitchFamily="18" charset="0"/>
                <a:cs typeface="Times New Roman" panose="02020603050405020304" pitchFamily="18" charset="0"/>
              </a:rPr>
              <a:t>Python , My SQL</a:t>
            </a:r>
            <a:endParaRPr lang="en-US" sz="5100" b="1"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endParaRPr lang="en-US" sz="5100" b="1"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endParaRPr lang="en-US" sz="5100" b="1"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r>
              <a:rPr lang="en-US" sz="5100" b="1" i="0" dirty="0">
                <a:solidFill>
                  <a:srgbClr val="1F2328"/>
                </a:solidFill>
                <a:effectLst/>
                <a:latin typeface="Times New Roman" panose="02020603050405020304" pitchFamily="18" charset="0"/>
                <a:cs typeface="Times New Roman" panose="02020603050405020304" pitchFamily="18" charset="0"/>
              </a:rPr>
              <a:t>📂 Overview</a:t>
            </a:r>
          </a:p>
          <a:p>
            <a:pPr marL="114300" indent="0" algn="l">
              <a:buNone/>
            </a:pPr>
            <a:r>
              <a:rPr lang="en-US" sz="5100" b="0" i="0" dirty="0">
                <a:solidFill>
                  <a:srgbClr val="1F2328"/>
                </a:solidFill>
                <a:effectLst/>
                <a:latin typeface="Times New Roman" panose="02020603050405020304" pitchFamily="18" charset="0"/>
                <a:cs typeface="Times New Roman" panose="02020603050405020304" pitchFamily="18" charset="0"/>
              </a:rPr>
              <a:t>This project showcase on a typical time series forecasting pipeline, consisting of three major phases:</a:t>
            </a:r>
          </a:p>
          <a:p>
            <a:pPr marL="114300" indent="0" algn="l">
              <a:buNone/>
            </a:pPr>
            <a:endParaRPr lang="en-US" sz="51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100" b="0" i="0" dirty="0">
                <a:solidFill>
                  <a:srgbClr val="1F2328"/>
                </a:solidFill>
                <a:effectLst/>
                <a:latin typeface="Times New Roman" panose="02020603050405020304" pitchFamily="18" charset="0"/>
                <a:cs typeface="Times New Roman" panose="02020603050405020304" pitchFamily="18" charset="0"/>
              </a:rPr>
              <a:t>Feature engineering and Data preparation</a:t>
            </a:r>
          </a:p>
          <a:p>
            <a:pPr algn="l">
              <a:buFont typeface="+mj-lt"/>
              <a:buAutoNum type="arabicPeriod"/>
            </a:pPr>
            <a:r>
              <a:rPr lang="en-US" sz="5100" b="0" i="0" dirty="0">
                <a:solidFill>
                  <a:srgbClr val="1F2328"/>
                </a:solidFill>
                <a:effectLst/>
                <a:latin typeface="Times New Roman" panose="02020603050405020304" pitchFamily="18" charset="0"/>
                <a:cs typeface="Times New Roman" panose="02020603050405020304" pitchFamily="18" charset="0"/>
              </a:rPr>
              <a:t>Exploratory data analysis (time-series analysis)</a:t>
            </a:r>
          </a:p>
          <a:p>
            <a:pPr algn="l">
              <a:buFont typeface="+mj-lt"/>
              <a:buAutoNum type="arabicPeriod"/>
            </a:pPr>
            <a:r>
              <a:rPr lang="en-US" sz="5100" b="0" i="0" dirty="0">
                <a:solidFill>
                  <a:srgbClr val="1F2328"/>
                </a:solidFill>
                <a:effectLst/>
                <a:latin typeface="Times New Roman" panose="02020603050405020304" pitchFamily="18" charset="0"/>
                <a:cs typeface="Times New Roman" panose="02020603050405020304" pitchFamily="18" charset="0"/>
              </a:rPr>
              <a:t>Forecasting</a:t>
            </a:r>
          </a:p>
          <a:p>
            <a:pPr marL="114300" indent="0">
              <a:buNone/>
            </a:pPr>
            <a:br>
              <a:rPr lang="en-US" dirty="0"/>
            </a:br>
            <a:endParaRPr lang="en-IN" dirty="0"/>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3DAE-F1EB-84D8-863E-6C672964F70A}"/>
              </a:ext>
            </a:extLst>
          </p:cNvPr>
          <p:cNvSpPr>
            <a:spLocks noGrp="1"/>
          </p:cNvSpPr>
          <p:nvPr>
            <p:ph type="title"/>
          </p:nvPr>
        </p:nvSpPr>
        <p:spPr/>
        <p:txBody>
          <a:bodyPr/>
          <a:lstStyle/>
          <a:p>
            <a:r>
              <a:rPr lang="en-IN" dirty="0"/>
              <a:t>Data Visualisation</a:t>
            </a:r>
          </a:p>
        </p:txBody>
      </p:sp>
      <p:pic>
        <p:nvPicPr>
          <p:cNvPr id="4" name="Picture 3">
            <a:extLst>
              <a:ext uri="{FF2B5EF4-FFF2-40B4-BE49-F238E27FC236}">
                <a16:creationId xmlns:a16="http://schemas.microsoft.com/office/drawing/2014/main" id="{41CD1ECA-C913-BD08-8BA2-6DFE8EDB2AB5}"/>
              </a:ext>
            </a:extLst>
          </p:cNvPr>
          <p:cNvPicPr>
            <a:picLocks noChangeAspect="1"/>
          </p:cNvPicPr>
          <p:nvPr/>
        </p:nvPicPr>
        <p:blipFill>
          <a:blip r:embed="rId2"/>
          <a:stretch>
            <a:fillRect/>
          </a:stretch>
        </p:blipFill>
        <p:spPr>
          <a:xfrm>
            <a:off x="1058796" y="1035320"/>
            <a:ext cx="8855207" cy="4938188"/>
          </a:xfrm>
          <a:prstGeom prst="rect">
            <a:avLst/>
          </a:prstGeom>
        </p:spPr>
      </p:pic>
    </p:spTree>
    <p:extLst>
      <p:ext uri="{BB962C8B-B14F-4D97-AF65-F5344CB8AC3E}">
        <p14:creationId xmlns:p14="http://schemas.microsoft.com/office/powerpoint/2010/main" val="82540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142" name="Google Shape;142;gf3a8d4be09_2_180"/>
          <p:cNvSpPr txBox="1"/>
          <p:nvPr/>
        </p:nvSpPr>
        <p:spPr>
          <a:xfrm>
            <a:off x="373698" y="1507593"/>
            <a:ext cx="11034000" cy="4450419"/>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Business Objective</a:t>
            </a:r>
          </a:p>
          <a:p>
            <a:pPr marL="25400" lvl="0" algn="l" rtl="0">
              <a:lnSpc>
                <a:spcPct val="90000"/>
              </a:lnSpc>
              <a:spcBef>
                <a:spcPts val="0"/>
              </a:spcBef>
              <a:spcAft>
                <a:spcPts val="0"/>
              </a:spcAft>
              <a:buClr>
                <a:schemeClr val="dk1"/>
              </a:buClr>
              <a:buSzPts val="3200"/>
            </a:pP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Business Constraints</a:t>
            </a:r>
          </a:p>
          <a:p>
            <a:pPr marL="25400" lvl="0" algn="l" rtl="0">
              <a:lnSpc>
                <a:spcPct val="90000"/>
              </a:lnSpc>
              <a:spcBef>
                <a:spcPts val="0"/>
              </a:spcBef>
              <a:spcAft>
                <a:spcPts val="0"/>
              </a:spcAft>
              <a:buClr>
                <a:schemeClr val="dk1"/>
              </a:buClr>
              <a:buSzPts val="3200"/>
            </a:pP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Project Architecture</a:t>
            </a:r>
          </a:p>
          <a:p>
            <a:pPr marL="25400" lvl="0" algn="l" rtl="0">
              <a:lnSpc>
                <a:spcPct val="90000"/>
              </a:lnSpc>
              <a:spcBef>
                <a:spcPts val="0"/>
              </a:spcBef>
              <a:spcAft>
                <a:spcPts val="0"/>
              </a:spcAft>
              <a:buClr>
                <a:schemeClr val="dk1"/>
              </a:buClr>
              <a:buSzPts val="3200"/>
            </a:pPr>
            <a:endParaRPr lang="en-US"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Collection</a:t>
            </a:r>
          </a:p>
          <a:p>
            <a:pPr marL="25400" lvl="0" algn="l" rtl="0">
              <a:lnSpc>
                <a:spcPct val="90000"/>
              </a:lnSpc>
              <a:spcBef>
                <a:spcPts val="0"/>
              </a:spcBef>
              <a:spcAft>
                <a:spcPts val="0"/>
              </a:spcAft>
              <a:buClr>
                <a:schemeClr val="dk1"/>
              </a:buClr>
              <a:buSzPts val="3200"/>
            </a:pP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Exploratory Data Analysis</a:t>
            </a:r>
          </a:p>
          <a:p>
            <a:pPr marL="25400" lvl="0" algn="l" rtl="0">
              <a:lnSpc>
                <a:spcPct val="90000"/>
              </a:lnSpc>
              <a:spcBef>
                <a:spcPts val="0"/>
              </a:spcBef>
              <a:spcAft>
                <a:spcPts val="0"/>
              </a:spcAft>
              <a:buClr>
                <a:schemeClr val="dk1"/>
              </a:buClr>
              <a:buSzPts val="3200"/>
            </a:pP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Visualization</a:t>
            </a:r>
            <a:endParaRPr sz="28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lang="en-IN" sz="3200" b="1" dirty="0">
              <a:latin typeface="Times New Roman"/>
              <a:ea typeface="Times New Roman"/>
              <a:cs typeface="Times New Roman"/>
            </a:endParaRPr>
          </a:p>
        </p:txBody>
      </p:sp>
      <p:sp>
        <p:nvSpPr>
          <p:cNvPr id="6" name="Text Placeholder 5">
            <a:extLst>
              <a:ext uri="{FF2B5EF4-FFF2-40B4-BE49-F238E27FC236}">
                <a16:creationId xmlns:a16="http://schemas.microsoft.com/office/drawing/2014/main" id="{A2E03598-3267-925F-47E2-FF1DD6A525CB}"/>
              </a:ext>
            </a:extLst>
          </p:cNvPr>
          <p:cNvSpPr>
            <a:spLocks noGrp="1"/>
          </p:cNvSpPr>
          <p:nvPr>
            <p:ph type="body" idx="1"/>
          </p:nvPr>
        </p:nvSpPr>
        <p:spPr/>
        <p:txBody>
          <a:bodyPr/>
          <a:lstStyle/>
          <a:p>
            <a:pPr algn="l">
              <a:buFont typeface="Arial" panose="020B0604020202020204" pitchFamily="34" charset="0"/>
              <a:buChar char="•"/>
            </a:pPr>
            <a:r>
              <a:rPr lang="en-US" sz="2400" dirty="0">
                <a:solidFill>
                  <a:srgbClr val="1F2328"/>
                </a:solidFill>
                <a:latin typeface="Times New Roman" panose="02020603050405020304" pitchFamily="18" charset="0"/>
                <a:cs typeface="Times New Roman" panose="02020603050405020304" pitchFamily="18" charset="0"/>
              </a:rPr>
              <a:t>M</a:t>
            </a:r>
            <a:r>
              <a:rPr lang="en-US" sz="2400" b="0" i="0" dirty="0">
                <a:solidFill>
                  <a:srgbClr val="1F2328"/>
                </a:solidFill>
                <a:effectLst/>
                <a:latin typeface="Times New Roman" panose="02020603050405020304" pitchFamily="18" charset="0"/>
                <a:cs typeface="Times New Roman" panose="02020603050405020304" pitchFamily="18" charset="0"/>
              </a:rPr>
              <a:t>inimize the bounce rate</a:t>
            </a:r>
          </a:p>
          <a:p>
            <a:pPr algn="l">
              <a:buFont typeface="Arial" panose="020B0604020202020204" pitchFamily="34" charset="0"/>
              <a:buChar char="•"/>
            </a:pPr>
            <a:r>
              <a:rPr lang="en-US" sz="2400" dirty="0">
                <a:solidFill>
                  <a:srgbClr val="1F2328"/>
                </a:solidFill>
                <a:latin typeface="Times New Roman" panose="02020603050405020304" pitchFamily="18" charset="0"/>
                <a:cs typeface="Times New Roman" panose="02020603050405020304" pitchFamily="18" charset="0"/>
              </a:rPr>
              <a:t>Minimize the inventory cost</a:t>
            </a:r>
            <a:endParaRPr lang="en-US" sz="2400" b="0" i="0" dirty="0">
              <a:solidFill>
                <a:srgbClr val="1F232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dirty="0">
              <a:solidFill>
                <a:srgbClr val="1F2328"/>
              </a:solidFill>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553038" y="659396"/>
            <a:ext cx="10495961"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EAD30B4-65DE-BA2D-9F7B-FDDFD6E2863A}"/>
              </a:ext>
            </a:extLst>
          </p:cNvPr>
          <p:cNvSpPr>
            <a:spLocks noGrp="1"/>
          </p:cNvSpPr>
          <p:nvPr>
            <p:ph type="body" idx="1"/>
          </p:nvPr>
        </p:nvSpPr>
        <p:spPr>
          <a:xfrm>
            <a:off x="467360" y="1412240"/>
            <a:ext cx="11003280" cy="4368800"/>
          </a:xfrm>
        </p:spPr>
        <p:txBody>
          <a:bodyPr>
            <a:normAutofit lnSpcReduction="10000"/>
          </a:bodyPr>
          <a:lstStyle/>
          <a:p>
            <a:pPr marL="114300" indent="0">
              <a:lnSpc>
                <a:spcPct val="150000"/>
              </a:lnSpc>
              <a:buNone/>
            </a:pPr>
            <a:r>
              <a:rPr lang="en-US" sz="2400" b="0" i="0" dirty="0">
                <a:solidFill>
                  <a:srgbClr val="1F2328"/>
                </a:solidFill>
                <a:effectLst/>
                <a:latin typeface="Times New Roman" panose="02020603050405020304" pitchFamily="18" charset="0"/>
                <a:cs typeface="Times New Roman" panose="02020603050405020304" pitchFamily="18" charset="0"/>
              </a:rPr>
              <a:t>Development of a pharmaceutical(medicine) forecasting model aims to mitigate the potential to minimize the bounce rate. </a:t>
            </a:r>
            <a:r>
              <a:rPr lang="en-US" sz="2400" dirty="0">
                <a:solidFill>
                  <a:srgbClr val="1F2328"/>
                </a:solidFill>
                <a:latin typeface="Times New Roman" panose="02020603050405020304" pitchFamily="18" charset="0"/>
                <a:cs typeface="Times New Roman" panose="02020603050405020304" pitchFamily="18" charset="0"/>
              </a:rPr>
              <a:t>Its business constraints is also that to minimize inventory </a:t>
            </a:r>
            <a:r>
              <a:rPr lang="en-US" sz="2400" dirty="0" err="1">
                <a:solidFill>
                  <a:srgbClr val="1F2328"/>
                </a:solidFill>
                <a:latin typeface="Times New Roman" panose="02020603050405020304" pitchFamily="18" charset="0"/>
                <a:cs typeface="Times New Roman" panose="02020603050405020304" pitchFamily="18" charset="0"/>
              </a:rPr>
              <a:t>cost,</a:t>
            </a:r>
            <a:r>
              <a:rPr lang="en-US" sz="2400" b="0" i="0" dirty="0" err="1">
                <a:solidFill>
                  <a:srgbClr val="1F2328"/>
                </a:solidFill>
                <a:effectLst/>
                <a:latin typeface="Times New Roman" panose="02020603050405020304" pitchFamily="18" charset="0"/>
                <a:cs typeface="Times New Roman" panose="02020603050405020304" pitchFamily="18" charset="0"/>
              </a:rPr>
              <a:t>It</a:t>
            </a:r>
            <a:r>
              <a:rPr lang="en-US" sz="2400" b="0" i="0" dirty="0">
                <a:solidFill>
                  <a:srgbClr val="1F2328"/>
                </a:solidFill>
                <a:effectLst/>
                <a:latin typeface="Times New Roman" panose="02020603050405020304" pitchFamily="18" charset="0"/>
                <a:cs typeface="Times New Roman" panose="02020603050405020304" pitchFamily="18" charset="0"/>
              </a:rPr>
              <a:t> includes collecting historical sales data and analyzing it to identify patterns and trends in drug demand. Based on the analysis of the data, we developed a forecasting model that predicts the demand for medical supplies. The project will involve collecting data on the inventory levels, usage patterns, and other relevant factors. This data will be analyzed to identify trends and patterns in supply and demand.</a:t>
            </a:r>
          </a:p>
          <a:p>
            <a:pPr marL="114300" indent="0">
              <a:buNone/>
            </a:pPr>
            <a:endParaRPr lang="en-IN" dirty="0"/>
          </a:p>
        </p:txBody>
      </p:sp>
      <p:sp>
        <p:nvSpPr>
          <p:cNvPr id="148" name="Google Shape;148;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E701A30-E595-B260-93EC-01AD2F0334FC}"/>
              </a:ext>
            </a:extLst>
          </p:cNvPr>
          <p:cNvPicPr>
            <a:picLocks noChangeAspect="1"/>
          </p:cNvPicPr>
          <p:nvPr/>
        </p:nvPicPr>
        <p:blipFill>
          <a:blip r:embed="rId4"/>
          <a:stretch>
            <a:fillRect/>
          </a:stretch>
        </p:blipFill>
        <p:spPr>
          <a:xfrm>
            <a:off x="222042" y="996327"/>
            <a:ext cx="7300299" cy="53047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306634" y="410459"/>
            <a:ext cx="7059366"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B9504048-8E54-324F-EC48-5E9D7FAC90CC}"/>
              </a:ext>
            </a:extLst>
          </p:cNvPr>
          <p:cNvSpPr>
            <a:spLocks noGrp="1"/>
          </p:cNvSpPr>
          <p:nvPr>
            <p:ph type="body" idx="1"/>
          </p:nvPr>
        </p:nvSpPr>
        <p:spPr>
          <a:xfrm>
            <a:off x="6302534" y="1625600"/>
            <a:ext cx="5052854" cy="4235462"/>
          </a:xfrm>
        </p:spPr>
        <p:txBody>
          <a:bodyPr/>
          <a:lstStyle/>
          <a:p>
            <a:pPr marL="2540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 all the research and business understanding, it has been found that in December, sales and returns are high than in any other month. So, maintaining reasonable stock of drugs ranging between 3000 to 3200 is advised. Since MULTIPLE ELECTROLYTE 500ML IVF4608 and SODIUM CHLORIDE IVF 100ML 2774 are frequently sold out, checking these is also crucial. If we analyse the least sold drugs like SODIUM BICARBONATE 5.5 INJ, we can minimize bounce rate. Moreover, this can only be confirmed by proper analysis over a period, so that the bounce rate is reduced even more and ultimately satisfy the business constraints and achieve success criteria. </a:t>
            </a:r>
          </a:p>
          <a:p>
            <a:endParaRPr lang="en-IN" dirty="0"/>
          </a:p>
        </p:txBody>
      </p:sp>
      <p:sp>
        <p:nvSpPr>
          <p:cNvPr id="5" name="Text Placeholder 4">
            <a:extLst>
              <a:ext uri="{FF2B5EF4-FFF2-40B4-BE49-F238E27FC236}">
                <a16:creationId xmlns:a16="http://schemas.microsoft.com/office/drawing/2014/main" id="{8CCBE062-DFF0-C0F6-63C0-93E0B801C9EB}"/>
              </a:ext>
            </a:extLst>
          </p:cNvPr>
          <p:cNvSpPr>
            <a:spLocks noGrp="1"/>
          </p:cNvSpPr>
          <p:nvPr>
            <p:ph type="body" idx="2"/>
          </p:nvPr>
        </p:nvSpPr>
        <p:spPr>
          <a:xfrm>
            <a:off x="609600" y="1567939"/>
            <a:ext cx="5222068" cy="5014476"/>
          </a:xfrm>
        </p:spPr>
        <p:txBody>
          <a:bodyPr>
            <a:normAutofit fontScale="25000" lnSpcReduction="20000"/>
          </a:bodyPr>
          <a:lstStyle/>
          <a:p>
            <a:pPr marL="63500">
              <a:lnSpc>
                <a:spcPct val="106000"/>
              </a:lnSpc>
              <a:spcBef>
                <a:spcPts val="905"/>
              </a:spcBef>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6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results</a:t>
            </a:r>
            <a:r>
              <a:rPr lang="en-US" sz="6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indicate</a:t>
            </a:r>
            <a:r>
              <a:rPr lang="en-US" sz="6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that</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6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unclean</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6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exhibits</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higher</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mean,</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variance,</a:t>
            </a:r>
            <a:r>
              <a:rPr lang="en-US" sz="6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standard</a:t>
            </a:r>
            <a:r>
              <a:rPr lang="en-US"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deviation,</a:t>
            </a:r>
            <a:r>
              <a:rPr lang="en-US" sz="64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range,</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skewness,</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6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kurtosis</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values</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compared</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6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6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clean</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suggests</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greater inconsistencies,</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variability,</a:t>
            </a:r>
            <a:r>
              <a:rPr lang="en-US" sz="6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potential</a:t>
            </a:r>
            <a:r>
              <a:rPr lang="en-US" sz="6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outliers</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6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unclean</a:t>
            </a:r>
            <a:r>
              <a:rPr lang="en-US"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6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Cleaning</a:t>
            </a:r>
            <a:r>
              <a:rPr lang="en-US"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6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has</a:t>
            </a:r>
            <a:r>
              <a:rPr lang="en-US" sz="6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resulted</a:t>
            </a:r>
            <a:r>
              <a:rPr lang="en-US" sz="64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in more stable and normalized distributions with reduced variability and potential biases, making it</a:t>
            </a:r>
            <a:r>
              <a:rPr lang="en-US" sz="6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more</a:t>
            </a:r>
            <a:r>
              <a:rPr lang="en-US" sz="6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reliable for business</a:t>
            </a:r>
            <a:r>
              <a:rPr lang="en-US" sz="6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decision-making.</a:t>
            </a:r>
            <a:endParaRPr lang="en-IN"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We can observe that the data exhibits higher range, variance, standard deviation, skewness, kurtosis, and lower mean. </a:t>
            </a:r>
          </a:p>
          <a:p>
            <a:pPr marL="342900" lvl="0" indent="-342900" algn="just">
              <a:lnSpc>
                <a:spcPct val="106000"/>
              </a:lnSpc>
              <a:buFont typeface="Wingdings" panose="05000000000000000000" pitchFamily="2" charset="2"/>
              <a:buChar char=""/>
            </a:pP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We could also observe the presence of redundancy in the data which also affects the distribution of the data. </a:t>
            </a:r>
          </a:p>
          <a:p>
            <a:pPr marL="342900" lvl="0" indent="-342900" algn="just">
              <a:lnSpc>
                <a:spcPct val="106000"/>
              </a:lnSpc>
              <a:spcAft>
                <a:spcPts val="800"/>
              </a:spcAft>
              <a:buFont typeface="Wingdings" panose="05000000000000000000" pitchFamily="2" charset="2"/>
              <a:buChar char=""/>
            </a:pP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Numerical data fields have higher variance than that of categorical fields. It implies that continuous fields like Quantity, </a:t>
            </a:r>
            <a:r>
              <a:rPr lang="en-IN" sz="6400" kern="100" dirty="0" err="1">
                <a:effectLst/>
                <a:latin typeface="Times New Roman" panose="02020603050405020304" pitchFamily="18" charset="0"/>
                <a:ea typeface="Calibri" panose="020F0502020204030204" pitchFamily="34" charset="0"/>
                <a:cs typeface="Times New Roman" panose="02020603050405020304" pitchFamily="18" charset="0"/>
              </a:rPr>
              <a:t>ReturnQuantity</a:t>
            </a: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kern="100" dirty="0" err="1">
                <a:effectLst/>
                <a:latin typeface="Times New Roman" panose="02020603050405020304" pitchFamily="18" charset="0"/>
                <a:ea typeface="Calibri" panose="020F0502020204030204" pitchFamily="34" charset="0"/>
                <a:cs typeface="Times New Roman" panose="02020603050405020304" pitchFamily="18" charset="0"/>
              </a:rPr>
              <a:t>RtnMRP</a:t>
            </a: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kern="100" dirty="0" err="1">
                <a:effectLst/>
                <a:latin typeface="Times New Roman" panose="02020603050405020304" pitchFamily="18" charset="0"/>
                <a:ea typeface="Calibri" panose="020F0502020204030204" pitchFamily="34" charset="0"/>
                <a:cs typeface="Times New Roman" panose="02020603050405020304" pitchFamily="18" charset="0"/>
              </a:rPr>
              <a:t>Final_Cost</a:t>
            </a: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kern="100" dirty="0" err="1">
                <a:effectLst/>
                <a:latin typeface="Times New Roman" panose="02020603050405020304" pitchFamily="18" charset="0"/>
                <a:ea typeface="Calibri" panose="020F0502020204030204" pitchFamily="34" charset="0"/>
                <a:cs typeface="Times New Roman" panose="02020603050405020304" pitchFamily="18" charset="0"/>
              </a:rPr>
              <a:t>Final_Sales</a:t>
            </a: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 are dependent and have higher variance. </a:t>
            </a:r>
          </a:p>
          <a:p>
            <a:endParaRPr lang="en-IN" dirty="0"/>
          </a:p>
        </p:txBody>
      </p:sp>
      <p:sp>
        <p:nvSpPr>
          <p:cNvPr id="264" name="Google Shape;264;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9838"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477727" y="1260162"/>
            <a:ext cx="5374433" cy="307777"/>
          </a:xfrm>
          <a:prstGeom prst="rect">
            <a:avLst/>
          </a:prstGeom>
          <a:noFill/>
        </p:spPr>
        <p:txBody>
          <a:bodyPr wrap="square" rtlCol="0">
            <a:spAutoFit/>
          </a:bodyPr>
          <a:lstStyle/>
          <a:p>
            <a:pPr algn="ctr"/>
            <a:r>
              <a:rPr lang="en-US" b="1" u="sng" dirty="0"/>
              <a:t>Statistical Insights</a:t>
            </a:r>
            <a:endParaRPr lang="en-IN" b="1" u="sng" dirty="0"/>
          </a:p>
        </p:txBody>
      </p:sp>
      <p:sp>
        <p:nvSpPr>
          <p:cNvPr id="14" name="TextBox 13"/>
          <p:cNvSpPr txBox="1"/>
          <p:nvPr/>
        </p:nvSpPr>
        <p:spPr>
          <a:xfrm>
            <a:off x="6016382" y="1235685"/>
            <a:ext cx="5374433" cy="307777"/>
          </a:xfrm>
          <a:prstGeom prst="rect">
            <a:avLst/>
          </a:prstGeom>
          <a:noFill/>
        </p:spPr>
        <p:txBody>
          <a:bodyPr wrap="square" rtlCol="0">
            <a:spAutoFit/>
          </a:bodyPr>
          <a:lstStyle/>
          <a:p>
            <a:pPr algn="ctr"/>
            <a:r>
              <a:rPr lang="en-US" b="1" u="sng" dirty="0"/>
              <a:t>Business Insights</a:t>
            </a:r>
            <a:endParaRPr lang="en-IN"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307" name="Google Shape;307;p30"/>
          <p:cNvSpPr txBox="1"/>
          <p:nvPr/>
        </p:nvSpPr>
        <p:spPr>
          <a:xfrm>
            <a:off x="93994" y="1097280"/>
            <a:ext cx="11876184" cy="7775047"/>
          </a:xfrm>
          <a:prstGeom prst="rect">
            <a:avLst/>
          </a:prstGeom>
          <a:noFill/>
          <a:ln>
            <a:noFill/>
          </a:ln>
        </p:spPr>
        <p:txBody>
          <a:bodyPr spcFirstLastPara="1" wrap="square" lIns="91425" tIns="91425" rIns="91425" bIns="91425" anchor="t" anchorCtr="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Before cleaning and pre-processing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information of the records are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Total Rows – 14218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Total Columns – 14</a:t>
            </a:r>
          </a:p>
          <a:p>
            <a:pPr>
              <a:lnSpc>
                <a:spcPct val="107000"/>
              </a:lnSpc>
              <a:spcAft>
                <a:spcPts val="800"/>
              </a:spcAft>
            </a:pP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From the data provided the numerical columns are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Patient_ID</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Quantity,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ReturnQuantity</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Final_Cost</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Final_Sales</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RtnMRP</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from where the mean,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median,mode,variance,std-deviation,skewness,kurtosis</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Initially the values and the count of the number of the rows were different i.e.,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After the data preprocessing the values of the mean, max and min values and the count of the number of rows have changed according removing all the duplicates as well as handling the missing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AFE49219-117A-AD86-AFBF-81AD16241824}"/>
              </a:ext>
            </a:extLst>
          </p:cNvPr>
          <p:cNvGraphicFramePr>
            <a:graphicFrameLocks noGrp="1"/>
          </p:cNvGraphicFramePr>
          <p:nvPr>
            <p:extLst>
              <p:ext uri="{D42A27DB-BD31-4B8C-83A1-F6EECF244321}">
                <p14:modId xmlns:p14="http://schemas.microsoft.com/office/powerpoint/2010/main" val="1528701889"/>
              </p:ext>
            </p:extLst>
          </p:nvPr>
        </p:nvGraphicFramePr>
        <p:xfrm>
          <a:off x="221822" y="3759716"/>
          <a:ext cx="5868670" cy="1301055"/>
        </p:xfrm>
        <a:graphic>
          <a:graphicData uri="http://schemas.openxmlformats.org/drawingml/2006/table">
            <a:tbl>
              <a:tblPr firstRow="1" firstCol="1" bandRow="1">
                <a:tableStyleId>{2C2D7396-3E8A-4C48-A43C-EBEA59809495}</a:tableStyleId>
              </a:tblPr>
              <a:tblGrid>
                <a:gridCol w="2934335">
                  <a:extLst>
                    <a:ext uri="{9D8B030D-6E8A-4147-A177-3AD203B41FA5}">
                      <a16:colId xmlns:a16="http://schemas.microsoft.com/office/drawing/2014/main" val="2914605265"/>
                    </a:ext>
                  </a:extLst>
                </a:gridCol>
                <a:gridCol w="2934335">
                  <a:extLst>
                    <a:ext uri="{9D8B030D-6E8A-4147-A177-3AD203B41FA5}">
                      <a16:colId xmlns:a16="http://schemas.microsoft.com/office/drawing/2014/main" val="3338656853"/>
                    </a:ext>
                  </a:extLst>
                </a:gridCol>
              </a:tblGrid>
              <a:tr h="0">
                <a:tc>
                  <a:txBody>
                    <a:bodyPr/>
                    <a:lstStyle/>
                    <a:p>
                      <a:pPr>
                        <a:lnSpc>
                          <a:spcPct val="107000"/>
                        </a:lnSpc>
                        <a:spcAft>
                          <a:spcPts val="800"/>
                        </a:spcAft>
                      </a:pPr>
                      <a:r>
                        <a:rPr lang="en-IN" sz="1200" kern="100">
                          <a:effectLst/>
                        </a:rPr>
                        <a:t>Total Rows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14,218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7518484"/>
                  </a:ext>
                </a:extLst>
              </a:tr>
              <a:tr h="0">
                <a:tc>
                  <a:txBody>
                    <a:bodyPr/>
                    <a:lstStyle/>
                    <a:p>
                      <a:pPr>
                        <a:lnSpc>
                          <a:spcPct val="107000"/>
                        </a:lnSpc>
                        <a:spcAft>
                          <a:spcPts val="800"/>
                        </a:spcAft>
                      </a:pPr>
                      <a:r>
                        <a:rPr lang="en-IN" sz="1200" kern="100" dirty="0">
                          <a:effectLst/>
                        </a:rPr>
                        <a:t>Most Frequent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Sale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7122225"/>
                  </a:ext>
                </a:extLst>
              </a:tr>
              <a:tr h="0">
                <a:tc>
                  <a:txBody>
                    <a:bodyPr/>
                    <a:lstStyle/>
                    <a:p>
                      <a:pPr>
                        <a:lnSpc>
                          <a:spcPct val="107000"/>
                        </a:lnSpc>
                        <a:spcAft>
                          <a:spcPts val="800"/>
                        </a:spcAft>
                      </a:pPr>
                      <a:r>
                        <a:rPr lang="en-IN" sz="1200" kern="100">
                          <a:effectLst/>
                        </a:rPr>
                        <a:t>Frequency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12537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5428580"/>
                  </a:ext>
                </a:extLst>
              </a:tr>
              <a:tr h="0">
                <a:tc>
                  <a:txBody>
                    <a:bodyPr/>
                    <a:lstStyle/>
                    <a:p>
                      <a:pPr>
                        <a:lnSpc>
                          <a:spcPct val="107000"/>
                        </a:lnSpc>
                        <a:spcAft>
                          <a:spcPts val="800"/>
                        </a:spcAft>
                      </a:pPr>
                      <a:r>
                        <a:rPr lang="en-IN" sz="1200" kern="100">
                          <a:effectLst/>
                        </a:rPr>
                        <a:t>Minimum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580631"/>
                  </a:ext>
                </a:extLst>
              </a:tr>
              <a:tr h="0">
                <a:tc>
                  <a:txBody>
                    <a:bodyPr/>
                    <a:lstStyle/>
                    <a:p>
                      <a:pPr>
                        <a:lnSpc>
                          <a:spcPct val="107000"/>
                        </a:lnSpc>
                        <a:spcAft>
                          <a:spcPts val="800"/>
                        </a:spcAft>
                      </a:pPr>
                      <a:r>
                        <a:rPr lang="en-IN" sz="1200" kern="100">
                          <a:effectLst/>
                        </a:rPr>
                        <a:t>Average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4.24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960226"/>
                  </a:ext>
                </a:extLst>
              </a:tr>
              <a:tr h="0">
                <a:tc>
                  <a:txBody>
                    <a:bodyPr/>
                    <a:lstStyle/>
                    <a:p>
                      <a:pPr>
                        <a:lnSpc>
                          <a:spcPct val="107000"/>
                        </a:lnSpc>
                        <a:spcAft>
                          <a:spcPts val="800"/>
                        </a:spcAft>
                      </a:pPr>
                      <a:r>
                        <a:rPr lang="en-IN" sz="1200" kern="100">
                          <a:effectLst/>
                        </a:rPr>
                        <a:t>Maximum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3536563"/>
                  </a:ext>
                </a:extLst>
              </a:tr>
              <a:tr h="0">
                <a:tc>
                  <a:txBody>
                    <a:bodyPr/>
                    <a:lstStyle/>
                    <a:p>
                      <a:pPr>
                        <a:lnSpc>
                          <a:spcPct val="107000"/>
                        </a:lnSpc>
                        <a:spcAft>
                          <a:spcPts val="800"/>
                        </a:spcAft>
                      </a:pPr>
                      <a:r>
                        <a:rPr lang="en-IN" sz="1200" kern="100">
                          <a:effectLst/>
                        </a:rPr>
                        <a:t>Standard deviation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rPr>
                        <a:t>0.65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41027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F3F1E7-2FB5-E040-0FD7-48A362E5E450}"/>
              </a:ext>
            </a:extLst>
          </p:cNvPr>
          <p:cNvSpPr>
            <a:spLocks noGrp="1"/>
          </p:cNvSpPr>
          <p:nvPr>
            <p:ph type="title"/>
          </p:nvPr>
        </p:nvSpPr>
        <p:spPr>
          <a:xfrm>
            <a:off x="838200" y="365125"/>
            <a:ext cx="10515600" cy="1301115"/>
          </a:xfrm>
        </p:spPr>
        <p:txBody>
          <a:bodyPr>
            <a:norm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There were some missing values in the data in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Quantity,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ReturnQuantity</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Final_Cost</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Final_Sales</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RtnMRP</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has been handled and has been adjusted by the most repeated values by doing the recursive function.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9" name="Table 8">
            <a:extLst>
              <a:ext uri="{FF2B5EF4-FFF2-40B4-BE49-F238E27FC236}">
                <a16:creationId xmlns:a16="http://schemas.microsoft.com/office/drawing/2014/main" id="{A3667D63-EA40-BA8D-DCBC-6118048E6600}"/>
              </a:ext>
            </a:extLst>
          </p:cNvPr>
          <p:cNvGraphicFramePr>
            <a:graphicFrameLocks noGrp="1"/>
          </p:cNvGraphicFramePr>
          <p:nvPr>
            <p:extLst>
              <p:ext uri="{D42A27DB-BD31-4B8C-83A1-F6EECF244321}">
                <p14:modId xmlns:p14="http://schemas.microsoft.com/office/powerpoint/2010/main" val="3552326334"/>
              </p:ext>
            </p:extLst>
          </p:nvPr>
        </p:nvGraphicFramePr>
        <p:xfrm>
          <a:off x="838200" y="1221137"/>
          <a:ext cx="7531106" cy="4210677"/>
        </p:xfrm>
        <a:graphic>
          <a:graphicData uri="http://schemas.openxmlformats.org/drawingml/2006/table">
            <a:tbl>
              <a:tblPr firstRow="1" firstCol="1" bandRow="1">
                <a:tableStyleId>{2C2D7396-3E8A-4C48-A43C-EBEA59809495}</a:tableStyleId>
              </a:tblPr>
              <a:tblGrid>
                <a:gridCol w="3765553">
                  <a:extLst>
                    <a:ext uri="{9D8B030D-6E8A-4147-A177-3AD203B41FA5}">
                      <a16:colId xmlns:a16="http://schemas.microsoft.com/office/drawing/2014/main" val="1461212961"/>
                    </a:ext>
                  </a:extLst>
                </a:gridCol>
                <a:gridCol w="3765553">
                  <a:extLst>
                    <a:ext uri="{9D8B030D-6E8A-4147-A177-3AD203B41FA5}">
                      <a16:colId xmlns:a16="http://schemas.microsoft.com/office/drawing/2014/main" val="1681379094"/>
                    </a:ext>
                  </a:extLst>
                </a:gridCol>
              </a:tblGrid>
              <a:tr h="467853">
                <a:tc>
                  <a:txBody>
                    <a:bodyPr/>
                    <a:lstStyle/>
                    <a:p>
                      <a:pPr algn="just">
                        <a:lnSpc>
                          <a:spcPct val="107000"/>
                        </a:lnSpc>
                        <a:spcAft>
                          <a:spcPts val="800"/>
                        </a:spcAft>
                      </a:pPr>
                      <a:r>
                        <a:rPr lang="en-IN" sz="1400" kern="100">
                          <a:effectLst/>
                        </a:rPr>
                        <a:t>Total Rows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14192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542397"/>
                  </a:ext>
                </a:extLst>
              </a:tr>
              <a:tr h="467853">
                <a:tc>
                  <a:txBody>
                    <a:bodyPr/>
                    <a:lstStyle/>
                    <a:p>
                      <a:pPr algn="just">
                        <a:lnSpc>
                          <a:spcPct val="107000"/>
                        </a:lnSpc>
                        <a:spcAft>
                          <a:spcPts val="800"/>
                        </a:spcAft>
                      </a:pPr>
                      <a:r>
                        <a:rPr lang="en-IN" sz="1400" kern="100">
                          <a:effectLst/>
                        </a:rPr>
                        <a:t>Min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0560016"/>
                  </a:ext>
                </a:extLst>
              </a:tr>
              <a:tr h="467853">
                <a:tc>
                  <a:txBody>
                    <a:bodyPr/>
                    <a:lstStyle/>
                    <a:p>
                      <a:pPr algn="just">
                        <a:lnSpc>
                          <a:spcPct val="107000"/>
                        </a:lnSpc>
                        <a:spcAft>
                          <a:spcPts val="800"/>
                        </a:spcAft>
                      </a:pPr>
                      <a:r>
                        <a:rPr lang="en-IN" sz="1400" kern="100">
                          <a:effectLst/>
                        </a:rPr>
                        <a:t>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3548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782159"/>
                  </a:ext>
                </a:extLst>
              </a:tr>
              <a:tr h="467853">
                <a:tc>
                  <a:txBody>
                    <a:bodyPr/>
                    <a:lstStyle/>
                    <a:p>
                      <a:pPr algn="just">
                        <a:lnSpc>
                          <a:spcPct val="107000"/>
                        </a:lnSpc>
                        <a:spcAft>
                          <a:spcPts val="800"/>
                        </a:spcAft>
                      </a:pPr>
                      <a:r>
                        <a:rPr lang="en-IN" sz="1400" kern="100">
                          <a:effectLst/>
                        </a:rPr>
                        <a:t>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7102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568166"/>
                  </a:ext>
                </a:extLst>
              </a:tr>
              <a:tr h="467853">
                <a:tc>
                  <a:txBody>
                    <a:bodyPr/>
                    <a:lstStyle/>
                    <a:p>
                      <a:pPr algn="just">
                        <a:lnSpc>
                          <a:spcPct val="107000"/>
                        </a:lnSpc>
                        <a:spcAft>
                          <a:spcPts val="800"/>
                        </a:spcAft>
                      </a:pPr>
                      <a:r>
                        <a:rPr lang="en-IN" sz="1400" kern="100">
                          <a:effectLst/>
                        </a:rPr>
                        <a:t>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10657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779847"/>
                  </a:ext>
                </a:extLst>
              </a:tr>
              <a:tr h="467853">
                <a:tc>
                  <a:txBody>
                    <a:bodyPr/>
                    <a:lstStyle/>
                    <a:p>
                      <a:pPr algn="just">
                        <a:lnSpc>
                          <a:spcPct val="107000"/>
                        </a:lnSpc>
                        <a:spcAft>
                          <a:spcPts val="800"/>
                        </a:spcAft>
                      </a:pPr>
                      <a:r>
                        <a:rPr lang="en-IN" sz="1400" kern="100">
                          <a:effectLst/>
                        </a:rPr>
                        <a:t>Max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14217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903409"/>
                  </a:ext>
                </a:extLst>
              </a:tr>
              <a:tr h="467853">
                <a:tc>
                  <a:txBody>
                    <a:bodyPr/>
                    <a:lstStyle/>
                    <a:p>
                      <a:pPr algn="just">
                        <a:lnSpc>
                          <a:spcPct val="107000"/>
                        </a:lnSpc>
                        <a:spcAft>
                          <a:spcPts val="800"/>
                        </a:spcAft>
                      </a:pPr>
                      <a:r>
                        <a:rPr lang="en-IN" sz="1400" kern="100">
                          <a:effectLst/>
                        </a:rPr>
                        <a:t>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7103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607839"/>
                  </a:ext>
                </a:extLst>
              </a:tr>
              <a:tr h="467853">
                <a:tc>
                  <a:txBody>
                    <a:bodyPr/>
                    <a:lstStyle/>
                    <a:p>
                      <a:pPr algn="just">
                        <a:lnSpc>
                          <a:spcPct val="107000"/>
                        </a:lnSpc>
                        <a:spcAft>
                          <a:spcPts val="800"/>
                        </a:spcAft>
                      </a:pPr>
                      <a:r>
                        <a:rPr lang="en-IN" sz="1400" kern="100">
                          <a:effectLst/>
                        </a:rPr>
                        <a:t>Medain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a:effectLst/>
                        </a:rPr>
                        <a:t>7102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015775"/>
                  </a:ext>
                </a:extLst>
              </a:tr>
              <a:tr h="467853">
                <a:tc>
                  <a:txBody>
                    <a:bodyPr/>
                    <a:lstStyle/>
                    <a:p>
                      <a:pPr algn="just">
                        <a:lnSpc>
                          <a:spcPct val="107000"/>
                        </a:lnSpc>
                        <a:spcAft>
                          <a:spcPts val="800"/>
                        </a:spcAft>
                      </a:pPr>
                      <a:r>
                        <a:rPr lang="en-IN" sz="1400" kern="100">
                          <a:effectLst/>
                        </a:rPr>
                        <a:t>Standard Deviation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kern="100" dirty="0">
                          <a:effectLst/>
                        </a:rPr>
                        <a:t>4103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756872"/>
                  </a:ext>
                </a:extLst>
              </a:tr>
            </a:tbl>
          </a:graphicData>
        </a:graphic>
      </p:graphicFrame>
      <p:sp>
        <p:nvSpPr>
          <p:cNvPr id="10" name="Rectangle 3">
            <a:extLst>
              <a:ext uri="{FF2B5EF4-FFF2-40B4-BE49-F238E27FC236}">
                <a16:creationId xmlns:a16="http://schemas.microsoft.com/office/drawing/2014/main" id="{BBED3753-AAA4-F53A-6872-39E39C9B1E23}"/>
              </a:ext>
            </a:extLst>
          </p:cNvPr>
          <p:cNvSpPr>
            <a:spLocks noGrp="1" noChangeArrowheads="1"/>
          </p:cNvSpPr>
          <p:nvPr>
            <p:ph type="body" idx="1"/>
          </p:nvPr>
        </p:nvSpPr>
        <p:spPr bwMode="auto">
          <a:xfrm>
            <a:off x="304800" y="5420922"/>
            <a:ext cx="11887200"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There were some missing values which has kept as unknown, and some duplicates which has been dropped for the efficient data. There were outliers in the numerical data which has to be adjusted by the regular capping method using the IQR with the tail and head cutoff where it starts from 25% to 75% and the extreme values are being replaced by the most repeated ones.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185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41DF45-D5C8-B1B1-9820-D308838693E9}"/>
              </a:ext>
            </a:extLst>
          </p:cNvPr>
          <p:cNvPicPr>
            <a:picLocks noChangeAspect="1"/>
          </p:cNvPicPr>
          <p:nvPr/>
        </p:nvPicPr>
        <p:blipFill rotWithShape="1">
          <a:blip r:embed="rId4"/>
          <a:srcRect l="5703" t="16758" r="4759" b="2708"/>
          <a:stretch/>
        </p:blipFill>
        <p:spPr>
          <a:xfrm>
            <a:off x="1074656" y="1263493"/>
            <a:ext cx="9775596" cy="46851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TotalTime>
  <Words>762</Words>
  <Application>Microsoft Office PowerPoint</Application>
  <PresentationFormat>Widescreen</PresentationFormat>
  <Paragraphs>103</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Georgia</vt:lpstr>
      <vt:lpstr>Calibri</vt:lpstr>
      <vt:lpstr>Times New Roman</vt:lpstr>
      <vt:lpstr>Arial</vt:lpstr>
      <vt:lpstr>Office Theme</vt:lpstr>
      <vt:lpstr>OPTIMIZATION  OF  MEDICAL  INVENTORY.</vt:lpstr>
      <vt:lpstr>Contents</vt:lpstr>
      <vt:lpstr>Business Problem</vt:lpstr>
      <vt:lpstr>Project Overview and Scope</vt:lpstr>
      <vt:lpstr>Data Dictionary </vt:lpstr>
      <vt:lpstr>Exploratory Data Analysis [EDA]</vt:lpstr>
      <vt:lpstr>Data Preprocessing</vt:lpstr>
      <vt:lpstr>There were some missing values in the data in Quantity, ReturnQuantity, Final_Cost, Final_Sales and RtnMRP .  This has been handled and has been adjusted by the most repeated values by doing the recursive function. </vt:lpstr>
      <vt:lpstr>Data Visualization </vt:lpstr>
      <vt:lpstr>Data Visualisation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Gonda Rishika</cp:lastModifiedBy>
  <cp:revision>6</cp:revision>
  <dcterms:created xsi:type="dcterms:W3CDTF">2022-02-16T01:47:29Z</dcterms:created>
  <dcterms:modified xsi:type="dcterms:W3CDTF">2024-01-20T17:56:29Z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