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97" r:id="rId2"/>
    <p:sldId id="260" r:id="rId3"/>
    <p:sldId id="298" r:id="rId4"/>
    <p:sldId id="261" r:id="rId5"/>
    <p:sldId id="277" r:id="rId6"/>
    <p:sldId id="279" r:id="rId7"/>
    <p:sldId id="299" r:id="rId8"/>
    <p:sldId id="300" r:id="rId9"/>
    <p:sldId id="296" r:id="rId10"/>
  </p:sldIdLst>
  <p:sldSz cx="12192000" cy="6858000"/>
  <p:notesSz cx="6858000" cy="9144000"/>
  <p:embeddedFontLst>
    <p:embeddedFont>
      <p:font typeface="Baskerville Old Face" panose="02020602080505020303" pitchFamily="18" charset="0"/>
      <p:regular r:id="rId12"/>
    </p:embeddedFont>
    <p:embeddedFont>
      <p:font typeface="Georgia" panose="02040502050405020303" pitchFamily="18"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11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lumMod val="75000"/>
                  </a:schemeClr>
                </a:solidFill>
                <a:latin typeface="Baskerville Old Face" panose="02020602080505020303" pitchFamily="18" charset="0"/>
              </a:rPr>
              <a:t>Liver </a:t>
            </a:r>
            <a:r>
              <a:rPr lang="en-IN" dirty="0" err="1">
                <a:solidFill>
                  <a:schemeClr val="accent1">
                    <a:lumMod val="75000"/>
                  </a:schemeClr>
                </a:solidFill>
                <a:latin typeface="Baskerville Old Face" panose="02020602080505020303" pitchFamily="18" charset="0"/>
              </a:rPr>
              <a:t>Tumor</a:t>
            </a:r>
            <a:r>
              <a:rPr lang="en-IN" dirty="0">
                <a:solidFill>
                  <a:schemeClr val="accent1">
                    <a:lumMod val="75000"/>
                  </a:schemeClr>
                </a:solidFill>
                <a:latin typeface="Baskerville Old Face" panose="02020602080505020303" pitchFamily="18" charset="0"/>
              </a:rPr>
              <a:t> Classification Using Deep Learning.</a:t>
            </a:r>
          </a:p>
        </p:txBody>
      </p:sp>
      <p:sp>
        <p:nvSpPr>
          <p:cNvPr id="3" name="Text Placeholder 2"/>
          <p:cNvSpPr>
            <a:spLocks noGrp="1"/>
          </p:cNvSpPr>
          <p:nvPr>
            <p:ph type="body" idx="1"/>
          </p:nvPr>
        </p:nvSpPr>
        <p:spPr/>
        <p:txBody>
          <a:bodyPr>
            <a:normAutofit/>
          </a:bodyPr>
          <a:lstStyle/>
          <a:p>
            <a:pPr marL="114300" indent="0" algn="l">
              <a:buNone/>
            </a:pPr>
            <a:r>
              <a:rPr lang="en-US" sz="2200" b="1" dirty="0">
                <a:solidFill>
                  <a:srgbClr val="1F2328"/>
                </a:solidFill>
                <a:latin typeface="Times New Roman" panose="02020603050405020304" pitchFamily="18" charset="0"/>
                <a:cs typeface="Times New Roman" panose="02020603050405020304" pitchFamily="18" charset="0"/>
              </a:rPr>
              <a:t>Tools </a:t>
            </a:r>
            <a:r>
              <a:rPr lang="en-US" sz="2200" b="1" i="0" dirty="0">
                <a:solidFill>
                  <a:srgbClr val="1F2328"/>
                </a:solidFill>
                <a:effectLst/>
                <a:latin typeface="Times New Roman" panose="02020603050405020304" pitchFamily="18" charset="0"/>
                <a:cs typeface="Times New Roman" panose="02020603050405020304" pitchFamily="18" charset="0"/>
              </a:rPr>
              <a:t>: </a:t>
            </a:r>
            <a:r>
              <a:rPr lang="en-US" sz="2200" i="0" dirty="0">
                <a:solidFill>
                  <a:srgbClr val="1F2328"/>
                </a:solidFill>
                <a:effectLst/>
                <a:latin typeface="Times New Roman" panose="02020603050405020304" pitchFamily="18" charset="0"/>
                <a:cs typeface="Times New Roman" panose="02020603050405020304" pitchFamily="18" charset="0"/>
              </a:rPr>
              <a:t>Python , CNN</a:t>
            </a:r>
            <a:endParaRPr lang="en-US" sz="22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endParaRPr lang="en-US" sz="22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endParaRPr lang="en-US" sz="2200" b="1" i="0" dirty="0">
              <a:solidFill>
                <a:srgbClr val="1F2328"/>
              </a:solidFill>
              <a:effectLst/>
              <a:latin typeface="Times New Roman" panose="02020603050405020304" pitchFamily="18" charset="0"/>
              <a:cs typeface="Times New Roman" panose="02020603050405020304" pitchFamily="18" charset="0"/>
            </a:endParaRPr>
          </a:p>
          <a:p>
            <a:pPr marL="114300" indent="0" algn="l">
              <a:buNone/>
            </a:pPr>
            <a:r>
              <a:rPr lang="en-US" sz="2200" b="1" i="0" dirty="0">
                <a:solidFill>
                  <a:srgbClr val="1F2328"/>
                </a:solidFill>
                <a:effectLst/>
                <a:latin typeface="Times New Roman" panose="02020603050405020304" pitchFamily="18" charset="0"/>
                <a:cs typeface="Times New Roman" panose="02020603050405020304" pitchFamily="18" charset="0"/>
              </a:rPr>
              <a:t>📂 Overview</a:t>
            </a:r>
          </a:p>
          <a:p>
            <a:pPr marL="114300" indent="0" algn="l">
              <a:buNone/>
            </a:pPr>
            <a:r>
              <a:rPr lang="en-US" sz="2000" b="0" i="0" dirty="0">
                <a:solidFill>
                  <a:srgbClr val="0D0D0D"/>
                </a:solidFill>
                <a:effectLst/>
                <a:latin typeface="Times New Roman" panose="02020603050405020304" pitchFamily="18" charset="0"/>
                <a:cs typeface="Times New Roman" panose="02020603050405020304" pitchFamily="18" charset="0"/>
              </a:rPr>
              <a:t>The goal is to develop a deep learning model capable of accurately detecting liver tumors from medical imaging scans such as histopathological images.</a:t>
            </a:r>
          </a:p>
          <a:p>
            <a:pPr marL="571500" indent="-457200" algn="l">
              <a:buAutoNum type="arabicPeriod"/>
            </a:pPr>
            <a:r>
              <a:rPr lang="en-US" sz="2000" dirty="0">
                <a:solidFill>
                  <a:srgbClr val="0D0D0D"/>
                </a:solidFill>
                <a:latin typeface="Times New Roman" panose="02020603050405020304" pitchFamily="18" charset="0"/>
                <a:cs typeface="Times New Roman" panose="02020603050405020304" pitchFamily="18" charset="0"/>
              </a:rPr>
              <a:t>Data preparation.</a:t>
            </a:r>
          </a:p>
          <a:p>
            <a:pPr marL="571500" indent="-457200" algn="l">
              <a:buAutoNum type="arabicPeriod"/>
            </a:pPr>
            <a:r>
              <a:rPr lang="en-US" sz="2000" dirty="0">
                <a:solidFill>
                  <a:srgbClr val="0D0D0D"/>
                </a:solidFill>
                <a:latin typeface="Times New Roman" panose="02020603050405020304" pitchFamily="18" charset="0"/>
                <a:cs typeface="Times New Roman" panose="02020603050405020304" pitchFamily="18" charset="0"/>
              </a:rPr>
              <a:t>Data augmentation.</a:t>
            </a:r>
          </a:p>
          <a:p>
            <a:pPr marL="571500" indent="-457200" algn="l">
              <a:buAutoNum type="arabicPeriod"/>
            </a:pPr>
            <a:r>
              <a:rPr lang="en-US" sz="2000" dirty="0">
                <a:solidFill>
                  <a:srgbClr val="0D0D0D"/>
                </a:solidFill>
                <a:latin typeface="Times New Roman" panose="02020603050405020304" pitchFamily="18" charset="0"/>
                <a:cs typeface="Times New Roman" panose="02020603050405020304" pitchFamily="18" charset="0"/>
              </a:rPr>
              <a:t>CNN, Model Building and Deployment.</a:t>
            </a:r>
            <a:endParaRPr lang="en-IN" sz="2000" dirty="0">
              <a:latin typeface="Times New Roman" panose="02020603050405020304" pitchFamily="18" charset="0"/>
              <a:cs typeface="Times New Roman" panose="02020603050405020304" pitchFamily="18" charset="0"/>
            </a:endParaRPr>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1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sp>
        <p:nvSpPr>
          <p:cNvPr id="4" name="Text Placeholder 3">
            <a:extLst>
              <a:ext uri="{FF2B5EF4-FFF2-40B4-BE49-F238E27FC236}">
                <a16:creationId xmlns:a16="http://schemas.microsoft.com/office/drawing/2014/main" id="{5C6F2BE1-7520-27DD-781D-519EF72076D5}"/>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current landscape of liver disease diagnostics, the identification classification of liver tumors present challenges related to accuracy, efficiency and timely intervention. Traditional methods heavily rely on manual interpretation of medical imaging data, leading to potential delays, subjective interpretations and varying levels of expertise across healthcare professionals.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 a result, there is a critical need to implement AI, in liver tumor classification to </a:t>
            </a:r>
            <a:r>
              <a:rPr lang="en-US" sz="2400" dirty="0" err="1">
                <a:latin typeface="Times New Roman" panose="02020603050405020304" pitchFamily="18" charset="0"/>
                <a:cs typeface="Times New Roman" panose="02020603050405020304" pitchFamily="18" charset="0"/>
              </a:rPr>
              <a:t>addres</a:t>
            </a:r>
            <a:r>
              <a:rPr lang="en-US" sz="2400" dirty="0">
                <a:latin typeface="Times New Roman" panose="02020603050405020304" pitchFamily="18" charset="0"/>
                <a:cs typeface="Times New Roman" panose="02020603050405020304" pitchFamily="18" charset="0"/>
              </a:rPr>
              <a:t> these challenges and revolutionize the diagnostic process.</a:t>
            </a:r>
            <a:endParaRPr lang="en-IN" sz="2400" dirty="0">
              <a:latin typeface="Times New Roman" panose="02020603050405020304" pitchFamily="18" charset="0"/>
              <a:cs typeface="Times New Roman" panose="02020603050405020304" pitchFamily="18" charset="0"/>
            </a:endParaRPr>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E3447AFF-3E98-210D-24E2-E19CA9805664}"/>
              </a:ext>
            </a:extLst>
          </p:cNvPr>
          <p:cNvSpPr>
            <a:spLocks noGrp="1"/>
          </p:cNvSpPr>
          <p:nvPr>
            <p:ph type="body"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Data Collection: Gather a dataset of histopathological images of liver tissue samples, along with corresponding labels indicating the presence or absence of tumors. Collaborate with medical institutions to collect high-quality, annotated image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Development: Design and train a deep learning model capable of accurately detecting liver tumors from histopathological images. Experiment with various architectures, such as convolutional neural networks (CNNs), tailored to image classification tasks.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Evaluation: Evaluate the performance of the trained model using metrics such as accuracy, precision, recall, and F1-score. Validate the model's effectiveness in detecting liver tumors compared to manual assessments by pathologists.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Integration and Deployment: Integrate the trained deep learning model into existing histopathological analysis workflows. Develop a user-friendly interface for pathologists to upload images and receive automated tumor detection results.</a:t>
            </a:r>
            <a:endParaRPr lang="en-IN" dirty="0">
              <a:latin typeface="Times New Roman" panose="02020603050405020304" pitchFamily="18" charset="0"/>
              <a:cs typeface="Times New Roman" panose="02020603050405020304" pitchFamily="18" charset="0"/>
            </a:endParaRPr>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838200" y="760186"/>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Image Preprocessing</a:t>
            </a:r>
            <a:endParaRPr dirty="0"/>
          </a:p>
        </p:txBody>
      </p:sp>
      <p:sp>
        <p:nvSpPr>
          <p:cNvPr id="2" name="Text Placeholder 1">
            <a:extLst>
              <a:ext uri="{FF2B5EF4-FFF2-40B4-BE49-F238E27FC236}">
                <a16:creationId xmlns:a16="http://schemas.microsoft.com/office/drawing/2014/main" id="{D290C080-64E4-22AE-F331-E7C338E5EABD}"/>
              </a:ext>
            </a:extLst>
          </p:cNvPr>
          <p:cNvSpPr>
            <a:spLocks noGrp="1"/>
          </p:cNvSpPr>
          <p:nvPr>
            <p:ph type="body"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Data augmentation is a technique commonly used in image classification tasks to artificially increase the diversity and size of the training dataset. By applying various transformations to the original images, such as rotation, scaling, flipping, cropping, and adjusting brightness or contrast, data augmentation helps prevent overfitting and improves the generalization ability of deep learning models.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Rotation: Randomly rotate the image by a certain angle to simulate different viewpoints.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Scaling: Randomly resize the image by zooming in or out to simulate different scales.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Horizontal and Vertical Flipping: Flip the image horizontally or vertically to introduce variations in orientation.</a:t>
            </a:r>
            <a:endParaRPr lang="en-IN" dirty="0">
              <a:latin typeface="Times New Roman" panose="02020603050405020304" pitchFamily="18" charset="0"/>
              <a:cs typeface="Times New Roman" panose="02020603050405020304" pitchFamily="18" charset="0"/>
            </a:endParaRPr>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838200" y="677086"/>
            <a:ext cx="10515600" cy="7016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dirty="0">
                <a:latin typeface="Times New Roman" panose="02020603050405020304" pitchFamily="18" charset="0"/>
                <a:cs typeface="Times New Roman" panose="02020603050405020304" pitchFamily="18" charset="0"/>
              </a:rPr>
              <a:t>Models Used</a:t>
            </a:r>
            <a:endParaRPr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B3D12FBE-E6D3-66D0-BC2D-68F8E6802D40}"/>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ResNet50</a:t>
            </a:r>
          </a:p>
          <a:p>
            <a:r>
              <a:rPr lang="en-IN" dirty="0">
                <a:latin typeface="Times New Roman" panose="02020603050405020304" pitchFamily="18" charset="0"/>
                <a:cs typeface="Times New Roman" panose="02020603050405020304" pitchFamily="18" charset="0"/>
              </a:rPr>
              <a:t>MobileNetV2</a:t>
            </a:r>
          </a:p>
          <a:p>
            <a:r>
              <a:rPr lang="en-IN" dirty="0" err="1">
                <a:latin typeface="Times New Roman" panose="02020603050405020304" pitchFamily="18" charset="0"/>
                <a:cs typeface="Times New Roman" panose="02020603050405020304" pitchFamily="18" charset="0"/>
              </a:rPr>
              <a:t>EfficientNet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DenseNet</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NasNet</a:t>
            </a:r>
            <a:endParaRPr lang="en-IN"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678A-29F0-0019-3D15-C0DAF103C33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1.1 Conclusion : </a:t>
            </a:r>
          </a:p>
        </p:txBody>
      </p:sp>
      <p:sp>
        <p:nvSpPr>
          <p:cNvPr id="3" name="Text Placeholder 2">
            <a:extLst>
              <a:ext uri="{FF2B5EF4-FFF2-40B4-BE49-F238E27FC236}">
                <a16:creationId xmlns:a16="http://schemas.microsoft.com/office/drawing/2014/main" id="{F5014885-D875-8C3D-5590-E44B82B2DE6C}"/>
              </a:ext>
            </a:extLst>
          </p:cNvPr>
          <p:cNvSpPr>
            <a:spLocks noGrp="1"/>
          </p:cNvSpPr>
          <p:nvPr>
            <p:ph type="body" idx="1"/>
          </p:nvPr>
        </p:nvSpPr>
        <p:spPr/>
        <p:txBody>
          <a:bodyPr>
            <a:normAutofit fontScale="55000" lnSpcReduction="20000"/>
          </a:bodyPr>
          <a:lstStyle/>
          <a:p>
            <a:pPr algn="l"/>
            <a:r>
              <a:rPr lang="en-US" sz="4400" b="0" i="0" dirty="0">
                <a:solidFill>
                  <a:srgbClr val="0D0D0D"/>
                </a:solidFill>
                <a:effectLst/>
                <a:latin typeface="Times New Roman" panose="02020603050405020304" pitchFamily="18" charset="0"/>
                <a:cs typeface="Times New Roman" panose="02020603050405020304" pitchFamily="18" charset="0"/>
              </a:rPr>
              <a:t>In conclusion, the process of tackling the liver tumor classification task began with data augmentation, where various transformations were applied to the dataset to increase its diversity and size. Subsequently, this augmented data was used for images classification, a task aimed at training a deep learning model to accurately classify histopathological images of liver tumors. For this purpose, the </a:t>
            </a:r>
            <a:r>
              <a:rPr lang="en-IN" sz="4400" dirty="0" err="1">
                <a:effectLst/>
                <a:latin typeface="Times New Roman" panose="02020603050405020304" pitchFamily="18" charset="0"/>
                <a:ea typeface="Calibri" panose="020F0502020204030204" pitchFamily="34" charset="0"/>
              </a:rPr>
              <a:t>NasNet</a:t>
            </a:r>
            <a:r>
              <a:rPr lang="en-IN" sz="4400" dirty="0">
                <a:effectLst/>
                <a:latin typeface="Times New Roman" panose="02020603050405020304" pitchFamily="18" charset="0"/>
                <a:ea typeface="Calibri" panose="020F0502020204030204" pitchFamily="34" charset="0"/>
              </a:rPr>
              <a:t> model and Densenet121</a:t>
            </a:r>
            <a:r>
              <a:rPr lang="en-IN" sz="1800" dirty="0">
                <a:effectLst/>
                <a:latin typeface="Times New Roman" panose="02020603050405020304" pitchFamily="18" charset="0"/>
                <a:ea typeface="Calibri" panose="020F0502020204030204" pitchFamily="34" charset="0"/>
              </a:rPr>
              <a:t> </a:t>
            </a:r>
            <a:r>
              <a:rPr lang="en-US" sz="4400" b="0" i="0" dirty="0">
                <a:solidFill>
                  <a:srgbClr val="0D0D0D"/>
                </a:solidFill>
                <a:effectLst/>
                <a:latin typeface="Times New Roman" panose="02020603050405020304" pitchFamily="18" charset="0"/>
                <a:cs typeface="Times New Roman" panose="02020603050405020304" pitchFamily="18" charset="0"/>
              </a:rPr>
              <a:t>architecture was chosen as the backbone model due to its effectiveness in handling complex visual data.</a:t>
            </a:r>
          </a:p>
          <a:p>
            <a:pPr algn="l"/>
            <a:r>
              <a:rPr lang="en-US" sz="4400" b="0" i="0" dirty="0">
                <a:solidFill>
                  <a:srgbClr val="0D0D0D"/>
                </a:solidFill>
                <a:effectLst/>
                <a:latin typeface="Times New Roman" panose="02020603050405020304" pitchFamily="18" charset="0"/>
                <a:cs typeface="Times New Roman" panose="02020603050405020304" pitchFamily="18" charset="0"/>
              </a:rPr>
              <a:t>Through rigorous training and optimization, the </a:t>
            </a:r>
            <a:r>
              <a:rPr lang="en-IN" sz="4400" dirty="0" err="1">
                <a:effectLst/>
                <a:latin typeface="Times New Roman" panose="02020603050405020304" pitchFamily="18" charset="0"/>
                <a:ea typeface="Calibri" panose="020F0502020204030204" pitchFamily="34" charset="0"/>
              </a:rPr>
              <a:t>NasNet</a:t>
            </a:r>
            <a:r>
              <a:rPr lang="en-IN" sz="4400" dirty="0">
                <a:effectLst/>
                <a:latin typeface="Times New Roman" panose="02020603050405020304" pitchFamily="18" charset="0"/>
                <a:ea typeface="Calibri" panose="020F0502020204030204" pitchFamily="34" charset="0"/>
              </a:rPr>
              <a:t> model and Densenet121 </a:t>
            </a:r>
            <a:r>
              <a:rPr lang="en-US" sz="4400" b="0" i="0" dirty="0">
                <a:solidFill>
                  <a:srgbClr val="0D0D0D"/>
                </a:solidFill>
                <a:effectLst/>
                <a:latin typeface="Times New Roman" panose="02020603050405020304" pitchFamily="18" charset="0"/>
                <a:cs typeface="Times New Roman" panose="02020603050405020304" pitchFamily="18" charset="0"/>
              </a:rPr>
              <a:t>achieved an impressive accuracy rate of 95% on the validation dataset. This high accuracy indicates the model's capability to distinguish between different types of liver tumors with a high degree of precision, which is crucial for accurate diagnosis and treatment planning.</a:t>
            </a:r>
          </a:p>
          <a:p>
            <a:endParaRPr lang="en-IN" dirty="0"/>
          </a:p>
        </p:txBody>
      </p:sp>
    </p:spTree>
    <p:extLst>
      <p:ext uri="{BB962C8B-B14F-4D97-AF65-F5344CB8AC3E}">
        <p14:creationId xmlns:p14="http://schemas.microsoft.com/office/powerpoint/2010/main" val="236918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4350-B28B-511C-FF3B-CF446FAC7F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1.2 Conclusion :</a:t>
            </a:r>
          </a:p>
        </p:txBody>
      </p:sp>
      <p:sp>
        <p:nvSpPr>
          <p:cNvPr id="3" name="Text Placeholder 2">
            <a:extLst>
              <a:ext uri="{FF2B5EF4-FFF2-40B4-BE49-F238E27FC236}">
                <a16:creationId xmlns:a16="http://schemas.microsoft.com/office/drawing/2014/main" id="{56836DAD-6A1D-EC38-9A41-AC56CE08F174}"/>
              </a:ext>
            </a:extLst>
          </p:cNvPr>
          <p:cNvSpPr>
            <a:spLocks noGrp="1"/>
          </p:cNvSpPr>
          <p:nvPr>
            <p:ph type="body" idx="1"/>
          </p:nvPr>
        </p:nvSpPr>
        <p:spPr/>
        <p:txBody>
          <a:bodyPr>
            <a:normAutofit fontScale="85000" lnSpcReduction="20000"/>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Furthermore, to make the model accessible and usable by healthcare professionals and stakeholders, a deployment strategy was implemented using Flask, a lightweight web framework for Python. By deploying the model as a Flask web application, users can upload histopathological images of liver tumors and receive real-time predictions on the type of tumor present in the image. This deployment approach enhances the accessibility and practicality of the model, allowing it to be seamlessly integrated into clinical workflows and decision-making processes.</a:t>
            </a:r>
          </a:p>
          <a:p>
            <a:pPr algn="l"/>
            <a:r>
              <a:rPr lang="en-US" sz="2800" b="0" i="0" dirty="0">
                <a:solidFill>
                  <a:srgbClr val="0D0D0D"/>
                </a:solidFill>
                <a:effectLst/>
                <a:latin typeface="Times New Roman" panose="02020603050405020304" pitchFamily="18" charset="0"/>
                <a:cs typeface="Times New Roman" panose="02020603050405020304" pitchFamily="18" charset="0"/>
              </a:rPr>
              <a:t>Overall, the successful implementation of data augmentation, images classification using </a:t>
            </a:r>
            <a:r>
              <a:rPr lang="en-IN" dirty="0" err="1">
                <a:effectLst/>
                <a:latin typeface="Times New Roman" panose="02020603050405020304" pitchFamily="18" charset="0"/>
                <a:ea typeface="Calibri" panose="020F0502020204030204" pitchFamily="34" charset="0"/>
              </a:rPr>
              <a:t>NasNet</a:t>
            </a:r>
            <a:r>
              <a:rPr lang="en-IN" dirty="0">
                <a:effectLst/>
                <a:latin typeface="Times New Roman" panose="02020603050405020304" pitchFamily="18" charset="0"/>
                <a:ea typeface="Calibri" panose="020F0502020204030204" pitchFamily="34" charset="0"/>
              </a:rPr>
              <a:t> model and Densenet121 </a:t>
            </a:r>
            <a:r>
              <a:rPr lang="en-US" sz="2800" b="0" i="0" dirty="0">
                <a:solidFill>
                  <a:srgbClr val="0D0D0D"/>
                </a:solidFill>
                <a:effectLst/>
                <a:latin typeface="Times New Roman" panose="02020603050405020304" pitchFamily="18" charset="0"/>
                <a:cs typeface="Times New Roman" panose="02020603050405020304" pitchFamily="18" charset="0"/>
              </a:rPr>
              <a:t>, and deployment via Flask app represents a significant advancement in leveraging deep learning techniques for liver tumor classification. With its high accuracy and user-friendly deployment, the developed solution has the potential to assist healthcare professionals in making more accurate and timely diagnoses, ultimately improving patient outcomes in the field of liver disease management.</a:t>
            </a:r>
          </a:p>
          <a:p>
            <a:endParaRPr lang="en-IN" dirty="0"/>
          </a:p>
        </p:txBody>
      </p:sp>
    </p:spTree>
    <p:extLst>
      <p:ext uri="{BB962C8B-B14F-4D97-AF65-F5344CB8AC3E}">
        <p14:creationId xmlns:p14="http://schemas.microsoft.com/office/powerpoint/2010/main" val="116581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740</Words>
  <Application>Microsoft Office PowerPoint</Application>
  <PresentationFormat>Widescreen</PresentationFormat>
  <Paragraphs>56</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Arial</vt:lpstr>
      <vt:lpstr>Times New Roman</vt:lpstr>
      <vt:lpstr>Georgia</vt:lpstr>
      <vt:lpstr>Baskerville Old Face</vt:lpstr>
      <vt:lpstr>Office Theme</vt:lpstr>
      <vt:lpstr>Liver Tumor Classification Using Deep Learning.</vt:lpstr>
      <vt:lpstr>Contents</vt:lpstr>
      <vt:lpstr>Business Problem</vt:lpstr>
      <vt:lpstr>Project Overview and Scope</vt:lpstr>
      <vt:lpstr>Image Preprocessing</vt:lpstr>
      <vt:lpstr>Models Used</vt:lpstr>
      <vt:lpstr>1.1 Conclusion : </vt:lpstr>
      <vt:lpstr>1.2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Gonda Rishika</cp:lastModifiedBy>
  <cp:revision>7</cp:revision>
  <dcterms:created xsi:type="dcterms:W3CDTF">2022-02-16T01:47:29Z</dcterms:created>
  <dcterms:modified xsi:type="dcterms:W3CDTF">2024-02-29T19:43:55Z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