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4" r:id="rId19"/>
    <p:sldId id="273" r:id="rId20"/>
    <p:sldId id="275" r:id="rId21"/>
    <p:sldId id="287" r:id="rId22"/>
    <p:sldId id="288" r:id="rId23"/>
    <p:sldId id="289" r:id="rId24"/>
    <p:sldId id="290" r:id="rId25"/>
    <p:sldId id="291" r:id="rId26"/>
    <p:sldId id="277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3541-0E1A-417E-BF70-1AE4E6EEA72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hyperlink" Target="http://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mist/releases/download/v0.8.9/Ethereum-Wallet-win64-0-8-9.zi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9133"/>
          </a:xfrm>
        </p:spPr>
        <p:txBody>
          <a:bodyPr/>
          <a:lstStyle/>
          <a:p>
            <a:r>
              <a:rPr lang="en-US" dirty="0" smtClean="0"/>
              <a:t>Ethereum Private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0971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Tutorial &amp; Demo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4334" y="4964708"/>
            <a:ext cx="1330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Wenyan Qin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2017-05</a:t>
            </a:r>
          </a:p>
        </p:txBody>
      </p:sp>
    </p:spTree>
    <p:extLst>
      <p:ext uri="{BB962C8B-B14F-4D97-AF65-F5344CB8AC3E}">
        <p14:creationId xmlns:p14="http://schemas.microsoft.com/office/powerpoint/2010/main" val="7775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789" y="419121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42573" y="1348621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pic>
        <p:nvPicPr>
          <p:cNvPr id="10" name="Picture 9" descr="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3" y="1905414"/>
            <a:ext cx="460946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905414"/>
            <a:ext cx="4829175" cy="370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1479" y="1406679"/>
            <a:ext cx="97668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C:\Program Files\</a:t>
            </a:r>
            <a:r>
              <a:rPr lang="en-US" dirty="0" err="1" smtClean="0"/>
              <a:t>Geth</a:t>
            </a:r>
            <a:r>
              <a:rPr lang="en-US" dirty="0" smtClean="0"/>
              <a:t>&gt;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 Volume in drive C is Windows7_OS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Directory of C:\Program Files\</a:t>
            </a:r>
            <a:r>
              <a:rPr lang="en-US" dirty="0" err="1" smtClean="0"/>
              <a:t>Geth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04/27/2017  06:17 PM    &lt;DIR&gt;          .</a:t>
            </a:r>
          </a:p>
          <a:p>
            <a:r>
              <a:rPr lang="en-US" dirty="0" smtClean="0"/>
              <a:t>04/27/2017  06:17 PM    &lt;DIR&gt;          ..</a:t>
            </a:r>
          </a:p>
          <a:p>
            <a:r>
              <a:rPr lang="en-US" dirty="0" smtClean="0"/>
              <a:t>04/14/2017  07:02 PM         6,789,705 abigen.exe</a:t>
            </a:r>
          </a:p>
          <a:p>
            <a:r>
              <a:rPr lang="en-US" dirty="0" smtClean="0"/>
              <a:t>04/14/2017  07:02 PM        13,337,839 bootnode.exe</a:t>
            </a:r>
          </a:p>
          <a:p>
            <a:r>
              <a:rPr lang="en-US" dirty="0" smtClean="0"/>
              <a:t>04/14/2017  07:02 PM        13,019,114 evm.exe</a:t>
            </a:r>
          </a:p>
          <a:p>
            <a:r>
              <a:rPr lang="en-US" dirty="0" smtClean="0"/>
              <a:t>04/14/2017  07:02 PM        20,838,891 geth.exe</a:t>
            </a:r>
          </a:p>
          <a:p>
            <a:r>
              <a:rPr lang="en-US" dirty="0" smtClean="0"/>
              <a:t>04/14/2017  07:02 PM        10,012,805 puppeth.exe</a:t>
            </a:r>
          </a:p>
          <a:p>
            <a:r>
              <a:rPr lang="en-US" dirty="0" smtClean="0"/>
              <a:t>04/14/2017  07:02 PM         2,830,336 rlpdump.exe</a:t>
            </a:r>
          </a:p>
          <a:p>
            <a:r>
              <a:rPr lang="en-US" dirty="0" smtClean="0"/>
              <a:t>04/14/2017  07:02 PM        16,940,024 swarm.exe</a:t>
            </a:r>
          </a:p>
          <a:p>
            <a:r>
              <a:rPr lang="en-US" dirty="0" smtClean="0"/>
              <a:t>04/27/2017  06:17 PM           123,909 uninstall.exe</a:t>
            </a:r>
          </a:p>
          <a:p>
            <a:r>
              <a:rPr lang="en-US" dirty="0" smtClean="0"/>
              <a:t>               8 File(s)     83,892,623 bytes</a:t>
            </a:r>
          </a:p>
          <a:p>
            <a:r>
              <a:rPr lang="en-US" dirty="0" smtClean="0"/>
              <a:t>               2 Dir(s)  34,893,565,952 bytes free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5548" y="580647"/>
            <a:ext cx="863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- utilities</a:t>
            </a:r>
          </a:p>
        </p:txBody>
      </p:sp>
    </p:spTree>
    <p:extLst>
      <p:ext uri="{BB962C8B-B14F-4D97-AF65-F5344CB8AC3E}">
        <p14:creationId xmlns:p14="http://schemas.microsoft.com/office/powerpoint/2010/main" val="11615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7739" y="1180827"/>
            <a:ext cx="89114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C:\eth_dev\tnet01&gt;dir</a:t>
            </a:r>
          </a:p>
          <a:p>
            <a:r>
              <a:rPr lang="en-US" sz="1600" dirty="0" smtClean="0"/>
              <a:t>05/08/2017  11:31 AM               541 Genesis01.json</a:t>
            </a:r>
          </a:p>
          <a:p>
            <a:r>
              <a:rPr lang="en-US" sz="1600" dirty="0" smtClean="0"/>
              <a:t>05/08/2017  01:28 PM               852 Genesis02.json</a:t>
            </a:r>
          </a:p>
          <a:p>
            <a:endParaRPr lang="en-US" sz="1600" dirty="0" smtClean="0"/>
          </a:p>
          <a:p>
            <a:r>
              <a:rPr lang="en-US" sz="1600" dirty="0" smtClean="0"/>
              <a:t>C:\eth_dev\tnet01&gt;</a:t>
            </a:r>
            <a:r>
              <a:rPr lang="en-US" sz="1600" dirty="0" smtClean="0">
                <a:solidFill>
                  <a:srgbClr val="FF0000"/>
                </a:solidFill>
              </a:rPr>
              <a:t>cat Genesis01.json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config</a:t>
            </a:r>
            <a:r>
              <a:rPr lang="en-US" sz="1600" dirty="0" smtClean="0"/>
              <a:t>": {</a:t>
            </a:r>
          </a:p>
          <a:p>
            <a:r>
              <a:rPr lang="en-US" sz="1600" dirty="0" smtClean="0"/>
              <a:t>        "</a:t>
            </a:r>
            <a:r>
              <a:rPr lang="en-US" sz="1600" dirty="0" err="1" smtClean="0"/>
              <a:t>chainId</a:t>
            </a:r>
            <a:r>
              <a:rPr lang="en-US" sz="1600" dirty="0" smtClean="0"/>
              <a:t>": 0,</a:t>
            </a:r>
          </a:p>
          <a:p>
            <a:r>
              <a:rPr lang="en-US" sz="1600" dirty="0" smtClean="0"/>
              <a:t>        "</a:t>
            </a:r>
            <a:r>
              <a:rPr lang="en-US" sz="1600" dirty="0" err="1" smtClean="0"/>
              <a:t>homesteadBlock</a:t>
            </a:r>
            <a:r>
              <a:rPr lang="en-US" sz="1600" dirty="0" smtClean="0"/>
              <a:t>": 0,</a:t>
            </a:r>
          </a:p>
          <a:p>
            <a:r>
              <a:rPr lang="en-US" sz="1600" dirty="0" smtClean="0"/>
              <a:t>        "eip155Block": 0,</a:t>
            </a:r>
          </a:p>
          <a:p>
            <a:r>
              <a:rPr lang="en-US" sz="1600" dirty="0" smtClean="0"/>
              <a:t>        "eip158Block": 0</a:t>
            </a:r>
          </a:p>
          <a:p>
            <a:r>
              <a:rPr lang="en-US" sz="1600" dirty="0" smtClean="0"/>
              <a:t>    },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alloc</a:t>
            </a:r>
            <a:r>
              <a:rPr lang="en-US" sz="1600" dirty="0" smtClean="0"/>
              <a:t>"      : {},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coinbase</a:t>
            </a:r>
            <a:r>
              <a:rPr lang="en-US" sz="1600" dirty="0" smtClean="0"/>
              <a:t>"   : "0x0000000000000000000000000000000000000000",</a:t>
            </a:r>
          </a:p>
          <a:p>
            <a:r>
              <a:rPr lang="en-US" sz="1600" dirty="0" smtClean="0"/>
              <a:t>  "difficulty" : "0x20000",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extraData</a:t>
            </a:r>
            <a:r>
              <a:rPr lang="en-US" sz="1600" dirty="0" smtClean="0"/>
              <a:t>"  : "",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gasLimit</a:t>
            </a:r>
            <a:r>
              <a:rPr lang="en-US" sz="1600" dirty="0" smtClean="0"/>
              <a:t>"   : "0x2fefd8",</a:t>
            </a:r>
          </a:p>
          <a:p>
            <a:r>
              <a:rPr lang="en-US" sz="1600" dirty="0" smtClean="0"/>
              <a:t>  "nonce"      : "0x0000000000000042",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mixhash</a:t>
            </a:r>
            <a:r>
              <a:rPr lang="en-US" sz="1600" dirty="0" smtClean="0"/>
              <a:t>"    : "0x0000000000000000000000000000000000000000000000000000000000000000",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parentHash</a:t>
            </a:r>
            <a:r>
              <a:rPr lang="en-US" sz="1600" dirty="0" smtClean="0"/>
              <a:t>" : "0x0000000000000000000000000000000000000000000000000000000000000000",</a:t>
            </a:r>
          </a:p>
          <a:p>
            <a:r>
              <a:rPr lang="en-US" sz="1600" dirty="0" smtClean="0"/>
              <a:t>  "timestamp"  : "0x00"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487" y="448125"/>
            <a:ext cx="728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12030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49" y="1975958"/>
            <a:ext cx="9899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C:\eth_dev\tnet01&gt;</a:t>
            </a:r>
            <a:r>
              <a:rPr lang="en-US" b="1" dirty="0" smtClean="0">
                <a:solidFill>
                  <a:srgbClr val="FF0000"/>
                </a:solidFill>
              </a:rPr>
              <a:t>geth --</a:t>
            </a:r>
            <a:r>
              <a:rPr lang="en-US" b="1" dirty="0" err="1" smtClean="0">
                <a:solidFill>
                  <a:srgbClr val="FF0000"/>
                </a:solidFill>
              </a:rPr>
              <a:t>datadir</a:t>
            </a:r>
            <a:r>
              <a:rPr lang="en-US" b="1" dirty="0" smtClean="0">
                <a:solidFill>
                  <a:srgbClr val="FF0000"/>
                </a:solidFill>
              </a:rPr>
              <a:t> data </a:t>
            </a:r>
            <a:r>
              <a:rPr lang="en-US" b="1" dirty="0" err="1" smtClean="0">
                <a:solidFill>
                  <a:srgbClr val="FF0000"/>
                </a:solidFill>
              </a:rPr>
              <a:t>init</a:t>
            </a:r>
            <a:r>
              <a:rPr lang="en-US" b="1" dirty="0" smtClean="0">
                <a:solidFill>
                  <a:srgbClr val="FF0000"/>
                </a:solidFill>
              </a:rPr>
              <a:t> Genesis01.json</a:t>
            </a:r>
          </a:p>
          <a:p>
            <a:endParaRPr lang="en-US" dirty="0" smtClean="0"/>
          </a:p>
          <a:p>
            <a:r>
              <a:rPr lang="en-US" dirty="0" smtClean="0"/>
              <a:t>WARN [05-08|14:24:37] No </a:t>
            </a:r>
            <a:r>
              <a:rPr lang="en-US" dirty="0" err="1" smtClean="0"/>
              <a:t>etherbase</a:t>
            </a:r>
            <a:r>
              <a:rPr lang="en-US" dirty="0" smtClean="0"/>
              <a:t> set and no accounts found as default</a:t>
            </a:r>
          </a:p>
          <a:p>
            <a:r>
              <a:rPr lang="en-US" dirty="0" smtClean="0"/>
              <a:t>INFO [05-08|14:24:37] Allocated cache and file handles         database=C:\\</a:t>
            </a:r>
            <a:r>
              <a:rPr lang="en-US" dirty="0" err="1" smtClean="0"/>
              <a:t>eth_dev</a:t>
            </a:r>
            <a:r>
              <a:rPr lang="en-US" dirty="0" smtClean="0"/>
              <a:t>\\tnet01\\data\\</a:t>
            </a:r>
            <a:r>
              <a:rPr lang="en-US" dirty="0" err="1" smtClean="0"/>
              <a:t>geth</a:t>
            </a:r>
            <a:r>
              <a:rPr lang="en-US" dirty="0" smtClean="0"/>
              <a:t>\\</a:t>
            </a:r>
            <a:r>
              <a:rPr lang="en-US" dirty="0" err="1" smtClean="0"/>
              <a:t>chaindata</a:t>
            </a:r>
            <a:r>
              <a:rPr lang="en-US" dirty="0" smtClean="0"/>
              <a:t> cache=128 handles=1024</a:t>
            </a:r>
          </a:p>
          <a:p>
            <a:r>
              <a:rPr lang="en-US" dirty="0" smtClean="0"/>
              <a:t>INFO [05-08|14:24:37] Writing custom genesis block</a:t>
            </a:r>
          </a:p>
          <a:p>
            <a:r>
              <a:rPr lang="en-US" dirty="0" smtClean="0"/>
              <a:t>INFO [05-08|14:24:37] Successfully wrote genesis state         hash=5e1fc7…d790e0</a:t>
            </a:r>
          </a:p>
          <a:p>
            <a:endParaRPr lang="en-US" dirty="0" smtClean="0"/>
          </a:p>
          <a:p>
            <a:r>
              <a:rPr lang="en-US" dirty="0" smtClean="0"/>
              <a:t>C:\eth_dev\tnet01&gt;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487" y="448125"/>
            <a:ext cx="73704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– initialize genesis state</a:t>
            </a:r>
          </a:p>
        </p:txBody>
      </p:sp>
    </p:spTree>
    <p:extLst>
      <p:ext uri="{BB962C8B-B14F-4D97-AF65-F5344CB8AC3E}">
        <p14:creationId xmlns:p14="http://schemas.microsoft.com/office/powerpoint/2010/main" val="10458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448125"/>
            <a:ext cx="9506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startup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2939" y="1187085"/>
            <a:ext cx="1048247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C:\eth_dev\tnet01&gt;</a:t>
            </a:r>
            <a:r>
              <a:rPr lang="en-US" sz="1600" b="1" dirty="0" smtClean="0">
                <a:solidFill>
                  <a:srgbClr val="FF0000"/>
                </a:solidFill>
              </a:rPr>
              <a:t>geth --</a:t>
            </a:r>
            <a:r>
              <a:rPr lang="en-US" sz="1600" b="1" dirty="0" err="1" smtClean="0">
                <a:solidFill>
                  <a:srgbClr val="FF0000"/>
                </a:solidFill>
              </a:rPr>
              <a:t>datadir</a:t>
            </a:r>
            <a:r>
              <a:rPr lang="en-US" sz="1600" b="1" dirty="0" smtClean="0">
                <a:solidFill>
                  <a:srgbClr val="FF0000"/>
                </a:solidFill>
              </a:rPr>
              <a:t> data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WARN [05-08|14:27:49] No </a:t>
            </a:r>
            <a:r>
              <a:rPr lang="en-US" sz="1400" dirty="0" err="1" smtClean="0"/>
              <a:t>etherbase</a:t>
            </a:r>
            <a:r>
              <a:rPr lang="en-US" sz="1400" dirty="0" smtClean="0"/>
              <a:t> set and no accounts found as default</a:t>
            </a:r>
          </a:p>
          <a:p>
            <a:r>
              <a:rPr lang="en-US" sz="1400" dirty="0" smtClean="0"/>
              <a:t>INFO [05-08|14:27:49] Starting peer-to-peer node               instance=</a:t>
            </a:r>
            <a:r>
              <a:rPr lang="en-US" sz="1400" dirty="0" err="1" smtClean="0"/>
              <a:t>Geth</a:t>
            </a:r>
            <a:r>
              <a:rPr lang="en-US" sz="1400" dirty="0" smtClean="0"/>
              <a:t>/v1.6.0-stable-facc47cb/windows-amd64/go1.8.1</a:t>
            </a:r>
          </a:p>
          <a:p>
            <a:r>
              <a:rPr lang="en-US" sz="1400" dirty="0" smtClean="0"/>
              <a:t>INFO [05-08|14:27:49] Allocated cache and file handles         database=C:\\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chaindata</a:t>
            </a:r>
            <a:r>
              <a:rPr lang="en-US" sz="1400" dirty="0" smtClean="0"/>
              <a:t> cache=128 handles=1024</a:t>
            </a:r>
          </a:p>
          <a:p>
            <a:r>
              <a:rPr lang="en-US" sz="1400" dirty="0" smtClean="0"/>
              <a:t>WARN [05-08|14:27:49] Upgrading chain database to use sequential keys</a:t>
            </a:r>
          </a:p>
          <a:p>
            <a:r>
              <a:rPr lang="en-US" sz="1400" dirty="0" smtClean="0"/>
              <a:t>INFO [05-08|14:27:49] Database conversion successful</a:t>
            </a:r>
          </a:p>
          <a:p>
            <a:r>
              <a:rPr lang="en-US" sz="1400" dirty="0" smtClean="0"/>
              <a:t>INFO [05-08|14:27:49] </a:t>
            </a:r>
            <a:r>
              <a:rPr lang="en-US" sz="1400" dirty="0" err="1" smtClean="0"/>
              <a:t>Initialised</a:t>
            </a:r>
            <a:r>
              <a:rPr lang="en-US" sz="1400" dirty="0" smtClean="0"/>
              <a:t> chain configuration          </a:t>
            </a:r>
            <a:r>
              <a:rPr lang="en-US" sz="1400" dirty="0" err="1" smtClean="0"/>
              <a:t>config</a:t>
            </a:r>
            <a:r>
              <a:rPr lang="en-US" sz="1400" dirty="0" smtClean="0"/>
              <a:t>="{</a:t>
            </a:r>
            <a:r>
              <a:rPr lang="en-US" sz="1400" dirty="0" err="1" smtClean="0"/>
              <a:t>ChainID</a:t>
            </a:r>
            <a:r>
              <a:rPr lang="en-US" sz="1400" dirty="0" smtClean="0"/>
              <a:t>: 0 Homestead: 0 DAO: &lt;nil&gt; </a:t>
            </a:r>
            <a:r>
              <a:rPr lang="en-US" sz="1400" dirty="0" err="1" smtClean="0"/>
              <a:t>DAOSupport</a:t>
            </a:r>
            <a:r>
              <a:rPr lang="en-US" sz="1400" dirty="0" smtClean="0"/>
              <a:t>: false EIP150: &lt;nil&gt; EIP155: 0 EIP158: 0 Engine: unknown}"</a:t>
            </a:r>
          </a:p>
          <a:p>
            <a:r>
              <a:rPr lang="en-US" sz="1400" dirty="0" smtClean="0"/>
              <a:t>INFO [05-08|14:27:49] Disk storage enabled for </a:t>
            </a:r>
            <a:r>
              <a:rPr lang="en-US" sz="1400" dirty="0" err="1" smtClean="0"/>
              <a:t>ethash</a:t>
            </a:r>
            <a:r>
              <a:rPr lang="en-US" sz="1400" dirty="0" smtClean="0"/>
              <a:t> caches   </a:t>
            </a:r>
            <a:r>
              <a:rPr lang="en-US" sz="1400" dirty="0" err="1" smtClean="0"/>
              <a:t>dir</a:t>
            </a:r>
            <a:r>
              <a:rPr lang="en-US" sz="1400" dirty="0" smtClean="0"/>
              <a:t>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ethash</a:t>
            </a:r>
            <a:r>
              <a:rPr lang="en-US" sz="1400" dirty="0" smtClean="0"/>
              <a:t> count=3</a:t>
            </a:r>
          </a:p>
          <a:p>
            <a:r>
              <a:rPr lang="en-US" sz="1400" dirty="0" smtClean="0"/>
              <a:t>INFO [05-08|14:27:49] Disk storage enabled for </a:t>
            </a:r>
            <a:r>
              <a:rPr lang="en-US" sz="1400" dirty="0" err="1" smtClean="0"/>
              <a:t>ethash</a:t>
            </a:r>
            <a:r>
              <a:rPr lang="en-US" sz="1400" dirty="0" smtClean="0"/>
              <a:t> DAGs     </a:t>
            </a:r>
            <a:r>
              <a:rPr lang="en-US" sz="1400" dirty="0" err="1" smtClean="0"/>
              <a:t>dir</a:t>
            </a:r>
            <a:r>
              <a:rPr lang="en-US" sz="1400" dirty="0" smtClean="0"/>
              <a:t>=C:\\Users\\Dou\\</a:t>
            </a:r>
            <a:r>
              <a:rPr lang="en-US" sz="1400" dirty="0" err="1" smtClean="0"/>
              <a:t>AppData</a:t>
            </a:r>
            <a:r>
              <a:rPr lang="en-US" sz="1400" dirty="0" smtClean="0"/>
              <a:t>\\</a:t>
            </a:r>
            <a:r>
              <a:rPr lang="en-US" sz="1400" dirty="0" err="1" smtClean="0"/>
              <a:t>Ethash</a:t>
            </a:r>
            <a:r>
              <a:rPr lang="en-US" sz="1400" dirty="0" smtClean="0"/>
              <a:t>         count=2</a:t>
            </a:r>
          </a:p>
          <a:p>
            <a:r>
              <a:rPr lang="en-US" sz="1400" dirty="0" smtClean="0"/>
              <a:t>WARN [05-08|14:27:49] Upgrading </a:t>
            </a:r>
            <a:r>
              <a:rPr lang="en-US" sz="1400" dirty="0" err="1" smtClean="0"/>
              <a:t>db</a:t>
            </a:r>
            <a:r>
              <a:rPr lang="en-US" sz="1400" dirty="0" smtClean="0"/>
              <a:t> log bloom bins</a:t>
            </a:r>
          </a:p>
          <a:p>
            <a:r>
              <a:rPr lang="en-US" sz="1400" dirty="0" smtClean="0"/>
              <a:t>INFO [05-08|14:27:49] Bloom-bin upgrade completed              elapsed=27.010ms</a:t>
            </a:r>
          </a:p>
          <a:p>
            <a:r>
              <a:rPr lang="en-US" sz="1400" dirty="0" smtClean="0"/>
              <a:t>INFO [05-08|14:27:49] </a:t>
            </a:r>
            <a:r>
              <a:rPr lang="en-US" sz="1400" dirty="0" err="1" smtClean="0"/>
              <a:t>Initialising</a:t>
            </a:r>
            <a:r>
              <a:rPr lang="en-US" sz="1400" dirty="0" smtClean="0"/>
              <a:t> Ethereum protocol           versions="[63 62]" network=1</a:t>
            </a:r>
          </a:p>
          <a:p>
            <a:r>
              <a:rPr lang="en-US" sz="1400" dirty="0" smtClean="0"/>
              <a:t>INFO [05-08|14:27:49] Loaded most recent local header          number=0 hash=5e1fc7…d790e0 td=131072</a:t>
            </a:r>
          </a:p>
          <a:p>
            <a:r>
              <a:rPr lang="en-US" sz="1400" dirty="0" smtClean="0"/>
              <a:t>INFO [05-08|14:27:49] Loaded most recent local full block      number=0 hash=5e1fc7…d790e0 td=131072</a:t>
            </a:r>
          </a:p>
          <a:p>
            <a:r>
              <a:rPr lang="en-US" sz="1400" dirty="0" smtClean="0"/>
              <a:t>INFO [05-08|14:27:49] Loaded most recent local fast block      number=0 hash=5e1fc7…d790e0 td=131072</a:t>
            </a:r>
          </a:p>
          <a:p>
            <a:r>
              <a:rPr lang="en-US" sz="1400" dirty="0" smtClean="0"/>
              <a:t>INFO [05-08|14:27:49] Starting P2P networking</a:t>
            </a:r>
          </a:p>
          <a:p>
            <a:r>
              <a:rPr lang="en-US" sz="1400" dirty="0" smtClean="0"/>
              <a:t>INFO [05-08|14:27:51] </a:t>
            </a:r>
            <a:r>
              <a:rPr lang="en-US" sz="1400" dirty="0" err="1" smtClean="0"/>
              <a:t>RLPx</a:t>
            </a:r>
            <a:r>
              <a:rPr lang="en-US" sz="1400" dirty="0" smtClean="0"/>
              <a:t> listener up                         self=enode://e620d67b48ac3d170524f7117d9863bfc0e26e8ba2b6</a:t>
            </a:r>
          </a:p>
          <a:p>
            <a:r>
              <a:rPr lang="en-US" sz="1400" dirty="0" smtClean="0"/>
              <a:t>7bebfb2846f8884e5e00ba74ef974fca5c89edc36579c5d43524dab96740954f30578115ef891038dd7a@[::]:30303</a:t>
            </a:r>
          </a:p>
          <a:p>
            <a:r>
              <a:rPr lang="en-US" sz="1400" dirty="0" smtClean="0"/>
              <a:t>INFO [05-08|14:27:51] IPC endpoint opened: \\.\pipe\geth.ipc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60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448125"/>
            <a:ext cx="10729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create accounts</a:t>
            </a:r>
          </a:p>
          <a:p>
            <a:pPr lvl="1"/>
            <a:r>
              <a:rPr lang="en-US" sz="2000" dirty="0" smtClean="0"/>
              <a:t>– attach to node from another terminal window, for non windows you need to specify </a:t>
            </a:r>
            <a:r>
              <a:rPr lang="en-US" sz="2000" dirty="0" err="1" smtClean="0"/>
              <a:t>ipc</a:t>
            </a:r>
            <a:r>
              <a:rPr lang="en-US" sz="2000" dirty="0" smtClean="0"/>
              <a:t>: option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860" y="1286035"/>
            <a:ext cx="8666922" cy="53245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C:\eth_dev\tnet01\data&gt;</a:t>
            </a:r>
            <a:r>
              <a:rPr lang="en-US" b="1" dirty="0" smtClean="0">
                <a:solidFill>
                  <a:srgbClr val="FFFF00"/>
                </a:solidFill>
              </a:rPr>
              <a:t>geth attach</a:t>
            </a:r>
          </a:p>
          <a:p>
            <a:r>
              <a:rPr lang="en-US" sz="1400" dirty="0" smtClean="0"/>
              <a:t>Welcome to the </a:t>
            </a:r>
            <a:r>
              <a:rPr lang="en-US" sz="1400" dirty="0" err="1" smtClean="0"/>
              <a:t>Geth</a:t>
            </a:r>
            <a:r>
              <a:rPr lang="en-US" sz="1400" dirty="0" smtClean="0"/>
              <a:t> JavaScript console!</a:t>
            </a:r>
          </a:p>
          <a:p>
            <a:r>
              <a:rPr lang="en-US" sz="1400" dirty="0" smtClean="0"/>
              <a:t>instance: </a:t>
            </a:r>
            <a:r>
              <a:rPr lang="en-US" sz="1400" dirty="0" err="1" smtClean="0"/>
              <a:t>Geth</a:t>
            </a:r>
            <a:r>
              <a:rPr lang="en-US" sz="1400" dirty="0" smtClean="0"/>
              <a:t>/v1.6.0-stable-facc47cb/windows-amd64/go1.8.1</a:t>
            </a:r>
          </a:p>
          <a:p>
            <a:r>
              <a:rPr lang="en-US" sz="1400" dirty="0" smtClean="0"/>
              <a:t> modules: admin:1.0 debug:1.0 eth:1.0 miner:1.0 net:1.0 personal:1.0 rpc:1.0 txpool:1.0 web3:1.0</a:t>
            </a:r>
          </a:p>
          <a:p>
            <a:endParaRPr lang="en-US" sz="1400" dirty="0" smtClean="0"/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eth.accounts</a:t>
            </a:r>
            <a:endParaRPr lang="en-US" sz="1400" dirty="0" smtClean="0"/>
          </a:p>
          <a:p>
            <a:r>
              <a:rPr lang="en-US" sz="1400" dirty="0" smtClean="0"/>
              <a:t>null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>
                <a:solidFill>
                  <a:srgbClr val="FFFF00"/>
                </a:solidFill>
              </a:rPr>
              <a:t>personal.newAccount</a:t>
            </a:r>
            <a:r>
              <a:rPr lang="en-US" sz="1400" dirty="0" smtClean="0">
                <a:solidFill>
                  <a:srgbClr val="FFFF00"/>
                </a:solidFill>
              </a:rPr>
              <a:t>("testing")</a:t>
            </a:r>
          </a:p>
          <a:p>
            <a:r>
              <a:rPr lang="en-US" sz="1400" dirty="0" smtClean="0"/>
              <a:t>"0xace34025bff8124573c825f618b7de100038ad1a"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personal.newAccount</a:t>
            </a:r>
            <a:r>
              <a:rPr lang="en-US" sz="1400" dirty="0" smtClean="0"/>
              <a:t>("testing")</a:t>
            </a:r>
          </a:p>
          <a:p>
            <a:r>
              <a:rPr lang="en-US" sz="1400" dirty="0" smtClean="0"/>
              <a:t>"0xc495d2dc6d491520c03c54c7e7f07d2f5cc61c10"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personal.newAccount</a:t>
            </a:r>
            <a:r>
              <a:rPr lang="en-US" sz="1400" dirty="0" smtClean="0"/>
              <a:t>("testing")</a:t>
            </a:r>
          </a:p>
          <a:p>
            <a:r>
              <a:rPr lang="en-US" sz="1400" dirty="0" smtClean="0"/>
              <a:t>"0x3613197b2871d12ac2d8d1f113d38ec99265b173"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eth.accounts</a:t>
            </a:r>
            <a:endParaRPr lang="en-US" sz="1400" dirty="0" smtClean="0"/>
          </a:p>
          <a:p>
            <a:r>
              <a:rPr lang="en-US" sz="1400" dirty="0" smtClean="0"/>
              <a:t>["0xace34025bff8124573c825f618b7de100038ad1a", "0xc495d2dc6d491520c03c54c7e7f07d2f5cc61c10",</a:t>
            </a:r>
          </a:p>
          <a:p>
            <a:r>
              <a:rPr lang="en-US" sz="1400" dirty="0" smtClean="0"/>
              <a:t> "0x3613197b2871d12ac2d8d1f113d38ec99265b173"]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[0]).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[1]).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[2]).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35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236091"/>
            <a:ext cx="9925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create accounts</a:t>
            </a:r>
          </a:p>
          <a:p>
            <a:pPr lvl="1"/>
            <a:r>
              <a:rPr lang="en-US" sz="2000" dirty="0" smtClean="0"/>
              <a:t>– double click “Ethereum Wallet.exe” check we have accounts created with 0 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4" y="1168424"/>
            <a:ext cx="8189636" cy="54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236091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460" t="38652" r="25125" b="31301"/>
          <a:stretch/>
        </p:blipFill>
        <p:spPr>
          <a:xfrm>
            <a:off x="6591770" y="2028856"/>
            <a:ext cx="4096900" cy="17039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290" y="1070918"/>
            <a:ext cx="782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Ctl+C</a:t>
            </a:r>
            <a:r>
              <a:rPr lang="en-US" dirty="0" smtClean="0"/>
              <a:t> from running </a:t>
            </a:r>
            <a:r>
              <a:rPr lang="en-US" dirty="0" err="1" smtClean="0"/>
              <a:t>geth</a:t>
            </a:r>
            <a:r>
              <a:rPr lang="en-US" dirty="0" smtClean="0"/>
              <a:t> node windows to stop Ethereum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under data folder, delete </a:t>
            </a:r>
            <a:r>
              <a:rPr lang="en-US" dirty="0" err="1" smtClean="0"/>
              <a:t>geth</a:t>
            </a:r>
            <a:r>
              <a:rPr lang="en-US" dirty="0" smtClean="0"/>
              <a:t> </a:t>
            </a:r>
            <a:r>
              <a:rPr lang="en-US" dirty="0" err="1" smtClean="0"/>
              <a:t>foder</a:t>
            </a:r>
            <a:r>
              <a:rPr lang="en-US" dirty="0" smtClean="0"/>
              <a:t>, keep </a:t>
            </a:r>
            <a:r>
              <a:rPr lang="en-US" dirty="0" err="1" smtClean="0"/>
              <a:t>keystore</a:t>
            </a:r>
            <a:r>
              <a:rPr lang="en-US" dirty="0" smtClean="0"/>
              <a:t>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290" y="2731125"/>
            <a:ext cx="4995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 [05-08|15:06:46]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[05-08|15:07:03]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[05-08|15:07:14]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[05-08|15:27:18] Got interrupt, shutting down...</a:t>
            </a:r>
          </a:p>
          <a:p>
            <a:r>
              <a:rPr lang="en-US" sz="1400" dirty="0" smtClean="0"/>
              <a:t>FO [05-08|15:27:18] IPC endpoint closed: \\.\pipe\geth.ipc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[05-08|15:27:18] Blockchain manager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[05-08|15:27:18] Stopping Ethereum protocol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Ethereum protocol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Transaction pool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Database closed                          </a:t>
            </a:r>
            <a:r>
              <a:rPr lang="en-US" sz="1400" dirty="0" smtClean="0"/>
              <a:t>database=C:\\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chaindata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547" t="48733" r="25610" b="13951"/>
          <a:stretch/>
        </p:blipFill>
        <p:spPr>
          <a:xfrm>
            <a:off x="6485753" y="4893429"/>
            <a:ext cx="4308934" cy="173151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97839" y="3903260"/>
            <a:ext cx="450376" cy="76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Genesis02.json with pre-allocate ethers to known accounts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849" y="1164134"/>
            <a:ext cx="774559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C:\eth_dev\tnet01&gt;</a:t>
            </a:r>
            <a:r>
              <a:rPr lang="en-US" sz="1600" b="1" dirty="0" smtClean="0">
                <a:solidFill>
                  <a:srgbClr val="FF0000"/>
                </a:solidFill>
              </a:rPr>
              <a:t>cat Genesis02.json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config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</a:t>
            </a:r>
            <a:r>
              <a:rPr lang="en-US" sz="1400" dirty="0" err="1" smtClean="0"/>
              <a:t>chainId</a:t>
            </a:r>
            <a:r>
              <a:rPr lang="en-US" sz="1400" dirty="0" smtClean="0"/>
              <a:t>": 0,</a:t>
            </a:r>
          </a:p>
          <a:p>
            <a:r>
              <a:rPr lang="en-US" sz="1400" dirty="0" smtClean="0"/>
              <a:t>        "</a:t>
            </a:r>
            <a:r>
              <a:rPr lang="en-US" sz="1400" dirty="0" err="1" smtClean="0"/>
              <a:t>homesteadBlock</a:t>
            </a:r>
            <a:r>
              <a:rPr lang="en-US" sz="1400" dirty="0" smtClean="0"/>
              <a:t>": 0,</a:t>
            </a:r>
          </a:p>
          <a:p>
            <a:r>
              <a:rPr lang="en-US" sz="1400" dirty="0" smtClean="0"/>
              <a:t>        "eip155Block": 0,</a:t>
            </a:r>
          </a:p>
          <a:p>
            <a:r>
              <a:rPr lang="en-US" sz="1400" dirty="0" smtClean="0"/>
              <a:t>        "eip158Block": 0</a:t>
            </a:r>
          </a:p>
          <a:p>
            <a:r>
              <a:rPr lang="en-US" sz="1400" dirty="0" smtClean="0"/>
              <a:t>    },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alloc</a:t>
            </a:r>
            <a:r>
              <a:rPr lang="en-US" sz="1400" dirty="0" smtClean="0"/>
              <a:t>"      : {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0xace34025bff8124573c825f618b7de100038ad1a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1000000000000000000000</a:t>
            </a:r>
            <a:r>
              <a:rPr lang="en-US" sz="1400" dirty="0" smtClean="0"/>
              <a:t>“ },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0xc495d2dc6d491520c03c54c7e7f07d2f5cc61c10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5000000000000000000000</a:t>
            </a:r>
            <a:r>
              <a:rPr lang="en-US" sz="1400" dirty="0" smtClean="0"/>
              <a:t>" },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0x3613197b2871d12ac2d8d1f113d38ec99265b173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6000000000000000000000</a:t>
            </a:r>
            <a:r>
              <a:rPr lang="en-US" sz="1400" dirty="0" smtClean="0"/>
              <a:t>" }</a:t>
            </a:r>
          </a:p>
          <a:p>
            <a:r>
              <a:rPr lang="en-US" sz="1400" dirty="0" smtClean="0"/>
              <a:t>    },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coinbase</a:t>
            </a:r>
            <a:r>
              <a:rPr lang="en-US" sz="1400" dirty="0" smtClean="0"/>
              <a:t>"   : "0x0000000000000000000000000000000000000000",</a:t>
            </a:r>
          </a:p>
          <a:p>
            <a:r>
              <a:rPr lang="en-US" sz="1400" dirty="0" smtClean="0"/>
              <a:t>  "difficulty" : "0x20000",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extraData</a:t>
            </a:r>
            <a:r>
              <a:rPr lang="en-US" sz="1400" dirty="0" smtClean="0"/>
              <a:t>"  : "",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gasLimit</a:t>
            </a:r>
            <a:r>
              <a:rPr lang="en-US" sz="1400" dirty="0" smtClean="0"/>
              <a:t>"   : "0x2fefd8",</a:t>
            </a:r>
          </a:p>
          <a:p>
            <a:r>
              <a:rPr lang="en-US" sz="1400" dirty="0" smtClean="0"/>
              <a:t>  "nonce"      : "0x0000000000000042",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mixhash</a:t>
            </a:r>
            <a:r>
              <a:rPr lang="en-US" sz="1400" dirty="0" smtClean="0"/>
              <a:t>"    : "0x0000000000000000000000000000000000000000000000000000000000000000",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parentHash</a:t>
            </a:r>
            <a:r>
              <a:rPr lang="en-US" sz="1400" dirty="0" smtClean="0"/>
              <a:t>" : "0x0000000000000000000000000000000000000000000000000000000000000000",</a:t>
            </a:r>
          </a:p>
          <a:p>
            <a:r>
              <a:rPr lang="en-US" sz="1400" dirty="0" smtClean="0"/>
              <a:t>  "timestamp"  : "0x00"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430766" y="1292165"/>
            <a:ext cx="5208104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C:\eth_dev\tnet01&gt;</a:t>
            </a:r>
            <a:r>
              <a:rPr lang="en-US" sz="1600" b="1" dirty="0" smtClean="0">
                <a:solidFill>
                  <a:srgbClr val="FFFF00"/>
                </a:solidFill>
              </a:rPr>
              <a:t>geth --</a:t>
            </a:r>
            <a:r>
              <a:rPr lang="en-US" sz="1600" b="1" dirty="0" err="1" smtClean="0">
                <a:solidFill>
                  <a:srgbClr val="FFFF00"/>
                </a:solidFill>
              </a:rPr>
              <a:t>datadir</a:t>
            </a:r>
            <a:r>
              <a:rPr lang="en-US" sz="1600" b="1" dirty="0" smtClean="0">
                <a:solidFill>
                  <a:srgbClr val="FFFF00"/>
                </a:solidFill>
              </a:rPr>
              <a:t> data </a:t>
            </a:r>
            <a:r>
              <a:rPr lang="en-US" sz="1600" b="1" dirty="0" err="1" smtClean="0">
                <a:solidFill>
                  <a:srgbClr val="FFFF00"/>
                </a:solidFill>
              </a:rPr>
              <a:t>init</a:t>
            </a:r>
            <a:r>
              <a:rPr lang="en-US" sz="1600" b="1" dirty="0" smtClean="0">
                <a:solidFill>
                  <a:srgbClr val="FFFF00"/>
                </a:solidFill>
              </a:rPr>
              <a:t> Genesis02.json</a:t>
            </a:r>
          </a:p>
          <a:p>
            <a:r>
              <a:rPr lang="en-US" sz="1600" dirty="0" smtClean="0"/>
              <a:t>INFO [05-08|15:36:42] Allocated cache and file handles         database=C:\\</a:t>
            </a:r>
            <a:r>
              <a:rPr lang="en-US" sz="1600" dirty="0" err="1" smtClean="0"/>
              <a:t>eth_dev</a:t>
            </a:r>
            <a:r>
              <a:rPr lang="en-US" sz="1600" dirty="0" smtClean="0"/>
              <a:t>\\tnet01\\data\\</a:t>
            </a:r>
            <a:r>
              <a:rPr lang="en-US" sz="1600" dirty="0" err="1" smtClean="0"/>
              <a:t>geth</a:t>
            </a:r>
            <a:r>
              <a:rPr lang="en-US" sz="1600" dirty="0" smtClean="0"/>
              <a:t>\\</a:t>
            </a:r>
            <a:r>
              <a:rPr lang="en-US" sz="1600" dirty="0" err="1" smtClean="0"/>
              <a:t>chaindata</a:t>
            </a:r>
            <a:r>
              <a:rPr lang="en-US" sz="1600" dirty="0" smtClean="0"/>
              <a:t> cache=128 handles=1024</a:t>
            </a:r>
          </a:p>
          <a:p>
            <a:r>
              <a:rPr lang="en-US" sz="1600" dirty="0" smtClean="0"/>
              <a:t>INFO [05-08|15:36:42] Writing custom genesis block</a:t>
            </a:r>
          </a:p>
          <a:p>
            <a:r>
              <a:rPr lang="en-US" sz="1600" dirty="0" smtClean="0"/>
              <a:t>INFO [05-08|15:36:42] </a:t>
            </a:r>
            <a:r>
              <a:rPr lang="en-US" sz="1600" b="1" dirty="0" smtClean="0">
                <a:solidFill>
                  <a:srgbClr val="FFFF00"/>
                </a:solidFill>
              </a:rPr>
              <a:t>Successfully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/>
              <a:t>wrote genesis state         hash=f87e81…48d1d2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52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8893" y="659317"/>
            <a:ext cx="782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Rerun “</a:t>
            </a:r>
            <a:r>
              <a:rPr lang="en-US" dirty="0" err="1" smtClean="0"/>
              <a:t>geth</a:t>
            </a:r>
            <a:r>
              <a:rPr lang="en-US" dirty="0" smtClean="0"/>
              <a:t> –</a:t>
            </a:r>
            <a:r>
              <a:rPr lang="en-US" dirty="0" err="1" smtClean="0"/>
              <a:t>datadir</a:t>
            </a:r>
            <a:r>
              <a:rPr lang="en-US" dirty="0" smtClean="0"/>
              <a:t> data” to start the Ethereum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Rerun in another windows to attach to the running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8894" y="1551869"/>
            <a:ext cx="9962690" cy="4524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C:\eth_dev\tnet01&gt;geth attach</a:t>
            </a:r>
          </a:p>
          <a:p>
            <a:r>
              <a:rPr lang="en-US" dirty="0" smtClean="0"/>
              <a:t>Welcome to the </a:t>
            </a:r>
            <a:r>
              <a:rPr lang="en-US" dirty="0" err="1" smtClean="0"/>
              <a:t>Geth</a:t>
            </a:r>
            <a:r>
              <a:rPr lang="en-US" dirty="0" smtClean="0"/>
              <a:t> JavaScript console!</a:t>
            </a:r>
          </a:p>
          <a:p>
            <a:endParaRPr lang="en-US" dirty="0" smtClean="0"/>
          </a:p>
          <a:p>
            <a:r>
              <a:rPr lang="en-US" dirty="0" smtClean="0"/>
              <a:t>instance: </a:t>
            </a:r>
            <a:r>
              <a:rPr lang="en-US" dirty="0" err="1" smtClean="0"/>
              <a:t>Geth</a:t>
            </a:r>
            <a:r>
              <a:rPr lang="en-US" dirty="0" smtClean="0"/>
              <a:t>/v1.6.0-stable-facc47cb/windows-amd64/go1.8.1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: 0xace34025bff8124573c825f618b7de100038ad1a</a:t>
            </a:r>
          </a:p>
          <a:p>
            <a:r>
              <a:rPr lang="en-US" dirty="0" smtClean="0"/>
              <a:t>at block: 0 (Thu, 01 Jan 1970 08:00:00 CST)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datadir</a:t>
            </a:r>
            <a:r>
              <a:rPr lang="en-US" dirty="0" smtClean="0"/>
              <a:t>: C:\eth_dev\tnet01\data</a:t>
            </a:r>
          </a:p>
          <a:p>
            <a:r>
              <a:rPr lang="en-US" dirty="0" smtClean="0"/>
              <a:t> modules: admin:1.0 debug:1.0 eth:1.0 miner:1.0 net:1.0 personal:1.0 rpc:1.0 txpool:1.0 web3:1.0</a:t>
            </a:r>
          </a:p>
          <a:p>
            <a:endParaRPr lang="en-US" dirty="0" smtClean="0"/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[0]).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1000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[1]).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5000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[2]).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6000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96" y="775942"/>
            <a:ext cx="8143982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Agenda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444" y="2544417"/>
            <a:ext cx="6944140" cy="27299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Setup Private Network</a:t>
            </a:r>
          </a:p>
          <a:p>
            <a:r>
              <a:rPr lang="en-US" sz="4000" dirty="0" smtClean="0"/>
              <a:t>Allocate &amp; Transfer ether “Money” (Tokens)</a:t>
            </a:r>
          </a:p>
          <a:p>
            <a:r>
              <a:rPr lang="en-US" sz="4000" dirty="0" smtClean="0"/>
              <a:t>Smart Contract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974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 – Pre-allocate ethers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5" y="817908"/>
            <a:ext cx="9261242" cy="56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531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0534" y="1094813"/>
            <a:ext cx="10515600" cy="50783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C:\eth_dev\tnet01&gt;geth attach</a:t>
            </a:r>
          </a:p>
          <a:p>
            <a:r>
              <a:rPr lang="en-US" dirty="0"/>
              <a:t>Welcome to the </a:t>
            </a:r>
            <a:r>
              <a:rPr lang="en-US" dirty="0" err="1"/>
              <a:t>Geth</a:t>
            </a:r>
            <a:r>
              <a:rPr lang="en-US" dirty="0"/>
              <a:t> JavaScript console!</a:t>
            </a:r>
          </a:p>
          <a:p>
            <a:endParaRPr lang="en-US" dirty="0"/>
          </a:p>
          <a:p>
            <a:r>
              <a:rPr lang="en-US" dirty="0"/>
              <a:t>instance: </a:t>
            </a:r>
            <a:r>
              <a:rPr lang="en-US" dirty="0" err="1"/>
              <a:t>Geth</a:t>
            </a:r>
            <a:r>
              <a:rPr lang="en-US" dirty="0"/>
              <a:t>/v1.6.0-stable-facc47cb/windows-amd64/go1.8.1</a:t>
            </a:r>
          </a:p>
          <a:p>
            <a:r>
              <a:rPr lang="en-US" dirty="0" err="1"/>
              <a:t>coinbase</a:t>
            </a:r>
            <a:r>
              <a:rPr lang="en-US" dirty="0"/>
              <a:t>: 0xace34025bff8124573c825f618b7de100038ad1a</a:t>
            </a:r>
          </a:p>
          <a:p>
            <a:r>
              <a:rPr lang="en-US" dirty="0"/>
              <a:t>at block: 0 (Thu, 01 Jan 1970 08:00:00 CST)</a:t>
            </a:r>
          </a:p>
          <a:p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: C:\eth_dev\tnet01\data</a:t>
            </a:r>
          </a:p>
          <a:p>
            <a:r>
              <a:rPr lang="en-US" dirty="0"/>
              <a:t> modules: admin:1.0 debug:1.0 eth:1.0 miner:1.0 net:1.0 personal:1.0 rpc:1.0 txpool:1.0 web3:1.0</a:t>
            </a:r>
          </a:p>
          <a:p>
            <a:endParaRPr lang="en-US" dirty="0"/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[0]).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"1000"</a:t>
            </a:r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[1]).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"5000"</a:t>
            </a:r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[2]).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"6000"</a:t>
            </a:r>
          </a:p>
          <a:p>
            <a:r>
              <a:rPr lang="en-US" dirty="0"/>
              <a:t>&gt; </a:t>
            </a:r>
            <a:r>
              <a:rPr lang="en-US" sz="2000" b="1" dirty="0" err="1">
                <a:solidFill>
                  <a:srgbClr val="FFFF00"/>
                </a:solidFill>
              </a:rPr>
              <a:t>miner.start</a:t>
            </a:r>
            <a:r>
              <a:rPr lang="en-US" sz="2000" b="1" dirty="0">
                <a:solidFill>
                  <a:srgbClr val="FFFF00"/>
                </a:solidFill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066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 – </a:t>
            </a:r>
            <a:r>
              <a:rPr lang="en-US" sz="2000" dirty="0" smtClean="0"/>
              <a:t>will see ether growing for MAIN ACCOUNT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1" y="901700"/>
            <a:ext cx="8591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066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 – </a:t>
            </a:r>
            <a:r>
              <a:rPr lang="en-US" sz="2000" dirty="0" smtClean="0"/>
              <a:t>will see ether growing for MAIN ACCOUNT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619125"/>
            <a:ext cx="8591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066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 – </a:t>
            </a:r>
            <a:r>
              <a:rPr lang="en-US" sz="2000" dirty="0" smtClean="0"/>
              <a:t>will see ether growing for MAIN ACCOUNT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2" y="940858"/>
            <a:ext cx="8591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066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 – </a:t>
            </a:r>
            <a:r>
              <a:rPr lang="en-US" sz="2000" dirty="0" smtClean="0"/>
              <a:t>will see ether growing for MAIN ACCOUNT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71462"/>
            <a:ext cx="53911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 – Pre-allocate ethers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5" y="817908"/>
            <a:ext cx="9261242" cy="567997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37649" y="4492487"/>
            <a:ext cx="1285461" cy="116619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8731066">
            <a:off x="5743378" y="3407753"/>
            <a:ext cx="2810934" cy="4910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11" y="1364974"/>
            <a:ext cx="9459609" cy="4757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Select “Account 1”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2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11" y="1364974"/>
            <a:ext cx="9459609" cy="4757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Select “Copy address”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034818" y="4010539"/>
            <a:ext cx="905712" cy="95223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0800000">
            <a:off x="7230515" y="4252146"/>
            <a:ext cx="1573638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5887"/>
            <a:ext cx="8124825" cy="4086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Select “COPY ANYWAY”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Network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Ethereum and Client Wallet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Genesis State of the Private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Private Network Accounts and allocate funds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Starting up member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Running private miner and transfer moneys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Official Website: </a:t>
            </a:r>
            <a:r>
              <a:rPr lang="en-US" dirty="0" smtClean="0">
                <a:hlinkClick r:id="rId2"/>
              </a:rPr>
              <a:t>http://Ethereum.org</a:t>
            </a:r>
            <a:endParaRPr lang="en-US" dirty="0" smtClean="0"/>
          </a:p>
          <a:p>
            <a:r>
              <a:rPr lang="en-US" dirty="0" smtClean="0"/>
              <a:t>Downloads </a:t>
            </a:r>
            <a:r>
              <a:rPr lang="en-US" dirty="0" smtClean="0">
                <a:hlinkClick r:id="rId3"/>
              </a:rPr>
              <a:t>https://geth.ethereum.org/downloads/</a:t>
            </a:r>
            <a:r>
              <a:rPr lang="en-US" dirty="0" smtClean="0"/>
              <a:t> </a:t>
            </a:r>
          </a:p>
          <a:p>
            <a:pPr lvl="1"/>
            <a:r>
              <a:rPr lang="en-US" sz="1900" dirty="0" smtClean="0"/>
              <a:t>geth-alltools-windows-amd64-1.6.0-facc47cb.zip</a:t>
            </a:r>
          </a:p>
          <a:p>
            <a:r>
              <a:rPr lang="en-US" dirty="0" smtClean="0"/>
              <a:t>Wallet </a:t>
            </a:r>
            <a:r>
              <a:rPr lang="en-US" sz="1900" dirty="0" smtClean="0">
                <a:hlinkClick r:id="rId4"/>
              </a:rPr>
              <a:t>https://github.com/ethereum/mist/releases/download/v0.8.9/Ethereum-Wallet-win64-0-8-9.zip</a:t>
            </a:r>
            <a:endParaRPr lang="en-US" sz="1900" dirty="0" smtClean="0"/>
          </a:p>
          <a:p>
            <a:r>
              <a:rPr lang="en-US" dirty="0" smtClean="0"/>
              <a:t>Support platforms: Linux, </a:t>
            </a:r>
            <a:r>
              <a:rPr lang="en-US" dirty="0" err="1" smtClean="0"/>
              <a:t>macOS</a:t>
            </a:r>
            <a:r>
              <a:rPr lang="en-US" dirty="0" smtClean="0"/>
              <a:t>, Windows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5887"/>
            <a:ext cx="8124825" cy="4086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Select “Copy address”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348819" y="4182533"/>
            <a:ext cx="1406648" cy="67733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952855">
            <a:off x="7052143" y="3221455"/>
            <a:ext cx="1573638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381125"/>
            <a:ext cx="7972425" cy="4095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Goto</a:t>
            </a:r>
            <a:r>
              <a:rPr lang="en-US" dirty="0" smtClean="0"/>
              <a:t> “Account 2”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381125"/>
            <a:ext cx="7972425" cy="4095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Click “Transfer Ether &amp; Tokens”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8346952" y="2904963"/>
            <a:ext cx="1000248" cy="88810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0800000">
            <a:off x="6443696" y="3114507"/>
            <a:ext cx="1573638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66" y="1365250"/>
            <a:ext cx="89535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 “FROM” Select “ Account 2”, Paste previous copied address into “TO” input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247201" y="3680612"/>
            <a:ext cx="3540266" cy="75141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3190719">
            <a:off x="6180052" y="2868015"/>
            <a:ext cx="1573638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14951"/>
            <a:ext cx="8943975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Scrolling down and leave everything as default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1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14951"/>
            <a:ext cx="8943975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Scrolling down and click “SEND”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099733" y="5441679"/>
            <a:ext cx="1642534" cy="9167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20569378">
            <a:off x="3931563" y="4787820"/>
            <a:ext cx="3323923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71462"/>
            <a:ext cx="5391150" cy="63150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822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Transferring ethers within Private Network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Scrolling down and click “SEND”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099733" y="5441679"/>
            <a:ext cx="1642534" cy="9167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20569378">
            <a:off x="3931563" y="4787820"/>
            <a:ext cx="3323923" cy="4690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Node Utilities and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node utilities include: </a:t>
            </a:r>
          </a:p>
          <a:p>
            <a:pPr lvl="1"/>
            <a:r>
              <a:rPr lang="en-US" sz="2000" dirty="0" err="1" smtClean="0"/>
              <a:t>geth</a:t>
            </a:r>
            <a:r>
              <a:rPr lang="en-US" sz="2000" dirty="0" smtClean="0"/>
              <a:t> 	- main Ethereum CLI client</a:t>
            </a:r>
          </a:p>
          <a:p>
            <a:pPr lvl="1"/>
            <a:r>
              <a:rPr lang="en-US" sz="2000" dirty="0" err="1"/>
              <a:t>a</a:t>
            </a:r>
            <a:r>
              <a:rPr lang="en-US" sz="2000" dirty="0" err="1" smtClean="0"/>
              <a:t>bigen</a:t>
            </a:r>
            <a:r>
              <a:rPr lang="en-US" sz="2000" dirty="0" smtClean="0"/>
              <a:t> 	- </a:t>
            </a:r>
            <a:r>
              <a:rPr lang="en-US" sz="2000" dirty="0" err="1" smtClean="0"/>
              <a:t>abi</a:t>
            </a:r>
            <a:r>
              <a:rPr lang="en-US" sz="2000" dirty="0" smtClean="0"/>
              <a:t> generator to convert smart contract </a:t>
            </a:r>
            <a:endParaRPr lang="en-US" sz="2000" dirty="0"/>
          </a:p>
          <a:p>
            <a:pPr lvl="1"/>
            <a:r>
              <a:rPr lang="en-US" sz="2000" dirty="0" err="1" smtClean="0"/>
              <a:t>bootnode</a:t>
            </a:r>
            <a:r>
              <a:rPr lang="en-US" sz="2000" dirty="0" smtClean="0"/>
              <a:t> 	- for peers to find the bootstrap node</a:t>
            </a:r>
          </a:p>
          <a:p>
            <a:pPr lvl="1"/>
            <a:r>
              <a:rPr lang="en-US" sz="2000" dirty="0" err="1"/>
              <a:t>d</a:t>
            </a:r>
            <a:r>
              <a:rPr lang="en-US" sz="2000" dirty="0" err="1" smtClean="0"/>
              <a:t>isasm</a:t>
            </a:r>
            <a:r>
              <a:rPr lang="en-US" sz="2000" dirty="0" smtClean="0"/>
              <a:t>  	- </a:t>
            </a:r>
            <a:r>
              <a:rPr lang="en-US" sz="2000" dirty="0" err="1" smtClean="0"/>
              <a:t>disassmbler</a:t>
            </a:r>
            <a:r>
              <a:rPr lang="en-US" sz="2000" dirty="0" smtClean="0"/>
              <a:t> to convert EVM bytecode to readable assembly code </a:t>
            </a:r>
          </a:p>
          <a:p>
            <a:pPr lvl="1"/>
            <a:r>
              <a:rPr lang="en-US" sz="2000" dirty="0" err="1" smtClean="0"/>
              <a:t>evm</a:t>
            </a:r>
            <a:r>
              <a:rPr lang="en-US" sz="2000" dirty="0" smtClean="0"/>
              <a:t>	- </a:t>
            </a:r>
            <a:r>
              <a:rPr lang="en-US" sz="2000" dirty="0" err="1" smtClean="0"/>
              <a:t>evm</a:t>
            </a:r>
            <a:r>
              <a:rPr lang="en-US" sz="2000" dirty="0" smtClean="0"/>
              <a:t> environment for running EVM </a:t>
            </a:r>
            <a:r>
              <a:rPr lang="en-US" sz="2000" dirty="0" err="1" smtClean="0"/>
              <a:t>byecode</a:t>
            </a:r>
            <a:endParaRPr lang="en-US" sz="2000" dirty="0" smtClean="0"/>
          </a:p>
          <a:p>
            <a:pPr lvl="1"/>
            <a:r>
              <a:rPr lang="en-US" sz="2000" dirty="0" err="1" smtClean="0"/>
              <a:t>gethrpctest</a:t>
            </a:r>
            <a:r>
              <a:rPr lang="en-US" sz="2000" dirty="0" smtClean="0"/>
              <a:t> - developer tools for </a:t>
            </a:r>
            <a:r>
              <a:rPr lang="en-US" sz="2000" dirty="0" err="1" smtClean="0"/>
              <a:t>rpc</a:t>
            </a:r>
            <a:r>
              <a:rPr lang="en-US" sz="2000" dirty="0" smtClean="0"/>
              <a:t>-test</a:t>
            </a:r>
          </a:p>
          <a:p>
            <a:pPr lvl="1"/>
            <a:r>
              <a:rPr lang="en-US" sz="2000" dirty="0" err="1" smtClean="0"/>
              <a:t>rlpdum</a:t>
            </a:r>
            <a:r>
              <a:rPr lang="en-US" sz="2000" dirty="0" smtClean="0"/>
              <a:t>	-  developer tool to </a:t>
            </a:r>
            <a:r>
              <a:rPr lang="en-US" sz="2000" dirty="0" err="1" smtClean="0"/>
              <a:t>conver</a:t>
            </a:r>
            <a:r>
              <a:rPr lang="en-US" sz="2000" dirty="0" smtClean="0"/>
              <a:t> </a:t>
            </a:r>
            <a:r>
              <a:rPr lang="en-US" sz="2000" dirty="0" err="1" smtClean="0"/>
              <a:t>rlp</a:t>
            </a:r>
            <a:r>
              <a:rPr lang="en-US" sz="2000" dirty="0" smtClean="0"/>
              <a:t> dump</a:t>
            </a:r>
          </a:p>
          <a:p>
            <a:pPr lvl="1"/>
            <a:r>
              <a:rPr lang="en-US" sz="2000" dirty="0" smtClean="0"/>
              <a:t>swarm	- swarm daemon and tool</a:t>
            </a:r>
            <a:endParaRPr lang="en-US" dirty="0" smtClean="0"/>
          </a:p>
          <a:p>
            <a:r>
              <a:rPr lang="en-US" dirty="0" smtClean="0"/>
              <a:t>Popular Wallets</a:t>
            </a:r>
          </a:p>
          <a:p>
            <a:pPr lvl="1"/>
            <a:r>
              <a:rPr lang="en-US" dirty="0" smtClean="0"/>
              <a:t>Ethereum Wallet, Mist, Parity</a:t>
            </a:r>
          </a:p>
          <a:p>
            <a:r>
              <a:rPr lang="en-US" dirty="0" smtClean="0"/>
              <a:t>Download and Install, make sure all the </a:t>
            </a:r>
            <a:r>
              <a:rPr lang="en-US" dirty="0" err="1" smtClean="0"/>
              <a:t>utils</a:t>
            </a:r>
            <a:r>
              <a:rPr lang="en-US" dirty="0" smtClean="0"/>
              <a:t> are include in the 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145" t="40526" r="6176" b="8062"/>
          <a:stretch/>
        </p:blipFill>
        <p:spPr>
          <a:xfrm>
            <a:off x="2054087" y="1842051"/>
            <a:ext cx="8466910" cy="4147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6791" y="1288293"/>
            <a:ext cx="402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Unzip Ethereum-Wallet-win64-0-8-9.zip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00808" y="657591"/>
            <a:ext cx="36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Double click “Ethereum Wallet.exe”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8" t="31563" r="20646" b="6573"/>
          <a:stretch/>
        </p:blipFill>
        <p:spPr>
          <a:xfrm>
            <a:off x="1398220" y="1391478"/>
            <a:ext cx="9831109" cy="45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51243" y="1370914"/>
            <a:ext cx="243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Installation GUI Screen</a:t>
            </a:r>
            <a:endParaRPr lang="en-US" dirty="0"/>
          </a:p>
        </p:txBody>
      </p:sp>
      <p:pic>
        <p:nvPicPr>
          <p:cNvPr id="6" name="Picture 5" descr="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8" y="1972915"/>
            <a:ext cx="4460601" cy="318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972915"/>
            <a:ext cx="4648200" cy="336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422336" y="1370914"/>
            <a:ext cx="190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Download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51243" y="1370914"/>
            <a:ext cx="324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For now skip import wallet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444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SKIP unless you do have files to be imported</a:t>
            </a:r>
            <a:endParaRPr lang="en-US" dirty="0"/>
          </a:p>
        </p:txBody>
      </p:sp>
      <p:pic>
        <p:nvPicPr>
          <p:cNvPr id="10" name="Picture 9" descr="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43" y="2007293"/>
            <a:ext cx="445770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888024"/>
            <a:ext cx="45275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6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789" y="419121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42573" y="1348621"/>
            <a:ext cx="4470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Click Next unless you like to deposit BITCOIN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pic>
        <p:nvPicPr>
          <p:cNvPr id="7" name="Picture 6" descr="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3" y="2007293"/>
            <a:ext cx="4752975" cy="364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0" y="2007293"/>
            <a:ext cx="4592955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03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1619</Words>
  <Application>Microsoft Office PowerPoint</Application>
  <PresentationFormat>Widescreen</PresentationFormat>
  <Paragraphs>258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Ethereum Private Network</vt:lpstr>
      <vt:lpstr>Agenda</vt:lpstr>
      <vt:lpstr>Private Network Setup</vt:lpstr>
      <vt:lpstr>Ethereum Node Utilities and Wallets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Private Network</dc:title>
  <dc:creator>Dou</dc:creator>
  <cp:lastModifiedBy>Dou</cp:lastModifiedBy>
  <cp:revision>78</cp:revision>
  <dcterms:created xsi:type="dcterms:W3CDTF">2017-05-08T05:30:11Z</dcterms:created>
  <dcterms:modified xsi:type="dcterms:W3CDTF">2017-05-08T09:54:37Z</dcterms:modified>
</cp:coreProperties>
</file>