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4" r:id="rId19"/>
    <p:sldId id="273" r:id="rId20"/>
    <p:sldId id="275" r:id="rId21"/>
    <p:sldId id="287" r:id="rId22"/>
    <p:sldId id="288" r:id="rId23"/>
    <p:sldId id="289" r:id="rId24"/>
    <p:sldId id="292" r:id="rId25"/>
    <p:sldId id="293" r:id="rId26"/>
    <p:sldId id="294" r:id="rId27"/>
    <p:sldId id="295" r:id="rId28"/>
    <p:sldId id="296" r:id="rId29"/>
    <p:sldId id="298" r:id="rId30"/>
    <p:sldId id="297" r:id="rId31"/>
    <p:sldId id="299" r:id="rId32"/>
    <p:sldId id="300" r:id="rId33"/>
    <p:sldId id="301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>
      <p:cViewPr varScale="1">
        <p:scale>
          <a:sx n="91" d="100"/>
          <a:sy n="91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1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4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0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7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3541-0E1A-417E-BF70-1AE4E6EEA723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6E1A-A71A-4F77-BFEA-E485C77F8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4" Type="http://schemas.openxmlformats.org/officeDocument/2006/relationships/hyperlink" Target="https://github.com/ethereum/mist/releases/download/v0.8.9/Ethereum-Wallet-win64-0-8-9.zi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thereum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9133"/>
          </a:xfrm>
        </p:spPr>
        <p:txBody>
          <a:bodyPr/>
          <a:lstStyle/>
          <a:p>
            <a:r>
              <a:rPr lang="en-US" dirty="0" smtClean="0"/>
              <a:t>Ethereum Private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0971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Tutorial &amp; Demo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4334" y="4964708"/>
            <a:ext cx="1330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Wenyan Qin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2017-05</a:t>
            </a:r>
          </a:p>
        </p:txBody>
      </p:sp>
    </p:spTree>
    <p:extLst>
      <p:ext uri="{BB962C8B-B14F-4D97-AF65-F5344CB8AC3E}">
        <p14:creationId xmlns:p14="http://schemas.microsoft.com/office/powerpoint/2010/main" val="7775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789" y="419121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42573" y="1348621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pic>
        <p:nvPicPr>
          <p:cNvPr id="10" name="Picture 9" descr="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3" y="1905414"/>
            <a:ext cx="460946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905414"/>
            <a:ext cx="4829175" cy="370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3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1479" y="1406679"/>
            <a:ext cx="97668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C:\Program Files\</a:t>
            </a:r>
            <a:r>
              <a:rPr lang="en-US" dirty="0" err="1" smtClean="0"/>
              <a:t>Geth</a:t>
            </a:r>
            <a:r>
              <a:rPr lang="en-US" dirty="0" smtClean="0"/>
              <a:t>&gt;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 Volume in drive C is Windows7_OS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Directory of C:\Program Files\</a:t>
            </a:r>
            <a:r>
              <a:rPr lang="en-US" dirty="0" err="1" smtClean="0"/>
              <a:t>Geth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04/27/2017  06:17 PM    &lt;DIR&gt;          .</a:t>
            </a:r>
          </a:p>
          <a:p>
            <a:r>
              <a:rPr lang="en-US" dirty="0" smtClean="0"/>
              <a:t>04/27/2017  06:17 PM    &lt;DIR&gt;          ..</a:t>
            </a:r>
          </a:p>
          <a:p>
            <a:r>
              <a:rPr lang="en-US" dirty="0" smtClean="0"/>
              <a:t>04/14/2017  07:02 PM         6,789,705 abigen.exe</a:t>
            </a:r>
          </a:p>
          <a:p>
            <a:r>
              <a:rPr lang="en-US" dirty="0" smtClean="0"/>
              <a:t>04/14/2017  07:02 PM        13,337,839 bootnode.exe</a:t>
            </a:r>
          </a:p>
          <a:p>
            <a:r>
              <a:rPr lang="en-US" dirty="0" smtClean="0"/>
              <a:t>04/14/2017  07:02 PM        13,019,114 evm.exe</a:t>
            </a:r>
          </a:p>
          <a:p>
            <a:r>
              <a:rPr lang="en-US" dirty="0" smtClean="0"/>
              <a:t>04/14/2017  07:02 PM        20,838,891 geth.exe</a:t>
            </a:r>
          </a:p>
          <a:p>
            <a:r>
              <a:rPr lang="en-US" dirty="0" smtClean="0"/>
              <a:t>04/14/2017  07:02 PM        10,012,805 puppeth.exe</a:t>
            </a:r>
          </a:p>
          <a:p>
            <a:r>
              <a:rPr lang="en-US" dirty="0" smtClean="0"/>
              <a:t>04/14/2017  07:02 PM         2,830,336 rlpdump.exe</a:t>
            </a:r>
          </a:p>
          <a:p>
            <a:r>
              <a:rPr lang="en-US" dirty="0" smtClean="0"/>
              <a:t>04/14/2017  07:02 PM        16,940,024 swarm.exe</a:t>
            </a:r>
          </a:p>
          <a:p>
            <a:r>
              <a:rPr lang="en-US" dirty="0" smtClean="0"/>
              <a:t>04/27/2017  06:17 PM           123,909 uninstall.exe</a:t>
            </a:r>
          </a:p>
          <a:p>
            <a:r>
              <a:rPr lang="en-US" dirty="0" smtClean="0"/>
              <a:t>               8 File(s)     83,892,623 bytes</a:t>
            </a:r>
          </a:p>
          <a:p>
            <a:r>
              <a:rPr lang="en-US" dirty="0" smtClean="0"/>
              <a:t>               2 Dir(s)  34,893,565,952 bytes free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5548" y="580647"/>
            <a:ext cx="8638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- utilities</a:t>
            </a:r>
          </a:p>
        </p:txBody>
      </p:sp>
    </p:spTree>
    <p:extLst>
      <p:ext uri="{BB962C8B-B14F-4D97-AF65-F5344CB8AC3E}">
        <p14:creationId xmlns:p14="http://schemas.microsoft.com/office/powerpoint/2010/main" val="1161547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7739" y="1180827"/>
            <a:ext cx="89114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C:\eth_dev\tnet01&gt;dir</a:t>
            </a:r>
          </a:p>
          <a:p>
            <a:r>
              <a:rPr lang="en-US" sz="1600" dirty="0" smtClean="0"/>
              <a:t>05/08/2017  11:31 AM               541 Genesis01.json</a:t>
            </a:r>
          </a:p>
          <a:p>
            <a:r>
              <a:rPr lang="en-US" sz="1600" dirty="0" smtClean="0"/>
              <a:t>05/08/2017  01:28 PM               852 Genesis02.json</a:t>
            </a:r>
          </a:p>
          <a:p>
            <a:endParaRPr lang="en-US" sz="1600" dirty="0" smtClean="0"/>
          </a:p>
          <a:p>
            <a:r>
              <a:rPr lang="en-US" sz="1600" dirty="0" smtClean="0"/>
              <a:t>C:\eth_dev\tnet01&gt;</a:t>
            </a:r>
            <a:r>
              <a:rPr lang="en-US" sz="1600" dirty="0" smtClean="0">
                <a:solidFill>
                  <a:srgbClr val="FF0000"/>
                </a:solidFill>
              </a:rPr>
              <a:t>cat Genesis01.json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config</a:t>
            </a:r>
            <a:r>
              <a:rPr lang="en-US" sz="1600" dirty="0" smtClean="0"/>
              <a:t>": {</a:t>
            </a:r>
          </a:p>
          <a:p>
            <a:r>
              <a:rPr lang="en-US" sz="1600" dirty="0" smtClean="0"/>
              <a:t>        "</a:t>
            </a:r>
            <a:r>
              <a:rPr lang="en-US" sz="1600" dirty="0" err="1" smtClean="0"/>
              <a:t>chainId</a:t>
            </a:r>
            <a:r>
              <a:rPr lang="en-US" sz="1600" dirty="0" smtClean="0"/>
              <a:t>": 0,</a:t>
            </a:r>
          </a:p>
          <a:p>
            <a:r>
              <a:rPr lang="en-US" sz="1600" dirty="0" smtClean="0"/>
              <a:t>        "</a:t>
            </a:r>
            <a:r>
              <a:rPr lang="en-US" sz="1600" dirty="0" err="1" smtClean="0"/>
              <a:t>homesteadBlock</a:t>
            </a:r>
            <a:r>
              <a:rPr lang="en-US" sz="1600" dirty="0" smtClean="0"/>
              <a:t>": 0,</a:t>
            </a:r>
          </a:p>
          <a:p>
            <a:r>
              <a:rPr lang="en-US" sz="1600" dirty="0" smtClean="0"/>
              <a:t>        "eip155Block": 0,</a:t>
            </a:r>
          </a:p>
          <a:p>
            <a:r>
              <a:rPr lang="en-US" sz="1600" dirty="0" smtClean="0"/>
              <a:t>        "eip158Block": 0</a:t>
            </a:r>
          </a:p>
          <a:p>
            <a:r>
              <a:rPr lang="en-US" sz="1600" dirty="0" smtClean="0"/>
              <a:t>    },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alloc</a:t>
            </a:r>
            <a:r>
              <a:rPr lang="en-US" sz="1600" dirty="0" smtClean="0"/>
              <a:t>"      : {},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coinbase</a:t>
            </a:r>
            <a:r>
              <a:rPr lang="en-US" sz="1600" dirty="0" smtClean="0"/>
              <a:t>"   : "0x0000000000000000000000000000000000000000",</a:t>
            </a:r>
          </a:p>
          <a:p>
            <a:r>
              <a:rPr lang="en-US" sz="1600" dirty="0" smtClean="0"/>
              <a:t>  "difficulty" : "0x20000",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extraData</a:t>
            </a:r>
            <a:r>
              <a:rPr lang="en-US" sz="1600" dirty="0" smtClean="0"/>
              <a:t>"  : "",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gasLimit</a:t>
            </a:r>
            <a:r>
              <a:rPr lang="en-US" sz="1600" dirty="0" smtClean="0"/>
              <a:t>"   : "0x2fefd8",</a:t>
            </a:r>
          </a:p>
          <a:p>
            <a:r>
              <a:rPr lang="en-US" sz="1600" dirty="0" smtClean="0"/>
              <a:t>  "nonce"      : "0x0000000000000042",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mixhash</a:t>
            </a:r>
            <a:r>
              <a:rPr lang="en-US" sz="1600" dirty="0" smtClean="0"/>
              <a:t>"    : "0x0000000000000000000000000000000000000000000000000000000000000000",</a:t>
            </a:r>
          </a:p>
          <a:p>
            <a:r>
              <a:rPr lang="en-US" sz="1600" dirty="0" smtClean="0"/>
              <a:t>  "</a:t>
            </a:r>
            <a:r>
              <a:rPr lang="en-US" sz="1600" dirty="0" err="1" smtClean="0"/>
              <a:t>parentHash</a:t>
            </a:r>
            <a:r>
              <a:rPr lang="en-US" sz="1600" dirty="0" smtClean="0"/>
              <a:t>" : "0x0000000000000000000000000000000000000000000000000000000000000000",</a:t>
            </a:r>
          </a:p>
          <a:p>
            <a:r>
              <a:rPr lang="en-US" sz="1600" dirty="0" smtClean="0"/>
              <a:t>  "timestamp"  : "0x00"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487" y="448125"/>
            <a:ext cx="7288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1120303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10749" y="1975958"/>
            <a:ext cx="9899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C:\eth_dev\tnet01&gt;</a:t>
            </a:r>
            <a:r>
              <a:rPr lang="en-US" b="1" dirty="0" smtClean="0">
                <a:solidFill>
                  <a:srgbClr val="FF0000"/>
                </a:solidFill>
              </a:rPr>
              <a:t>geth --</a:t>
            </a:r>
            <a:r>
              <a:rPr lang="en-US" b="1" dirty="0" err="1" smtClean="0">
                <a:solidFill>
                  <a:srgbClr val="FF0000"/>
                </a:solidFill>
              </a:rPr>
              <a:t>datadir</a:t>
            </a:r>
            <a:r>
              <a:rPr lang="en-US" b="1" dirty="0" smtClean="0">
                <a:solidFill>
                  <a:srgbClr val="FF0000"/>
                </a:solidFill>
              </a:rPr>
              <a:t> data </a:t>
            </a:r>
            <a:r>
              <a:rPr lang="en-US" b="1" dirty="0" err="1" smtClean="0">
                <a:solidFill>
                  <a:srgbClr val="FF0000"/>
                </a:solidFill>
              </a:rPr>
              <a:t>init</a:t>
            </a:r>
            <a:r>
              <a:rPr lang="en-US" b="1" dirty="0" smtClean="0">
                <a:solidFill>
                  <a:srgbClr val="FF0000"/>
                </a:solidFill>
              </a:rPr>
              <a:t> Genesis01.json</a:t>
            </a:r>
          </a:p>
          <a:p>
            <a:endParaRPr lang="en-US" dirty="0" smtClean="0"/>
          </a:p>
          <a:p>
            <a:r>
              <a:rPr lang="en-US" dirty="0" smtClean="0"/>
              <a:t>WARN [05-08|14:24:37] No </a:t>
            </a:r>
            <a:r>
              <a:rPr lang="en-US" dirty="0" err="1" smtClean="0"/>
              <a:t>etherbase</a:t>
            </a:r>
            <a:r>
              <a:rPr lang="en-US" dirty="0" smtClean="0"/>
              <a:t> set and no accounts found as default</a:t>
            </a:r>
          </a:p>
          <a:p>
            <a:r>
              <a:rPr lang="en-US" dirty="0" smtClean="0"/>
              <a:t>INFO [05-08|14:24:37] Allocated cache and file handles         database=C:\\</a:t>
            </a:r>
            <a:r>
              <a:rPr lang="en-US" dirty="0" err="1" smtClean="0"/>
              <a:t>eth_dev</a:t>
            </a:r>
            <a:r>
              <a:rPr lang="en-US" dirty="0" smtClean="0"/>
              <a:t>\\tnet01\\data\\</a:t>
            </a:r>
            <a:r>
              <a:rPr lang="en-US" dirty="0" err="1" smtClean="0"/>
              <a:t>geth</a:t>
            </a:r>
            <a:r>
              <a:rPr lang="en-US" dirty="0" smtClean="0"/>
              <a:t>\\</a:t>
            </a:r>
            <a:r>
              <a:rPr lang="en-US" dirty="0" err="1" smtClean="0"/>
              <a:t>chaindata</a:t>
            </a:r>
            <a:r>
              <a:rPr lang="en-US" dirty="0" smtClean="0"/>
              <a:t> cache=128 handles=1024</a:t>
            </a:r>
          </a:p>
          <a:p>
            <a:r>
              <a:rPr lang="en-US" dirty="0" smtClean="0"/>
              <a:t>INFO [05-08|14:24:37] Writing custom genesis block</a:t>
            </a:r>
          </a:p>
          <a:p>
            <a:r>
              <a:rPr lang="en-US" dirty="0" smtClean="0"/>
              <a:t>INFO [05-08|14:24:37] Successfully wrote genesis state         hash=5e1fc7…d790e0</a:t>
            </a:r>
          </a:p>
          <a:p>
            <a:endParaRPr lang="en-US" dirty="0" smtClean="0"/>
          </a:p>
          <a:p>
            <a:r>
              <a:rPr lang="en-US" dirty="0" smtClean="0"/>
              <a:t>C:\eth_dev\tnet01&gt;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394487" y="448125"/>
            <a:ext cx="73704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</a:t>
            </a:r>
          </a:p>
          <a:p>
            <a:pPr lvl="1"/>
            <a:r>
              <a:rPr lang="en-US" sz="2800" dirty="0"/>
              <a:t>	</a:t>
            </a:r>
            <a:r>
              <a:rPr lang="en-US" sz="2800" dirty="0" smtClean="0"/>
              <a:t>– initialize genesis state</a:t>
            </a:r>
          </a:p>
        </p:txBody>
      </p:sp>
    </p:spTree>
    <p:extLst>
      <p:ext uri="{BB962C8B-B14F-4D97-AF65-F5344CB8AC3E}">
        <p14:creationId xmlns:p14="http://schemas.microsoft.com/office/powerpoint/2010/main" val="104586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448125"/>
            <a:ext cx="9506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startup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52939" y="1187085"/>
            <a:ext cx="1048247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C:\eth_dev\tnet01&gt;</a:t>
            </a:r>
            <a:r>
              <a:rPr lang="en-US" sz="1600" b="1" dirty="0" smtClean="0">
                <a:solidFill>
                  <a:srgbClr val="FF0000"/>
                </a:solidFill>
              </a:rPr>
              <a:t>geth --</a:t>
            </a:r>
            <a:r>
              <a:rPr lang="en-US" sz="1600" b="1" dirty="0" err="1" smtClean="0">
                <a:solidFill>
                  <a:srgbClr val="FF0000"/>
                </a:solidFill>
              </a:rPr>
              <a:t>datadir</a:t>
            </a:r>
            <a:r>
              <a:rPr lang="en-US" sz="1600" b="1" dirty="0" smtClean="0">
                <a:solidFill>
                  <a:srgbClr val="FF0000"/>
                </a:solidFill>
              </a:rPr>
              <a:t> data</a:t>
            </a:r>
          </a:p>
          <a:p>
            <a:endParaRPr lang="en-US" sz="1600" b="1" dirty="0" smtClean="0">
              <a:solidFill>
                <a:srgbClr val="FF0000"/>
              </a:solidFill>
            </a:endParaRPr>
          </a:p>
          <a:p>
            <a:r>
              <a:rPr lang="en-US" sz="1400" dirty="0" smtClean="0"/>
              <a:t>WARN [05-08|14:27:49] No </a:t>
            </a:r>
            <a:r>
              <a:rPr lang="en-US" sz="1400" dirty="0" err="1" smtClean="0"/>
              <a:t>etherbase</a:t>
            </a:r>
            <a:r>
              <a:rPr lang="en-US" sz="1400" dirty="0" smtClean="0"/>
              <a:t> set and no accounts found as default</a:t>
            </a:r>
          </a:p>
          <a:p>
            <a:r>
              <a:rPr lang="en-US" sz="1400" dirty="0" smtClean="0"/>
              <a:t>INFO [05-08|14:27:49] Starting peer-to-peer node               instance=</a:t>
            </a:r>
            <a:r>
              <a:rPr lang="en-US" sz="1400" dirty="0" err="1" smtClean="0"/>
              <a:t>Geth</a:t>
            </a:r>
            <a:r>
              <a:rPr lang="en-US" sz="1400" dirty="0" smtClean="0"/>
              <a:t>/v1.6.0-stable-facc47cb/windows-amd64/go1.8.1</a:t>
            </a:r>
          </a:p>
          <a:p>
            <a:r>
              <a:rPr lang="en-US" sz="1400" dirty="0" smtClean="0"/>
              <a:t>INFO [05-08|14:27:49] Allocated cache and file handles         database=C:\\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chaindata</a:t>
            </a:r>
            <a:r>
              <a:rPr lang="en-US" sz="1400" dirty="0" smtClean="0"/>
              <a:t> cache=128 handles=1024</a:t>
            </a:r>
          </a:p>
          <a:p>
            <a:r>
              <a:rPr lang="en-US" sz="1400" dirty="0" smtClean="0"/>
              <a:t>WARN [05-08|14:27:49] Upgrading chain database to use sequential keys</a:t>
            </a:r>
          </a:p>
          <a:p>
            <a:r>
              <a:rPr lang="en-US" sz="1400" dirty="0" smtClean="0"/>
              <a:t>INFO [05-08|14:27:49] Database conversion successful</a:t>
            </a:r>
          </a:p>
          <a:p>
            <a:r>
              <a:rPr lang="en-US" sz="1400" dirty="0" smtClean="0"/>
              <a:t>INFO [05-08|14:27:49] </a:t>
            </a:r>
            <a:r>
              <a:rPr lang="en-US" sz="1400" dirty="0" err="1" smtClean="0"/>
              <a:t>Initialised</a:t>
            </a:r>
            <a:r>
              <a:rPr lang="en-US" sz="1400" dirty="0" smtClean="0"/>
              <a:t> chain configuration          </a:t>
            </a:r>
            <a:r>
              <a:rPr lang="en-US" sz="1400" dirty="0" err="1" smtClean="0"/>
              <a:t>config</a:t>
            </a:r>
            <a:r>
              <a:rPr lang="en-US" sz="1400" dirty="0" smtClean="0"/>
              <a:t>="{</a:t>
            </a:r>
            <a:r>
              <a:rPr lang="en-US" sz="1400" dirty="0" err="1" smtClean="0"/>
              <a:t>ChainID</a:t>
            </a:r>
            <a:r>
              <a:rPr lang="en-US" sz="1400" dirty="0" smtClean="0"/>
              <a:t>: 0 Homestead: 0 DAO: &lt;nil&gt; </a:t>
            </a:r>
            <a:r>
              <a:rPr lang="en-US" sz="1400" dirty="0" err="1" smtClean="0"/>
              <a:t>DAOSupport</a:t>
            </a:r>
            <a:r>
              <a:rPr lang="en-US" sz="1400" dirty="0" smtClean="0"/>
              <a:t>: false EIP150: &lt;nil&gt; EIP155: 0 EIP158: 0 Engine: unknown}"</a:t>
            </a:r>
          </a:p>
          <a:p>
            <a:r>
              <a:rPr lang="en-US" sz="1400" dirty="0" smtClean="0"/>
              <a:t>INFO [05-08|14:27:49] Disk storage enabled for </a:t>
            </a:r>
            <a:r>
              <a:rPr lang="en-US" sz="1400" dirty="0" err="1" smtClean="0"/>
              <a:t>ethash</a:t>
            </a:r>
            <a:r>
              <a:rPr lang="en-US" sz="1400" dirty="0" smtClean="0"/>
              <a:t> caches   </a:t>
            </a:r>
            <a:r>
              <a:rPr lang="en-US" sz="1400" dirty="0" err="1" smtClean="0"/>
              <a:t>dir</a:t>
            </a:r>
            <a:r>
              <a:rPr lang="en-US" sz="1400" dirty="0" smtClean="0"/>
              <a:t>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ethash</a:t>
            </a:r>
            <a:r>
              <a:rPr lang="en-US" sz="1400" dirty="0" smtClean="0"/>
              <a:t> count=3</a:t>
            </a:r>
          </a:p>
          <a:p>
            <a:r>
              <a:rPr lang="en-US" sz="1400" dirty="0" smtClean="0"/>
              <a:t>INFO [05-08|14:27:49] Disk storage enabled for </a:t>
            </a:r>
            <a:r>
              <a:rPr lang="en-US" sz="1400" dirty="0" err="1" smtClean="0"/>
              <a:t>ethash</a:t>
            </a:r>
            <a:r>
              <a:rPr lang="en-US" sz="1400" dirty="0" smtClean="0"/>
              <a:t> DAGs     </a:t>
            </a:r>
            <a:r>
              <a:rPr lang="en-US" sz="1400" dirty="0" err="1" smtClean="0"/>
              <a:t>dir</a:t>
            </a:r>
            <a:r>
              <a:rPr lang="en-US" sz="1400" dirty="0" smtClean="0"/>
              <a:t>=C:\\Users\\Dou\\</a:t>
            </a:r>
            <a:r>
              <a:rPr lang="en-US" sz="1400" dirty="0" err="1" smtClean="0"/>
              <a:t>AppData</a:t>
            </a:r>
            <a:r>
              <a:rPr lang="en-US" sz="1400" dirty="0" smtClean="0"/>
              <a:t>\\</a:t>
            </a:r>
            <a:r>
              <a:rPr lang="en-US" sz="1400" dirty="0" err="1" smtClean="0"/>
              <a:t>Ethash</a:t>
            </a:r>
            <a:r>
              <a:rPr lang="en-US" sz="1400" dirty="0" smtClean="0"/>
              <a:t>         count=2</a:t>
            </a:r>
          </a:p>
          <a:p>
            <a:r>
              <a:rPr lang="en-US" sz="1400" dirty="0" smtClean="0"/>
              <a:t>WARN [05-08|14:27:49] Upgrading </a:t>
            </a:r>
            <a:r>
              <a:rPr lang="en-US" sz="1400" dirty="0" err="1" smtClean="0"/>
              <a:t>db</a:t>
            </a:r>
            <a:r>
              <a:rPr lang="en-US" sz="1400" dirty="0" smtClean="0"/>
              <a:t> log bloom bins</a:t>
            </a:r>
          </a:p>
          <a:p>
            <a:r>
              <a:rPr lang="en-US" sz="1400" dirty="0" smtClean="0"/>
              <a:t>INFO [05-08|14:27:49] Bloom-bin upgrade completed              elapsed=27.010ms</a:t>
            </a:r>
          </a:p>
          <a:p>
            <a:r>
              <a:rPr lang="en-US" sz="1400" dirty="0" smtClean="0"/>
              <a:t>INFO [05-08|14:27:49] </a:t>
            </a:r>
            <a:r>
              <a:rPr lang="en-US" sz="1400" dirty="0" err="1" smtClean="0"/>
              <a:t>Initialising</a:t>
            </a:r>
            <a:r>
              <a:rPr lang="en-US" sz="1400" dirty="0" smtClean="0"/>
              <a:t> Ethereum protocol           versions="[63 62]" network=1</a:t>
            </a:r>
          </a:p>
          <a:p>
            <a:r>
              <a:rPr lang="en-US" sz="1400" dirty="0" smtClean="0"/>
              <a:t>INFO [05-08|14:27:49] Loaded most recent local header          number=0 hash=5e1fc7…d790e0 td=131072</a:t>
            </a:r>
          </a:p>
          <a:p>
            <a:r>
              <a:rPr lang="en-US" sz="1400" dirty="0" smtClean="0"/>
              <a:t>INFO [05-08|14:27:49] Loaded most recent local full block      number=0 hash=5e1fc7…d790e0 td=131072</a:t>
            </a:r>
          </a:p>
          <a:p>
            <a:r>
              <a:rPr lang="en-US" sz="1400" dirty="0" smtClean="0"/>
              <a:t>INFO [05-08|14:27:49] Loaded most recent local fast block      number=0 hash=5e1fc7…d790e0 td=131072</a:t>
            </a:r>
          </a:p>
          <a:p>
            <a:r>
              <a:rPr lang="en-US" sz="1400" dirty="0" smtClean="0"/>
              <a:t>INFO [05-08|14:27:49] Starting P2P networking</a:t>
            </a:r>
          </a:p>
          <a:p>
            <a:r>
              <a:rPr lang="en-US" sz="1400" dirty="0" smtClean="0"/>
              <a:t>INFO [05-08|14:27:51] </a:t>
            </a:r>
            <a:r>
              <a:rPr lang="en-US" sz="1400" dirty="0" err="1" smtClean="0"/>
              <a:t>RLPx</a:t>
            </a:r>
            <a:r>
              <a:rPr lang="en-US" sz="1400" dirty="0" smtClean="0"/>
              <a:t> listener up                         self=enode://e620d67b48ac3d170524f7117d9863bfc0e26e8ba2b6</a:t>
            </a:r>
          </a:p>
          <a:p>
            <a:r>
              <a:rPr lang="en-US" sz="1400" dirty="0" smtClean="0"/>
              <a:t>7bebfb2846f8884e5e00ba74ef974fca5c89edc36579c5d43524dab96740954f30578115ef891038dd7a@[::]:30303</a:t>
            </a:r>
          </a:p>
          <a:p>
            <a:r>
              <a:rPr lang="en-US" sz="1400" dirty="0" smtClean="0"/>
              <a:t>INFO [05-08|14:27:51] IPC endpoint opened: \\.\pipe\geth.ipc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560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448125"/>
            <a:ext cx="107296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create accounts</a:t>
            </a:r>
          </a:p>
          <a:p>
            <a:pPr lvl="1"/>
            <a:r>
              <a:rPr lang="en-US" sz="2000" dirty="0" smtClean="0"/>
              <a:t>– attach to node from another terminal window, for non windows you need to specify </a:t>
            </a:r>
            <a:r>
              <a:rPr lang="en-US" sz="2000" dirty="0" err="1" smtClean="0"/>
              <a:t>ipc</a:t>
            </a:r>
            <a:r>
              <a:rPr lang="en-US" sz="2000" dirty="0" smtClean="0"/>
              <a:t>: option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425860" y="1286035"/>
            <a:ext cx="8666922" cy="532453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C:\eth_dev\tnet01\data&gt;</a:t>
            </a:r>
            <a:r>
              <a:rPr lang="en-US" b="1" dirty="0" smtClean="0">
                <a:solidFill>
                  <a:srgbClr val="FFFF00"/>
                </a:solidFill>
              </a:rPr>
              <a:t>geth attach</a:t>
            </a:r>
          </a:p>
          <a:p>
            <a:r>
              <a:rPr lang="en-US" sz="1400" dirty="0" smtClean="0"/>
              <a:t>Welcome to the </a:t>
            </a:r>
            <a:r>
              <a:rPr lang="en-US" sz="1400" dirty="0" err="1" smtClean="0"/>
              <a:t>Geth</a:t>
            </a:r>
            <a:r>
              <a:rPr lang="en-US" sz="1400" dirty="0" smtClean="0"/>
              <a:t> JavaScript console!</a:t>
            </a:r>
          </a:p>
          <a:p>
            <a:r>
              <a:rPr lang="en-US" sz="1400" dirty="0" smtClean="0"/>
              <a:t>instance: </a:t>
            </a:r>
            <a:r>
              <a:rPr lang="en-US" sz="1400" dirty="0" err="1" smtClean="0"/>
              <a:t>Geth</a:t>
            </a:r>
            <a:r>
              <a:rPr lang="en-US" sz="1400" dirty="0" smtClean="0"/>
              <a:t>/v1.6.0-stable-facc47cb/windows-amd64/go1.8.1</a:t>
            </a:r>
          </a:p>
          <a:p>
            <a:r>
              <a:rPr lang="en-US" sz="1400" dirty="0" smtClean="0"/>
              <a:t> modules: admin:1.0 debug:1.0 eth:1.0 miner:1.0 net:1.0 personal:1.0 rpc:1.0 txpool:1.0 web3:1.0</a:t>
            </a:r>
          </a:p>
          <a:p>
            <a:endParaRPr lang="en-US" sz="1400" dirty="0" smtClean="0"/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eth.accounts</a:t>
            </a:r>
            <a:endParaRPr lang="en-US" sz="1400" dirty="0" smtClean="0"/>
          </a:p>
          <a:p>
            <a:r>
              <a:rPr lang="en-US" sz="1400" dirty="0" smtClean="0"/>
              <a:t>null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>
                <a:solidFill>
                  <a:srgbClr val="FFFF00"/>
                </a:solidFill>
              </a:rPr>
              <a:t>personal.newAccount</a:t>
            </a:r>
            <a:r>
              <a:rPr lang="en-US" sz="1400" dirty="0" smtClean="0">
                <a:solidFill>
                  <a:srgbClr val="FFFF00"/>
                </a:solidFill>
              </a:rPr>
              <a:t>("testing")</a:t>
            </a:r>
          </a:p>
          <a:p>
            <a:r>
              <a:rPr lang="en-US" sz="1400" dirty="0" smtClean="0"/>
              <a:t>"0xace34025bff8124573c825f618b7de100038ad1a"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personal.newAccount</a:t>
            </a:r>
            <a:r>
              <a:rPr lang="en-US" sz="1400" dirty="0" smtClean="0"/>
              <a:t>("testing")</a:t>
            </a:r>
          </a:p>
          <a:p>
            <a:r>
              <a:rPr lang="en-US" sz="1400" dirty="0" smtClean="0"/>
              <a:t>"0xc495d2dc6d491520c03c54c7e7f07d2f5cc61c10"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personal.newAccount</a:t>
            </a:r>
            <a:r>
              <a:rPr lang="en-US" sz="1400" dirty="0" smtClean="0"/>
              <a:t>("testing")</a:t>
            </a:r>
          </a:p>
          <a:p>
            <a:r>
              <a:rPr lang="en-US" sz="1400" dirty="0" smtClean="0"/>
              <a:t>"0x3613197b2871d12ac2d8d1f113d38ec99265b173"</a:t>
            </a:r>
          </a:p>
          <a:p>
            <a:r>
              <a:rPr lang="en-US" sz="1400" dirty="0" smtClean="0"/>
              <a:t>&gt; </a:t>
            </a:r>
            <a:r>
              <a:rPr lang="en-US" sz="1400" dirty="0" err="1" smtClean="0"/>
              <a:t>eth.accounts</a:t>
            </a:r>
            <a:endParaRPr lang="en-US" sz="1400" dirty="0" smtClean="0"/>
          </a:p>
          <a:p>
            <a:r>
              <a:rPr lang="en-US" sz="1400" dirty="0" smtClean="0"/>
              <a:t>["0xace34025bff8124573c825f618b7de100038ad1a", "0xc495d2dc6d491520c03c54c7e7f07d2f5cc61c10",</a:t>
            </a:r>
          </a:p>
          <a:p>
            <a:r>
              <a:rPr lang="en-US" sz="1400" dirty="0" smtClean="0"/>
              <a:t> "0x3613197b2871d12ac2d8d1f113d38ec99265b173"]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[0]).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[1]).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 web3.fromWei(</a:t>
            </a:r>
            <a:r>
              <a:rPr lang="en-US" sz="1400" dirty="0" err="1" smtClean="0"/>
              <a:t>eth.getBalance</a:t>
            </a:r>
            <a:r>
              <a:rPr lang="en-US" sz="1400" dirty="0" smtClean="0"/>
              <a:t>(</a:t>
            </a:r>
            <a:r>
              <a:rPr lang="en-US" sz="1400" dirty="0" err="1" smtClean="0"/>
              <a:t>eth.accounts</a:t>
            </a:r>
            <a:r>
              <a:rPr lang="en-US" sz="1400" dirty="0" smtClean="0"/>
              <a:t>[2]).</a:t>
            </a:r>
            <a:r>
              <a:rPr lang="en-US" sz="1400" dirty="0" err="1" smtClean="0"/>
              <a:t>toNumber</a:t>
            </a:r>
            <a:r>
              <a:rPr lang="en-US" sz="1400" dirty="0" smtClean="0"/>
              <a:t>(), "ether")</a:t>
            </a:r>
          </a:p>
          <a:p>
            <a:r>
              <a:rPr lang="en-US" sz="1400" dirty="0" smtClean="0"/>
              <a:t>"0"</a:t>
            </a:r>
          </a:p>
          <a:p>
            <a:r>
              <a:rPr lang="en-US" sz="1400" dirty="0" smtClean="0"/>
              <a:t>&gt;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5335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236091"/>
            <a:ext cx="99250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create accounts</a:t>
            </a:r>
          </a:p>
          <a:p>
            <a:pPr lvl="1"/>
            <a:r>
              <a:rPr lang="en-US" sz="2000" dirty="0" smtClean="0"/>
              <a:t>– double click “Ethereum Wallet.exe” check we have accounts created with 0 ether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574" y="1168424"/>
            <a:ext cx="8189636" cy="54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84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487" y="236091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460" t="38652" r="25125" b="31301"/>
          <a:stretch/>
        </p:blipFill>
        <p:spPr>
          <a:xfrm>
            <a:off x="6591770" y="2028856"/>
            <a:ext cx="4096900" cy="17039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290" y="1070918"/>
            <a:ext cx="782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Ctl+C</a:t>
            </a:r>
            <a:r>
              <a:rPr lang="en-US" dirty="0" smtClean="0"/>
              <a:t> from running </a:t>
            </a:r>
            <a:r>
              <a:rPr lang="en-US" dirty="0" err="1" smtClean="0"/>
              <a:t>geth</a:t>
            </a:r>
            <a:r>
              <a:rPr lang="en-US" dirty="0" smtClean="0"/>
              <a:t> node windows to stop Ethereum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under data folder, delete </a:t>
            </a:r>
            <a:r>
              <a:rPr lang="en-US" dirty="0" err="1" smtClean="0"/>
              <a:t>geth</a:t>
            </a:r>
            <a:r>
              <a:rPr lang="en-US" dirty="0" smtClean="0"/>
              <a:t> </a:t>
            </a:r>
            <a:r>
              <a:rPr lang="en-US" dirty="0" err="1" smtClean="0"/>
              <a:t>foder</a:t>
            </a:r>
            <a:r>
              <a:rPr lang="en-US" dirty="0" smtClean="0"/>
              <a:t>, keep </a:t>
            </a:r>
            <a:r>
              <a:rPr lang="en-US" dirty="0" err="1" smtClean="0"/>
              <a:t>keystore</a:t>
            </a:r>
            <a:r>
              <a:rPr lang="en-US" dirty="0" smtClean="0"/>
              <a:t> folder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922290" y="2731125"/>
            <a:ext cx="49950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 [05-08|15:06:46]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[05-08|15:07:03]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[05-08|15:07:14] New wallet appeared                      </a:t>
            </a:r>
            <a:r>
              <a:rPr lang="en-US" sz="1400" dirty="0" err="1" smtClean="0"/>
              <a:t>url</a:t>
            </a:r>
            <a:r>
              <a:rPr lang="en-US" sz="1400" dirty="0" smtClean="0"/>
              <a:t>=</a:t>
            </a:r>
            <a:r>
              <a:rPr lang="en-US" sz="1400" dirty="0" err="1" smtClean="0"/>
              <a:t>keystore</a:t>
            </a:r>
            <a:r>
              <a:rPr lang="en-US" sz="1400" dirty="0" smtClean="0"/>
              <a:t>://C:\\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\\tnet01\\da… status=Locked</a:t>
            </a:r>
          </a:p>
          <a:p>
            <a:r>
              <a:rPr lang="en-US" sz="1400" dirty="0" smtClean="0"/>
              <a:t>FO [05-08|15:27:18] Got interrupt, shutting down...</a:t>
            </a:r>
          </a:p>
          <a:p>
            <a:r>
              <a:rPr lang="en-US" sz="1400" dirty="0" smtClean="0"/>
              <a:t>FO [05-08|15:27:18] IPC endpoint closed: \\.\pipe\geth.ipc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[05-08|15:27:18] Blockchain manager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[05-08|15:27:18] Stopping Ethereum protocol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Ethereum protocol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Transaction pool stopped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FO [05-08|15:27:20] Database closed                          </a:t>
            </a:r>
            <a:r>
              <a:rPr lang="en-US" sz="1400" dirty="0" smtClean="0"/>
              <a:t>database=C:\\</a:t>
            </a:r>
            <a:r>
              <a:rPr lang="en-US" sz="1400" dirty="0" err="1" smtClean="0"/>
              <a:t>eth_dev</a:t>
            </a:r>
            <a:r>
              <a:rPr lang="en-US" sz="1400" dirty="0" smtClean="0"/>
              <a:t>\\tnet01\\data\\</a:t>
            </a:r>
            <a:r>
              <a:rPr lang="en-US" sz="1400" dirty="0" err="1" smtClean="0"/>
              <a:t>geth</a:t>
            </a:r>
            <a:r>
              <a:rPr lang="en-US" sz="1400" dirty="0" smtClean="0"/>
              <a:t>\\</a:t>
            </a:r>
            <a:r>
              <a:rPr lang="en-US" sz="1400" dirty="0" err="1" smtClean="0"/>
              <a:t>chaindata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5547" t="48733" r="25610" b="13951"/>
          <a:stretch/>
        </p:blipFill>
        <p:spPr>
          <a:xfrm>
            <a:off x="6485753" y="4893429"/>
            <a:ext cx="4308934" cy="1731510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8297839" y="3903260"/>
            <a:ext cx="450376" cy="7642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8893" y="659317"/>
            <a:ext cx="7825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Genesis02.json with pre-allocate ethers to known accounts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849" y="1164134"/>
            <a:ext cx="774559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C:\eth_dev\tnet01&gt;</a:t>
            </a:r>
            <a:r>
              <a:rPr lang="en-US" sz="1600" b="1" dirty="0" smtClean="0">
                <a:solidFill>
                  <a:srgbClr val="FF0000"/>
                </a:solidFill>
              </a:rPr>
              <a:t>cat Genesis02.json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config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</a:t>
            </a:r>
            <a:r>
              <a:rPr lang="en-US" sz="1400" dirty="0" err="1" smtClean="0"/>
              <a:t>chainId</a:t>
            </a:r>
            <a:r>
              <a:rPr lang="en-US" sz="1400" dirty="0" smtClean="0"/>
              <a:t>": 0,</a:t>
            </a:r>
          </a:p>
          <a:p>
            <a:r>
              <a:rPr lang="en-US" sz="1400" dirty="0" smtClean="0"/>
              <a:t>        "</a:t>
            </a:r>
            <a:r>
              <a:rPr lang="en-US" sz="1400" dirty="0" err="1" smtClean="0"/>
              <a:t>homesteadBlock</a:t>
            </a:r>
            <a:r>
              <a:rPr lang="en-US" sz="1400" dirty="0" smtClean="0"/>
              <a:t>": 0,</a:t>
            </a:r>
          </a:p>
          <a:p>
            <a:r>
              <a:rPr lang="en-US" sz="1400" dirty="0" smtClean="0"/>
              <a:t>        "eip155Block": 0,</a:t>
            </a:r>
          </a:p>
          <a:p>
            <a:r>
              <a:rPr lang="en-US" sz="1400" dirty="0" smtClean="0"/>
              <a:t>        "eip158Block": 0</a:t>
            </a:r>
          </a:p>
          <a:p>
            <a:r>
              <a:rPr lang="en-US" sz="1400" dirty="0" smtClean="0"/>
              <a:t>    },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alloc</a:t>
            </a:r>
            <a:r>
              <a:rPr lang="en-US" sz="1400" dirty="0" smtClean="0"/>
              <a:t>"      : {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0xace34025bff8124573c825f618b7de100038ad1a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1000000000000000000000</a:t>
            </a:r>
            <a:r>
              <a:rPr lang="en-US" sz="1400" dirty="0" smtClean="0"/>
              <a:t>“ },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0xc495d2dc6d491520c03c54c7e7f07d2f5cc61c10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5000000000000000000000</a:t>
            </a:r>
            <a:r>
              <a:rPr lang="en-US" sz="1400" dirty="0" smtClean="0"/>
              <a:t>" },</a:t>
            </a:r>
          </a:p>
          <a:p>
            <a:r>
              <a:rPr lang="en-US" sz="1400" dirty="0" smtClean="0"/>
              <a:t>        "</a:t>
            </a:r>
            <a:r>
              <a:rPr lang="en-US" sz="1600" b="1" dirty="0" smtClean="0"/>
              <a:t>0x3613197b2871d12ac2d8d1f113d38ec99265b173</a:t>
            </a:r>
            <a:r>
              <a:rPr lang="en-US" sz="1400" dirty="0" smtClean="0"/>
              <a:t>": {</a:t>
            </a:r>
          </a:p>
          <a:p>
            <a:r>
              <a:rPr lang="en-US" sz="1400" dirty="0" smtClean="0"/>
              <a:t>        "balance": "</a:t>
            </a:r>
            <a:r>
              <a:rPr lang="en-US" sz="1400" dirty="0" smtClean="0">
                <a:solidFill>
                  <a:srgbClr val="FF0000"/>
                </a:solidFill>
              </a:rPr>
              <a:t>6000000000000000000000</a:t>
            </a:r>
            <a:r>
              <a:rPr lang="en-US" sz="1400" dirty="0" smtClean="0"/>
              <a:t>" }</a:t>
            </a:r>
          </a:p>
          <a:p>
            <a:r>
              <a:rPr lang="en-US" sz="1400" dirty="0" smtClean="0"/>
              <a:t>    },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coinbase</a:t>
            </a:r>
            <a:r>
              <a:rPr lang="en-US" sz="1400" dirty="0" smtClean="0"/>
              <a:t>"   : "0x0000000000000000000000000000000000000000",</a:t>
            </a:r>
          </a:p>
          <a:p>
            <a:r>
              <a:rPr lang="en-US" sz="1400" dirty="0" smtClean="0"/>
              <a:t>  "difficulty" : "0x20000",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extraData</a:t>
            </a:r>
            <a:r>
              <a:rPr lang="en-US" sz="1400" dirty="0" smtClean="0"/>
              <a:t>"  : "",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gasLimit</a:t>
            </a:r>
            <a:r>
              <a:rPr lang="en-US" sz="1400" dirty="0" smtClean="0"/>
              <a:t>"   : "0x2fefd8",</a:t>
            </a:r>
          </a:p>
          <a:p>
            <a:r>
              <a:rPr lang="en-US" sz="1400" dirty="0" smtClean="0"/>
              <a:t>  "nonce"      : "0x0000000000000042",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mixhash</a:t>
            </a:r>
            <a:r>
              <a:rPr lang="en-US" sz="1400" dirty="0" smtClean="0"/>
              <a:t>"    : "0x0000000000000000000000000000000000000000000000000000000000000000",</a:t>
            </a:r>
          </a:p>
          <a:p>
            <a:r>
              <a:rPr lang="en-US" sz="1400" dirty="0" smtClean="0"/>
              <a:t>  "</a:t>
            </a:r>
            <a:r>
              <a:rPr lang="en-US" sz="1400" dirty="0" err="1" smtClean="0"/>
              <a:t>parentHash</a:t>
            </a:r>
            <a:r>
              <a:rPr lang="en-US" sz="1400" dirty="0" smtClean="0"/>
              <a:t>" : "0x0000000000000000000000000000000000000000000000000000000000000000",</a:t>
            </a:r>
          </a:p>
          <a:p>
            <a:r>
              <a:rPr lang="en-US" sz="1400" dirty="0" smtClean="0"/>
              <a:t>  "timestamp"  : "0x00"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430766" y="1292165"/>
            <a:ext cx="5208104" cy="181588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smtClean="0"/>
              <a:t>C:\eth_dev\tnet01&gt;</a:t>
            </a:r>
            <a:r>
              <a:rPr lang="en-US" sz="1600" b="1" dirty="0" smtClean="0">
                <a:solidFill>
                  <a:srgbClr val="FFFF00"/>
                </a:solidFill>
              </a:rPr>
              <a:t>geth --</a:t>
            </a:r>
            <a:r>
              <a:rPr lang="en-US" sz="1600" b="1" dirty="0" err="1" smtClean="0">
                <a:solidFill>
                  <a:srgbClr val="FFFF00"/>
                </a:solidFill>
              </a:rPr>
              <a:t>datadir</a:t>
            </a:r>
            <a:r>
              <a:rPr lang="en-US" sz="1600" b="1" dirty="0" smtClean="0">
                <a:solidFill>
                  <a:srgbClr val="FFFF00"/>
                </a:solidFill>
              </a:rPr>
              <a:t> data </a:t>
            </a:r>
            <a:r>
              <a:rPr lang="en-US" sz="1600" b="1" dirty="0" err="1" smtClean="0">
                <a:solidFill>
                  <a:srgbClr val="FFFF00"/>
                </a:solidFill>
              </a:rPr>
              <a:t>init</a:t>
            </a:r>
            <a:r>
              <a:rPr lang="en-US" sz="1600" b="1" dirty="0" smtClean="0">
                <a:solidFill>
                  <a:srgbClr val="FFFF00"/>
                </a:solidFill>
              </a:rPr>
              <a:t> Genesis02.json</a:t>
            </a:r>
          </a:p>
          <a:p>
            <a:r>
              <a:rPr lang="en-US" sz="1600" dirty="0" smtClean="0"/>
              <a:t>INFO [05-08|15:36:42] Allocated cache and file handles         database=C:\\</a:t>
            </a:r>
            <a:r>
              <a:rPr lang="en-US" sz="1600" dirty="0" err="1" smtClean="0"/>
              <a:t>eth_dev</a:t>
            </a:r>
            <a:r>
              <a:rPr lang="en-US" sz="1600" dirty="0" smtClean="0"/>
              <a:t>\\tnet01\\data\\</a:t>
            </a:r>
            <a:r>
              <a:rPr lang="en-US" sz="1600" dirty="0" err="1" smtClean="0"/>
              <a:t>geth</a:t>
            </a:r>
            <a:r>
              <a:rPr lang="en-US" sz="1600" dirty="0" smtClean="0"/>
              <a:t>\\</a:t>
            </a:r>
            <a:r>
              <a:rPr lang="en-US" sz="1600" dirty="0" err="1" smtClean="0"/>
              <a:t>chaindata</a:t>
            </a:r>
            <a:r>
              <a:rPr lang="en-US" sz="1600" dirty="0" smtClean="0"/>
              <a:t> cache=128 handles=1024</a:t>
            </a:r>
          </a:p>
          <a:p>
            <a:r>
              <a:rPr lang="en-US" sz="1600" dirty="0" smtClean="0"/>
              <a:t>INFO [05-08|15:36:42] Writing custom genesis block</a:t>
            </a:r>
          </a:p>
          <a:p>
            <a:r>
              <a:rPr lang="en-US" sz="1600" dirty="0" smtClean="0"/>
              <a:t>INFO [05-08|15:36:42] </a:t>
            </a:r>
            <a:r>
              <a:rPr lang="en-US" sz="1600" b="1" dirty="0" smtClean="0">
                <a:solidFill>
                  <a:srgbClr val="FFFF00"/>
                </a:solidFill>
              </a:rPr>
              <a:t>Successfully</a:t>
            </a:r>
            <a:r>
              <a:rPr lang="en-US" sz="1600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/>
              <a:t>wrote genesis state         hash=f87e81…48d1d2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52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08893" y="659317"/>
            <a:ext cx="7825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Rerun “</a:t>
            </a:r>
            <a:r>
              <a:rPr lang="en-US" dirty="0" err="1" smtClean="0"/>
              <a:t>geth</a:t>
            </a:r>
            <a:r>
              <a:rPr lang="en-US" dirty="0" smtClean="0"/>
              <a:t> –</a:t>
            </a:r>
            <a:r>
              <a:rPr lang="en-US" dirty="0" err="1" smtClean="0"/>
              <a:t>datadir</a:t>
            </a:r>
            <a:r>
              <a:rPr lang="en-US" dirty="0" smtClean="0"/>
              <a:t> data” to start the Ethereum node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Rerun in another windows to attach to the running node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8894" y="1551869"/>
            <a:ext cx="9962690" cy="452431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C:\eth_dev\tnet01&gt;geth attach</a:t>
            </a:r>
          </a:p>
          <a:p>
            <a:r>
              <a:rPr lang="en-US" dirty="0" smtClean="0"/>
              <a:t>Welcome to the </a:t>
            </a:r>
            <a:r>
              <a:rPr lang="en-US" dirty="0" err="1" smtClean="0"/>
              <a:t>Geth</a:t>
            </a:r>
            <a:r>
              <a:rPr lang="en-US" dirty="0" smtClean="0"/>
              <a:t> JavaScript console!</a:t>
            </a:r>
          </a:p>
          <a:p>
            <a:endParaRPr lang="en-US" dirty="0" smtClean="0"/>
          </a:p>
          <a:p>
            <a:r>
              <a:rPr lang="en-US" dirty="0" smtClean="0"/>
              <a:t>instance: </a:t>
            </a:r>
            <a:r>
              <a:rPr lang="en-US" dirty="0" err="1" smtClean="0"/>
              <a:t>Geth</a:t>
            </a:r>
            <a:r>
              <a:rPr lang="en-US" dirty="0" smtClean="0"/>
              <a:t>/v1.6.0-stable-facc47cb/windows-amd64/go1.8.1</a:t>
            </a:r>
          </a:p>
          <a:p>
            <a:r>
              <a:rPr lang="en-US" dirty="0" err="1" smtClean="0"/>
              <a:t>coinbase</a:t>
            </a:r>
            <a:r>
              <a:rPr lang="en-US" dirty="0" smtClean="0"/>
              <a:t>: 0xace34025bff8124573c825f618b7de100038ad1a</a:t>
            </a:r>
          </a:p>
          <a:p>
            <a:r>
              <a:rPr lang="en-US" dirty="0" smtClean="0"/>
              <a:t>at block: 0 (Thu, 01 Jan 1970 08:00:00 CST)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datadir</a:t>
            </a:r>
            <a:r>
              <a:rPr lang="en-US" dirty="0" smtClean="0"/>
              <a:t>: C:\eth_dev\tnet01\data</a:t>
            </a:r>
          </a:p>
          <a:p>
            <a:r>
              <a:rPr lang="en-US" dirty="0" smtClean="0"/>
              <a:t> modules: admin:1.0 debug:1.0 eth:1.0 miner:1.0 net:1.0 personal:1.0 rpc:1.0 txpool:1.0 web3:1.0</a:t>
            </a:r>
          </a:p>
          <a:p>
            <a:endParaRPr lang="en-US" dirty="0" smtClean="0"/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[0]).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1000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[1]).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5000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 web3.fromWei(</a:t>
            </a:r>
            <a:r>
              <a:rPr lang="en-US" dirty="0" err="1" smtClean="0"/>
              <a:t>eth.getBalance</a:t>
            </a:r>
            <a:r>
              <a:rPr lang="en-US" dirty="0" smtClean="0"/>
              <a:t>(</a:t>
            </a:r>
            <a:r>
              <a:rPr lang="en-US" dirty="0" err="1" smtClean="0"/>
              <a:t>eth.accounts</a:t>
            </a:r>
            <a:r>
              <a:rPr lang="en-US" dirty="0" smtClean="0"/>
              <a:t>[2]).</a:t>
            </a:r>
            <a:r>
              <a:rPr lang="en-US" dirty="0" err="1" smtClean="0"/>
              <a:t>toNumber</a:t>
            </a:r>
            <a:r>
              <a:rPr lang="en-US" dirty="0" smtClean="0"/>
              <a:t>(), "ether")</a:t>
            </a:r>
          </a:p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FFFF00"/>
                </a:solidFill>
              </a:rPr>
              <a:t>6000</a:t>
            </a:r>
            <a:r>
              <a:rPr lang="en-US" dirty="0" smtClean="0"/>
              <a:t>"</a:t>
            </a:r>
          </a:p>
          <a:p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2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096" y="775942"/>
            <a:ext cx="8143982" cy="1325563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Agenda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444" y="2544417"/>
            <a:ext cx="6944140" cy="272994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Setup Private Network</a:t>
            </a:r>
          </a:p>
          <a:p>
            <a:r>
              <a:rPr lang="en-US" sz="4000" dirty="0" smtClean="0"/>
              <a:t>Allocate &amp; Transfer ether “Money” (Tokens)</a:t>
            </a:r>
          </a:p>
          <a:p>
            <a:r>
              <a:rPr lang="en-US" sz="4000" dirty="0" smtClean="0"/>
              <a:t>Demo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9746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367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Creating Genesis State of the Private Network – Pre-allocate ethers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5" y="817908"/>
            <a:ext cx="9261242" cy="567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531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880534" y="1094813"/>
            <a:ext cx="10515600" cy="507831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C:\eth_dev\tnet01&gt;geth attach</a:t>
            </a:r>
          </a:p>
          <a:p>
            <a:r>
              <a:rPr lang="en-US" dirty="0"/>
              <a:t>Welcome to the </a:t>
            </a:r>
            <a:r>
              <a:rPr lang="en-US" dirty="0" err="1"/>
              <a:t>Geth</a:t>
            </a:r>
            <a:r>
              <a:rPr lang="en-US" dirty="0"/>
              <a:t> JavaScript console!</a:t>
            </a:r>
          </a:p>
          <a:p>
            <a:endParaRPr lang="en-US" dirty="0"/>
          </a:p>
          <a:p>
            <a:r>
              <a:rPr lang="en-US" dirty="0"/>
              <a:t>instance: </a:t>
            </a:r>
            <a:r>
              <a:rPr lang="en-US" dirty="0" err="1"/>
              <a:t>Geth</a:t>
            </a:r>
            <a:r>
              <a:rPr lang="en-US" dirty="0"/>
              <a:t>/v1.6.0-stable-facc47cb/windows-amd64/go1.8.1</a:t>
            </a:r>
          </a:p>
          <a:p>
            <a:r>
              <a:rPr lang="en-US" dirty="0" err="1"/>
              <a:t>coinbase</a:t>
            </a:r>
            <a:r>
              <a:rPr lang="en-US" dirty="0"/>
              <a:t>: 0xace34025bff8124573c825f618b7de100038ad1a</a:t>
            </a:r>
          </a:p>
          <a:p>
            <a:r>
              <a:rPr lang="en-US" dirty="0"/>
              <a:t>at block: 0 (Thu, 01 Jan 1970 08:00:00 CST)</a:t>
            </a:r>
          </a:p>
          <a:p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: C:\eth_dev\tnet01\data</a:t>
            </a:r>
          </a:p>
          <a:p>
            <a:r>
              <a:rPr lang="en-US" dirty="0"/>
              <a:t> modules: admin:1.0 debug:1.0 eth:1.0 miner:1.0 net:1.0 personal:1.0 rpc:1.0 txpool:1.0 web3:1.0</a:t>
            </a:r>
          </a:p>
          <a:p>
            <a:endParaRPr lang="en-US" dirty="0"/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[0]).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"1000"</a:t>
            </a:r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[1]).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"5000"</a:t>
            </a:r>
          </a:p>
          <a:p>
            <a:r>
              <a:rPr lang="en-US" dirty="0"/>
              <a:t>&gt; web3.fromWei(</a:t>
            </a:r>
            <a:r>
              <a:rPr lang="en-US" dirty="0" err="1"/>
              <a:t>eth.getBalance</a:t>
            </a:r>
            <a:r>
              <a:rPr lang="en-US" dirty="0"/>
              <a:t>(</a:t>
            </a:r>
            <a:r>
              <a:rPr lang="en-US" dirty="0" err="1"/>
              <a:t>eth.accounts</a:t>
            </a:r>
            <a:r>
              <a:rPr lang="en-US" dirty="0"/>
              <a:t>[2]).</a:t>
            </a:r>
            <a:r>
              <a:rPr lang="en-US" dirty="0" err="1"/>
              <a:t>toNumber</a:t>
            </a:r>
            <a:r>
              <a:rPr lang="en-US" dirty="0"/>
              <a:t>(), "ether")</a:t>
            </a:r>
          </a:p>
          <a:p>
            <a:r>
              <a:rPr lang="en-US" dirty="0"/>
              <a:t>"6000"</a:t>
            </a:r>
          </a:p>
          <a:p>
            <a:r>
              <a:rPr lang="en-US" dirty="0"/>
              <a:t>&gt; </a:t>
            </a:r>
            <a:r>
              <a:rPr lang="en-US" sz="2000" b="1" dirty="0" err="1">
                <a:solidFill>
                  <a:srgbClr val="FFFF00"/>
                </a:solidFill>
              </a:rPr>
              <a:t>miner.start</a:t>
            </a:r>
            <a:r>
              <a:rPr lang="en-US" sz="2000" b="1" dirty="0">
                <a:solidFill>
                  <a:srgbClr val="FFFF00"/>
                </a:solidFill>
              </a:rPr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52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10066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Start mining on Private Network – </a:t>
            </a:r>
            <a:r>
              <a:rPr lang="en-US" sz="2000" dirty="0" smtClean="0"/>
              <a:t>will see ether growing for MAIN ACCOUNT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91" y="901700"/>
            <a:ext cx="8591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01" y="1036320"/>
            <a:ext cx="10058400" cy="572268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104603" y="881575"/>
            <a:ext cx="1285461" cy="116619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44283" y="4665784"/>
            <a:ext cx="8964283" cy="116619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8731066">
            <a:off x="5891489" y="4010700"/>
            <a:ext cx="1302696" cy="22222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90117" y="3318587"/>
            <a:ext cx="1968937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Pre-Allocate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ethers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90116" y="2527037"/>
            <a:ext cx="1968937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Private Network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242067">
            <a:off x="5376892" y="2274630"/>
            <a:ext cx="1579988" cy="21404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054100"/>
            <a:ext cx="10058400" cy="43273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9197108" y="2330844"/>
            <a:ext cx="926347" cy="989131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39707" y="3038293"/>
            <a:ext cx="3365342" cy="398266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4745419">
            <a:off x="2281355" y="4419331"/>
            <a:ext cx="1799493" cy="19389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03373" y="5595998"/>
            <a:ext cx="168642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mtClean="0"/>
              <a:t>Current Balance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6142" y="5591533"/>
            <a:ext cx="364899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Click </a:t>
            </a:r>
            <a:r>
              <a:rPr lang="en-US" altLang="zh-CN" smtClean="0"/>
              <a:t>to transfer Ether to this account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8240344">
            <a:off x="6496025" y="4271667"/>
            <a:ext cx="2884820" cy="19475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70" y="802198"/>
            <a:ext cx="10058400" cy="60558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040293" y="5514137"/>
            <a:ext cx="2144414" cy="52111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98430" y="4002953"/>
            <a:ext cx="4972708" cy="51277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860169">
            <a:off x="3658543" y="3244977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72134" y="2079410"/>
            <a:ext cx="364899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1 - Select From Account</a:t>
            </a:r>
          </a:p>
          <a:p>
            <a:r>
              <a:rPr lang="en-US" altLang="zh-CN" dirty="0" smtClean="0"/>
              <a:t>2 - Enter Amount to transfer Ether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8529363" flipV="1">
            <a:off x="2717088" y="4169327"/>
            <a:ext cx="3808111" cy="213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07" y="659317"/>
            <a:ext cx="10058400" cy="611643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377917" y="5951714"/>
            <a:ext cx="2144414" cy="824039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52464" y="4649278"/>
            <a:ext cx="4972708" cy="51277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860169">
            <a:off x="3658543" y="3244977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7100" y="2356405"/>
            <a:ext cx="364899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Click “Sent” to start sending ethers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8529363" flipV="1">
            <a:off x="2717088" y="4169327"/>
            <a:ext cx="3808111" cy="213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0" y="239157"/>
            <a:ext cx="5393124" cy="63347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8303" y="178300"/>
            <a:ext cx="4304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9340776" y="6020972"/>
            <a:ext cx="1777880" cy="55296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660045" y="5426777"/>
            <a:ext cx="1147352" cy="59419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4707595" y="2232686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6066" y="3618822"/>
            <a:ext cx="274576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Enter Password and Send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2237790" flipV="1">
            <a:off x="4586853" y="4448821"/>
            <a:ext cx="3808111" cy="213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35350" y="2009755"/>
            <a:ext cx="1715063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Transaction </a:t>
            </a:r>
            <a:r>
              <a:rPr lang="en-US" altLang="zh-CN" smtClean="0"/>
              <a:t>Summary Before Send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64" y="778960"/>
            <a:ext cx="9686012" cy="60790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450124" y="2596175"/>
            <a:ext cx="7312854" cy="892613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2743523" flipV="1">
            <a:off x="3918579" y="1883283"/>
            <a:ext cx="1915557" cy="21665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61" y="0"/>
            <a:ext cx="633713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8303" y="178300"/>
            <a:ext cx="4304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8" name="Left Arrow 7"/>
          <p:cNvSpPr/>
          <p:nvPr/>
        </p:nvSpPr>
        <p:spPr>
          <a:xfrm rot="10800000">
            <a:off x="4707595" y="2232686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3884" y="2009755"/>
            <a:ext cx="249653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Transaction Summary After 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Network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Ethereum and Client Wallet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Genesis State of the Private Network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Creating Private Network Accounts and allocate funds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Starting up member nodes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Running private miner and transfer moneys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Official Website: </a:t>
            </a:r>
            <a:r>
              <a:rPr lang="en-US" dirty="0" smtClean="0">
                <a:hlinkClick r:id="rId2"/>
              </a:rPr>
              <a:t>http://Ethereum.org</a:t>
            </a:r>
            <a:endParaRPr lang="en-US" dirty="0" smtClean="0"/>
          </a:p>
          <a:p>
            <a:r>
              <a:rPr lang="en-US" dirty="0" smtClean="0"/>
              <a:t>Downloads </a:t>
            </a:r>
            <a:r>
              <a:rPr lang="en-US" dirty="0" smtClean="0">
                <a:hlinkClick r:id="rId3"/>
              </a:rPr>
              <a:t>https://geth.ethereum.org/downloads/</a:t>
            </a:r>
            <a:r>
              <a:rPr lang="en-US" dirty="0" smtClean="0"/>
              <a:t> </a:t>
            </a:r>
          </a:p>
          <a:p>
            <a:pPr lvl="1"/>
            <a:r>
              <a:rPr lang="en-US" sz="1900" dirty="0" smtClean="0"/>
              <a:t>geth-alltools-windows-amd64-1.6.0-facc47cb.zip</a:t>
            </a:r>
          </a:p>
          <a:p>
            <a:r>
              <a:rPr lang="en-US" dirty="0" smtClean="0"/>
              <a:t>Wallet </a:t>
            </a:r>
            <a:r>
              <a:rPr lang="en-US" sz="1900" dirty="0" smtClean="0">
                <a:hlinkClick r:id="rId4"/>
              </a:rPr>
              <a:t>https://github.com/ethereum/mist/releases/download/v0.8.9/Ethereum-Wallet-win64-0-8-9.zip</a:t>
            </a:r>
            <a:endParaRPr lang="en-US" sz="1900" dirty="0" smtClean="0"/>
          </a:p>
          <a:p>
            <a:r>
              <a:rPr lang="en-US" dirty="0" smtClean="0"/>
              <a:t>Support platforms: Linux, </a:t>
            </a:r>
            <a:r>
              <a:rPr lang="en-US" dirty="0" err="1" smtClean="0"/>
              <a:t>macOS</a:t>
            </a:r>
            <a:r>
              <a:rPr lang="en-US" dirty="0" smtClean="0"/>
              <a:t>, Windows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7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639251"/>
            <a:ext cx="9936480" cy="62187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199850" y="5280160"/>
            <a:ext cx="2144414" cy="52111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98430" y="3746563"/>
            <a:ext cx="4972708" cy="51277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9860169">
            <a:off x="3658543" y="3244977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72134" y="2079410"/>
            <a:ext cx="401898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1 - Select From Account </a:t>
            </a:r>
          </a:p>
          <a:p>
            <a:r>
              <a:rPr lang="en-US" altLang="zh-CN" dirty="0" smtClean="0"/>
              <a:t>2 - Enter Amount to transfer Ether Again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rot="18529363" flipV="1">
            <a:off x="2717088" y="4169327"/>
            <a:ext cx="3808111" cy="213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51" y="1991612"/>
            <a:ext cx="10058400" cy="42024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803010" y="2596177"/>
            <a:ext cx="9057248" cy="2003958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2743523" flipV="1">
            <a:off x="3918579" y="1883283"/>
            <a:ext cx="1915557" cy="21665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2571" y="1017715"/>
            <a:ext cx="2074006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Transaction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74" y="0"/>
            <a:ext cx="6320995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8303" y="178300"/>
            <a:ext cx="43045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8" name="Left Arrow 7"/>
          <p:cNvSpPr/>
          <p:nvPr/>
        </p:nvSpPr>
        <p:spPr>
          <a:xfrm rot="10800000">
            <a:off x="4707595" y="2232686"/>
            <a:ext cx="2203959" cy="2387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53884" y="2009755"/>
            <a:ext cx="2496530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Transaction Summary After Sent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02" y="1890541"/>
            <a:ext cx="10058400" cy="474718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135" y="136097"/>
            <a:ext cx="6535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Transfer ethers/fund on </a:t>
            </a:r>
            <a:r>
              <a:rPr lang="en-US" sz="2800" dirty="0" smtClean="0"/>
              <a:t>Private </a:t>
            </a:r>
            <a:r>
              <a:rPr lang="en-US" sz="2800" dirty="0" smtClean="0"/>
              <a:t>Network</a:t>
            </a:r>
            <a:endParaRPr lang="en-US" sz="200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2381922" y="3104450"/>
            <a:ext cx="5329310" cy="128467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8664165" flipV="1">
            <a:off x="6347290" y="2189289"/>
            <a:ext cx="1915557" cy="21665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46577" y="697002"/>
            <a:ext cx="2363371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Total Amount Grown </a:t>
            </a:r>
            <a:r>
              <a:rPr lang="en-US" smtClean="0"/>
              <a:t>After Two </a:t>
            </a:r>
            <a:r>
              <a:rPr lang="en-US" dirty="0" smtClean="0"/>
              <a:t>Transactions</a:t>
            </a:r>
          </a:p>
          <a:p>
            <a:r>
              <a:rPr lang="en-US" dirty="0" smtClean="0"/>
              <a:t>1 </a:t>
            </a:r>
            <a:r>
              <a:rPr lang="mr-IN" dirty="0" smtClean="0"/>
              <a:t>–</a:t>
            </a:r>
            <a:r>
              <a:rPr lang="en-US" dirty="0" smtClean="0"/>
              <a:t> 1,000,000</a:t>
            </a:r>
          </a:p>
          <a:p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1,000,000,000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t="26030" r="48710" b="39836"/>
          <a:stretch/>
        </p:blipFill>
        <p:spPr>
          <a:xfrm>
            <a:off x="8015974" y="462391"/>
            <a:ext cx="2935458" cy="10299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9" name="Rounded Rectangle 8"/>
          <p:cNvSpPr/>
          <p:nvPr/>
        </p:nvSpPr>
        <p:spPr>
          <a:xfrm>
            <a:off x="8122811" y="462391"/>
            <a:ext cx="2273214" cy="1041974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41120" y="2293743"/>
            <a:ext cx="9144000" cy="100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400" dirty="0" smtClean="0"/>
              <a:t>THANK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YOU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81326" y="3656413"/>
            <a:ext cx="13308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Wenyan Qin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2017-05</a:t>
            </a:r>
          </a:p>
        </p:txBody>
      </p:sp>
    </p:spTree>
    <p:extLst>
      <p:ext uri="{BB962C8B-B14F-4D97-AF65-F5344CB8AC3E}">
        <p14:creationId xmlns:p14="http://schemas.microsoft.com/office/powerpoint/2010/main" val="4912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Ethereum Node Utilities and Wallets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 node utilities include: </a:t>
            </a:r>
          </a:p>
          <a:p>
            <a:pPr lvl="1"/>
            <a:r>
              <a:rPr lang="en-US" sz="2000" dirty="0" err="1" smtClean="0"/>
              <a:t>geth</a:t>
            </a:r>
            <a:r>
              <a:rPr lang="en-US" sz="2000" dirty="0" smtClean="0"/>
              <a:t> 	- main Ethereum CLI client</a:t>
            </a:r>
          </a:p>
          <a:p>
            <a:pPr lvl="1"/>
            <a:r>
              <a:rPr lang="en-US" sz="2000" dirty="0" err="1"/>
              <a:t>a</a:t>
            </a:r>
            <a:r>
              <a:rPr lang="en-US" sz="2000" dirty="0" err="1" smtClean="0"/>
              <a:t>bigen</a:t>
            </a:r>
            <a:r>
              <a:rPr lang="en-US" sz="2000" dirty="0" smtClean="0"/>
              <a:t> 	- </a:t>
            </a:r>
            <a:r>
              <a:rPr lang="en-US" sz="2000" dirty="0" err="1" smtClean="0"/>
              <a:t>abi</a:t>
            </a:r>
            <a:r>
              <a:rPr lang="en-US" sz="2000" dirty="0" smtClean="0"/>
              <a:t> generator to convert smart contract </a:t>
            </a:r>
            <a:endParaRPr lang="en-US" sz="2000" dirty="0"/>
          </a:p>
          <a:p>
            <a:pPr lvl="1"/>
            <a:r>
              <a:rPr lang="en-US" sz="2000" dirty="0" err="1" smtClean="0"/>
              <a:t>bootnode</a:t>
            </a:r>
            <a:r>
              <a:rPr lang="en-US" sz="2000" dirty="0" smtClean="0"/>
              <a:t> 	- for peers to find the bootstrap node</a:t>
            </a:r>
          </a:p>
          <a:p>
            <a:pPr lvl="1"/>
            <a:r>
              <a:rPr lang="en-US" sz="2000" dirty="0" err="1"/>
              <a:t>d</a:t>
            </a:r>
            <a:r>
              <a:rPr lang="en-US" sz="2000" dirty="0" err="1" smtClean="0"/>
              <a:t>isasm</a:t>
            </a:r>
            <a:r>
              <a:rPr lang="en-US" sz="2000" dirty="0" smtClean="0"/>
              <a:t>  	- </a:t>
            </a:r>
            <a:r>
              <a:rPr lang="en-US" sz="2000" dirty="0" err="1" smtClean="0"/>
              <a:t>disassmbler</a:t>
            </a:r>
            <a:r>
              <a:rPr lang="en-US" sz="2000" dirty="0" smtClean="0"/>
              <a:t> to convert EVM bytecode to readable assembly code </a:t>
            </a:r>
          </a:p>
          <a:p>
            <a:pPr lvl="1"/>
            <a:r>
              <a:rPr lang="en-US" sz="2000" dirty="0" err="1" smtClean="0"/>
              <a:t>evm</a:t>
            </a:r>
            <a:r>
              <a:rPr lang="en-US" sz="2000" dirty="0" smtClean="0"/>
              <a:t>	- </a:t>
            </a:r>
            <a:r>
              <a:rPr lang="en-US" sz="2000" dirty="0" err="1" smtClean="0"/>
              <a:t>evm</a:t>
            </a:r>
            <a:r>
              <a:rPr lang="en-US" sz="2000" dirty="0" smtClean="0"/>
              <a:t> environment for running EVM </a:t>
            </a:r>
            <a:r>
              <a:rPr lang="en-US" sz="2000" dirty="0" err="1" smtClean="0"/>
              <a:t>byecode</a:t>
            </a:r>
            <a:endParaRPr lang="en-US" sz="2000" dirty="0" smtClean="0"/>
          </a:p>
          <a:p>
            <a:pPr lvl="1"/>
            <a:r>
              <a:rPr lang="en-US" sz="2000" dirty="0" err="1" smtClean="0"/>
              <a:t>gethrpctest</a:t>
            </a:r>
            <a:r>
              <a:rPr lang="en-US" sz="2000" dirty="0" smtClean="0"/>
              <a:t> - developer tools for </a:t>
            </a:r>
            <a:r>
              <a:rPr lang="en-US" sz="2000" dirty="0" err="1" smtClean="0"/>
              <a:t>rpc</a:t>
            </a:r>
            <a:r>
              <a:rPr lang="en-US" sz="2000" dirty="0" smtClean="0"/>
              <a:t>-test</a:t>
            </a:r>
          </a:p>
          <a:p>
            <a:pPr lvl="1"/>
            <a:r>
              <a:rPr lang="en-US" sz="2000" dirty="0" err="1" smtClean="0"/>
              <a:t>rlpdum</a:t>
            </a:r>
            <a:r>
              <a:rPr lang="en-US" sz="2000" dirty="0" smtClean="0"/>
              <a:t>	-  developer tool to </a:t>
            </a:r>
            <a:r>
              <a:rPr lang="en-US" sz="2000" dirty="0" err="1" smtClean="0"/>
              <a:t>conver</a:t>
            </a:r>
            <a:r>
              <a:rPr lang="en-US" sz="2000" dirty="0" smtClean="0"/>
              <a:t> </a:t>
            </a:r>
            <a:r>
              <a:rPr lang="en-US" sz="2000" dirty="0" err="1" smtClean="0"/>
              <a:t>rlp</a:t>
            </a:r>
            <a:r>
              <a:rPr lang="en-US" sz="2000" dirty="0" smtClean="0"/>
              <a:t> dump</a:t>
            </a:r>
          </a:p>
          <a:p>
            <a:pPr lvl="1"/>
            <a:r>
              <a:rPr lang="en-US" sz="2000" dirty="0" smtClean="0"/>
              <a:t>swarm	- swarm daemon and tool</a:t>
            </a:r>
            <a:endParaRPr lang="en-US" dirty="0" smtClean="0"/>
          </a:p>
          <a:p>
            <a:r>
              <a:rPr lang="en-US" dirty="0" smtClean="0"/>
              <a:t>Popular Wallets</a:t>
            </a:r>
          </a:p>
          <a:p>
            <a:pPr lvl="1"/>
            <a:r>
              <a:rPr lang="en-US" dirty="0" smtClean="0"/>
              <a:t>Ethereum Wallet, Mist, Parity</a:t>
            </a:r>
          </a:p>
          <a:p>
            <a:r>
              <a:rPr lang="en-US" dirty="0" smtClean="0"/>
              <a:t>Download and Install, make sure all the </a:t>
            </a:r>
            <a:r>
              <a:rPr lang="en-US" dirty="0" err="1" smtClean="0"/>
              <a:t>utils</a:t>
            </a:r>
            <a:r>
              <a:rPr lang="en-US" dirty="0" smtClean="0"/>
              <a:t> are include in the $PATH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145" t="40526" r="6176" b="8062"/>
          <a:stretch/>
        </p:blipFill>
        <p:spPr>
          <a:xfrm>
            <a:off x="2054087" y="1842051"/>
            <a:ext cx="8466910" cy="41479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6791" y="1288293"/>
            <a:ext cx="4026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Unzip Ethereum-Wallet-win64-0-8-9.zip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9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00808" y="657591"/>
            <a:ext cx="364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Double click “Ethereum Wallet.exe”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8" t="31563" r="20646" b="6573"/>
          <a:stretch/>
        </p:blipFill>
        <p:spPr>
          <a:xfrm>
            <a:off x="1398220" y="1391478"/>
            <a:ext cx="9831109" cy="457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51243" y="1370914"/>
            <a:ext cx="2437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Installation GUI Screen</a:t>
            </a:r>
            <a:endParaRPr lang="en-US" dirty="0"/>
          </a:p>
        </p:txBody>
      </p:sp>
      <p:pic>
        <p:nvPicPr>
          <p:cNvPr id="6" name="Picture 5" descr="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08" y="1972915"/>
            <a:ext cx="4460601" cy="318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972915"/>
            <a:ext cx="4648200" cy="3368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6422336" y="1370914"/>
            <a:ext cx="1904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Download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7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1243" y="580647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51243" y="1370914"/>
            <a:ext cx="3243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For now skip import wallet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4447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SKIP unless you do have files to be imported</a:t>
            </a:r>
            <a:endParaRPr lang="en-US" dirty="0"/>
          </a:p>
        </p:txBody>
      </p:sp>
      <p:pic>
        <p:nvPicPr>
          <p:cNvPr id="10" name="Picture 9" descr="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43" y="2007293"/>
            <a:ext cx="445770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36" y="1888024"/>
            <a:ext cx="4527550" cy="3867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66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1789" y="419121"/>
            <a:ext cx="3584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Install Ethereum Wallet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42573" y="1348621"/>
            <a:ext cx="4470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Click Next unless you like to deposit BITCOIN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22336" y="1370914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 NEXT …</a:t>
            </a:r>
            <a:endParaRPr lang="en-US" dirty="0"/>
          </a:p>
        </p:txBody>
      </p:sp>
      <p:pic>
        <p:nvPicPr>
          <p:cNvPr id="7" name="Picture 6" descr="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3" y="2007293"/>
            <a:ext cx="4752975" cy="3645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30" y="2007293"/>
            <a:ext cx="4592955" cy="3533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03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1582</Words>
  <Application>Microsoft Macintosh PowerPoint</Application>
  <PresentationFormat>Widescreen</PresentationFormat>
  <Paragraphs>267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Mangal</vt:lpstr>
      <vt:lpstr>宋体</vt:lpstr>
      <vt:lpstr>Arial</vt:lpstr>
      <vt:lpstr>Office Theme</vt:lpstr>
      <vt:lpstr>Ethereum Private Network</vt:lpstr>
      <vt:lpstr>Agenda</vt:lpstr>
      <vt:lpstr>Private Network Setup</vt:lpstr>
      <vt:lpstr>Ethereum Node Utilities and Wallets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 Private Network</dc:title>
  <dc:creator>Dou</dc:creator>
  <cp:lastModifiedBy>Microsoft Office User</cp:lastModifiedBy>
  <cp:revision>95</cp:revision>
  <dcterms:created xsi:type="dcterms:W3CDTF">2017-05-08T05:30:11Z</dcterms:created>
  <dcterms:modified xsi:type="dcterms:W3CDTF">2017-05-09T03:11:35Z</dcterms:modified>
</cp:coreProperties>
</file>