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87" r:id="rId6"/>
    <p:sldId id="292" r:id="rId7"/>
    <p:sldId id="294" r:id="rId8"/>
    <p:sldId id="285" r:id="rId9"/>
    <p:sldId id="297" r:id="rId10"/>
    <p:sldId id="295" r:id="rId11"/>
    <p:sldId id="296" r:id="rId12"/>
    <p:sldId id="298" r:id="rId13"/>
    <p:sldId id="300" r:id="rId14"/>
    <p:sldId id="302" r:id="rId15"/>
    <p:sldId id="305" r:id="rId16"/>
    <p:sldId id="306" r:id="rId17"/>
    <p:sldId id="304" r:id="rId18"/>
    <p:sldId id="301" r:id="rId19"/>
    <p:sldId id="309" r:id="rId20"/>
    <p:sldId id="310" r:id="rId21"/>
    <p:sldId id="311" r:id="rId22"/>
    <p:sldId id="312" r:id="rId23"/>
    <p:sldId id="313" r:id="rId24"/>
    <p:sldId id="314" r:id="rId25"/>
    <p:sldId id="308" r:id="rId26"/>
    <p:sldId id="315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3541-0E1A-417E-BF70-1AE4E6EEA723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remix.Ethereum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4" Type="http://schemas.openxmlformats.org/officeDocument/2006/relationships/hyperlink" Target="https://github.com/ethereum/mist/releases/download/v0.8.9/Ethereum-Wallet-win64-0-8-9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thereum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8564"/>
            <a:ext cx="9144000" cy="980661"/>
          </a:xfrm>
        </p:spPr>
        <p:txBody>
          <a:bodyPr>
            <a:normAutofit/>
          </a:bodyPr>
          <a:lstStyle/>
          <a:p>
            <a:r>
              <a:rPr lang="en-US" dirty="0" smtClean="0"/>
              <a:t>Ethereum </a:t>
            </a:r>
            <a:r>
              <a:rPr lang="en-US" altLang="zh-CN" dirty="0" smtClean="0"/>
              <a:t>Smart Contract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9360"/>
            <a:ext cx="9144000" cy="625405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Tutorial &amp; Demo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0690" y="4964708"/>
            <a:ext cx="1330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Wenyan Qin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2017-05</a:t>
            </a:r>
          </a:p>
        </p:txBody>
      </p:sp>
    </p:spTree>
    <p:extLst>
      <p:ext uri="{BB962C8B-B14F-4D97-AF65-F5344CB8AC3E}">
        <p14:creationId xmlns:p14="http://schemas.microsoft.com/office/powerpoint/2010/main" val="7775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866" y="265116"/>
            <a:ext cx="6744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#</a:t>
            </a:r>
            <a:r>
              <a:rPr lang="en-US" sz="2800" dirty="0"/>
              <a:t>1</a:t>
            </a:r>
            <a:r>
              <a:rPr lang="en-US" sz="2800" dirty="0" smtClean="0"/>
              <a:t> window shows the detail mining status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788" y="1346484"/>
            <a:ext cx="10515600" cy="4801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INFO [05-11|15:58:58] Generating DAG in progress               epoch=1 percentage=39 elapsed=11.724s</a:t>
            </a:r>
          </a:p>
          <a:p>
            <a:r>
              <a:rPr lang="en-US" dirty="0"/>
              <a:t>INFO [05-11|15:59:00] Generating DAG in progress               epoch=1 percentage=45 elapsed=12.983s</a:t>
            </a:r>
          </a:p>
          <a:p>
            <a:r>
              <a:rPr lang="en-US" dirty="0"/>
              <a:t>INFO [05-11|15:59:00] Generating DAG in progress               epoch=1 percentage=51 elapsed=13.080s</a:t>
            </a:r>
          </a:p>
          <a:p>
            <a:r>
              <a:rPr lang="en-US" dirty="0"/>
              <a:t>INFO [05-11|15:59:00] Successfully sealed new block            number=5 hash=752a0f…9b1977</a:t>
            </a:r>
          </a:p>
          <a:p>
            <a:r>
              <a:rPr lang="en-US" dirty="0"/>
              <a:t>INFO [05-11|15:59:00] Generating DAG in progress               epoch=1 percentage=52 elapsed=13.771s</a:t>
            </a:r>
          </a:p>
          <a:p>
            <a:r>
              <a:rPr lang="en-US" dirty="0"/>
              <a:t>INFO [05-11|15:59:00] Generating DAG in progress               epoch=1 percentage=53 elapsed=13.779s</a:t>
            </a:r>
          </a:p>
          <a:p>
            <a:r>
              <a:rPr lang="en-US" dirty="0"/>
              <a:t>INFO [05-11|15:59:00] Generating DAG in progress               epoch=1 percentage=54 elapsed=13.785s</a:t>
            </a:r>
          </a:p>
          <a:p>
            <a:r>
              <a:rPr lang="en-US" dirty="0"/>
              <a:t>INFO [05-11|15:59:00] Generating DAG in progress               epoch=1 percentage=55 elapsed=13.794s</a:t>
            </a:r>
          </a:p>
          <a:p>
            <a:r>
              <a:rPr lang="en-US" dirty="0"/>
              <a:t>INFO [05-11|15:59:00] 🔨 mined potential block                  number=5 hash=752a0f…9b1977</a:t>
            </a:r>
          </a:p>
          <a:p>
            <a:r>
              <a:rPr lang="en-US" dirty="0"/>
              <a:t>INFO [05-11|15:59:00] Commit new mining work                   number=6 </a:t>
            </a:r>
            <a:r>
              <a:rPr lang="en-US" dirty="0" err="1"/>
              <a:t>txs</a:t>
            </a:r>
            <a:r>
              <a:rPr lang="en-US" dirty="0"/>
              <a:t>=0 uncles=0 elapsed=1.001ms</a:t>
            </a:r>
          </a:p>
          <a:p>
            <a:r>
              <a:rPr lang="en-US" dirty="0" smtClean="0"/>
              <a:t>INFO </a:t>
            </a:r>
            <a:r>
              <a:rPr lang="en-US" dirty="0"/>
              <a:t>[05-11|15:59:01] 🔗 block reached canonical chain          number=1 hash=49f561…177682</a:t>
            </a:r>
          </a:p>
          <a:p>
            <a:r>
              <a:rPr lang="en-US" dirty="0"/>
              <a:t>INFO [05-11|15:59:01] Commit new mining work                   number=7 </a:t>
            </a:r>
            <a:r>
              <a:rPr lang="en-US" dirty="0" err="1"/>
              <a:t>txs</a:t>
            </a:r>
            <a:r>
              <a:rPr lang="en-US" dirty="0"/>
              <a:t>=0 uncles=0 elapsed=0s</a:t>
            </a:r>
          </a:p>
          <a:p>
            <a:r>
              <a:rPr lang="en-US" dirty="0"/>
              <a:t>INFO [05-11|15:59:01] Generating DAG in progress               epoch=1 percentage=64 elapsed=14.284s</a:t>
            </a:r>
          </a:p>
          <a:p>
            <a:r>
              <a:rPr lang="en-US" dirty="0"/>
              <a:t>INFO [05-11|15:59:01] Generating DAG in progress               epoch=1 percentage=65 elapsed=14.291s</a:t>
            </a:r>
          </a:p>
          <a:p>
            <a:r>
              <a:rPr lang="en-US" dirty="0"/>
              <a:t>INFO [05-11|15:59:01] Generating DAG in progress               epoch=1 percentage=69 elapsed=14.334s</a:t>
            </a:r>
          </a:p>
          <a:p>
            <a:r>
              <a:rPr lang="en-US" dirty="0"/>
              <a:t>INFO [05-11|15:59:01] Generating DAG in progress               epoch=1 percentage=70 elapsed=14.345s</a:t>
            </a:r>
          </a:p>
          <a:p>
            <a:r>
              <a:rPr lang="en-US" dirty="0" smtClean="0"/>
              <a:t>INFO </a:t>
            </a:r>
            <a:r>
              <a:rPr lang="en-US" dirty="0"/>
              <a:t>[05-11|15:59:01] Generating DAG in progress               epoch=1 </a:t>
            </a:r>
            <a:r>
              <a:rPr lang="en-US" dirty="0" err="1"/>
              <a:t>perce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859561" y="698968"/>
            <a:ext cx="1549827" cy="50156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#1 Windows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20569378">
            <a:off x="8067179" y="1161154"/>
            <a:ext cx="1790050" cy="2861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0317" t="17598" r="3942" b="2993"/>
          <a:stretch/>
        </p:blipFill>
        <p:spPr>
          <a:xfrm>
            <a:off x="1308312" y="1424446"/>
            <a:ext cx="9690991" cy="52070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108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remix.Ethereum.org – Smart Contract Online Compiler/Browser Editor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10559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remix.Ethereum.org</a:t>
            </a:r>
            <a:r>
              <a:rPr lang="en-US" dirty="0" smtClean="0"/>
              <a:t> and a sample smart contract is listed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Click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Contract</a:t>
            </a:r>
            <a:r>
              <a:rPr lang="en-US" dirty="0"/>
              <a:t>“ Tab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en-US" dirty="0"/>
              <a:t>“</a:t>
            </a:r>
            <a:r>
              <a:rPr lang="fr-FR" dirty="0" err="1">
                <a:solidFill>
                  <a:srgbClr val="FF0000"/>
                </a:solidFill>
              </a:rPr>
              <a:t>Contract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details</a:t>
            </a:r>
            <a:r>
              <a:rPr lang="fr-FR" dirty="0">
                <a:solidFill>
                  <a:srgbClr val="FF0000"/>
                </a:solidFill>
              </a:rPr>
              <a:t> (</a:t>
            </a:r>
            <a:r>
              <a:rPr lang="fr-FR" dirty="0" err="1">
                <a:solidFill>
                  <a:srgbClr val="FF0000"/>
                </a:solidFill>
              </a:rPr>
              <a:t>bytecode</a:t>
            </a:r>
            <a:r>
              <a:rPr lang="fr-FR" dirty="0">
                <a:solidFill>
                  <a:srgbClr val="FF0000"/>
                </a:solidFill>
              </a:rPr>
              <a:t>, interface etc.) </a:t>
            </a:r>
            <a:r>
              <a:rPr lang="fr-FR" dirty="0"/>
              <a:t> </a:t>
            </a:r>
            <a:r>
              <a:rPr lang="en-US" dirty="0"/>
              <a:t>” link on the web page as shown</a:t>
            </a:r>
            <a:endParaRPr lang="fr-FR" dirty="0"/>
          </a:p>
          <a:p>
            <a:r>
              <a:rPr lang="en-US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10470" y="5844209"/>
            <a:ext cx="3538330" cy="59634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6021988" y="3777671"/>
            <a:ext cx="3134445" cy="2335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47604" y="1379953"/>
            <a:ext cx="883213" cy="51510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882" t="25170" r="8564" b="8402"/>
          <a:stretch/>
        </p:blipFill>
        <p:spPr>
          <a:xfrm>
            <a:off x="914568" y="1669774"/>
            <a:ext cx="10108464" cy="48502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108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remix.Ethereum.org – Smart Contract Online Compiler/Browser Editor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Goto</a:t>
            </a:r>
            <a:r>
              <a:rPr lang="en-US" dirty="0" smtClean="0"/>
              <a:t> Web3 deploy, select the contract code and copy onto the clipboard (</a:t>
            </a:r>
            <a:r>
              <a:rPr lang="en-US" dirty="0" err="1" smtClean="0"/>
              <a:t>Ctl+C</a:t>
            </a:r>
            <a:r>
              <a:rPr lang="en-US" dirty="0" smtClean="0"/>
              <a:t> on Windows)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Then go back to #2 windows which has </a:t>
            </a:r>
            <a:r>
              <a:rPr lang="en-US" dirty="0" err="1" smtClean="0"/>
              <a:t>geth</a:t>
            </a:r>
            <a:r>
              <a:rPr lang="en-US" dirty="0" smtClean="0"/>
              <a:t> command line web3 interface.</a:t>
            </a:r>
            <a:endParaRPr lang="fr-FR" dirty="0"/>
          </a:p>
          <a:p>
            <a:r>
              <a:rPr lang="en-US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80909" y="2801406"/>
            <a:ext cx="3511872" cy="3453620"/>
          </a:xfrm>
          <a:prstGeom prst="roundRect">
            <a:avLst>
              <a:gd name="adj" fmla="val 4517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9410510">
            <a:off x="4822992" y="4263103"/>
            <a:ext cx="2291616" cy="291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68800" y="2801406"/>
            <a:ext cx="1386157" cy="44537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1148" y="1407958"/>
            <a:ext cx="10823345" cy="49552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_</a:t>
            </a:r>
            <a:r>
              <a:rPr lang="en-US" dirty="0" err="1"/>
              <a:t>numProposals</a:t>
            </a:r>
            <a:r>
              <a:rPr lang="en-US" dirty="0"/>
              <a:t> = </a:t>
            </a:r>
            <a:r>
              <a:rPr lang="en-US" sz="2800" b="1" dirty="0">
                <a:solidFill>
                  <a:srgbClr val="FF0000"/>
                </a:solidFill>
              </a:rPr>
              <a:t>8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dirty="0"/>
              <a:t>/* </a:t>
            </a:r>
            <a:r>
              <a:rPr lang="en-US" dirty="0" err="1"/>
              <a:t>var</a:t>
            </a:r>
            <a:r>
              <a:rPr lang="en-US" dirty="0"/>
              <a:t> of type uint8 here */ 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ballot_sol_ballotContract</a:t>
            </a:r>
            <a:r>
              <a:rPr lang="en-US" dirty="0"/>
              <a:t> = </a:t>
            </a:r>
            <a:r>
              <a:rPr lang="en-US" sz="1200" dirty="0"/>
              <a:t>web3.eth.contract([{"</a:t>
            </a:r>
            <a:r>
              <a:rPr lang="en-US" sz="1200" dirty="0" err="1"/>
              <a:t>constant":false,"inputs</a:t>
            </a:r>
            <a:r>
              <a:rPr lang="en-US" sz="1200" dirty="0"/>
              <a:t>":[{"</a:t>
            </a:r>
            <a:r>
              <a:rPr lang="en-US" sz="1200" dirty="0" err="1"/>
              <a:t>name":"to","type":"address</a:t>
            </a:r>
            <a:r>
              <a:rPr lang="en-US" sz="1200" dirty="0"/>
              <a:t>"}],"</a:t>
            </a:r>
            <a:r>
              <a:rPr lang="en-US" sz="1200" dirty="0" err="1"/>
              <a:t>name":"delegate","outputs</a:t>
            </a:r>
            <a:r>
              <a:rPr lang="en-US" sz="1200" dirty="0"/>
              <a:t>":[],"</a:t>
            </a:r>
            <a:r>
              <a:rPr lang="en-US" sz="1200" dirty="0" err="1"/>
              <a:t>payable":false,"type":"function</a:t>
            </a:r>
            <a:r>
              <a:rPr lang="en-US" sz="1200" dirty="0"/>
              <a:t>"},{"</a:t>
            </a:r>
            <a:r>
              <a:rPr lang="en-US" sz="1200" dirty="0" err="1"/>
              <a:t>constant":true,"inputs</a:t>
            </a:r>
            <a:r>
              <a:rPr lang="en-US" sz="1200" dirty="0"/>
              <a:t>":[],"name":"</a:t>
            </a:r>
            <a:r>
              <a:rPr lang="en-US" sz="1200" dirty="0" err="1"/>
              <a:t>winningProposal</a:t>
            </a:r>
            <a:r>
              <a:rPr lang="en-US" sz="1200" dirty="0"/>
              <a:t>","outputs":[{"name":"winningProposal","type":"uint8"}],"</a:t>
            </a:r>
            <a:r>
              <a:rPr lang="en-US" sz="1200" dirty="0" err="1"/>
              <a:t>payable":false,"type":"function</a:t>
            </a:r>
            <a:r>
              <a:rPr lang="en-US" sz="1200" dirty="0"/>
              <a:t>"},{"</a:t>
            </a:r>
            <a:r>
              <a:rPr lang="en-US" sz="1200" dirty="0" err="1"/>
              <a:t>constant":false,"inputs</a:t>
            </a:r>
            <a:r>
              <a:rPr lang="en-US" sz="1200" dirty="0"/>
              <a:t>":[{"</a:t>
            </a:r>
            <a:r>
              <a:rPr lang="en-US" sz="1200" dirty="0" err="1"/>
              <a:t>name":"voter","type":"address</a:t>
            </a:r>
            <a:r>
              <a:rPr lang="en-US" sz="1200" dirty="0"/>
              <a:t>"}],"name":"</a:t>
            </a:r>
            <a:r>
              <a:rPr lang="en-US" sz="1200" dirty="0" err="1"/>
              <a:t>giveRightToVote</a:t>
            </a:r>
            <a:r>
              <a:rPr lang="en-US" sz="1200" dirty="0"/>
              <a:t>","outputs":[],"</a:t>
            </a:r>
            <a:r>
              <a:rPr lang="en-US" sz="1200" dirty="0" err="1"/>
              <a:t>payable":false,"type":"function</a:t>
            </a:r>
            <a:r>
              <a:rPr lang="en-US" sz="1200" dirty="0"/>
              <a:t>"},{"</a:t>
            </a:r>
            <a:r>
              <a:rPr lang="en-US" sz="1200" dirty="0" err="1"/>
              <a:t>constant":false,"inputs</a:t>
            </a:r>
            <a:r>
              <a:rPr lang="en-US" sz="1200" dirty="0"/>
              <a:t>":[{"name":"proposal","type":"uint8"}],"</a:t>
            </a:r>
            <a:r>
              <a:rPr lang="en-US" sz="1200" dirty="0" err="1"/>
              <a:t>name":"vote","outputs</a:t>
            </a:r>
            <a:r>
              <a:rPr lang="en-US" sz="1200" dirty="0"/>
              <a:t>":[],"</a:t>
            </a:r>
            <a:r>
              <a:rPr lang="en-US" sz="1200" dirty="0" err="1"/>
              <a:t>payable":false,"type":"function</a:t>
            </a:r>
            <a:r>
              <a:rPr lang="en-US" sz="1200" dirty="0"/>
              <a:t>"},{"inputs":[{"name":"_numProposals","type":"uint8"}],"</a:t>
            </a:r>
            <a:r>
              <a:rPr lang="en-US" sz="1200" dirty="0" err="1"/>
              <a:t>payable":false,"type":"constructor</a:t>
            </a:r>
            <a:r>
              <a:rPr lang="en-US" sz="1200" dirty="0"/>
              <a:t>"}]);</a:t>
            </a:r>
          </a:p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ballot_sol_ballot</a:t>
            </a:r>
            <a:r>
              <a:rPr lang="en-US" sz="1200" dirty="0"/>
              <a:t> = </a:t>
            </a:r>
            <a:r>
              <a:rPr lang="en-US" sz="1200" dirty="0" err="1"/>
              <a:t>ballot_sol_ballotContract.new</a:t>
            </a:r>
            <a:r>
              <a:rPr lang="en-US" sz="1200" dirty="0"/>
              <a:t>(</a:t>
            </a:r>
          </a:p>
          <a:p>
            <a:r>
              <a:rPr lang="en-US" sz="1200" dirty="0"/>
              <a:t>   _</a:t>
            </a:r>
            <a:r>
              <a:rPr lang="en-US" sz="1200" dirty="0" err="1"/>
              <a:t>numProposals</a:t>
            </a:r>
            <a:r>
              <a:rPr lang="en-US" sz="1200" dirty="0"/>
              <a:t>,</a:t>
            </a:r>
          </a:p>
          <a:p>
            <a:r>
              <a:rPr lang="en-US" sz="1200" dirty="0"/>
              <a:t>   {</a:t>
            </a:r>
          </a:p>
          <a:p>
            <a:r>
              <a:rPr lang="en-US" sz="1200" dirty="0"/>
              <a:t>     from: web3.eth.accounts[0], </a:t>
            </a:r>
          </a:p>
          <a:p>
            <a:r>
              <a:rPr lang="en-US" sz="1200" dirty="0"/>
              <a:t>     data: </a:t>
            </a:r>
            <a:r>
              <a:rPr lang="en-US" sz="1200" dirty="0" smtClean="0"/>
              <a:t>'0x6060604052341561000c57fe5b60405160208061085b833981016040528080519060200190919050505b336</a:t>
            </a:r>
          </a:p>
          <a:p>
            <a:r>
              <a:rPr lang="en-US" sz="1200" dirty="0" smtClean="0"/>
              <a:t>..</a:t>
            </a:r>
          </a:p>
          <a:p>
            <a:r>
              <a:rPr lang="en-US" sz="1200" dirty="0" smtClean="0"/>
              <a:t>5156106bb57fe5b906000526020600020900160005b50600001600082825401925050819055505b50505600a165627a7a72305820a7b4a27338b0d7e0632269bd6c19e0f764f685718ffac81e3d2cf54775a4a3590029</a:t>
            </a:r>
            <a:r>
              <a:rPr lang="en-US" sz="1200" dirty="0"/>
              <a:t>', </a:t>
            </a:r>
          </a:p>
          <a:p>
            <a:r>
              <a:rPr lang="en-US" dirty="0"/>
              <a:t>     gas: '4700000'</a:t>
            </a:r>
          </a:p>
          <a:p>
            <a:r>
              <a:rPr lang="en-US" dirty="0"/>
              <a:t>   }, function (e, contract){</a:t>
            </a:r>
          </a:p>
          <a:p>
            <a:r>
              <a:rPr lang="en-US" dirty="0"/>
              <a:t>    console.log(e, contract);</a:t>
            </a:r>
          </a:p>
          <a:p>
            <a:r>
              <a:rPr lang="en-US" dirty="0"/>
              <a:t>    if 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contract.address</a:t>
            </a:r>
            <a:r>
              <a:rPr lang="en-US" dirty="0"/>
              <a:t> !== 'undefined') {</a:t>
            </a:r>
          </a:p>
          <a:p>
            <a:r>
              <a:rPr lang="en-US" dirty="0"/>
              <a:t>         console.log('Contract mined! address: ' + </a:t>
            </a:r>
            <a:r>
              <a:rPr lang="en-US" dirty="0" err="1"/>
              <a:t>contract.address</a:t>
            </a:r>
            <a:r>
              <a:rPr lang="en-US" dirty="0"/>
              <a:t> + ' </a:t>
            </a:r>
            <a:r>
              <a:rPr lang="en-US" dirty="0" err="1"/>
              <a:t>transactionHash</a:t>
            </a:r>
            <a:r>
              <a:rPr lang="en-US" dirty="0"/>
              <a:t>: ' + </a:t>
            </a:r>
            <a:r>
              <a:rPr lang="en-US" dirty="0" err="1"/>
              <a:t>contract.transactionHash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8135" y="136097"/>
            <a:ext cx="108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remix.Ethereum.org – Smart Contract Online Compiler/Browser Editor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contract code for web3 deploy looks like below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Provide the number of 8 as shown and Ctrl + C to copy to clipboard again</a:t>
            </a:r>
            <a:endParaRPr lang="fr-FR" dirty="0"/>
          </a:p>
          <a:p>
            <a:r>
              <a:rPr lang="en-US" dirty="0" smtClean="0"/>
              <a:t> </a:t>
            </a:r>
          </a:p>
        </p:txBody>
      </p:sp>
      <p:sp>
        <p:nvSpPr>
          <p:cNvPr id="7" name="Left Arrow 6"/>
          <p:cNvSpPr/>
          <p:nvPr/>
        </p:nvSpPr>
        <p:spPr>
          <a:xfrm rot="1752418">
            <a:off x="3324973" y="2476383"/>
            <a:ext cx="3047153" cy="28350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7140" y="1474623"/>
            <a:ext cx="702365" cy="38435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8743" y="1514753"/>
            <a:ext cx="11006665" cy="52629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C:\Program Files\</a:t>
            </a:r>
            <a:r>
              <a:rPr lang="en-US" dirty="0" err="1"/>
              <a:t>Geth</a:t>
            </a:r>
            <a:r>
              <a:rPr lang="en-US" dirty="0"/>
              <a:t>&gt;</a:t>
            </a:r>
            <a:r>
              <a:rPr lang="en-US" dirty="0" err="1"/>
              <a:t>geth</a:t>
            </a:r>
            <a:r>
              <a:rPr lang="en-US" dirty="0"/>
              <a:t> attach </a:t>
            </a:r>
            <a:r>
              <a:rPr lang="en-US" dirty="0" err="1"/>
              <a:t>ipc</a:t>
            </a:r>
            <a:r>
              <a:rPr lang="en-US" dirty="0"/>
              <a:t>:\\.\pipe\</a:t>
            </a:r>
            <a:r>
              <a:rPr lang="en-US" dirty="0" err="1"/>
              <a:t>geth.ipc</a:t>
            </a:r>
            <a:endParaRPr lang="en-US" dirty="0"/>
          </a:p>
          <a:p>
            <a:r>
              <a:rPr lang="en-US" sz="1400" dirty="0"/>
              <a:t>Welcome to the </a:t>
            </a:r>
            <a:r>
              <a:rPr lang="en-US" sz="1400" dirty="0" err="1"/>
              <a:t>Geth</a:t>
            </a:r>
            <a:r>
              <a:rPr lang="en-US" sz="1400" dirty="0"/>
              <a:t> JavaScript console</a:t>
            </a:r>
            <a:r>
              <a:rPr lang="en-US" sz="1400" dirty="0" smtClean="0"/>
              <a:t>!</a:t>
            </a:r>
            <a:endParaRPr lang="en-US" sz="1400" dirty="0"/>
          </a:p>
          <a:p>
            <a:r>
              <a:rPr lang="en-US" sz="1400" dirty="0"/>
              <a:t>instance: </a:t>
            </a:r>
            <a:r>
              <a:rPr lang="en-US" sz="1400" dirty="0" err="1"/>
              <a:t>Geth</a:t>
            </a:r>
            <a:r>
              <a:rPr lang="en-US" sz="1400" dirty="0"/>
              <a:t>/v1.6.1-stable-021c3c28/windows-amd64/go1.8.1</a:t>
            </a:r>
          </a:p>
          <a:p>
            <a:r>
              <a:rPr lang="en-US" sz="1400" dirty="0" err="1"/>
              <a:t>coinbase</a:t>
            </a:r>
            <a:r>
              <a:rPr lang="en-US" sz="1400" dirty="0"/>
              <a:t>: 0x4d6736d479e3facfde81fef388c2d3ce3faeb586</a:t>
            </a:r>
          </a:p>
          <a:p>
            <a:r>
              <a:rPr lang="en-US" sz="1400" dirty="0"/>
              <a:t>at block: 2417 (Thu, 11 May 2017 18:04:02 CST)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datadir</a:t>
            </a:r>
            <a:r>
              <a:rPr lang="en-US" sz="1400" dirty="0"/>
              <a:t>: C:\eth_dev\dev01\data_d1</a:t>
            </a:r>
          </a:p>
          <a:p>
            <a:r>
              <a:rPr lang="en-US" sz="1400" dirty="0"/>
              <a:t> modules: admin:1.0 debug:1.0 eth:1.0 miner:1.0 net:1.0 personal:1.0 </a:t>
            </a:r>
            <a:r>
              <a:rPr lang="en-US" sz="1400" dirty="0" err="1"/>
              <a:t>rpc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miner.start</a:t>
            </a:r>
            <a:r>
              <a:rPr lang="en-US" dirty="0"/>
              <a:t>()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&gt; </a:t>
            </a:r>
            <a:r>
              <a:rPr lang="en-US" dirty="0" err="1"/>
              <a:t>personal.unlockAccount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[0</a:t>
            </a:r>
            <a:r>
              <a:rPr lang="en-US" dirty="0" smtClean="0"/>
              <a:t>])</a:t>
            </a:r>
            <a:endParaRPr lang="en-US" dirty="0"/>
          </a:p>
          <a:p>
            <a:endParaRPr lang="en-US" dirty="0"/>
          </a:p>
          <a:p>
            <a:r>
              <a:rPr lang="en-US" dirty="0"/>
              <a:t>Unlock account 0x4d6736d479e3facfde81fef388c2d3ce3faeb586</a:t>
            </a:r>
          </a:p>
          <a:p>
            <a:r>
              <a:rPr lang="en-US" dirty="0"/>
              <a:t>Passphrase: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_</a:t>
            </a:r>
            <a:r>
              <a:rPr lang="en-US" dirty="0" err="1"/>
              <a:t>numProposals</a:t>
            </a:r>
            <a:r>
              <a:rPr lang="en-US" dirty="0"/>
              <a:t> = 8 /* </a:t>
            </a:r>
            <a:r>
              <a:rPr lang="en-US" dirty="0" err="1"/>
              <a:t>var</a:t>
            </a:r>
            <a:r>
              <a:rPr lang="en-US" dirty="0"/>
              <a:t> of type uint8 here */ ;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ballot_sol_ballotContract</a:t>
            </a:r>
            <a:r>
              <a:rPr lang="en-US" dirty="0"/>
              <a:t> = web3.eth.contract([{"</a:t>
            </a:r>
            <a:r>
              <a:rPr lang="en-US" dirty="0" err="1"/>
              <a:t>constant":false,"inputs</a:t>
            </a:r>
            <a:r>
              <a:rPr lang="en-US" dirty="0"/>
              <a:t>":[{"</a:t>
            </a:r>
            <a:r>
              <a:rPr lang="en-US" dirty="0" err="1"/>
              <a:t>name":"to","type":"address</a:t>
            </a:r>
            <a:r>
              <a:rPr lang="en-US" dirty="0"/>
              <a:t>"}],"name":</a:t>
            </a:r>
          </a:p>
          <a:p>
            <a:r>
              <a:rPr lang="en-US" dirty="0"/>
              <a:t>"</a:t>
            </a:r>
            <a:r>
              <a:rPr lang="en-US" dirty="0" err="1"/>
              <a:t>delegate","outputs</a:t>
            </a:r>
            <a:r>
              <a:rPr lang="en-US" dirty="0"/>
              <a:t>":[],"</a:t>
            </a:r>
            <a:r>
              <a:rPr lang="en-US" dirty="0" err="1"/>
              <a:t>payable":false,"type":"function</a:t>
            </a:r>
            <a:r>
              <a:rPr lang="en-US" dirty="0"/>
              <a:t>"},{"</a:t>
            </a:r>
            <a:r>
              <a:rPr lang="en-US" dirty="0" err="1"/>
              <a:t>constant":true,"inputs</a:t>
            </a:r>
            <a:r>
              <a:rPr lang="en-US" dirty="0"/>
              <a:t>":[],"name":"</a:t>
            </a:r>
            <a:r>
              <a:rPr lang="en-US" dirty="0" err="1"/>
              <a:t>winningProposal</a:t>
            </a:r>
            <a:r>
              <a:rPr lang="en-US" dirty="0" smtClean="0"/>
              <a:t>",..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8135" y="136097"/>
            <a:ext cx="7186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</a:t>
            </a:r>
            <a:r>
              <a:rPr lang="en-US" sz="2800" dirty="0" err="1" smtClean="0"/>
              <a:t>geth</a:t>
            </a:r>
            <a:r>
              <a:rPr lang="en-US" sz="2800" dirty="0" smtClean="0"/>
              <a:t> command line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Window #1 - C</a:t>
            </a:r>
            <a:r>
              <a:rPr lang="en-US" dirty="0"/>
              <a:t>:\eth_dev\dev01</a:t>
            </a:r>
            <a:r>
              <a:rPr lang="en-US" dirty="0" smtClean="0"/>
              <a:t>&gt;         </a:t>
            </a:r>
            <a:r>
              <a:rPr lang="en-US" b="1" dirty="0" err="1" smtClean="0"/>
              <a:t>geth</a:t>
            </a:r>
            <a:r>
              <a:rPr lang="en-US" b="1" dirty="0" smtClean="0"/>
              <a:t> </a:t>
            </a:r>
            <a:r>
              <a:rPr lang="en-US" b="1" dirty="0"/>
              <a:t>--</a:t>
            </a:r>
            <a:r>
              <a:rPr lang="en-US" b="1" dirty="0" err="1"/>
              <a:t>datadir</a:t>
            </a:r>
            <a:r>
              <a:rPr lang="en-US" b="1" dirty="0"/>
              <a:t> data_d1 </a:t>
            </a:r>
            <a:r>
              <a:rPr lang="en-US" b="1" dirty="0" smtClean="0"/>
              <a:t>–dev –unlocked 0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Window #2 - </a:t>
            </a:r>
            <a:r>
              <a:rPr lang="en-US" dirty="0"/>
              <a:t>C:\Program Files\</a:t>
            </a:r>
            <a:r>
              <a:rPr lang="en-US" dirty="0" err="1"/>
              <a:t>Geth</a:t>
            </a:r>
            <a:r>
              <a:rPr lang="en-US" dirty="0" smtClean="0"/>
              <a:t>&gt;  </a:t>
            </a:r>
            <a:r>
              <a:rPr lang="en-US" b="1" dirty="0" err="1" smtClean="0"/>
              <a:t>geth</a:t>
            </a:r>
            <a:r>
              <a:rPr lang="en-US" b="1" dirty="0" smtClean="0"/>
              <a:t> </a:t>
            </a:r>
            <a:r>
              <a:rPr lang="en-US" b="1" dirty="0"/>
              <a:t>attach </a:t>
            </a:r>
            <a:r>
              <a:rPr lang="en-US" b="1" dirty="0" err="1"/>
              <a:t>ipc</a:t>
            </a:r>
            <a:r>
              <a:rPr lang="en-US" b="1" dirty="0"/>
              <a:t>:\\.\pipe\</a:t>
            </a:r>
            <a:r>
              <a:rPr lang="en-US" b="1" dirty="0" err="1"/>
              <a:t>geth.ipc</a:t>
            </a:r>
            <a:endParaRPr lang="fr-FR" b="1" dirty="0"/>
          </a:p>
          <a:p>
            <a:r>
              <a:rPr lang="en-US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80909" y="2801406"/>
            <a:ext cx="3723195" cy="1783846"/>
          </a:xfrm>
          <a:prstGeom prst="roundRect">
            <a:avLst>
              <a:gd name="adj" fmla="val 4517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Paste the copied web3 deploy contract code from clipboard directly into the </a:t>
            </a:r>
            <a:r>
              <a:rPr lang="en-US" sz="2400" b="1" dirty="0" err="1" smtClean="0">
                <a:solidFill>
                  <a:srgbClr val="FFFF00"/>
                </a:solidFill>
              </a:rPr>
              <a:t>geth</a:t>
            </a:r>
            <a:r>
              <a:rPr lang="en-US" sz="2400" b="1" dirty="0" smtClean="0">
                <a:solidFill>
                  <a:srgbClr val="FFFF00"/>
                </a:solidFill>
              </a:rPr>
              <a:t> web3 interface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20425510">
            <a:off x="4411231" y="4602055"/>
            <a:ext cx="2967398" cy="28960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2694" y="3886064"/>
            <a:ext cx="4054106" cy="45452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7186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Smart Contract </a:t>
            </a:r>
            <a:r>
              <a:rPr lang="en-US" sz="2800" dirty="0" err="1"/>
              <a:t>geth</a:t>
            </a:r>
            <a:r>
              <a:rPr lang="en-US" sz="2800" dirty="0"/>
              <a:t> command line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Paste the web3 contract conde into the </a:t>
            </a:r>
            <a:r>
              <a:rPr lang="en-US" dirty="0" err="1" smtClean="0"/>
              <a:t>geth</a:t>
            </a:r>
            <a:r>
              <a:rPr lang="en-US" dirty="0" smtClean="0"/>
              <a:t> command line screen as shown.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979" r="2296" b="3979"/>
          <a:stretch/>
        </p:blipFill>
        <p:spPr>
          <a:xfrm>
            <a:off x="1314911" y="1182537"/>
            <a:ext cx="9167559" cy="53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7186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Smart Contract </a:t>
            </a:r>
            <a:r>
              <a:rPr lang="en-US" sz="2800" dirty="0" err="1"/>
              <a:t>geth</a:t>
            </a:r>
            <a:r>
              <a:rPr lang="en-US" sz="2800" dirty="0"/>
              <a:t> command line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Contract address</a:t>
            </a:r>
            <a:r>
              <a:rPr lang="en-US" dirty="0"/>
              <a:t>: 0x4f64e010d7987693098d4757393f9ef9391c68b8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821" r="2479" b="4900"/>
          <a:stretch/>
        </p:blipFill>
        <p:spPr>
          <a:xfrm>
            <a:off x="940981" y="1288555"/>
            <a:ext cx="10484404" cy="52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856" y="172562"/>
            <a:ext cx="7186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Smart Contract </a:t>
            </a:r>
            <a:r>
              <a:rPr lang="en-US" sz="2800" dirty="0" err="1"/>
              <a:t>geth</a:t>
            </a:r>
            <a:r>
              <a:rPr lang="en-US" sz="2800" dirty="0"/>
              <a:t> command line approach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729" y="659317"/>
            <a:ext cx="10757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Smart contract </a:t>
            </a:r>
            <a:r>
              <a:rPr lang="en-US" dirty="0" smtClean="0"/>
              <a:t>transaction Hash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0xd77b6215e88ce1b4d85030d7500f06dc1c4c7d5fc71b627180d81960edc7fd11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869" r="2469" b="4544"/>
          <a:stretch/>
        </p:blipFill>
        <p:spPr>
          <a:xfrm>
            <a:off x="538162" y="1421073"/>
            <a:ext cx="1108095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9749" b="8314"/>
          <a:stretch/>
        </p:blipFill>
        <p:spPr>
          <a:xfrm>
            <a:off x="1593124" y="1182536"/>
            <a:ext cx="8927815" cy="52315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From Wallet on Dev network, click “WATCH CONTRACT”</a:t>
            </a:r>
          </a:p>
        </p:txBody>
      </p:sp>
      <p:sp>
        <p:nvSpPr>
          <p:cNvPr id="7" name="Left Arrow 6"/>
          <p:cNvSpPr/>
          <p:nvPr/>
        </p:nvSpPr>
        <p:spPr>
          <a:xfrm rot="19240443">
            <a:off x="4416682" y="4700573"/>
            <a:ext cx="2291616" cy="291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1688" y="5350894"/>
            <a:ext cx="2287304" cy="101773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757" t="11969" r="29242" b="1964"/>
          <a:stretch/>
        </p:blipFill>
        <p:spPr>
          <a:xfrm>
            <a:off x="730626" y="1305752"/>
            <a:ext cx="3919698" cy="5443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204" t="16956" r="5979" b="45441"/>
          <a:stretch/>
        </p:blipFill>
        <p:spPr>
          <a:xfrm>
            <a:off x="5923722" y="1528036"/>
            <a:ext cx="5751444" cy="26504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Enter contract info, NAME, ADDRESS, INTERFACE as shown</a:t>
            </a:r>
          </a:p>
        </p:txBody>
      </p:sp>
      <p:sp>
        <p:nvSpPr>
          <p:cNvPr id="7" name="Left Arrow 6"/>
          <p:cNvSpPr/>
          <p:nvPr/>
        </p:nvSpPr>
        <p:spPr>
          <a:xfrm rot="19240443">
            <a:off x="4002076" y="3804328"/>
            <a:ext cx="2580548" cy="2621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08893" y="3809977"/>
            <a:ext cx="2963165" cy="2220999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923722" y="2368217"/>
            <a:ext cx="5751444" cy="573766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96" y="775942"/>
            <a:ext cx="8143982" cy="13255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Agenda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096" y="2862470"/>
            <a:ext cx="9485242" cy="205408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Setup Ethereum and Start Dev Network</a:t>
            </a:r>
          </a:p>
          <a:p>
            <a:r>
              <a:rPr lang="en-US" sz="4000" dirty="0" smtClean="0"/>
              <a:t>Allocate &amp; Transfer ether “Money” (Tokens)</a:t>
            </a:r>
          </a:p>
          <a:p>
            <a:r>
              <a:rPr lang="en-US" sz="4000" dirty="0" smtClean="0"/>
              <a:t>Smart Contract &amp; 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974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22" r="14091" b="31928"/>
          <a:stretch/>
        </p:blipFill>
        <p:spPr>
          <a:xfrm>
            <a:off x="1644304" y="1704609"/>
            <a:ext cx="8698885" cy="47106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Smart Contract BALLOT which has deployed with address as </a:t>
            </a:r>
            <a:r>
              <a:rPr lang="en-US" dirty="0">
                <a:solidFill>
                  <a:srgbClr val="FF0000"/>
                </a:solidFill>
              </a:rPr>
              <a:t>0x4f64e010d7987693098d4757393f9ef9391c68b8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</a:t>
            </a:r>
          </a:p>
        </p:txBody>
      </p:sp>
      <p:sp>
        <p:nvSpPr>
          <p:cNvPr id="7" name="Left Arrow 6"/>
          <p:cNvSpPr/>
          <p:nvPr/>
        </p:nvSpPr>
        <p:spPr>
          <a:xfrm rot="19240443">
            <a:off x="5784627" y="3239027"/>
            <a:ext cx="2580548" cy="2621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68049" y="4059948"/>
            <a:ext cx="3525697" cy="1130598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7177" t="16369" r="9929" b="30064"/>
          <a:stretch/>
        </p:blipFill>
        <p:spPr>
          <a:xfrm>
            <a:off x="2005202" y="3690110"/>
            <a:ext cx="6928492" cy="317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365" r="11296" b="8995"/>
          <a:stretch/>
        </p:blipFill>
        <p:spPr>
          <a:xfrm>
            <a:off x="1841850" y="1400934"/>
            <a:ext cx="7452060" cy="20761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Smart Contract BALLOT deployed with address as </a:t>
            </a:r>
            <a:r>
              <a:rPr lang="en-US" dirty="0" smtClean="0">
                <a:solidFill>
                  <a:srgbClr val="FF0000"/>
                </a:solidFill>
              </a:rPr>
              <a:t>0x4f64e010d7987693098d4757393f9ef9391c68b8</a:t>
            </a:r>
            <a:r>
              <a:rPr lang="en-US" dirty="0" smtClean="0"/>
              <a:t> </a:t>
            </a:r>
          </a:p>
        </p:txBody>
      </p:sp>
      <p:sp>
        <p:nvSpPr>
          <p:cNvPr id="7" name="Left Arrow 6"/>
          <p:cNvSpPr/>
          <p:nvPr/>
        </p:nvSpPr>
        <p:spPr>
          <a:xfrm rot="17602322">
            <a:off x="3350076" y="4153962"/>
            <a:ext cx="1414613" cy="2329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36437" y="2354500"/>
            <a:ext cx="4329337" cy="1144073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05202" y="4991683"/>
            <a:ext cx="2354763" cy="1435621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01222" y="4105890"/>
            <a:ext cx="2656030" cy="2760976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4736224" y="5593029"/>
            <a:ext cx="1414613" cy="2329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622" t="15661" r="7140" b="1571"/>
          <a:stretch/>
        </p:blipFill>
        <p:spPr>
          <a:xfrm>
            <a:off x="1630016" y="1131401"/>
            <a:ext cx="7845288" cy="57265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Smart Contract BALLOT function, write to contract</a:t>
            </a:r>
          </a:p>
        </p:txBody>
      </p:sp>
      <p:sp>
        <p:nvSpPr>
          <p:cNvPr id="7" name="Left Arrow 6"/>
          <p:cNvSpPr/>
          <p:nvPr/>
        </p:nvSpPr>
        <p:spPr>
          <a:xfrm rot="13001129">
            <a:off x="5250359" y="5508836"/>
            <a:ext cx="1414613" cy="2329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01223" y="1705144"/>
            <a:ext cx="1900656" cy="799518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14710" y="3106384"/>
            <a:ext cx="636841" cy="584257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68440" y="6016486"/>
            <a:ext cx="1733440" cy="850379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3291987">
            <a:off x="5282283" y="2746571"/>
            <a:ext cx="1414613" cy="2329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29" y="1325216"/>
            <a:ext cx="3721059" cy="5306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52" y="1325216"/>
            <a:ext cx="3721059" cy="53068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So you can interact with the smart contract.</a:t>
            </a:r>
          </a:p>
        </p:txBody>
      </p:sp>
      <p:sp>
        <p:nvSpPr>
          <p:cNvPr id="7" name="Left Arrow 6"/>
          <p:cNvSpPr/>
          <p:nvPr/>
        </p:nvSpPr>
        <p:spPr>
          <a:xfrm rot="10800000">
            <a:off x="5606998" y="6167873"/>
            <a:ext cx="2092514" cy="2329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02717" y="2299906"/>
            <a:ext cx="3053595" cy="1026390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39715" y="6091233"/>
            <a:ext cx="1416597" cy="428837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165935" y="5781665"/>
            <a:ext cx="1680430" cy="619136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6200000">
            <a:off x="2830981" y="4306543"/>
            <a:ext cx="1414613" cy="2329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914" t="7871" r="23616" b="9283"/>
          <a:stretch/>
        </p:blipFill>
        <p:spPr>
          <a:xfrm>
            <a:off x="2876572" y="959166"/>
            <a:ext cx="5419129" cy="58467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So you can interact with the smart contract.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29651" y="1381760"/>
            <a:ext cx="5066050" cy="476954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76572" y="4544623"/>
            <a:ext cx="1728479" cy="567204"/>
          </a:xfrm>
          <a:prstGeom prst="roundRect">
            <a:avLst>
              <a:gd name="adj" fmla="val 7120"/>
            </a:avLst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6200000">
            <a:off x="3010212" y="2919361"/>
            <a:ext cx="1414613" cy="2329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275" b="12598"/>
          <a:stretch/>
        </p:blipFill>
        <p:spPr>
          <a:xfrm>
            <a:off x="1472026" y="1328311"/>
            <a:ext cx="9204992" cy="50592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From Wallet on Dev network, click “ADD WALLET CONTRACT”</a:t>
            </a:r>
          </a:p>
        </p:txBody>
      </p:sp>
      <p:sp>
        <p:nvSpPr>
          <p:cNvPr id="7" name="Left Arrow 6"/>
          <p:cNvSpPr/>
          <p:nvPr/>
        </p:nvSpPr>
        <p:spPr>
          <a:xfrm rot="19240443">
            <a:off x="4128461" y="3375356"/>
            <a:ext cx="2291616" cy="291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8922" y="4360063"/>
            <a:ext cx="2287304" cy="101773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10123" r="5601" b="2039"/>
          <a:stretch/>
        </p:blipFill>
        <p:spPr>
          <a:xfrm>
            <a:off x="2447778" y="1551869"/>
            <a:ext cx="7610622" cy="45394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26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Smart Contract from Ethereum Wallet: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8893" y="659317"/>
            <a:ext cx="988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Another Sample Smart Contract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Greeter run result </a:t>
            </a:r>
            <a:r>
              <a:rPr lang="en-US" dirty="0" err="1" smtClean="0"/>
              <a:t>Greeter.Greet</a:t>
            </a:r>
            <a:r>
              <a:rPr lang="en-US" dirty="0" smtClean="0"/>
              <a:t>() saying </a:t>
            </a:r>
            <a:r>
              <a:rPr lang="en-US" b="1" dirty="0" smtClean="0">
                <a:solidFill>
                  <a:srgbClr val="FF0000"/>
                </a:solidFill>
              </a:rPr>
              <a:t>“Hello Smart Contract World!!!”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18451752">
            <a:off x="4293673" y="4015819"/>
            <a:ext cx="2291616" cy="2915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03155" y="5204125"/>
            <a:ext cx="2287304" cy="101773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5306"/>
            <a:ext cx="9144000" cy="625405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Thank You!</a:t>
            </a:r>
            <a:endParaRPr lang="en-US" sz="4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0690" y="3881497"/>
            <a:ext cx="1330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Wenyan Qin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2017-05</a:t>
            </a:r>
          </a:p>
        </p:txBody>
      </p:sp>
    </p:spTree>
    <p:extLst>
      <p:ext uri="{BB962C8B-B14F-4D97-AF65-F5344CB8AC3E}">
        <p14:creationId xmlns:p14="http://schemas.microsoft.com/office/powerpoint/2010/main" val="17421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Private/Dev Network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Ethereum and Client Wallet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Dev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Dev Network Accounts and allocate funds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Running private miner and getting Ethers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Development Smart Contract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Official Website: </a:t>
            </a:r>
            <a:r>
              <a:rPr lang="en-US" dirty="0" smtClean="0">
                <a:hlinkClick r:id="rId2"/>
              </a:rPr>
              <a:t>http://Ethereum.org</a:t>
            </a:r>
            <a:endParaRPr lang="en-US" dirty="0" smtClean="0"/>
          </a:p>
          <a:p>
            <a:r>
              <a:rPr lang="en-US" dirty="0" smtClean="0"/>
              <a:t>Downloads </a:t>
            </a:r>
            <a:r>
              <a:rPr lang="en-US" dirty="0" smtClean="0">
                <a:hlinkClick r:id="rId3"/>
              </a:rPr>
              <a:t>https://geth.ethereum.org/downloads/</a:t>
            </a:r>
            <a:r>
              <a:rPr lang="en-US" dirty="0" smtClean="0"/>
              <a:t> </a:t>
            </a:r>
          </a:p>
          <a:p>
            <a:pPr lvl="1"/>
            <a:r>
              <a:rPr lang="en-US" sz="1900" dirty="0" smtClean="0"/>
              <a:t>geth-alltools-windows-amd64-1.6.0-facc47cb.zip</a:t>
            </a:r>
          </a:p>
          <a:p>
            <a:r>
              <a:rPr lang="en-US" dirty="0" smtClean="0"/>
              <a:t>Wallet </a:t>
            </a:r>
            <a:r>
              <a:rPr lang="en-US" sz="1900" dirty="0" smtClean="0">
                <a:hlinkClick r:id="rId4"/>
              </a:rPr>
              <a:t>https://github.com/ethereum/mist/releases/download/v0.8.9/Ethereum-Wallet-win64-0-8-9.zip</a:t>
            </a:r>
            <a:endParaRPr lang="en-US" sz="1900" dirty="0" smtClean="0"/>
          </a:p>
          <a:p>
            <a:r>
              <a:rPr lang="en-US" dirty="0" smtClean="0"/>
              <a:t>Support platforms: Linux, </a:t>
            </a:r>
            <a:r>
              <a:rPr lang="en-US" dirty="0" err="1" smtClean="0"/>
              <a:t>macOS</a:t>
            </a:r>
            <a:r>
              <a:rPr lang="en-US" dirty="0" smtClean="0"/>
              <a:t>, Windows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Ethereum Node Utilities and Wallets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node utilities include: </a:t>
            </a:r>
          </a:p>
          <a:p>
            <a:pPr lvl="1"/>
            <a:r>
              <a:rPr lang="en-US" sz="2000" dirty="0" err="1" smtClean="0"/>
              <a:t>geth</a:t>
            </a:r>
            <a:r>
              <a:rPr lang="en-US" sz="2000" dirty="0" smtClean="0"/>
              <a:t> 	- main Ethereum CLI client</a:t>
            </a:r>
          </a:p>
          <a:p>
            <a:pPr lvl="1"/>
            <a:r>
              <a:rPr lang="en-US" sz="2000" dirty="0" err="1"/>
              <a:t>a</a:t>
            </a:r>
            <a:r>
              <a:rPr lang="en-US" sz="2000" dirty="0" err="1" smtClean="0"/>
              <a:t>bigen</a:t>
            </a:r>
            <a:r>
              <a:rPr lang="en-US" sz="2000" dirty="0" smtClean="0"/>
              <a:t> 	- </a:t>
            </a:r>
            <a:r>
              <a:rPr lang="en-US" sz="2000" dirty="0" err="1" smtClean="0"/>
              <a:t>abi</a:t>
            </a:r>
            <a:r>
              <a:rPr lang="en-US" sz="2000" dirty="0" smtClean="0"/>
              <a:t> generator to convert smart contract </a:t>
            </a:r>
            <a:endParaRPr lang="en-US" sz="2000" dirty="0"/>
          </a:p>
          <a:p>
            <a:pPr lvl="1"/>
            <a:r>
              <a:rPr lang="en-US" sz="2000" dirty="0" err="1" smtClean="0"/>
              <a:t>bootnode</a:t>
            </a:r>
            <a:r>
              <a:rPr lang="en-US" sz="2000" dirty="0" smtClean="0"/>
              <a:t> 	- for peers to find the bootstrap node</a:t>
            </a:r>
          </a:p>
          <a:p>
            <a:pPr lvl="1"/>
            <a:r>
              <a:rPr lang="en-US" sz="2000" dirty="0" err="1"/>
              <a:t>d</a:t>
            </a:r>
            <a:r>
              <a:rPr lang="en-US" sz="2000" dirty="0" err="1" smtClean="0"/>
              <a:t>isasm</a:t>
            </a:r>
            <a:r>
              <a:rPr lang="en-US" sz="2000" dirty="0" smtClean="0"/>
              <a:t>  	- </a:t>
            </a:r>
            <a:r>
              <a:rPr lang="en-US" sz="2000" dirty="0" err="1" smtClean="0"/>
              <a:t>disassmbler</a:t>
            </a:r>
            <a:r>
              <a:rPr lang="en-US" sz="2000" dirty="0" smtClean="0"/>
              <a:t> to convert EVM bytecode to readable assembly code </a:t>
            </a:r>
          </a:p>
          <a:p>
            <a:pPr lvl="1"/>
            <a:r>
              <a:rPr lang="en-US" sz="2000" dirty="0" err="1" smtClean="0"/>
              <a:t>evm</a:t>
            </a:r>
            <a:r>
              <a:rPr lang="en-US" sz="2000" dirty="0" smtClean="0"/>
              <a:t>	- </a:t>
            </a:r>
            <a:r>
              <a:rPr lang="en-US" sz="2000" dirty="0" err="1" smtClean="0"/>
              <a:t>evm</a:t>
            </a:r>
            <a:r>
              <a:rPr lang="en-US" sz="2000" dirty="0" smtClean="0"/>
              <a:t> environment for running EVM </a:t>
            </a:r>
            <a:r>
              <a:rPr lang="en-US" sz="2000" dirty="0" err="1" smtClean="0"/>
              <a:t>byecode</a:t>
            </a:r>
            <a:endParaRPr lang="en-US" sz="2000" dirty="0" smtClean="0"/>
          </a:p>
          <a:p>
            <a:pPr lvl="1"/>
            <a:r>
              <a:rPr lang="en-US" sz="2000" dirty="0" err="1" smtClean="0"/>
              <a:t>gethrpctest</a:t>
            </a:r>
            <a:r>
              <a:rPr lang="en-US" sz="2000" dirty="0" smtClean="0"/>
              <a:t> - developer tools for </a:t>
            </a:r>
            <a:r>
              <a:rPr lang="en-US" sz="2000" dirty="0" err="1" smtClean="0"/>
              <a:t>rpc</a:t>
            </a:r>
            <a:r>
              <a:rPr lang="en-US" sz="2000" dirty="0" smtClean="0"/>
              <a:t>-test</a:t>
            </a:r>
          </a:p>
          <a:p>
            <a:pPr lvl="1"/>
            <a:r>
              <a:rPr lang="en-US" sz="2000" dirty="0" err="1" smtClean="0"/>
              <a:t>rlpdum</a:t>
            </a:r>
            <a:r>
              <a:rPr lang="en-US" sz="2000" dirty="0" smtClean="0"/>
              <a:t>	-  developer tool to </a:t>
            </a:r>
            <a:r>
              <a:rPr lang="en-US" sz="2000" dirty="0" err="1" smtClean="0"/>
              <a:t>conver</a:t>
            </a:r>
            <a:r>
              <a:rPr lang="en-US" sz="2000" dirty="0" smtClean="0"/>
              <a:t> </a:t>
            </a:r>
            <a:r>
              <a:rPr lang="en-US" sz="2000" dirty="0" err="1" smtClean="0"/>
              <a:t>rlp</a:t>
            </a:r>
            <a:r>
              <a:rPr lang="en-US" sz="2000" dirty="0" smtClean="0"/>
              <a:t> dump</a:t>
            </a:r>
          </a:p>
          <a:p>
            <a:pPr lvl="1"/>
            <a:r>
              <a:rPr lang="en-US" sz="2000" dirty="0" smtClean="0"/>
              <a:t>swarm	- swarm daemon and tool</a:t>
            </a:r>
            <a:endParaRPr lang="en-US" dirty="0" smtClean="0"/>
          </a:p>
          <a:p>
            <a:r>
              <a:rPr lang="en-US" dirty="0" smtClean="0"/>
              <a:t>Popular Wallets</a:t>
            </a:r>
          </a:p>
          <a:p>
            <a:pPr lvl="1"/>
            <a:r>
              <a:rPr lang="en-US" dirty="0" smtClean="0"/>
              <a:t>Ethereum Wallet, Mist, Parity (Here we will use Ethereum Wallet for demo)</a:t>
            </a:r>
          </a:p>
          <a:p>
            <a:r>
              <a:rPr lang="en-US" dirty="0" smtClean="0"/>
              <a:t>Download and Install, make sure all the </a:t>
            </a:r>
            <a:r>
              <a:rPr lang="en-US" dirty="0" err="1" smtClean="0"/>
              <a:t>utils</a:t>
            </a:r>
            <a:r>
              <a:rPr lang="en-US" dirty="0" smtClean="0"/>
              <a:t> are include in the 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79" y="360969"/>
            <a:ext cx="1102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Create dev folder &amp; start Ethereum node in </a:t>
            </a:r>
            <a:r>
              <a:rPr lang="en-US" sz="2800" dirty="0"/>
              <a:t>dev mode On #1 </a:t>
            </a:r>
            <a:r>
              <a:rPr lang="en-US" sz="2800" dirty="0" smtClean="0"/>
              <a:t>Windows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552" y="1703265"/>
            <a:ext cx="10515600" cy="4616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C:\eth_dev\dev01&gt;</a:t>
            </a:r>
            <a:r>
              <a:rPr lang="en-US" sz="2400" b="1" dirty="0">
                <a:solidFill>
                  <a:srgbClr val="FFFF00"/>
                </a:solidFill>
              </a:rPr>
              <a:t>geth --</a:t>
            </a:r>
            <a:r>
              <a:rPr lang="en-US" sz="2400" b="1" dirty="0" err="1">
                <a:solidFill>
                  <a:srgbClr val="FFFF00"/>
                </a:solidFill>
              </a:rPr>
              <a:t>datadir</a:t>
            </a:r>
            <a:r>
              <a:rPr lang="en-US" sz="2400" b="1" dirty="0">
                <a:solidFill>
                  <a:srgbClr val="FFFF00"/>
                </a:solidFill>
              </a:rPr>
              <a:t> data_d1 --dev</a:t>
            </a:r>
          </a:p>
          <a:p>
            <a:r>
              <a:rPr lang="en-US" sz="1400" dirty="0"/>
              <a:t>WARN [05-11|15:43:20] No </a:t>
            </a:r>
            <a:r>
              <a:rPr lang="en-US" sz="1400" dirty="0" err="1"/>
              <a:t>etherbase</a:t>
            </a:r>
            <a:r>
              <a:rPr lang="en-US" sz="1400" dirty="0"/>
              <a:t> set and no accounts found as default</a:t>
            </a:r>
          </a:p>
          <a:p>
            <a:r>
              <a:rPr lang="en-US" sz="1400" dirty="0"/>
              <a:t>INFO [05-11|15:43:20] Starting peer-to-peer node               instance=</a:t>
            </a:r>
            <a:r>
              <a:rPr lang="en-US" sz="1400" dirty="0" err="1"/>
              <a:t>Geth</a:t>
            </a:r>
            <a:r>
              <a:rPr lang="en-US" sz="1400" dirty="0"/>
              <a:t>/v1.6.1-stable-021c3c28/windows-amd64/go1.8.1</a:t>
            </a:r>
          </a:p>
          <a:p>
            <a:r>
              <a:rPr lang="en-US" sz="1400" dirty="0"/>
              <a:t>INFO [05-11|15:43:20] Allocated cache and file handles         database=C:\\</a:t>
            </a:r>
            <a:r>
              <a:rPr lang="en-US" sz="1400" dirty="0" err="1"/>
              <a:t>eth_dev</a:t>
            </a:r>
            <a:r>
              <a:rPr lang="en-US" sz="1400" dirty="0"/>
              <a:t>\\dev01\\data_d1\\</a:t>
            </a:r>
            <a:r>
              <a:rPr lang="en-US" sz="1400" dirty="0" err="1"/>
              <a:t>geth</a:t>
            </a:r>
            <a:r>
              <a:rPr lang="en-US" sz="1400" dirty="0"/>
              <a:t>\\</a:t>
            </a:r>
            <a:r>
              <a:rPr lang="en-US" sz="1400" dirty="0" err="1"/>
              <a:t>chaindata</a:t>
            </a:r>
            <a:r>
              <a:rPr lang="en-US" sz="1400" dirty="0"/>
              <a:t> cache=128 handle</a:t>
            </a:r>
          </a:p>
          <a:p>
            <a:r>
              <a:rPr lang="en-US" sz="1400" dirty="0"/>
              <a:t>s=1024</a:t>
            </a:r>
          </a:p>
          <a:p>
            <a:r>
              <a:rPr lang="en-US" sz="1400" dirty="0"/>
              <a:t>INFO [05-11|15:43:20] Writing custom genesis block</a:t>
            </a:r>
          </a:p>
          <a:p>
            <a:r>
              <a:rPr lang="en-US" sz="1400" dirty="0"/>
              <a:t>INFO [05-11|15:43:20] </a:t>
            </a:r>
            <a:r>
              <a:rPr lang="en-US" sz="1400" dirty="0" err="1"/>
              <a:t>Initialised</a:t>
            </a:r>
            <a:r>
              <a:rPr lang="en-US" sz="1400" dirty="0"/>
              <a:t> chain configuration          </a:t>
            </a:r>
            <a:r>
              <a:rPr lang="en-US" sz="1400" dirty="0" err="1"/>
              <a:t>config</a:t>
            </a:r>
            <a:r>
              <a:rPr lang="en-US" sz="1400" dirty="0"/>
              <a:t>="{</a:t>
            </a:r>
            <a:r>
              <a:rPr lang="en-US" sz="1400" dirty="0" err="1"/>
              <a:t>ChainID</a:t>
            </a:r>
            <a:r>
              <a:rPr lang="en-US" sz="1400" dirty="0"/>
              <a:t>: 1337 Homestead: 0 DAO: &lt;nil&gt; </a:t>
            </a:r>
            <a:r>
              <a:rPr lang="en-US" sz="1400" dirty="0" err="1"/>
              <a:t>DAOSupport</a:t>
            </a:r>
            <a:r>
              <a:rPr lang="en-US" sz="1400" dirty="0"/>
              <a:t>: false EIP15</a:t>
            </a:r>
          </a:p>
          <a:p>
            <a:r>
              <a:rPr lang="en-US" sz="1400" dirty="0"/>
              <a:t>0: 0 EIP155: 0 EIP158: 0 Engine: </a:t>
            </a:r>
            <a:r>
              <a:rPr lang="en-US" sz="1400" dirty="0" err="1"/>
              <a:t>ethash</a:t>
            </a:r>
            <a:r>
              <a:rPr lang="en-US" sz="1400" dirty="0"/>
              <a:t>}"</a:t>
            </a:r>
          </a:p>
          <a:p>
            <a:r>
              <a:rPr lang="en-US" sz="1400" dirty="0"/>
              <a:t>WARN [05-11|15:43:20] </a:t>
            </a:r>
            <a:r>
              <a:rPr lang="en-US" sz="1400" dirty="0" err="1"/>
              <a:t>Ethash</a:t>
            </a:r>
            <a:r>
              <a:rPr lang="en-US" sz="1400" dirty="0"/>
              <a:t> used in test mode</a:t>
            </a:r>
          </a:p>
          <a:p>
            <a:r>
              <a:rPr lang="en-US" sz="1400" dirty="0"/>
              <a:t>WARN [05-11|15:43:20] Upgrading </a:t>
            </a:r>
            <a:r>
              <a:rPr lang="en-US" sz="1400" dirty="0" err="1"/>
              <a:t>db</a:t>
            </a:r>
            <a:r>
              <a:rPr lang="en-US" sz="1400" dirty="0"/>
              <a:t> log bloom bins</a:t>
            </a:r>
          </a:p>
          <a:p>
            <a:r>
              <a:rPr lang="en-US" sz="1400" dirty="0"/>
              <a:t>INFO [05-11|15:43:20] Bloom-bin upgrade completed              elapsed=3.007ms</a:t>
            </a:r>
          </a:p>
          <a:p>
            <a:r>
              <a:rPr lang="en-US" sz="1400" dirty="0"/>
              <a:t>INFO [05-11|15:43:20] </a:t>
            </a:r>
            <a:r>
              <a:rPr lang="en-US" sz="1400" dirty="0" err="1"/>
              <a:t>Initialising</a:t>
            </a:r>
            <a:r>
              <a:rPr lang="en-US" sz="1400" dirty="0"/>
              <a:t> Ethereum protocol           versions="[63 62]" network=1</a:t>
            </a:r>
          </a:p>
          <a:p>
            <a:r>
              <a:rPr lang="en-US" sz="1400" dirty="0"/>
              <a:t>INFO [05-11|15:43:20] Loaded most recent local header          number=0 hash=e5be92…38f3bc td=131072</a:t>
            </a:r>
          </a:p>
          <a:p>
            <a:r>
              <a:rPr lang="en-US" sz="1400" dirty="0"/>
              <a:t>INFO [05-11|15:43:20] Loaded most recent local full block      number=0 hash=e5be92…38f3bc td=131072</a:t>
            </a:r>
          </a:p>
          <a:p>
            <a:r>
              <a:rPr lang="en-US" sz="1400" dirty="0"/>
              <a:t>INFO [05-11|15:43:20] Loaded most recent local fast block      number=0 hash=e5be92…38f3bc td=131072</a:t>
            </a:r>
          </a:p>
          <a:p>
            <a:r>
              <a:rPr lang="en-US" sz="1400" dirty="0"/>
              <a:t>INFO [05-11|15:43:20] Starting P2P networking</a:t>
            </a:r>
          </a:p>
          <a:p>
            <a:r>
              <a:rPr lang="en-US" sz="1400" dirty="0"/>
              <a:t>INFO [05-11|15:43:20] started whisper v.5.0</a:t>
            </a:r>
          </a:p>
          <a:p>
            <a:r>
              <a:rPr lang="en-US" sz="1400" dirty="0"/>
              <a:t>INFO [05-11|15:43:20] </a:t>
            </a:r>
            <a:r>
              <a:rPr lang="en-US" sz="1400" dirty="0" err="1"/>
              <a:t>RLPx</a:t>
            </a:r>
            <a:r>
              <a:rPr lang="en-US" sz="1400" dirty="0"/>
              <a:t> listener up                         self="</a:t>
            </a:r>
            <a:r>
              <a:rPr lang="en-US" sz="1400" dirty="0" err="1"/>
              <a:t>enode</a:t>
            </a:r>
            <a:r>
              <a:rPr lang="en-US" sz="1400" dirty="0"/>
              <a:t>://059ea7908cb964378aab90f7fd32f224742b1d4897ee0324253ebe70</a:t>
            </a:r>
          </a:p>
          <a:p>
            <a:r>
              <a:rPr lang="en-US" sz="1400" dirty="0"/>
              <a:t>c66cc3b4b9d669b2c72b532ed436e95713e96baa0d591facc956b3ea656e4b0dd3be2e97@[::]:58048?discport=0"</a:t>
            </a:r>
          </a:p>
          <a:p>
            <a:r>
              <a:rPr lang="en-US" sz="1400" dirty="0"/>
              <a:t>INFO [05-11|15:43:20</a:t>
            </a:r>
            <a:r>
              <a:rPr lang="en-US" sz="1400" dirty="0" smtClean="0"/>
              <a:t>] </a:t>
            </a:r>
            <a:r>
              <a:rPr lang="en-US" sz="1400" dirty="0"/>
              <a:t>IPC endpoint opened: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\\.\pipe\geth.ipc</a:t>
            </a:r>
          </a:p>
        </p:txBody>
      </p:sp>
      <p:sp>
        <p:nvSpPr>
          <p:cNvPr id="3" name="Rectangle 2"/>
          <p:cNvSpPr/>
          <p:nvPr/>
        </p:nvSpPr>
        <p:spPr>
          <a:xfrm>
            <a:off x="986552" y="11090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C:\eth_dev\dev01&gt;</a:t>
            </a:r>
            <a:r>
              <a:rPr lang="en-US" b="1" dirty="0"/>
              <a:t>geth --</a:t>
            </a:r>
            <a:r>
              <a:rPr lang="en-US" b="1" dirty="0" err="1"/>
              <a:t>datadir</a:t>
            </a:r>
            <a:r>
              <a:rPr lang="en-US" b="1" dirty="0"/>
              <a:t> data_d1 --dev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22973" y="997461"/>
            <a:ext cx="1549827" cy="50156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#1 Windows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569378">
            <a:off x="7630591" y="1459647"/>
            <a:ext cx="1790050" cy="2861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9597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Open #2 window attach to the up &amp; running Ethereum node.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552" y="1346484"/>
            <a:ext cx="10515600" cy="36933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</a:t>
            </a:r>
            <a:r>
              <a:rPr lang="en-US" dirty="0"/>
              <a:t>:\Program Files\</a:t>
            </a:r>
            <a:r>
              <a:rPr lang="en-US" dirty="0" err="1"/>
              <a:t>Geth</a:t>
            </a:r>
            <a:r>
              <a:rPr lang="en-US" dirty="0"/>
              <a:t>&gt;</a:t>
            </a:r>
            <a:r>
              <a:rPr lang="en-US" dirty="0" err="1"/>
              <a:t>geth</a:t>
            </a:r>
            <a:r>
              <a:rPr lang="en-US" dirty="0"/>
              <a:t> attach </a:t>
            </a:r>
            <a:r>
              <a:rPr lang="en-US" dirty="0" err="1"/>
              <a:t>ipc</a:t>
            </a:r>
            <a:r>
              <a:rPr lang="en-US" dirty="0"/>
              <a:t>:\\.\pipe\</a:t>
            </a:r>
            <a:r>
              <a:rPr lang="en-US" dirty="0" err="1"/>
              <a:t>geth.ipc</a:t>
            </a:r>
            <a:endParaRPr lang="en-US" dirty="0"/>
          </a:p>
          <a:p>
            <a:r>
              <a:rPr lang="en-US" dirty="0"/>
              <a:t>Welcome to the </a:t>
            </a:r>
            <a:r>
              <a:rPr lang="en-US" dirty="0" err="1"/>
              <a:t>Geth</a:t>
            </a:r>
            <a:r>
              <a:rPr lang="en-US" dirty="0"/>
              <a:t> JavaScript console!</a:t>
            </a:r>
          </a:p>
          <a:p>
            <a:endParaRPr lang="en-US" dirty="0"/>
          </a:p>
          <a:p>
            <a:r>
              <a:rPr lang="en-US" dirty="0"/>
              <a:t>instance: </a:t>
            </a:r>
            <a:r>
              <a:rPr lang="en-US" dirty="0" err="1"/>
              <a:t>Geth</a:t>
            </a:r>
            <a:r>
              <a:rPr lang="en-US" dirty="0"/>
              <a:t>/v1.6.1-stable-021c3c28/windows-amd64/go1.8.1</a:t>
            </a:r>
          </a:p>
          <a:p>
            <a:r>
              <a:rPr lang="en-US" dirty="0"/>
              <a:t> modules: admin:1.0 debug:1.0 eth:1.0 miner:1.0 net:1.0 personal:1.0 rpc:1.0 shh:1.0 txpool:1.0 web3:1.0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eth.accounts</a:t>
            </a:r>
            <a:endParaRPr lang="en-US" dirty="0"/>
          </a:p>
          <a:p>
            <a:r>
              <a:rPr lang="en-US" dirty="0"/>
              <a:t>[]</a:t>
            </a:r>
          </a:p>
          <a:p>
            <a:r>
              <a:rPr lang="en-US" dirty="0"/>
              <a:t>&gt; </a:t>
            </a:r>
            <a:r>
              <a:rPr lang="en-US" dirty="0" err="1"/>
              <a:t>personal.newAccount</a:t>
            </a:r>
            <a:r>
              <a:rPr lang="en-US" dirty="0"/>
              <a:t>("Good4Testing")</a:t>
            </a:r>
          </a:p>
          <a:p>
            <a:r>
              <a:rPr lang="en-US" dirty="0"/>
              <a:t>"0x4d6736d479e3facfde81fef388c2d3ce3faeb586"</a:t>
            </a:r>
          </a:p>
          <a:p>
            <a:r>
              <a:rPr lang="en-US" dirty="0"/>
              <a:t>&gt; 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[0])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&gt; </a:t>
            </a:r>
            <a:r>
              <a:rPr lang="en-US" dirty="0" err="1"/>
              <a:t>miner.start</a:t>
            </a:r>
            <a:r>
              <a:rPr lang="en-US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986552" y="8311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C:\Program Files\</a:t>
            </a:r>
            <a:r>
              <a:rPr lang="en-US" dirty="0" err="1"/>
              <a:t>Geth</a:t>
            </a:r>
            <a:r>
              <a:rPr lang="en-US" dirty="0"/>
              <a:t>&gt;</a:t>
            </a:r>
            <a:r>
              <a:rPr lang="en-US" dirty="0" err="1"/>
              <a:t>geth</a:t>
            </a:r>
            <a:r>
              <a:rPr lang="en-US" dirty="0"/>
              <a:t> attach </a:t>
            </a:r>
            <a:r>
              <a:rPr lang="en-US" dirty="0" err="1"/>
              <a:t>ipc</a:t>
            </a:r>
            <a:r>
              <a:rPr lang="en-US" dirty="0"/>
              <a:t>:\\.\</a:t>
            </a:r>
            <a:r>
              <a:rPr lang="en-US" dirty="0" smtClean="0"/>
              <a:t>pipe\</a:t>
            </a:r>
            <a:r>
              <a:rPr lang="en-US" dirty="0" err="1" smtClean="0"/>
              <a:t>geth.ipc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6552" y="5952077"/>
            <a:ext cx="105156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INFO [05-11|15:47:19] New wallet appeared                     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keystore</a:t>
            </a:r>
            <a:r>
              <a:rPr lang="en-US" dirty="0"/>
              <a:t>://C:\\</a:t>
            </a:r>
            <a:r>
              <a:rPr lang="en-US" dirty="0" err="1"/>
              <a:t>eth_dev</a:t>
            </a:r>
            <a:r>
              <a:rPr lang="en-US" dirty="0"/>
              <a:t>\\dev01\\</a:t>
            </a:r>
            <a:r>
              <a:rPr lang="en-US" dirty="0" err="1"/>
              <a:t>dat</a:t>
            </a:r>
            <a:r>
              <a:rPr lang="en-US" dirty="0"/>
              <a:t>… status=Locked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86552" y="53576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When account created, the #1 windows which started the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52325" y="698968"/>
            <a:ext cx="1549827" cy="50156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#2 Windows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20569378">
            <a:off x="8159943" y="1161154"/>
            <a:ext cx="1790050" cy="2861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952325" y="5266942"/>
            <a:ext cx="1549827" cy="50156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#1 Windows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 rot="20569378">
            <a:off x="8159943" y="5729128"/>
            <a:ext cx="1790050" cy="2861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867" y="149349"/>
            <a:ext cx="8080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Open #3 window to launch the Ethereum wallet 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4922" y="2219016"/>
            <a:ext cx="10515600" cy="4247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C:\Program Files\Ethereum-Wallet&gt;</a:t>
            </a:r>
            <a:r>
              <a:rPr lang="en-US" b="1" dirty="0"/>
              <a:t>"Ethereum Wallet.exe" </a:t>
            </a:r>
            <a:r>
              <a:rPr lang="en-US" b="1" dirty="0" err="1"/>
              <a:t>ipc</a:t>
            </a:r>
            <a:r>
              <a:rPr lang="en-US" b="1" dirty="0"/>
              <a:t>:\\.\</a:t>
            </a:r>
            <a:r>
              <a:rPr lang="en-US" b="1" dirty="0" smtClean="0"/>
              <a:t>pipe\</a:t>
            </a:r>
            <a:r>
              <a:rPr lang="en-US" b="1" dirty="0" err="1" smtClean="0"/>
              <a:t>geth.ipc</a:t>
            </a:r>
            <a:endParaRPr lang="en-US" b="1" dirty="0"/>
          </a:p>
          <a:p>
            <a:r>
              <a:rPr lang="en-US" sz="1200" dirty="0"/>
              <a:t>C:\Program Files\Ethereum-Wallet&gt;</a:t>
            </a:r>
          </a:p>
          <a:p>
            <a:r>
              <a:rPr lang="en-US" sz="1200" dirty="0"/>
              <a:t>[2017-05-11 15:59:11.199] [INFO] main - Running in production mode: true</a:t>
            </a:r>
          </a:p>
          <a:p>
            <a:r>
              <a:rPr lang="en-US" sz="1200" dirty="0"/>
              <a:t>Secp256k1 bindings are not compiled. Pure JS implementation will be used.</a:t>
            </a:r>
          </a:p>
          <a:p>
            <a:r>
              <a:rPr lang="en-US" sz="1200" dirty="0"/>
              <a:t>[2017-05-11 15:59:11.744] [INFO] main - Starting in Wallet mode</a:t>
            </a:r>
          </a:p>
          <a:p>
            <a:r>
              <a:rPr lang="en-US" sz="1200" dirty="0"/>
              <a:t>[2017-05-11 15:59:14.163] [INFO] Db - Loading </a:t>
            </a:r>
            <a:r>
              <a:rPr lang="en-US" sz="1200" dirty="0" err="1"/>
              <a:t>db</a:t>
            </a:r>
            <a:r>
              <a:rPr lang="en-US" sz="1200" dirty="0"/>
              <a:t>: C:\Users\Dou\AppData\Roaming\Ethereum Wallet\</a:t>
            </a:r>
            <a:r>
              <a:rPr lang="en-US" sz="1200" dirty="0" err="1"/>
              <a:t>mist.lokidb</a:t>
            </a:r>
            <a:endParaRPr lang="en-US" sz="1200" dirty="0"/>
          </a:p>
          <a:p>
            <a:r>
              <a:rPr lang="en-US" sz="1200" dirty="0"/>
              <a:t>[2017-05-11 15:59:14.192] [INFO] Windows - Creating commonly-used windows</a:t>
            </a:r>
          </a:p>
          <a:p>
            <a:r>
              <a:rPr lang="en-US" sz="1200" dirty="0"/>
              <a:t>[2017-05-11 15:59:14.194] [INFO] Windows - Create secondary window: loading, owner: </a:t>
            </a:r>
            <a:r>
              <a:rPr lang="en-US" sz="1200" dirty="0" err="1"/>
              <a:t>notset</a:t>
            </a:r>
            <a:endParaRPr lang="en-US" sz="1200" dirty="0"/>
          </a:p>
          <a:p>
            <a:r>
              <a:rPr lang="en-US" sz="1200" dirty="0"/>
              <a:t>[2017-05-11 15:59:14.372] [INFO] </a:t>
            </a:r>
            <a:r>
              <a:rPr lang="en-US" sz="1200" dirty="0" err="1"/>
              <a:t>updateChecker</a:t>
            </a:r>
            <a:r>
              <a:rPr lang="en-US" sz="1200" dirty="0"/>
              <a:t> - Check for update...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  <a:p>
            <a:r>
              <a:rPr lang="en-US" sz="1200" dirty="0" smtClean="0"/>
              <a:t>[</a:t>
            </a:r>
            <a:r>
              <a:rPr lang="en-US" sz="1200" dirty="0"/>
              <a:t>2017-05-11 15:59:54.929] [INFO] Sockets/node-</a:t>
            </a:r>
            <a:r>
              <a:rPr lang="en-US" sz="1200" dirty="0" err="1"/>
              <a:t>ipc</a:t>
            </a:r>
            <a:r>
              <a:rPr lang="en-US" sz="1200" dirty="0"/>
              <a:t> - Connect to {"path":"\\\\.\\pipe\\geth.ipc"}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2017-05-11 15:59:54.962] [INFO] Sockets/3 - Connected!</a:t>
            </a:r>
          </a:p>
          <a:p>
            <a:r>
              <a:rPr lang="en-US" sz="1200" dirty="0"/>
              <a:t>[2017-05-11 15:59:54.996] [INFO] (</a:t>
            </a:r>
            <a:r>
              <a:rPr lang="en-US" sz="1200" dirty="0" err="1"/>
              <a:t>ui</a:t>
            </a:r>
            <a:r>
              <a:rPr lang="en-US" sz="1200" dirty="0"/>
              <a:t>: </a:t>
            </a:r>
            <a:r>
              <a:rPr lang="en-US" sz="1200" dirty="0" err="1"/>
              <a:t>splashscreen</a:t>
            </a:r>
            <a:r>
              <a:rPr lang="en-US" sz="1200" dirty="0"/>
              <a:t>) - Network is </a:t>
            </a:r>
            <a:r>
              <a:rPr lang="en-US" sz="1200" dirty="0" err="1"/>
              <a:t>privatenet</a:t>
            </a:r>
            <a:endParaRPr lang="en-US" sz="1200" dirty="0"/>
          </a:p>
          <a:p>
            <a:r>
              <a:rPr lang="en-US" sz="1200" dirty="0"/>
              <a:t>[2017-05-11 15:59:57.133] [INFO] </a:t>
            </a:r>
            <a:r>
              <a:rPr lang="en-US" sz="1200" dirty="0" err="1"/>
              <a:t>NodeSync</a:t>
            </a:r>
            <a:r>
              <a:rPr lang="en-US" sz="1200" dirty="0"/>
              <a:t> - No more sync necessary</a:t>
            </a:r>
          </a:p>
          <a:p>
            <a:r>
              <a:rPr lang="en-US" sz="1200" dirty="0"/>
              <a:t>[2017-05-11 15:59:57.134] [INFO] main - Loading Interface at file://C:\Program </a:t>
            </a:r>
            <a:r>
              <a:rPr lang="en-US" sz="1200" dirty="0" smtClean="0"/>
              <a:t>Files\Ethereum-Wallet\resources\</a:t>
            </a:r>
            <a:r>
              <a:rPr lang="en-US" sz="1200" dirty="0" err="1" smtClean="0"/>
              <a:t>app.asar</a:t>
            </a:r>
            <a:r>
              <a:rPr lang="en-US" sz="1200" dirty="0" smtClean="0"/>
              <a:t>/interface/wallet/index.html</a:t>
            </a:r>
            <a:endParaRPr lang="en-US" sz="1200" dirty="0"/>
          </a:p>
          <a:p>
            <a:r>
              <a:rPr lang="en-US" sz="1200" dirty="0"/>
              <a:t>[2017-05-11 15:59:57.143] [INFO] </a:t>
            </a:r>
            <a:r>
              <a:rPr lang="en-US" sz="1200" dirty="0" err="1"/>
              <a:t>NodeSync</a:t>
            </a:r>
            <a:r>
              <a:rPr lang="en-US" sz="1200" dirty="0"/>
              <a:t> - Sync loop ended</a:t>
            </a:r>
          </a:p>
          <a:p>
            <a:r>
              <a:rPr lang="en-US" sz="1200" dirty="0"/>
              <a:t>[2017-05-11 16:00:01.275] [INFO] Sockets/2 - Connect to {"path":"\\\\.\\pipe\\geth.ipc"}</a:t>
            </a:r>
          </a:p>
          <a:p>
            <a:r>
              <a:rPr lang="en-US" sz="1200" dirty="0"/>
              <a:t>[2017-05-11 16:00:01.278] [INFO] Sockets/2 - Connected!</a:t>
            </a:r>
          </a:p>
          <a:p>
            <a:r>
              <a:rPr lang="en-US" sz="1200" dirty="0"/>
              <a:t>[2017-05-11 16:00:01.294] [INFO] Sockets/2 - Disconnecting...</a:t>
            </a:r>
          </a:p>
          <a:p>
            <a:r>
              <a:rPr lang="en-US" sz="1200" dirty="0"/>
              <a:t>[2017-05-11 16:00:03.812] [INFO] Sockets/2 - Connect to {"path":"\\\\.\\pipe\\geth.ipc"}</a:t>
            </a:r>
          </a:p>
          <a:p>
            <a:r>
              <a:rPr lang="en-US" sz="1200" dirty="0"/>
              <a:t>[2017-05-11 16:00:05.204] [INFO] Sockets/2 - Connected!</a:t>
            </a:r>
          </a:p>
          <a:p>
            <a:r>
              <a:rPr lang="en-US" sz="1200" dirty="0"/>
              <a:t>[2017-05-11 16:00:07.450] [INFO] (</a:t>
            </a:r>
            <a:r>
              <a:rPr lang="en-US" sz="1200" dirty="0" err="1"/>
              <a:t>ui</a:t>
            </a:r>
            <a:r>
              <a:rPr lang="en-US" sz="1200" dirty="0"/>
              <a:t>: browser) - Connect to node...</a:t>
            </a:r>
          </a:p>
        </p:txBody>
      </p:sp>
      <p:sp>
        <p:nvSpPr>
          <p:cNvPr id="3" name="Rectangle 2"/>
          <p:cNvSpPr/>
          <p:nvPr/>
        </p:nvSpPr>
        <p:spPr>
          <a:xfrm>
            <a:off x="814922" y="864131"/>
            <a:ext cx="8660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Files\Ethereum-Wallet&gt;"Ethereum Wallet.exe" </a:t>
            </a:r>
            <a:r>
              <a:rPr lang="en-US" dirty="0" err="1"/>
              <a:t>ipc</a:t>
            </a:r>
            <a:r>
              <a:rPr lang="en-US" dirty="0"/>
              <a:t>:\\.\</a:t>
            </a:r>
            <a:r>
              <a:rPr lang="en-US" dirty="0" smtClean="0"/>
              <a:t>pipe\</a:t>
            </a:r>
            <a:r>
              <a:rPr lang="en-US" dirty="0" err="1" smtClean="0"/>
              <a:t>geth.ipc</a:t>
            </a:r>
            <a:endParaRPr lang="en-US" dirty="0"/>
          </a:p>
          <a:p>
            <a:r>
              <a:rPr lang="en-US" dirty="0" smtClean="0"/>
              <a:t> - Or simply click “Ethereum Wallet” icon from your desktop</a:t>
            </a:r>
          </a:p>
          <a:p>
            <a:r>
              <a:rPr lang="en-US" dirty="0"/>
              <a:t> </a:t>
            </a:r>
            <a:r>
              <a:rPr lang="en-US" dirty="0" smtClean="0"/>
              <a:t>- For windows platform, Wallet will automatically find the proper </a:t>
            </a:r>
            <a:r>
              <a:rPr lang="en-US" dirty="0" err="1" smtClean="0"/>
              <a:t>geth.ipc</a:t>
            </a:r>
            <a:r>
              <a:rPr lang="en-US" dirty="0" smtClean="0"/>
              <a:t> unless specified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833057" y="864131"/>
            <a:ext cx="1549827" cy="50156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#3 Windows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9455178">
            <a:off x="9411640" y="1611310"/>
            <a:ext cx="1147810" cy="52832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99" y="1200150"/>
            <a:ext cx="7905750" cy="56578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166" y="174942"/>
            <a:ext cx="390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Ethereum Wallet is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076" y="698162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It’s a private DEV net, and the miner makes the ether keep growing as shown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98029" y="1765741"/>
            <a:ext cx="1642534" cy="9167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6" y="2547974"/>
            <a:ext cx="2897945" cy="166631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010399" y="1765741"/>
            <a:ext cx="1613601" cy="9167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0800000">
            <a:off x="1854822" y="2063763"/>
            <a:ext cx="3060517" cy="273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7" y="1871758"/>
            <a:ext cx="10667226" cy="45290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166" y="174942"/>
            <a:ext cx="390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Ethereum Wallet is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076" y="698162"/>
            <a:ext cx="782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It’s a private DEV net, and the miner makes the ether keep growing as shown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Main Account is the account with a long string as address</a:t>
            </a:r>
          </a:p>
        </p:txBody>
      </p:sp>
    </p:spTree>
    <p:extLst>
      <p:ext uri="{BB962C8B-B14F-4D97-AF65-F5344CB8AC3E}">
        <p14:creationId xmlns:p14="http://schemas.microsoft.com/office/powerpoint/2010/main" val="40847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1729</Words>
  <Application>Microsoft Macintosh PowerPoint</Application>
  <PresentationFormat>Widescreen</PresentationFormat>
  <Paragraphs>214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Wingdings</vt:lpstr>
      <vt:lpstr>宋体</vt:lpstr>
      <vt:lpstr>Arial</vt:lpstr>
      <vt:lpstr>Office Theme</vt:lpstr>
      <vt:lpstr>Ethereum Smart Contract</vt:lpstr>
      <vt:lpstr>Agenda</vt:lpstr>
      <vt:lpstr>Private/Dev Network Setup</vt:lpstr>
      <vt:lpstr>Ethereum Node Utilities and Wallets Installed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Private Network</dc:title>
  <dc:creator>Dou</dc:creator>
  <cp:lastModifiedBy>Microsoft Office User</cp:lastModifiedBy>
  <cp:revision>137</cp:revision>
  <dcterms:created xsi:type="dcterms:W3CDTF">2017-05-08T05:30:11Z</dcterms:created>
  <dcterms:modified xsi:type="dcterms:W3CDTF">2017-05-11T12:16:28Z</dcterms:modified>
</cp:coreProperties>
</file>