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659" r:id="rId2"/>
    <p:sldId id="633" r:id="rId3"/>
    <p:sldId id="694" r:id="rId4"/>
    <p:sldId id="702" r:id="rId5"/>
    <p:sldId id="697" r:id="rId6"/>
    <p:sldId id="698" r:id="rId7"/>
    <p:sldId id="686" r:id="rId8"/>
    <p:sldId id="703" r:id="rId9"/>
    <p:sldId id="704" r:id="rId10"/>
    <p:sldId id="708" r:id="rId11"/>
    <p:sldId id="685" r:id="rId12"/>
    <p:sldId id="712" r:id="rId13"/>
    <p:sldId id="707" r:id="rId14"/>
    <p:sldId id="709" r:id="rId15"/>
    <p:sldId id="682" r:id="rId16"/>
    <p:sldId id="687" r:id="rId17"/>
    <p:sldId id="688" r:id="rId18"/>
    <p:sldId id="689" r:id="rId19"/>
    <p:sldId id="690" r:id="rId20"/>
    <p:sldId id="691" r:id="rId21"/>
    <p:sldId id="692" r:id="rId22"/>
  </p:sldIdLst>
  <p:sldSz cx="24377650" cy="13716000"/>
  <p:notesSz cx="6735763" cy="98663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535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45469"/>
    <a:srgbClr val="666666"/>
    <a:srgbClr val="B78B02"/>
    <a:srgbClr val="F10F21"/>
    <a:srgbClr val="DEA902"/>
    <a:srgbClr val="D09E02"/>
    <a:srgbClr val="1E27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71" autoAdjust="0"/>
    <p:restoredTop sz="86371" autoAdjust="0"/>
  </p:normalViewPr>
  <p:slideViewPr>
    <p:cSldViewPr snapToGrid="0" snapToObjects="1">
      <p:cViewPr>
        <p:scale>
          <a:sx n="61" d="100"/>
          <a:sy n="61" d="100"/>
        </p:scale>
        <p:origin x="-176" y="-608"/>
      </p:cViewPr>
      <p:guideLst>
        <p:guide orient="horz"/>
        <p:guide pos="153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en-US" dirty="0"/>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atin typeface="微软雅黑" panose="020B0503020204020204" pitchFamily="34" charset="-122"/>
              </a:defRPr>
            </a:lvl1pPr>
          </a:lstStyle>
          <a:p>
            <a:fld id="{EFC10EE1-B198-C942-8235-326C972CBB30}" type="datetimeFigureOut">
              <a:rPr lang="en-US" smtClean="0"/>
              <a:pPr/>
              <a:t>6/8/17</a:t>
            </a:fld>
            <a:endParaRPr lang="en-US" dirty="0"/>
          </a:p>
        </p:txBody>
      </p:sp>
      <p:sp>
        <p:nvSpPr>
          <p:cNvPr id="4" name="Slide Image Placeholder 3"/>
          <p:cNvSpPr>
            <a:spLocks noGrp="1" noRot="1" noChangeAspect="1"/>
          </p:cNvSpPr>
          <p:nvPr>
            <p:ph type="sldImg" idx="2"/>
          </p:nvPr>
        </p:nvSpPr>
        <p:spPr>
          <a:xfrm>
            <a:off x="80963" y="739775"/>
            <a:ext cx="6573837" cy="3700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en-US" dirty="0"/>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微软雅黑" panose="020B0503020204020204" pitchFamily="34" charset="-122"/>
        <a:ea typeface="+mn-ea"/>
        <a:cs typeface="+mn-cs"/>
      </a:defRPr>
    </a:lvl1pPr>
    <a:lvl2pPr marL="914217" algn="l" defTabSz="914217" rtl="0" eaLnBrk="1" latinLnBrk="0" hangingPunct="1">
      <a:defRPr sz="2400" kern="1200">
        <a:solidFill>
          <a:schemeClr val="tx1"/>
        </a:solidFill>
        <a:latin typeface="微软雅黑" panose="020B0503020204020204" pitchFamily="34" charset="-122"/>
        <a:ea typeface="+mn-ea"/>
        <a:cs typeface="+mn-cs"/>
      </a:defRPr>
    </a:lvl2pPr>
    <a:lvl3pPr marL="1828434" algn="l" defTabSz="914217" rtl="0" eaLnBrk="1" latinLnBrk="0" hangingPunct="1">
      <a:defRPr sz="2400" kern="1200">
        <a:solidFill>
          <a:schemeClr val="tx1"/>
        </a:solidFill>
        <a:latin typeface="微软雅黑" panose="020B0503020204020204" pitchFamily="34" charset="-122"/>
        <a:ea typeface="+mn-ea"/>
        <a:cs typeface="+mn-cs"/>
      </a:defRPr>
    </a:lvl3pPr>
    <a:lvl4pPr marL="2742651" algn="l" defTabSz="914217" rtl="0" eaLnBrk="1" latinLnBrk="0" hangingPunct="1">
      <a:defRPr sz="2400" kern="1200">
        <a:solidFill>
          <a:schemeClr val="tx1"/>
        </a:solidFill>
        <a:latin typeface="微软雅黑" panose="020B0503020204020204" pitchFamily="34" charset="-122"/>
        <a:ea typeface="+mn-ea"/>
        <a:cs typeface="+mn-cs"/>
      </a:defRPr>
    </a:lvl4pPr>
    <a:lvl5pPr marL="3656868" algn="l" defTabSz="914217" rtl="0" eaLnBrk="1" latinLnBrk="0" hangingPunct="1">
      <a:defRPr sz="2400" kern="1200">
        <a:solidFill>
          <a:schemeClr val="tx1"/>
        </a:solidFill>
        <a:latin typeface="微软雅黑" panose="020B0503020204020204" pitchFamily="34" charset="-122"/>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83057-BC0A-406B-8B69-EAE9B4DDD709}" type="slidenum">
              <a:rPr lang="en-US" smtClean="0"/>
              <a:t>6</a:t>
            </a:fld>
            <a:endParaRPr lang="en-US"/>
          </a:p>
        </p:txBody>
      </p:sp>
    </p:spTree>
    <p:extLst>
      <p:ext uri="{BB962C8B-B14F-4D97-AF65-F5344CB8AC3E}">
        <p14:creationId xmlns:p14="http://schemas.microsoft.com/office/powerpoint/2010/main" val="142729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t>17</a:t>
            </a:fld>
            <a:endParaRPr lang="id-ID"/>
          </a:p>
        </p:txBody>
      </p:sp>
    </p:spTree>
    <p:extLst>
      <p:ext uri="{BB962C8B-B14F-4D97-AF65-F5344CB8AC3E}">
        <p14:creationId xmlns:p14="http://schemas.microsoft.com/office/powerpoint/2010/main" val="381722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958061" y="3957748"/>
            <a:ext cx="9112724" cy="8310562"/>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0" name="TextBox 9"/>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6370155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5" name="TextBox 14"/>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5" name="TextBox 14"/>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23" name="Picture Placeholder 22"/>
          <p:cNvSpPr>
            <a:spLocks noGrp="1" noChangeAspect="1"/>
          </p:cNvSpPr>
          <p:nvPr>
            <p:ph type="pic" sz="quarter" idx="15"/>
          </p:nvPr>
        </p:nvSpPr>
        <p:spPr>
          <a:xfrm>
            <a:off x="10055781" y="2521311"/>
            <a:ext cx="4266088" cy="4267199"/>
          </a:xfrm>
          <a:prstGeom prst="ellipse">
            <a:avLst/>
          </a:prstGeom>
        </p:spPr>
        <p:txBody>
          <a:bodyPr>
            <a:normAutofit/>
          </a:bodyPr>
          <a:lstStyle>
            <a:lvl1pPr marL="0" indent="0">
              <a:buNone/>
              <a:defRPr sz="3200"/>
            </a:lvl1pPr>
          </a:lstStyle>
          <a:p>
            <a:endParaRPr lang="en-US" dirty="0"/>
          </a:p>
        </p:txBody>
      </p:sp>
    </p:spTree>
    <p:extLst>
      <p:ext uri="{BB962C8B-B14F-4D97-AF65-F5344CB8AC3E}">
        <p14:creationId xmlns:p14="http://schemas.microsoft.com/office/powerpoint/2010/main" val="46089500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2"/>
          <p:cNvSpPr>
            <a:spLocks noGrp="1" noChangeAspect="1"/>
          </p:cNvSpPr>
          <p:nvPr>
            <p:ph type="pic" sz="quarter" idx="23"/>
          </p:nvPr>
        </p:nvSpPr>
        <p:spPr>
          <a:xfrm>
            <a:off x="23084" y="4391316"/>
            <a:ext cx="24377644" cy="4250173"/>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307178346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1" name="TextBox 10"/>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5" name="Picture Placeholder 14"/>
          <p:cNvSpPr>
            <a:spLocks noGrp="1" noChangeAspect="1"/>
          </p:cNvSpPr>
          <p:nvPr>
            <p:ph type="pic" sz="quarter" idx="10"/>
          </p:nvPr>
        </p:nvSpPr>
        <p:spPr>
          <a:xfrm>
            <a:off x="4167691" y="4000500"/>
            <a:ext cx="6411832" cy="6276976"/>
          </a:xfrm>
        </p:spPr>
        <p:txBody>
          <a:bodyPr>
            <a:normAutofit/>
          </a:bodyPr>
          <a:lstStyle>
            <a:lvl1pPr marL="0" indent="0">
              <a:buNone/>
              <a:defRPr sz="3200">
                <a:solidFill>
                  <a:schemeClr val="accent1"/>
                </a:solidFill>
              </a:defRPr>
            </a:lvl1pPr>
          </a:lstStyle>
          <a:p>
            <a:endParaRPr lang="id-ID" dirty="0"/>
          </a:p>
        </p:txBody>
      </p:sp>
    </p:spTree>
    <p:extLst>
      <p:ext uri="{BB962C8B-B14F-4D97-AF65-F5344CB8AC3E}">
        <p14:creationId xmlns:p14="http://schemas.microsoft.com/office/powerpoint/2010/main" val="73459153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88924403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2" name="TextBox 11"/>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5" name="Picture Placeholder 22"/>
          <p:cNvSpPr>
            <a:spLocks noGrp="1" noChangeAspect="1"/>
          </p:cNvSpPr>
          <p:nvPr>
            <p:ph type="pic" sz="quarter" idx="14"/>
          </p:nvPr>
        </p:nvSpPr>
        <p:spPr>
          <a:xfrm>
            <a:off x="2579913"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7791465"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13096308"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18265385" y="4265907"/>
            <a:ext cx="3643948" cy="3649131"/>
          </a:xfrm>
        </p:spPr>
        <p:txBody>
          <a:bodyPr>
            <a:normAutofit/>
          </a:bodyPr>
          <a:lstStyle>
            <a:lvl1pPr marL="0" indent="0">
              <a:buNone/>
              <a:defRPr sz="32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435279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3" y="1"/>
            <a:ext cx="4876222" cy="3961741"/>
          </a:xfrm>
        </p:spPr>
        <p:txBody>
          <a:bodyPr>
            <a:normAutofit/>
          </a:bodyPr>
          <a:lstStyle>
            <a:lvl1pPr marL="0" indent="0">
              <a:buNone/>
              <a:defRPr sz="4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3" y="3962958"/>
            <a:ext cx="4876222" cy="3961741"/>
          </a:xfrm>
        </p:spPr>
        <p:txBody>
          <a:bodyPr>
            <a:normAutofit/>
          </a:bodyPr>
          <a:lstStyle>
            <a:lvl1pPr marL="0" indent="0">
              <a:buNone/>
              <a:defRPr sz="4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4876229" y="1216"/>
            <a:ext cx="4876222" cy="3961741"/>
          </a:xfrm>
        </p:spPr>
        <p:txBody>
          <a:bodyPr>
            <a:normAutofit/>
          </a:bodyPr>
          <a:lstStyle>
            <a:lvl1pPr marL="0" indent="0">
              <a:buNone/>
              <a:defRPr sz="4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4876229" y="3964173"/>
            <a:ext cx="4876222" cy="3961741"/>
          </a:xfrm>
        </p:spPr>
        <p:txBody>
          <a:bodyPr>
            <a:normAutofit/>
          </a:bodyPr>
          <a:lstStyle>
            <a:lvl1pPr marL="0" indent="0">
              <a:buNone/>
              <a:defRPr sz="4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9741188" y="-1215"/>
            <a:ext cx="4876222" cy="3961741"/>
          </a:xfrm>
        </p:spPr>
        <p:txBody>
          <a:bodyPr>
            <a:normAutofit/>
          </a:bodyPr>
          <a:lstStyle>
            <a:lvl1pPr marL="0" indent="0">
              <a:buNone/>
              <a:defRPr sz="4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9741188" y="3961742"/>
            <a:ext cx="4876222" cy="3961741"/>
          </a:xfrm>
        </p:spPr>
        <p:txBody>
          <a:bodyPr>
            <a:normAutofit/>
          </a:bodyPr>
          <a:lstStyle>
            <a:lvl1pPr marL="0" indent="0">
              <a:buNone/>
              <a:defRPr sz="4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14595131" y="2431"/>
            <a:ext cx="4876222" cy="3961741"/>
          </a:xfrm>
        </p:spPr>
        <p:txBody>
          <a:bodyPr>
            <a:normAutofit/>
          </a:bodyPr>
          <a:lstStyle>
            <a:lvl1pPr marL="0" indent="0">
              <a:buNone/>
              <a:defRPr sz="4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14595131" y="3965388"/>
            <a:ext cx="4876222" cy="3961741"/>
          </a:xfrm>
        </p:spPr>
        <p:txBody>
          <a:bodyPr>
            <a:normAutofit/>
          </a:bodyPr>
          <a:lstStyle>
            <a:lvl1pPr marL="0" indent="0">
              <a:buNone/>
              <a:defRPr sz="4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19479147" y="2431"/>
            <a:ext cx="4898502" cy="3961741"/>
          </a:xfrm>
        </p:spPr>
        <p:txBody>
          <a:bodyPr>
            <a:normAutofit/>
          </a:bodyPr>
          <a:lstStyle>
            <a:lvl1pPr marL="0" indent="0">
              <a:buNone/>
              <a:defRPr sz="4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19479147" y="3965388"/>
            <a:ext cx="4898502" cy="3961741"/>
          </a:xfrm>
        </p:spPr>
        <p:txBody>
          <a:bodyPr>
            <a:normAutofit/>
          </a:bodyPr>
          <a:lstStyle>
            <a:lvl1pPr marL="0" indent="0">
              <a:buNone/>
              <a:defRPr sz="4000">
                <a:solidFill>
                  <a:schemeClr val="accent1"/>
                </a:solidFill>
              </a:defRPr>
            </a:lvl1pPr>
          </a:lstStyle>
          <a:p>
            <a:endParaRPr lang="id-ID" dirty="0"/>
          </a:p>
        </p:txBody>
      </p:sp>
    </p:spTree>
    <p:extLst>
      <p:ext uri="{BB962C8B-B14F-4D97-AF65-F5344CB8AC3E}">
        <p14:creationId xmlns:p14="http://schemas.microsoft.com/office/powerpoint/2010/main" val="10252036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3" y="1"/>
            <a:ext cx="4876222" cy="3961741"/>
          </a:xfrm>
        </p:spPr>
        <p:txBody>
          <a:bodyPr>
            <a:normAutofit/>
          </a:bodyPr>
          <a:lstStyle>
            <a:lvl1pPr marL="0" indent="0">
              <a:buNone/>
              <a:defRPr sz="4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4876228" y="3964174"/>
            <a:ext cx="4876222" cy="3961741"/>
          </a:xfrm>
        </p:spPr>
        <p:txBody>
          <a:bodyPr>
            <a:normAutofit/>
          </a:bodyPr>
          <a:lstStyle>
            <a:lvl1pPr marL="0" indent="0">
              <a:buNone/>
              <a:defRPr sz="4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9741188" y="-1215"/>
            <a:ext cx="4876222" cy="3961741"/>
          </a:xfrm>
        </p:spPr>
        <p:txBody>
          <a:bodyPr>
            <a:normAutofit/>
          </a:bodyPr>
          <a:lstStyle>
            <a:lvl1pPr marL="0" indent="0">
              <a:buNone/>
              <a:defRPr sz="4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14639693" y="3965388"/>
            <a:ext cx="5078547" cy="3961741"/>
          </a:xfrm>
        </p:spPr>
        <p:txBody>
          <a:bodyPr>
            <a:normAutofit/>
          </a:bodyPr>
          <a:lstStyle>
            <a:lvl1pPr marL="0" indent="0">
              <a:buNone/>
              <a:defRPr sz="4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19479147" y="2431"/>
            <a:ext cx="4898502" cy="3961741"/>
          </a:xfrm>
        </p:spPr>
        <p:txBody>
          <a:bodyPr>
            <a:normAutofit/>
          </a:bodyPr>
          <a:lstStyle>
            <a:lvl1pPr marL="0" indent="0">
              <a:buNone/>
              <a:defRPr sz="4000">
                <a:solidFill>
                  <a:schemeClr val="accent1"/>
                </a:solidFill>
              </a:defRPr>
            </a:lvl1pPr>
          </a:lstStyle>
          <a:p>
            <a:endParaRPr lang="id-ID" dirty="0"/>
          </a:p>
        </p:txBody>
      </p:sp>
    </p:spTree>
    <p:extLst>
      <p:ext uri="{BB962C8B-B14F-4D97-AF65-F5344CB8AC3E}">
        <p14:creationId xmlns:p14="http://schemas.microsoft.com/office/powerpoint/2010/main" val="24667785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24399930" cy="13716001"/>
          </a:xfrm>
        </p:spPr>
        <p:txBody>
          <a:bodyPr>
            <a:normAutofit/>
          </a:bodyPr>
          <a:lstStyle>
            <a:lvl1pPr marL="0" indent="0">
              <a:buNone/>
              <a:defRPr sz="3200">
                <a:latin typeface="Raleway Light"/>
                <a:cs typeface="Raleway Light"/>
              </a:defRPr>
            </a:lvl1pPr>
          </a:lstStyle>
          <a:p>
            <a:endParaRPr lang="id-ID" dirty="0"/>
          </a:p>
        </p:txBody>
      </p:sp>
    </p:spTree>
    <p:extLst>
      <p:ext uri="{BB962C8B-B14F-4D97-AF65-F5344CB8AC3E}">
        <p14:creationId xmlns:p14="http://schemas.microsoft.com/office/powerpoint/2010/main" val="2696395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49325913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6" name="TextBox 5"/>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3070977" y="2466755"/>
            <a:ext cx="4720487" cy="8450345"/>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665903197"/>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5" y="-1"/>
            <a:ext cx="24377651" cy="6460436"/>
          </a:xfrm>
        </p:spPr>
        <p:txBody>
          <a:bodyPr rtlCol="0">
            <a:normAutofit/>
          </a:bodyPr>
          <a:lstStyle>
            <a:lvl1pPr marL="0" indent="0">
              <a:buNone/>
              <a:defRPr sz="2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631840953"/>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37BEE-BA73-794C-B947-62EB913A8161}"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B5D38-DD59-5F48-8983-C7400DFA8780}" type="slidenum">
              <a:rPr lang="en-US" smtClean="0"/>
              <a:t>‹#›</a:t>
            </a:fld>
            <a:endParaRPr lang="en-US"/>
          </a:p>
        </p:txBody>
      </p:sp>
    </p:spTree>
    <p:extLst>
      <p:ext uri="{BB962C8B-B14F-4D97-AF65-F5344CB8AC3E}">
        <p14:creationId xmlns:p14="http://schemas.microsoft.com/office/powerpoint/2010/main" val="955297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128C74-71A7-4221-A2DD-BCE9F3129625}" type="datetimeFigureOut">
              <a:rPr lang="en-US" smtClean="0"/>
              <a:t>6/8/17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387F4-F107-4186-A5B8-F231D6646EA7}" type="slidenum">
              <a:rPr lang="en-US" smtClean="0"/>
              <a:t>‹#›</a:t>
            </a:fld>
            <a:endParaRPr lang="en-US"/>
          </a:p>
        </p:txBody>
      </p:sp>
    </p:spTree>
    <p:extLst>
      <p:ext uri="{BB962C8B-B14F-4D97-AF65-F5344CB8AC3E}">
        <p14:creationId xmlns:p14="http://schemas.microsoft.com/office/powerpoint/2010/main" val="149445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7" name="TextBox 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204151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7" name="TextBox 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4429050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9" name="TextBox 8"/>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72043448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8" name="TextBox 7"/>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Tree>
    <p:extLst>
      <p:ext uri="{BB962C8B-B14F-4D97-AF65-F5344CB8AC3E}">
        <p14:creationId xmlns:p14="http://schemas.microsoft.com/office/powerpoint/2010/main" val="217731330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7" name="TextBox 16"/>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4" name="Picture Placeholder 13"/>
          <p:cNvSpPr>
            <a:spLocks noGrp="1" noChangeAspect="1"/>
          </p:cNvSpPr>
          <p:nvPr>
            <p:ph type="pic" sz="quarter" idx="10" hasCustomPrompt="1"/>
          </p:nvPr>
        </p:nvSpPr>
        <p:spPr>
          <a:xfrm>
            <a:off x="2735617" y="3206029"/>
            <a:ext cx="2519228" cy="2517622"/>
          </a:xfrm>
          <a:prstGeom prst="ellipse">
            <a:avLst/>
          </a:prstGeom>
        </p:spPr>
        <p:txBody>
          <a:bodyPr>
            <a:noAutofit/>
          </a:bodyPr>
          <a:lstStyle>
            <a:lvl1pPr marL="0" indent="0">
              <a:lnSpc>
                <a:spcPct val="130000"/>
              </a:lnSpc>
              <a:buNone/>
              <a:defRPr sz="24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8266908" y="3185107"/>
            <a:ext cx="2519228" cy="2517622"/>
          </a:xfrm>
          <a:prstGeom prst="ellipse">
            <a:avLst/>
          </a:prstGeom>
        </p:spPr>
        <p:txBody>
          <a:bodyPr>
            <a:normAutofit/>
          </a:bodyPr>
          <a:lstStyle>
            <a:lvl1pPr marL="0" indent="0">
              <a:lnSpc>
                <a:spcPct val="130000"/>
              </a:lnSpc>
              <a:buNone/>
              <a:defRPr sz="24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13676411"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19123672" y="321801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16424238" y="8108515"/>
            <a:ext cx="2519228" cy="2517622"/>
          </a:xfrm>
          <a:prstGeom prst="ellipse">
            <a:avLst/>
          </a:prstGeom>
        </p:spPr>
        <p:txBody>
          <a:bodyPr>
            <a:normAutofit/>
          </a:bodyPr>
          <a:lstStyle>
            <a:lvl1pPr>
              <a:lnSpc>
                <a:spcPct val="130000"/>
              </a:lnSpc>
              <a:defRPr sz="24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10996206" y="8108515"/>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5510708" y="8080093"/>
            <a:ext cx="2519228" cy="2517622"/>
          </a:xfrm>
          <a:prstGeom prst="ellipse">
            <a:avLst/>
          </a:prstGeom>
        </p:spPr>
        <p:txBody>
          <a:bodyPr>
            <a:normAutofit/>
          </a:bodyPr>
          <a:lstStyle>
            <a:lvl1pPr marL="0" marR="0" indent="0" algn="l" defTabSz="1828434" rtl="0" eaLnBrk="1" fontAlgn="auto" latinLnBrk="0" hangingPunct="1">
              <a:lnSpc>
                <a:spcPct val="130000"/>
              </a:lnSpc>
              <a:spcBef>
                <a:spcPts val="2000"/>
              </a:spcBef>
              <a:spcAft>
                <a:spcPts val="0"/>
              </a:spcAft>
              <a:buClrTx/>
              <a:buSzTx/>
              <a:buFont typeface="Arial" panose="020B0604020202020204" pitchFamily="34" charset="0"/>
              <a:buNone/>
              <a:tabLst/>
              <a:defRPr sz="2400"/>
            </a:lvl1pPr>
          </a:lstStyle>
          <a:p>
            <a:r>
              <a:rPr lang="en-US" dirty="0" smtClean="0"/>
              <a:t>Drag  Your Picture Here</a:t>
            </a:r>
          </a:p>
          <a:p>
            <a:endParaRPr lang="en-US" dirty="0"/>
          </a:p>
        </p:txBody>
      </p:sp>
    </p:spTree>
    <p:extLst>
      <p:ext uri="{BB962C8B-B14F-4D97-AF65-F5344CB8AC3E}">
        <p14:creationId xmlns:p14="http://schemas.microsoft.com/office/powerpoint/2010/main" val="40045242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23019760" y="473371"/>
            <a:ext cx="959010" cy="95901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微软雅黑" panose="020B0503020204020204" pitchFamily="34" charset="-122"/>
            </a:endParaRPr>
          </a:p>
        </p:txBody>
      </p:sp>
      <p:sp>
        <p:nvSpPr>
          <p:cNvPr id="13" name="TextBox 12"/>
          <p:cNvSpPr txBox="1"/>
          <p:nvPr userDrawn="1"/>
        </p:nvSpPr>
        <p:spPr>
          <a:xfrm>
            <a:off x="23071044" y="607069"/>
            <a:ext cx="885447" cy="615554"/>
          </a:xfrm>
          <a:prstGeom prst="rect">
            <a:avLst/>
          </a:prstGeom>
          <a:noFill/>
        </p:spPr>
        <p:txBody>
          <a:bodyPr wrap="none" lIns="182807" tIns="91404" rIns="182807" bIns="91404" rtlCol="0">
            <a:spAutoFit/>
          </a:bodyPr>
          <a:lstStyle/>
          <a:p>
            <a:pPr algn="ctr"/>
            <a:fld id="{260E2A6B-A809-4840-BF14-8648BC0BDF87}" type="slidenum">
              <a:rPr lang="id-ID" sz="2800" b="1" smtClean="0">
                <a:solidFill>
                  <a:schemeClr val="bg1"/>
                </a:solidFill>
                <a:latin typeface="Raleway Light"/>
                <a:cs typeface="Raleway Light"/>
              </a:rPr>
              <a:pPr algn="ctr"/>
              <a:t>‹#›</a:t>
            </a:fld>
            <a:endParaRPr lang="id-ID" sz="2800" dirty="0">
              <a:solidFill>
                <a:schemeClr val="bg1"/>
              </a:solidFill>
              <a:latin typeface="Raleway Light"/>
              <a:cs typeface="Raleway Light"/>
            </a:endParaRPr>
          </a:p>
        </p:txBody>
      </p:sp>
      <p:sp>
        <p:nvSpPr>
          <p:cNvPr id="11" name="Picture Placeholder 8"/>
          <p:cNvSpPr>
            <a:spLocks noGrp="1" noChangeAspect="1"/>
          </p:cNvSpPr>
          <p:nvPr>
            <p:ph type="pic" sz="quarter" idx="10"/>
          </p:nvPr>
        </p:nvSpPr>
        <p:spPr>
          <a:xfrm>
            <a:off x="0" y="3419724"/>
            <a:ext cx="24377650" cy="6316547"/>
          </a:xfrm>
        </p:spPr>
        <p:txBody>
          <a:bodyPr>
            <a:normAutofit/>
          </a:bodyPr>
          <a:lstStyle>
            <a:lvl1pPr marL="0" indent="0">
              <a:buNone/>
              <a:defRPr sz="4200">
                <a:solidFill>
                  <a:schemeClr val="bg1">
                    <a:lumMod val="75000"/>
                  </a:schemeClr>
                </a:solidFill>
              </a:defRPr>
            </a:lvl1pPr>
          </a:lstStyle>
          <a:p>
            <a:endParaRPr lang="en-US" dirty="0"/>
          </a:p>
        </p:txBody>
      </p:sp>
    </p:spTree>
    <p:extLst>
      <p:ext uri="{BB962C8B-B14F-4D97-AF65-F5344CB8AC3E}">
        <p14:creationId xmlns:p14="http://schemas.microsoft.com/office/powerpoint/2010/main" val="201320033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微软雅黑" panose="020B0503020204020204" pitchFamily="34" charset="-122"/>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微软雅黑" panose="020B0503020204020204" pitchFamily="34" charset="-122"/>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微软雅黑" panose="020B0503020204020204" pitchFamily="34" charset="-122"/>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62" r:id="rId1"/>
    <p:sldLayoutId id="2147483747" r:id="rId2"/>
    <p:sldLayoutId id="2147483748" r:id="rId3"/>
    <p:sldLayoutId id="2147483749" r:id="rId4"/>
    <p:sldLayoutId id="2147483657" r:id="rId5"/>
    <p:sldLayoutId id="2147483746" r:id="rId6"/>
    <p:sldLayoutId id="2147483752" r:id="rId7"/>
    <p:sldLayoutId id="2147483736" r:id="rId8"/>
    <p:sldLayoutId id="2147483768" r:id="rId9"/>
    <p:sldLayoutId id="2147483714" r:id="rId10"/>
    <p:sldLayoutId id="2147483709" r:id="rId11"/>
    <p:sldLayoutId id="2147483694" r:id="rId12"/>
    <p:sldLayoutId id="2147483722" r:id="rId13"/>
    <p:sldLayoutId id="2147483737" r:id="rId14"/>
    <p:sldLayoutId id="2147483781" r:id="rId15"/>
    <p:sldLayoutId id="2147483770" r:id="rId16"/>
    <p:sldLayoutId id="2147483771" r:id="rId17"/>
    <p:sldLayoutId id="2147483766" r:id="rId18"/>
    <p:sldLayoutId id="2147483787" r:id="rId19"/>
    <p:sldLayoutId id="2147483780" r:id="rId20"/>
    <p:sldLayoutId id="2147483786" r:id="rId21"/>
    <p:sldLayoutId id="2147483788" r:id="rId22"/>
    <p:sldLayoutId id="2147483790" r:id="rId23"/>
  </p:sldLayoutIdLst>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微软雅黑" panose="020B0503020204020204" pitchFamily="34" charset="-122"/>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微软雅黑" panose="020B0503020204020204" pitchFamily="34" charset="-122"/>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微软雅黑" panose="020B0503020204020204" pitchFamily="34" charset="-122"/>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微软雅黑" panose="020B0503020204020204" pitchFamily="34" charset="-122"/>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微软雅黑" panose="020B0503020204020204" pitchFamily="34" charset="-122"/>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微软雅黑" panose="020B0503020204020204" pitchFamily="34" charset="-122"/>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image" Target="../media/image19.emf"/><Relationship Id="rId13" Type="http://schemas.openxmlformats.org/officeDocument/2006/relationships/image" Target="../media/image20.emf"/><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jpg"/><Relationship Id="rId17"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jpg"/><Relationship Id="rId3" Type="http://schemas.openxmlformats.org/officeDocument/2006/relationships/image" Target="../media/image2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976" b="7976"/>
          <a:stretch>
            <a:fillRect/>
          </a:stretch>
        </p:blipFill>
        <p:spPr>
          <a:xfrm>
            <a:off x="0" y="0"/>
            <a:ext cx="24377650" cy="13716000"/>
          </a:xfrm>
        </p:spPr>
      </p:pic>
      <p:sp>
        <p:nvSpPr>
          <p:cNvPr id="3" name="Rectangle 2"/>
          <p:cNvSpPr/>
          <p:nvPr/>
        </p:nvSpPr>
        <p:spPr>
          <a:xfrm>
            <a:off x="3442447" y="1021976"/>
            <a:ext cx="18072847" cy="12236824"/>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a:solidFill>
                <a:schemeClr val="tx1"/>
              </a:solidFill>
              <a:latin typeface="微软雅黑" panose="020B0503020204020204" pitchFamily="34" charset="-122"/>
            </a:endParaRPr>
          </a:p>
        </p:txBody>
      </p:sp>
      <p:grpSp>
        <p:nvGrpSpPr>
          <p:cNvPr id="18" name="Group 17"/>
          <p:cNvGrpSpPr/>
          <p:nvPr/>
        </p:nvGrpSpPr>
        <p:grpSpPr>
          <a:xfrm>
            <a:off x="6061460" y="3539683"/>
            <a:ext cx="12359700" cy="4032880"/>
            <a:chOff x="5988388" y="483017"/>
            <a:chExt cx="12359700" cy="2948999"/>
          </a:xfrm>
        </p:grpSpPr>
        <p:sp>
          <p:nvSpPr>
            <p:cNvPr id="19" name="TextBox 18"/>
            <p:cNvSpPr txBox="1"/>
            <p:nvPr/>
          </p:nvSpPr>
          <p:spPr>
            <a:xfrm>
              <a:off x="5988388" y="483017"/>
              <a:ext cx="12359700" cy="1552888"/>
            </a:xfrm>
            <a:prstGeom prst="rect">
              <a:avLst/>
            </a:prstGeom>
            <a:noFill/>
          </p:spPr>
          <p:txBody>
            <a:bodyPr wrap="square" lIns="91422" tIns="45711" rIns="91422" bIns="45711" rtlCol="0">
              <a:spAutoFit/>
            </a:bodyPr>
            <a:lstStyle/>
            <a:p>
              <a:pPr algn="ctr"/>
              <a:r>
                <a:rPr lang="zh-CN" altLang="en-US" sz="6600" b="1" dirty="0" smtClean="0">
                  <a:latin typeface="微软雅黑" panose="020B0503020204020204" pitchFamily="34" charset="-122"/>
                  <a:cs typeface="Aparajita" panose="020B0604020202020204" pitchFamily="34" charset="0"/>
                </a:rPr>
                <a:t>基于区块链技术的</a:t>
              </a:r>
              <a:endParaRPr lang="en-US" altLang="zh-CN" sz="6600" b="1" dirty="0" smtClean="0">
                <a:latin typeface="微软雅黑" panose="020B0503020204020204" pitchFamily="34" charset="-122"/>
                <a:cs typeface="Aparajita" panose="020B0604020202020204" pitchFamily="34" charset="0"/>
              </a:endParaRPr>
            </a:p>
            <a:p>
              <a:pPr algn="ctr"/>
              <a:r>
                <a:rPr lang="zh-CN" altLang="en-US" sz="6600" b="1" dirty="0" smtClean="0">
                  <a:latin typeface="微软雅黑" panose="020B0503020204020204" pitchFamily="34" charset="-122"/>
                  <a:cs typeface="Aparajita" panose="020B0604020202020204" pitchFamily="34" charset="0"/>
                </a:rPr>
                <a:t>（供应链）金融服务平台</a:t>
              </a:r>
              <a:endParaRPr lang="id-ID" sz="6600" b="1" dirty="0" smtClean="0">
                <a:latin typeface="微软雅黑" panose="020B0503020204020204" pitchFamily="34" charset="-122"/>
                <a:cs typeface="Aparajita" panose="020B0604020202020204" pitchFamily="34" charset="0"/>
              </a:endParaRPr>
            </a:p>
          </p:txBody>
        </p:sp>
        <p:sp>
          <p:nvSpPr>
            <p:cNvPr id="21" name="Subtitle 2"/>
            <p:cNvSpPr txBox="1">
              <a:spLocks/>
            </p:cNvSpPr>
            <p:nvPr/>
          </p:nvSpPr>
          <p:spPr>
            <a:xfrm>
              <a:off x="6367504" y="2339185"/>
              <a:ext cx="11655185" cy="1092831"/>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4000" dirty="0" err="1" smtClean="0">
                  <a:solidFill>
                    <a:schemeClr val="tx1"/>
                  </a:solidFill>
                  <a:latin typeface="微软雅黑" panose="020B0503020204020204" pitchFamily="34" charset="-122"/>
                  <a:cs typeface="Aparajita" panose="020B0604020202020204" pitchFamily="34" charset="0"/>
                </a:rPr>
                <a:t>BlockChain</a:t>
              </a:r>
              <a:r>
                <a:rPr lang="en-US" altLang="zh-CN" sz="4000" dirty="0" smtClean="0">
                  <a:solidFill>
                    <a:schemeClr val="tx1"/>
                  </a:solidFill>
                  <a:latin typeface="微软雅黑" panose="020B0503020204020204" pitchFamily="34" charset="-122"/>
                  <a:cs typeface="Aparajita" panose="020B0604020202020204" pitchFamily="34" charset="0"/>
                </a:rPr>
                <a:t> Base Financial Platform</a:t>
              </a:r>
            </a:p>
          </p:txBody>
        </p:sp>
      </p:grpSp>
      <p:sp>
        <p:nvSpPr>
          <p:cNvPr id="10" name="Freeform 280"/>
          <p:cNvSpPr>
            <a:spLocks noEditPoints="1"/>
          </p:cNvSpPr>
          <p:nvPr/>
        </p:nvSpPr>
        <p:spPr bwMode="auto">
          <a:xfrm>
            <a:off x="11553908" y="1715733"/>
            <a:ext cx="1365184" cy="1111307"/>
          </a:xfrm>
          <a:custGeom>
            <a:avLst/>
            <a:gdLst>
              <a:gd name="T0" fmla="*/ 0 w 283"/>
              <a:gd name="T1" fmla="*/ 282 h 282"/>
              <a:gd name="T2" fmla="*/ 142 w 283"/>
              <a:gd name="T3" fmla="*/ 282 h 282"/>
              <a:gd name="T4" fmla="*/ 142 w 283"/>
              <a:gd name="T5" fmla="*/ 0 h 282"/>
              <a:gd name="T6" fmla="*/ 0 w 283"/>
              <a:gd name="T7" fmla="*/ 0 h 282"/>
              <a:gd name="T8" fmla="*/ 0 w 283"/>
              <a:gd name="T9" fmla="*/ 282 h 282"/>
              <a:gd name="T10" fmla="*/ 89 w 283"/>
              <a:gd name="T11" fmla="*/ 35 h 282"/>
              <a:gd name="T12" fmla="*/ 124 w 283"/>
              <a:gd name="T13" fmla="*/ 35 h 282"/>
              <a:gd name="T14" fmla="*/ 124 w 283"/>
              <a:gd name="T15" fmla="*/ 70 h 282"/>
              <a:gd name="T16" fmla="*/ 89 w 283"/>
              <a:gd name="T17" fmla="*/ 70 h 282"/>
              <a:gd name="T18" fmla="*/ 89 w 283"/>
              <a:gd name="T19" fmla="*/ 35 h 282"/>
              <a:gd name="T20" fmla="*/ 89 w 283"/>
              <a:gd name="T21" fmla="*/ 106 h 282"/>
              <a:gd name="T22" fmla="*/ 124 w 283"/>
              <a:gd name="T23" fmla="*/ 106 h 282"/>
              <a:gd name="T24" fmla="*/ 124 w 283"/>
              <a:gd name="T25" fmla="*/ 141 h 282"/>
              <a:gd name="T26" fmla="*/ 89 w 283"/>
              <a:gd name="T27" fmla="*/ 141 h 282"/>
              <a:gd name="T28" fmla="*/ 89 w 283"/>
              <a:gd name="T29" fmla="*/ 106 h 282"/>
              <a:gd name="T30" fmla="*/ 89 w 283"/>
              <a:gd name="T31" fmla="*/ 176 h 282"/>
              <a:gd name="T32" fmla="*/ 124 w 283"/>
              <a:gd name="T33" fmla="*/ 176 h 282"/>
              <a:gd name="T34" fmla="*/ 124 w 283"/>
              <a:gd name="T35" fmla="*/ 212 h 282"/>
              <a:gd name="T36" fmla="*/ 89 w 283"/>
              <a:gd name="T37" fmla="*/ 212 h 282"/>
              <a:gd name="T38" fmla="*/ 89 w 283"/>
              <a:gd name="T39" fmla="*/ 176 h 282"/>
              <a:gd name="T40" fmla="*/ 18 w 283"/>
              <a:gd name="T41" fmla="*/ 35 h 282"/>
              <a:gd name="T42" fmla="*/ 53 w 283"/>
              <a:gd name="T43" fmla="*/ 35 h 282"/>
              <a:gd name="T44" fmla="*/ 53 w 283"/>
              <a:gd name="T45" fmla="*/ 70 h 282"/>
              <a:gd name="T46" fmla="*/ 18 w 283"/>
              <a:gd name="T47" fmla="*/ 70 h 282"/>
              <a:gd name="T48" fmla="*/ 18 w 283"/>
              <a:gd name="T49" fmla="*/ 35 h 282"/>
              <a:gd name="T50" fmla="*/ 18 w 283"/>
              <a:gd name="T51" fmla="*/ 106 h 282"/>
              <a:gd name="T52" fmla="*/ 53 w 283"/>
              <a:gd name="T53" fmla="*/ 106 h 282"/>
              <a:gd name="T54" fmla="*/ 53 w 283"/>
              <a:gd name="T55" fmla="*/ 141 h 282"/>
              <a:gd name="T56" fmla="*/ 18 w 283"/>
              <a:gd name="T57" fmla="*/ 141 h 282"/>
              <a:gd name="T58" fmla="*/ 18 w 283"/>
              <a:gd name="T59" fmla="*/ 106 h 282"/>
              <a:gd name="T60" fmla="*/ 18 w 283"/>
              <a:gd name="T61" fmla="*/ 176 h 282"/>
              <a:gd name="T62" fmla="*/ 53 w 283"/>
              <a:gd name="T63" fmla="*/ 176 h 282"/>
              <a:gd name="T64" fmla="*/ 53 w 283"/>
              <a:gd name="T65" fmla="*/ 212 h 282"/>
              <a:gd name="T66" fmla="*/ 18 w 283"/>
              <a:gd name="T67" fmla="*/ 212 h 282"/>
              <a:gd name="T68" fmla="*/ 18 w 283"/>
              <a:gd name="T69" fmla="*/ 176 h 282"/>
              <a:gd name="T70" fmla="*/ 159 w 283"/>
              <a:gd name="T71" fmla="*/ 88 h 282"/>
              <a:gd name="T72" fmla="*/ 283 w 283"/>
              <a:gd name="T73" fmla="*/ 88 h 282"/>
              <a:gd name="T74" fmla="*/ 283 w 283"/>
              <a:gd name="T75" fmla="*/ 106 h 282"/>
              <a:gd name="T76" fmla="*/ 159 w 283"/>
              <a:gd name="T77" fmla="*/ 106 h 282"/>
              <a:gd name="T78" fmla="*/ 159 w 283"/>
              <a:gd name="T79" fmla="*/ 88 h 282"/>
              <a:gd name="T80" fmla="*/ 159 w 283"/>
              <a:gd name="T81" fmla="*/ 282 h 282"/>
              <a:gd name="T82" fmla="*/ 195 w 283"/>
              <a:gd name="T83" fmla="*/ 282 h 282"/>
              <a:gd name="T84" fmla="*/ 195 w 283"/>
              <a:gd name="T85" fmla="*/ 212 h 282"/>
              <a:gd name="T86" fmla="*/ 248 w 283"/>
              <a:gd name="T87" fmla="*/ 212 h 282"/>
              <a:gd name="T88" fmla="*/ 248 w 283"/>
              <a:gd name="T89" fmla="*/ 282 h 282"/>
              <a:gd name="T90" fmla="*/ 283 w 283"/>
              <a:gd name="T91" fmla="*/ 282 h 282"/>
              <a:gd name="T92" fmla="*/ 283 w 283"/>
              <a:gd name="T93" fmla="*/ 123 h 282"/>
              <a:gd name="T94" fmla="*/ 159 w 283"/>
              <a:gd name="T95" fmla="*/ 123 h 282"/>
              <a:gd name="T96" fmla="*/ 159 w 283"/>
              <a:gd name="T9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2">
                <a:moveTo>
                  <a:pt x="0" y="282"/>
                </a:moveTo>
                <a:lnTo>
                  <a:pt x="142" y="282"/>
                </a:lnTo>
                <a:lnTo>
                  <a:pt x="142" y="0"/>
                </a:lnTo>
                <a:lnTo>
                  <a:pt x="0" y="0"/>
                </a:lnTo>
                <a:lnTo>
                  <a:pt x="0" y="282"/>
                </a:lnTo>
                <a:close/>
                <a:moveTo>
                  <a:pt x="89" y="35"/>
                </a:moveTo>
                <a:lnTo>
                  <a:pt x="124" y="35"/>
                </a:lnTo>
                <a:lnTo>
                  <a:pt x="124" y="70"/>
                </a:lnTo>
                <a:lnTo>
                  <a:pt x="89" y="70"/>
                </a:lnTo>
                <a:lnTo>
                  <a:pt x="89" y="35"/>
                </a:lnTo>
                <a:close/>
                <a:moveTo>
                  <a:pt x="89" y="106"/>
                </a:moveTo>
                <a:lnTo>
                  <a:pt x="124" y="106"/>
                </a:lnTo>
                <a:lnTo>
                  <a:pt x="124" y="141"/>
                </a:lnTo>
                <a:lnTo>
                  <a:pt x="89" y="141"/>
                </a:lnTo>
                <a:lnTo>
                  <a:pt x="89" y="106"/>
                </a:lnTo>
                <a:close/>
                <a:moveTo>
                  <a:pt x="89" y="176"/>
                </a:moveTo>
                <a:lnTo>
                  <a:pt x="124" y="176"/>
                </a:lnTo>
                <a:lnTo>
                  <a:pt x="124" y="212"/>
                </a:lnTo>
                <a:lnTo>
                  <a:pt x="89" y="212"/>
                </a:lnTo>
                <a:lnTo>
                  <a:pt x="89" y="176"/>
                </a:lnTo>
                <a:close/>
                <a:moveTo>
                  <a:pt x="18" y="35"/>
                </a:moveTo>
                <a:lnTo>
                  <a:pt x="53" y="35"/>
                </a:lnTo>
                <a:lnTo>
                  <a:pt x="53" y="70"/>
                </a:lnTo>
                <a:lnTo>
                  <a:pt x="18" y="70"/>
                </a:lnTo>
                <a:lnTo>
                  <a:pt x="18" y="35"/>
                </a:lnTo>
                <a:close/>
                <a:moveTo>
                  <a:pt x="18" y="106"/>
                </a:moveTo>
                <a:lnTo>
                  <a:pt x="53" y="106"/>
                </a:lnTo>
                <a:lnTo>
                  <a:pt x="53" y="141"/>
                </a:lnTo>
                <a:lnTo>
                  <a:pt x="18" y="141"/>
                </a:lnTo>
                <a:lnTo>
                  <a:pt x="18" y="106"/>
                </a:lnTo>
                <a:close/>
                <a:moveTo>
                  <a:pt x="18" y="176"/>
                </a:moveTo>
                <a:lnTo>
                  <a:pt x="53" y="176"/>
                </a:lnTo>
                <a:lnTo>
                  <a:pt x="53" y="212"/>
                </a:lnTo>
                <a:lnTo>
                  <a:pt x="18" y="212"/>
                </a:lnTo>
                <a:lnTo>
                  <a:pt x="18" y="176"/>
                </a:lnTo>
                <a:close/>
                <a:moveTo>
                  <a:pt x="159" y="88"/>
                </a:moveTo>
                <a:lnTo>
                  <a:pt x="283" y="88"/>
                </a:lnTo>
                <a:lnTo>
                  <a:pt x="283" y="106"/>
                </a:lnTo>
                <a:lnTo>
                  <a:pt x="159" y="106"/>
                </a:lnTo>
                <a:lnTo>
                  <a:pt x="159" y="88"/>
                </a:lnTo>
                <a:close/>
                <a:moveTo>
                  <a:pt x="159" y="282"/>
                </a:moveTo>
                <a:lnTo>
                  <a:pt x="195" y="282"/>
                </a:lnTo>
                <a:lnTo>
                  <a:pt x="195" y="212"/>
                </a:lnTo>
                <a:lnTo>
                  <a:pt x="248" y="212"/>
                </a:lnTo>
                <a:lnTo>
                  <a:pt x="248" y="282"/>
                </a:lnTo>
                <a:lnTo>
                  <a:pt x="283" y="282"/>
                </a:lnTo>
                <a:lnTo>
                  <a:pt x="283" y="123"/>
                </a:lnTo>
                <a:lnTo>
                  <a:pt x="159" y="123"/>
                </a:lnTo>
                <a:lnTo>
                  <a:pt x="159" y="282"/>
                </a:lnTo>
                <a:close/>
              </a:path>
            </a:pathLst>
          </a:custGeo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grpSp>
        <p:nvGrpSpPr>
          <p:cNvPr id="2" name="Group 1"/>
          <p:cNvGrpSpPr/>
          <p:nvPr/>
        </p:nvGrpSpPr>
        <p:grpSpPr>
          <a:xfrm>
            <a:off x="10388781" y="7717863"/>
            <a:ext cx="3657600" cy="240970"/>
            <a:chOff x="10866255" y="8448874"/>
            <a:chExt cx="2738812" cy="73150"/>
          </a:xfrm>
        </p:grpSpPr>
        <p:sp>
          <p:nvSpPr>
            <p:cNvPr id="12" name="Rectangle 11"/>
            <p:cNvSpPr/>
            <p:nvPr/>
          </p:nvSpPr>
          <p:spPr>
            <a:xfrm flipV="1">
              <a:off x="10866255" y="8448874"/>
              <a:ext cx="407521" cy="731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solidFill>
                  <a:schemeClr val="tx1"/>
                </a:solidFill>
                <a:latin typeface="微软雅黑" panose="020B0503020204020204" pitchFamily="34" charset="-122"/>
              </a:endParaRPr>
            </a:p>
          </p:txBody>
        </p:sp>
        <p:sp>
          <p:nvSpPr>
            <p:cNvPr id="13" name="Rectangle 12"/>
            <p:cNvSpPr/>
            <p:nvPr/>
          </p:nvSpPr>
          <p:spPr>
            <a:xfrm flipV="1">
              <a:off x="11330497" y="8448874"/>
              <a:ext cx="407521" cy="731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solidFill>
                  <a:schemeClr val="tx1"/>
                </a:solidFill>
                <a:latin typeface="微软雅黑" panose="020B0503020204020204" pitchFamily="34" charset="-122"/>
              </a:endParaRPr>
            </a:p>
          </p:txBody>
        </p:sp>
        <p:sp>
          <p:nvSpPr>
            <p:cNvPr id="14" name="Rectangle 13"/>
            <p:cNvSpPr/>
            <p:nvPr/>
          </p:nvSpPr>
          <p:spPr>
            <a:xfrm flipV="1">
              <a:off x="11809200" y="8448874"/>
              <a:ext cx="407521" cy="731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solidFill>
                  <a:schemeClr val="tx1"/>
                </a:solidFill>
                <a:latin typeface="微软雅黑" panose="020B0503020204020204" pitchFamily="34" charset="-122"/>
              </a:endParaRPr>
            </a:p>
          </p:txBody>
        </p:sp>
        <p:sp>
          <p:nvSpPr>
            <p:cNvPr id="15" name="Rectangle 14"/>
            <p:cNvSpPr/>
            <p:nvPr/>
          </p:nvSpPr>
          <p:spPr>
            <a:xfrm flipV="1">
              <a:off x="12273541" y="8448874"/>
              <a:ext cx="407521" cy="731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solidFill>
                  <a:schemeClr val="tx1"/>
                </a:solidFill>
                <a:latin typeface="微软雅黑" panose="020B0503020204020204" pitchFamily="34" charset="-122"/>
              </a:endParaRPr>
            </a:p>
          </p:txBody>
        </p:sp>
        <p:sp>
          <p:nvSpPr>
            <p:cNvPr id="16" name="Rectangle 15"/>
            <p:cNvSpPr/>
            <p:nvPr/>
          </p:nvSpPr>
          <p:spPr>
            <a:xfrm flipV="1">
              <a:off x="12737783" y="8448874"/>
              <a:ext cx="407521" cy="7315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solidFill>
                  <a:schemeClr val="tx1"/>
                </a:solidFill>
                <a:latin typeface="微软雅黑" panose="020B0503020204020204" pitchFamily="34" charset="-122"/>
              </a:endParaRPr>
            </a:p>
          </p:txBody>
        </p:sp>
        <p:sp>
          <p:nvSpPr>
            <p:cNvPr id="17" name="Rectangle 16"/>
            <p:cNvSpPr/>
            <p:nvPr/>
          </p:nvSpPr>
          <p:spPr>
            <a:xfrm flipV="1">
              <a:off x="13197546" y="8448874"/>
              <a:ext cx="407521" cy="7315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solidFill>
                  <a:schemeClr val="tx1"/>
                </a:solidFill>
                <a:latin typeface="微软雅黑" panose="020B0503020204020204" pitchFamily="34" charset="-122"/>
              </a:endParaRPr>
            </a:p>
          </p:txBody>
        </p:sp>
      </p:grpSp>
      <p:sp>
        <p:nvSpPr>
          <p:cNvPr id="20" name="Subtitle 2"/>
          <p:cNvSpPr txBox="1">
            <a:spLocks/>
          </p:cNvSpPr>
          <p:nvPr/>
        </p:nvSpPr>
        <p:spPr>
          <a:xfrm>
            <a:off x="5707998" y="8694533"/>
            <a:ext cx="12961653" cy="17211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9600" b="1" spc="-400" dirty="0" smtClean="0">
                <a:latin typeface="微软雅黑" panose="020B0503020204020204" pitchFamily="34" charset="-122"/>
                <a:ea typeface="Franchise" pitchFamily="49" charset="0"/>
                <a:cs typeface="Aparajita" panose="020B0604020202020204" pitchFamily="34" charset="0"/>
              </a:rPr>
              <a:t>概要介绍</a:t>
            </a:r>
            <a:endParaRPr lang="en-US" sz="9600" b="1" spc="-400" dirty="0">
              <a:latin typeface="微软雅黑" panose="020B0503020204020204" pitchFamily="34" charset="-122"/>
              <a:ea typeface="Franchise" pitchFamily="49" charset="0"/>
              <a:cs typeface="Aparajita" panose="020B0604020202020204" pitchFamily="34" charset="0"/>
            </a:endParaRPr>
          </a:p>
        </p:txBody>
      </p:sp>
    </p:spTree>
    <p:extLst>
      <p:ext uri="{BB962C8B-B14F-4D97-AF65-F5344CB8AC3E}">
        <p14:creationId xmlns:p14="http://schemas.microsoft.com/office/powerpoint/2010/main" val="1312458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80">
                                          <p:stCondLst>
                                            <p:cond delay="0"/>
                                          </p:stCondLst>
                                        </p:cTn>
                                        <p:tgtEl>
                                          <p:spTgt spid="10"/>
                                        </p:tgtEl>
                                      </p:cBhvr>
                                    </p:animEffect>
                                    <p:anim calcmode="lin" valueType="num">
                                      <p:cBhvr>
                                        <p:cTn id="1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 dur="26">
                                          <p:stCondLst>
                                            <p:cond delay="650"/>
                                          </p:stCondLst>
                                        </p:cTn>
                                        <p:tgtEl>
                                          <p:spTgt spid="10"/>
                                        </p:tgtEl>
                                      </p:cBhvr>
                                      <p:to x="100000" y="60000"/>
                                    </p:animScale>
                                    <p:animScale>
                                      <p:cBhvr>
                                        <p:cTn id="21" dur="166" decel="50000">
                                          <p:stCondLst>
                                            <p:cond delay="676"/>
                                          </p:stCondLst>
                                        </p:cTn>
                                        <p:tgtEl>
                                          <p:spTgt spid="10"/>
                                        </p:tgtEl>
                                      </p:cBhvr>
                                      <p:to x="100000" y="100000"/>
                                    </p:animScale>
                                    <p:animScale>
                                      <p:cBhvr>
                                        <p:cTn id="22" dur="26">
                                          <p:stCondLst>
                                            <p:cond delay="1312"/>
                                          </p:stCondLst>
                                        </p:cTn>
                                        <p:tgtEl>
                                          <p:spTgt spid="10"/>
                                        </p:tgtEl>
                                      </p:cBhvr>
                                      <p:to x="100000" y="80000"/>
                                    </p:animScale>
                                    <p:animScale>
                                      <p:cBhvr>
                                        <p:cTn id="23" dur="166" decel="50000">
                                          <p:stCondLst>
                                            <p:cond delay="1338"/>
                                          </p:stCondLst>
                                        </p:cTn>
                                        <p:tgtEl>
                                          <p:spTgt spid="10"/>
                                        </p:tgtEl>
                                      </p:cBhvr>
                                      <p:to x="100000" y="100000"/>
                                    </p:animScale>
                                    <p:animScale>
                                      <p:cBhvr>
                                        <p:cTn id="24" dur="26">
                                          <p:stCondLst>
                                            <p:cond delay="1642"/>
                                          </p:stCondLst>
                                        </p:cTn>
                                        <p:tgtEl>
                                          <p:spTgt spid="10"/>
                                        </p:tgtEl>
                                      </p:cBhvr>
                                      <p:to x="100000" y="90000"/>
                                    </p:animScale>
                                    <p:animScale>
                                      <p:cBhvr>
                                        <p:cTn id="25" dur="166" decel="50000">
                                          <p:stCondLst>
                                            <p:cond delay="1668"/>
                                          </p:stCondLst>
                                        </p:cTn>
                                        <p:tgtEl>
                                          <p:spTgt spid="10"/>
                                        </p:tgtEl>
                                      </p:cBhvr>
                                      <p:to x="100000" y="100000"/>
                                    </p:animScale>
                                    <p:animScale>
                                      <p:cBhvr>
                                        <p:cTn id="26" dur="26">
                                          <p:stCondLst>
                                            <p:cond delay="1808"/>
                                          </p:stCondLst>
                                        </p:cTn>
                                        <p:tgtEl>
                                          <p:spTgt spid="10"/>
                                        </p:tgtEl>
                                      </p:cBhvr>
                                      <p:to x="100000" y="95000"/>
                                    </p:animScale>
                                    <p:animScale>
                                      <p:cBhvr>
                                        <p:cTn id="27" dur="166" decel="50000">
                                          <p:stCondLst>
                                            <p:cond delay="1834"/>
                                          </p:stCondLst>
                                        </p:cTn>
                                        <p:tgtEl>
                                          <p:spTgt spid="10"/>
                                        </p:tgtEl>
                                      </p:cBhvr>
                                      <p:to x="100000" y="100000"/>
                                    </p:animScale>
                                  </p:childTnLst>
                                </p:cTn>
                              </p:par>
                              <p:par>
                                <p:cTn id="28" presetID="2" presetClass="entr" presetSubtype="4"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anim calcmode="lin" valueType="num">
                                      <p:cBhvr>
                                        <p:cTn id="35" dur="500" fill="hold"/>
                                        <p:tgtEl>
                                          <p:spTgt spid="2"/>
                                        </p:tgtEl>
                                        <p:attrNameLst>
                                          <p:attrName>ppt_x</p:attrName>
                                        </p:attrNameLst>
                                      </p:cBhvr>
                                      <p:tavLst>
                                        <p:tav tm="0">
                                          <p:val>
                                            <p:strVal val="#ppt_x"/>
                                          </p:val>
                                        </p:tav>
                                        <p:tav tm="100000">
                                          <p:val>
                                            <p:strVal val="#ppt_x"/>
                                          </p:val>
                                        </p:tav>
                                      </p:tavLst>
                                    </p:anim>
                                    <p:anim calcmode="lin" valueType="num">
                                      <p:cBhvr>
                                        <p:cTn id="36"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Rounded Rectangle 7"/>
          <p:cNvSpPr/>
          <p:nvPr/>
        </p:nvSpPr>
        <p:spPr>
          <a:xfrm>
            <a:off x="7185718" y="3868695"/>
            <a:ext cx="5132525" cy="114247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4000" dirty="0" smtClean="0"/>
              <a:t>区块链金融服务平台</a:t>
            </a:r>
            <a:endParaRPr lang="en-US" sz="4000" dirty="0"/>
          </a:p>
        </p:txBody>
      </p:sp>
      <p:sp>
        <p:nvSpPr>
          <p:cNvPr id="9" name="Rounded Rectangle 8"/>
          <p:cNvSpPr/>
          <p:nvPr/>
        </p:nvSpPr>
        <p:spPr>
          <a:xfrm>
            <a:off x="5048946" y="5945135"/>
            <a:ext cx="3678676" cy="1541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4000" dirty="0" smtClean="0"/>
              <a:t>保理业务平台</a:t>
            </a:r>
          </a:p>
          <a:p>
            <a:pPr algn="ctr"/>
            <a:r>
              <a:rPr lang="zh-CN" altLang="en-US" sz="2799" dirty="0" smtClean="0"/>
              <a:t>（供应链金融）</a:t>
            </a:r>
            <a:endParaRPr lang="en-US" altLang="zh-CN" sz="2799" dirty="0"/>
          </a:p>
        </p:txBody>
      </p:sp>
      <p:sp>
        <p:nvSpPr>
          <p:cNvPr id="11" name="Rounded Rectangle 10"/>
          <p:cNvSpPr/>
          <p:nvPr/>
        </p:nvSpPr>
        <p:spPr>
          <a:xfrm>
            <a:off x="11306136" y="5945135"/>
            <a:ext cx="3678676" cy="15419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4000" dirty="0" smtClean="0"/>
              <a:t>定制化金融</a:t>
            </a:r>
            <a:endParaRPr lang="en-US" altLang="zh-CN" sz="4000" dirty="0" smtClean="0"/>
          </a:p>
          <a:p>
            <a:pPr algn="ctr"/>
            <a:r>
              <a:rPr lang="zh-CN" altLang="en-US" sz="4000" dirty="0" smtClean="0"/>
              <a:t>服务平台</a:t>
            </a:r>
            <a:endParaRPr lang="en-US" altLang="zh-CN" sz="4000" dirty="0"/>
          </a:p>
        </p:txBody>
      </p:sp>
      <p:cxnSp>
        <p:nvCxnSpPr>
          <p:cNvPr id="12" name="Straight Arrow Connector 11"/>
          <p:cNvCxnSpPr/>
          <p:nvPr/>
        </p:nvCxnSpPr>
        <p:spPr>
          <a:xfrm flipH="1">
            <a:off x="6888285" y="5011165"/>
            <a:ext cx="2863696" cy="933969"/>
          </a:xfrm>
          <a:prstGeom prst="straightConnector1">
            <a:avLst/>
          </a:prstGeom>
          <a:ln w="76200">
            <a:solidFill>
              <a:srgbClr val="C00000"/>
            </a:solidFill>
            <a:tailEnd type="triangle"/>
          </a:ln>
        </p:spPr>
        <p:style>
          <a:lnRef idx="2">
            <a:schemeClr val="accent1"/>
          </a:lnRef>
          <a:fillRef idx="1">
            <a:schemeClr val="lt1"/>
          </a:fillRef>
          <a:effectRef idx="0">
            <a:schemeClr val="accent1"/>
          </a:effectRef>
          <a:fontRef idx="minor">
            <a:schemeClr val="dk1"/>
          </a:fontRef>
        </p:style>
      </p:cxnSp>
      <p:cxnSp>
        <p:nvCxnSpPr>
          <p:cNvPr id="15" name="Straight Arrow Connector 14"/>
          <p:cNvCxnSpPr/>
          <p:nvPr/>
        </p:nvCxnSpPr>
        <p:spPr>
          <a:xfrm>
            <a:off x="9751981" y="5011165"/>
            <a:ext cx="3393494" cy="933969"/>
          </a:xfrm>
          <a:prstGeom prst="straightConnector1">
            <a:avLst/>
          </a:prstGeom>
          <a:ln w="76200">
            <a:solidFill>
              <a:srgbClr val="C00000"/>
            </a:solidFill>
            <a:tailEnd type="triangle"/>
          </a:ln>
        </p:spPr>
        <p:style>
          <a:lnRef idx="2">
            <a:schemeClr val="accent1"/>
          </a:lnRef>
          <a:fillRef idx="1">
            <a:schemeClr val="lt1"/>
          </a:fillRef>
          <a:effectRef idx="0">
            <a:schemeClr val="accent1"/>
          </a:effectRef>
          <a:fontRef idx="minor">
            <a:schemeClr val="dk1"/>
          </a:fontRef>
        </p:style>
      </p:cxnSp>
      <p:cxnSp>
        <p:nvCxnSpPr>
          <p:cNvPr id="16" name="Straight Arrow Connector 15"/>
          <p:cNvCxnSpPr/>
          <p:nvPr/>
        </p:nvCxnSpPr>
        <p:spPr>
          <a:xfrm>
            <a:off x="8727622" y="6716115"/>
            <a:ext cx="2578514" cy="0"/>
          </a:xfrm>
          <a:prstGeom prst="straightConnector1">
            <a:avLst/>
          </a:prstGeom>
          <a:ln w="76200">
            <a:solidFill>
              <a:srgbClr val="C00000"/>
            </a:solidFill>
            <a:tailEnd type="triangle"/>
          </a:ln>
        </p:spPr>
        <p:style>
          <a:lnRef idx="2">
            <a:schemeClr val="accent1"/>
          </a:lnRef>
          <a:fillRef idx="1">
            <a:schemeClr val="lt1"/>
          </a:fillRef>
          <a:effectRef idx="0">
            <a:schemeClr val="accent1"/>
          </a:effectRef>
          <a:fontRef idx="minor">
            <a:schemeClr val="dk1"/>
          </a:fontRef>
        </p:style>
      </p:cxnSp>
      <p:sp>
        <p:nvSpPr>
          <p:cNvPr id="17" name="Rounded Rectangle 16"/>
          <p:cNvSpPr/>
          <p:nvPr/>
        </p:nvSpPr>
        <p:spPr>
          <a:xfrm>
            <a:off x="5048946" y="7923902"/>
            <a:ext cx="3678676" cy="89213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3200" dirty="0" smtClean="0"/>
              <a:t>私有（联盟）链</a:t>
            </a:r>
            <a:endParaRPr lang="en-US" sz="3200" dirty="0"/>
          </a:p>
        </p:txBody>
      </p:sp>
      <p:sp>
        <p:nvSpPr>
          <p:cNvPr id="18" name="Rounded Rectangle 17"/>
          <p:cNvSpPr/>
          <p:nvPr/>
        </p:nvSpPr>
        <p:spPr>
          <a:xfrm>
            <a:off x="5048946" y="9318571"/>
            <a:ext cx="3678676" cy="8921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800" dirty="0" smtClean="0"/>
              <a:t>智能合约（</a:t>
            </a:r>
            <a:r>
              <a:rPr lang="en-US" altLang="zh-CN" sz="2800" dirty="0" smtClean="0"/>
              <a:t>e</a:t>
            </a:r>
            <a:r>
              <a:rPr lang="zh-CN" altLang="en-US" sz="2800" dirty="0" smtClean="0"/>
              <a:t>信）</a:t>
            </a:r>
            <a:endParaRPr lang="en-US" sz="2800" dirty="0"/>
          </a:p>
        </p:txBody>
      </p:sp>
      <p:cxnSp>
        <p:nvCxnSpPr>
          <p:cNvPr id="19" name="Straight Arrow Connector 18"/>
          <p:cNvCxnSpPr/>
          <p:nvPr/>
        </p:nvCxnSpPr>
        <p:spPr>
          <a:xfrm flipV="1">
            <a:off x="6888284" y="7487095"/>
            <a:ext cx="0" cy="4368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888284" y="8816038"/>
            <a:ext cx="0" cy="502533"/>
          </a:xfrm>
          <a:prstGeom prst="straightConnector1">
            <a:avLst/>
          </a:prstGeom>
          <a:ln w="381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1306136" y="7923902"/>
            <a:ext cx="3678676" cy="89213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800" dirty="0" smtClean="0"/>
              <a:t>区块链定制化自动化</a:t>
            </a:r>
            <a:endParaRPr lang="en-US" sz="2800" dirty="0"/>
          </a:p>
        </p:txBody>
      </p:sp>
      <p:sp>
        <p:nvSpPr>
          <p:cNvPr id="22" name="Rounded Rectangle 21"/>
          <p:cNvSpPr/>
          <p:nvPr/>
        </p:nvSpPr>
        <p:spPr>
          <a:xfrm>
            <a:off x="11306136" y="9318571"/>
            <a:ext cx="3678676" cy="8921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3200" dirty="0" smtClean="0"/>
              <a:t>数字资产／代币</a:t>
            </a:r>
            <a:endParaRPr lang="en-US" sz="3200" dirty="0"/>
          </a:p>
        </p:txBody>
      </p:sp>
      <p:cxnSp>
        <p:nvCxnSpPr>
          <p:cNvPr id="23" name="Straight Arrow Connector 22"/>
          <p:cNvCxnSpPr/>
          <p:nvPr/>
        </p:nvCxnSpPr>
        <p:spPr>
          <a:xfrm flipV="1">
            <a:off x="13145474" y="7487095"/>
            <a:ext cx="0" cy="4368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3145474" y="8816038"/>
            <a:ext cx="0" cy="502533"/>
          </a:xfrm>
          <a:prstGeom prst="straightConnector1">
            <a:avLst/>
          </a:prstGeom>
          <a:ln w="381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668908" y="1765012"/>
            <a:ext cx="10884711" cy="953979"/>
          </a:xfrm>
          <a:prstGeom prst="rect">
            <a:avLst/>
          </a:prstGeom>
        </p:spPr>
        <p:txBody>
          <a:bodyPr wrap="none">
            <a:spAutoFit/>
          </a:bodyPr>
          <a:lstStyle/>
          <a:p>
            <a:r>
              <a:rPr lang="zh-CN" altLang="en-US" sz="5599" dirty="0" smtClean="0"/>
              <a:t>区块链供应链金融平台实现路线图</a:t>
            </a:r>
            <a:endParaRPr lang="en-US" sz="5599" dirty="0"/>
          </a:p>
        </p:txBody>
      </p:sp>
      <p:sp>
        <p:nvSpPr>
          <p:cNvPr id="26" name="Flowchart: Connector 98"/>
          <p:cNvSpPr/>
          <p:nvPr/>
        </p:nvSpPr>
        <p:spPr>
          <a:xfrm>
            <a:off x="2266897" y="7962318"/>
            <a:ext cx="804023" cy="815304"/>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7198" dirty="0"/>
              <a:t>1</a:t>
            </a:r>
            <a:endParaRPr lang="en-US" sz="7198" dirty="0"/>
          </a:p>
        </p:txBody>
      </p:sp>
      <p:sp>
        <p:nvSpPr>
          <p:cNvPr id="27" name="Flowchart: Connector 99"/>
          <p:cNvSpPr/>
          <p:nvPr/>
        </p:nvSpPr>
        <p:spPr>
          <a:xfrm>
            <a:off x="17161314" y="7962318"/>
            <a:ext cx="804023" cy="815304"/>
          </a:xfrm>
          <a:prstGeom prst="flowChartConnec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7198" dirty="0"/>
              <a:t>3</a:t>
            </a:r>
            <a:endParaRPr lang="en-US" sz="7198" dirty="0"/>
          </a:p>
        </p:txBody>
      </p:sp>
      <p:sp>
        <p:nvSpPr>
          <p:cNvPr id="28" name="Flowchart: Connector 100"/>
          <p:cNvSpPr/>
          <p:nvPr/>
        </p:nvSpPr>
        <p:spPr>
          <a:xfrm>
            <a:off x="17161314" y="9356987"/>
            <a:ext cx="804023" cy="815304"/>
          </a:xfrm>
          <a:prstGeom prst="flowChartConnec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198" dirty="0"/>
              <a:t>4</a:t>
            </a:r>
            <a:endParaRPr lang="en-US" sz="7198" dirty="0"/>
          </a:p>
        </p:txBody>
      </p:sp>
      <p:sp>
        <p:nvSpPr>
          <p:cNvPr id="29" name="Flowchart: Connector 101"/>
          <p:cNvSpPr/>
          <p:nvPr/>
        </p:nvSpPr>
        <p:spPr>
          <a:xfrm>
            <a:off x="2266897" y="9359476"/>
            <a:ext cx="804023" cy="815304"/>
          </a:xfrm>
          <a:prstGeom prst="flowChartConnec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7198" dirty="0"/>
              <a:t>2</a:t>
            </a:r>
            <a:endParaRPr lang="en-US" sz="7198" dirty="0"/>
          </a:p>
        </p:txBody>
      </p:sp>
      <p:cxnSp>
        <p:nvCxnSpPr>
          <p:cNvPr id="30" name="Straight Connector 29"/>
          <p:cNvCxnSpPr/>
          <p:nvPr/>
        </p:nvCxnSpPr>
        <p:spPr>
          <a:xfrm flipH="1">
            <a:off x="3070920" y="8369970"/>
            <a:ext cx="1978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070920" y="9764639"/>
            <a:ext cx="1978026" cy="2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4984812" y="8369970"/>
            <a:ext cx="21765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4984812" y="9764639"/>
            <a:ext cx="2176502"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853963" y="10847276"/>
            <a:ext cx="6647974" cy="1200008"/>
          </a:xfrm>
          <a:prstGeom prst="rect">
            <a:avLst/>
          </a:prstGeom>
        </p:spPr>
        <p:txBody>
          <a:bodyPr wrap="none">
            <a:spAutoFit/>
          </a:bodyPr>
          <a:lstStyle/>
          <a:p>
            <a:r>
              <a:rPr lang="zh-CN" altLang="en-US" sz="7198" dirty="0" smtClean="0"/>
              <a:t>私有（联盟）链</a:t>
            </a:r>
            <a:endParaRPr lang="en-US" sz="7198" dirty="0"/>
          </a:p>
        </p:txBody>
      </p:sp>
      <p:sp>
        <p:nvSpPr>
          <p:cNvPr id="38" name="Rectangle 37"/>
          <p:cNvSpPr/>
          <p:nvPr/>
        </p:nvSpPr>
        <p:spPr>
          <a:xfrm>
            <a:off x="16862191" y="5708234"/>
            <a:ext cx="3110287" cy="584775"/>
          </a:xfrm>
          <a:prstGeom prst="rect">
            <a:avLst/>
          </a:prstGeom>
        </p:spPr>
        <p:txBody>
          <a:bodyPr wrap="square">
            <a:spAutoFit/>
          </a:bodyPr>
          <a:lstStyle/>
          <a:p>
            <a:r>
              <a:rPr lang="zh-CN" altLang="en-US" sz="3200" dirty="0" smtClean="0"/>
              <a:t>公有（联盟）链</a:t>
            </a:r>
            <a:endParaRPr lang="en-US" sz="3200" dirty="0"/>
          </a:p>
        </p:txBody>
      </p:sp>
      <p:sp>
        <p:nvSpPr>
          <p:cNvPr id="39" name="Rounded Rectangle 38"/>
          <p:cNvSpPr/>
          <p:nvPr/>
        </p:nvSpPr>
        <p:spPr>
          <a:xfrm>
            <a:off x="13145474" y="3863540"/>
            <a:ext cx="6529570" cy="11424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b="1" dirty="0" smtClean="0">
                <a:solidFill>
                  <a:schemeClr val="bg1"/>
                </a:solidFill>
              </a:rPr>
              <a:t>金融</a:t>
            </a:r>
            <a:r>
              <a:rPr lang="zh-CN" altLang="en-US" b="1" smtClean="0">
                <a:solidFill>
                  <a:schemeClr val="bg1"/>
                </a:solidFill>
              </a:rPr>
              <a:t>产品／数字资产</a:t>
            </a:r>
            <a:r>
              <a:rPr lang="zh-CN" altLang="en-US" b="1" dirty="0" smtClean="0">
                <a:solidFill>
                  <a:schemeClr val="bg1"/>
                </a:solidFill>
              </a:rPr>
              <a:t>交易</a:t>
            </a:r>
            <a:r>
              <a:rPr lang="zh-CN" altLang="en-US" b="1" dirty="0">
                <a:solidFill>
                  <a:schemeClr val="bg1"/>
                </a:solidFill>
              </a:rPr>
              <a:t>中心</a:t>
            </a:r>
            <a:endParaRPr lang="en-US" b="1" dirty="0">
              <a:solidFill>
                <a:schemeClr val="bg1"/>
              </a:solidFill>
            </a:endParaRPr>
          </a:p>
        </p:txBody>
      </p:sp>
      <p:cxnSp>
        <p:nvCxnSpPr>
          <p:cNvPr id="40" name="Straight Arrow Connector 39"/>
          <p:cNvCxnSpPr/>
          <p:nvPr/>
        </p:nvCxnSpPr>
        <p:spPr>
          <a:xfrm flipV="1">
            <a:off x="12318243" y="4434775"/>
            <a:ext cx="827231" cy="5155"/>
          </a:xfrm>
          <a:prstGeom prst="straightConnector1">
            <a:avLst/>
          </a:prstGeom>
          <a:ln w="76200">
            <a:solidFill>
              <a:srgbClr val="C00000"/>
            </a:solidFill>
            <a:tailEnd type="triangle"/>
          </a:ln>
        </p:spPr>
        <p:style>
          <a:lnRef idx="2">
            <a:schemeClr val="accent1"/>
          </a:lnRef>
          <a:fillRef idx="1">
            <a:schemeClr val="lt1"/>
          </a:fillRef>
          <a:effectRef idx="0">
            <a:schemeClr val="accent1"/>
          </a:effectRef>
          <a:fontRef idx="minor">
            <a:schemeClr val="dk1"/>
          </a:fontRef>
        </p:style>
      </p:cxnSp>
      <p:sp>
        <p:nvSpPr>
          <p:cNvPr id="41" name="Flowchart: Connector 112"/>
          <p:cNvSpPr/>
          <p:nvPr/>
        </p:nvSpPr>
        <p:spPr>
          <a:xfrm>
            <a:off x="15837832" y="5644251"/>
            <a:ext cx="804023" cy="815304"/>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7198" b="1" dirty="0">
                <a:solidFill>
                  <a:schemeClr val="bg1"/>
                </a:solidFill>
              </a:rPr>
              <a:t>5</a:t>
            </a:r>
            <a:endParaRPr lang="en-US" sz="7198" b="1" dirty="0">
              <a:solidFill>
                <a:schemeClr val="bg1"/>
              </a:solidFill>
            </a:endParaRPr>
          </a:p>
        </p:txBody>
      </p:sp>
      <p:cxnSp>
        <p:nvCxnSpPr>
          <p:cNvPr id="42" name="Straight Connector 41"/>
          <p:cNvCxnSpPr/>
          <p:nvPr/>
        </p:nvCxnSpPr>
        <p:spPr>
          <a:xfrm flipV="1">
            <a:off x="16239844" y="5006010"/>
            <a:ext cx="170415" cy="6382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1247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ounded Rectangle 130"/>
          <p:cNvSpPr/>
          <p:nvPr/>
        </p:nvSpPr>
        <p:spPr>
          <a:xfrm>
            <a:off x="459837" y="3666405"/>
            <a:ext cx="23228531" cy="9526649"/>
          </a:xfrm>
          <a:prstGeom prst="roundRect">
            <a:avLst>
              <a:gd name="adj" fmla="val 33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598"/>
          </a:p>
        </p:txBody>
      </p:sp>
      <p:sp>
        <p:nvSpPr>
          <p:cNvPr id="132" name="等腰三角形 45"/>
          <p:cNvSpPr/>
          <p:nvPr/>
        </p:nvSpPr>
        <p:spPr>
          <a:xfrm>
            <a:off x="2398287" y="6534983"/>
            <a:ext cx="9513090" cy="5965737"/>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98"/>
          </a:p>
        </p:txBody>
      </p:sp>
      <p:sp>
        <p:nvSpPr>
          <p:cNvPr id="133" name="标题 1"/>
          <p:cNvSpPr txBox="1">
            <a:spLocks/>
          </p:cNvSpPr>
          <p:nvPr/>
        </p:nvSpPr>
        <p:spPr>
          <a:xfrm>
            <a:off x="862518" y="556985"/>
            <a:ext cx="18965297" cy="738856"/>
          </a:xfrm>
          <a:prstGeom prst="rect">
            <a:avLst/>
          </a:prstGeom>
        </p:spPr>
        <p:txBody>
          <a:bodyPr vert="horz" lIns="182843" tIns="91422" rIns="182843" bIns="91422" rtlCol="0" anchor="b">
            <a:normAutofit fontScale="37500" lnSpcReduction="20000"/>
          </a:bodyPr>
          <a:lstStyle>
            <a:lvl1pPr algn="ctr" defTabSz="1828434" rtl="0" eaLnBrk="1" latinLnBrk="0" hangingPunct="1">
              <a:lnSpc>
                <a:spcPct val="90000"/>
              </a:lnSpc>
              <a:spcBef>
                <a:spcPct val="0"/>
              </a:spcBef>
              <a:buNone/>
              <a:defRPr lang="en-US" sz="11997" kern="1200">
                <a:solidFill>
                  <a:schemeClr val="tx1"/>
                </a:solidFill>
                <a:latin typeface="微软雅黑" panose="020B0503020204020204" pitchFamily="34" charset="-122"/>
                <a:ea typeface="+mj-ea"/>
                <a:cs typeface="+mj-cs"/>
              </a:defRPr>
            </a:lvl1pPr>
          </a:lstStyle>
          <a:p>
            <a:pPr algn="l"/>
            <a:r>
              <a:rPr lang="zh-CN" altLang="en-US" dirty="0" smtClean="0"/>
              <a:t>区块链核心技术选型 </a:t>
            </a:r>
            <a:r>
              <a:rPr lang="en-US" altLang="zh-CN" dirty="0" smtClean="0"/>
              <a:t>– </a:t>
            </a:r>
            <a:r>
              <a:rPr lang="zh-CN" altLang="en-US" dirty="0" smtClean="0"/>
              <a:t>以太坊，超级账本与智能合约</a:t>
            </a:r>
            <a:endParaRPr lang="zh-CN" altLang="en-US" dirty="0"/>
          </a:p>
        </p:txBody>
      </p:sp>
      <p:sp>
        <p:nvSpPr>
          <p:cNvPr id="165" name="TextBox 164"/>
          <p:cNvSpPr txBox="1"/>
          <p:nvPr/>
        </p:nvSpPr>
        <p:spPr>
          <a:xfrm>
            <a:off x="3166174" y="7317493"/>
            <a:ext cx="8169293" cy="5169300"/>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l"/>
            <a:r>
              <a:rPr lang="zh-CN" altLang="en-US" sz="3199" dirty="0"/>
              <a:t>以太坊</a:t>
            </a:r>
            <a:r>
              <a:rPr lang="en-US" altLang="zh-CN" sz="3199" dirty="0"/>
              <a:t>Ethereum</a:t>
            </a:r>
            <a:r>
              <a:rPr lang="zh-CN" altLang="en-US" sz="3199" dirty="0"/>
              <a:t>和超级账本</a:t>
            </a:r>
            <a:r>
              <a:rPr lang="en-US" altLang="zh-CN" sz="3199" dirty="0"/>
              <a:t>Hyperledger</a:t>
            </a:r>
            <a:r>
              <a:rPr lang="zh-CN" altLang="en-US" sz="3199" dirty="0"/>
              <a:t>都是是一个开源的区块链底层系统技术构架，就像安卓一样，提供了非常丰富的</a:t>
            </a:r>
            <a:r>
              <a:rPr lang="en-US" altLang="zh-CN" sz="3199" dirty="0"/>
              <a:t>API</a:t>
            </a:r>
            <a:r>
              <a:rPr lang="zh-CN" altLang="en-US" sz="3199" dirty="0"/>
              <a:t>和接口，让许多人在上面能够快速开发出各种区块链应用，而以太坊和超级账本很大的特色就是能够实现智能合约。另外还有银行联盟</a:t>
            </a:r>
            <a:r>
              <a:rPr lang="en-US" altLang="zh-CN" sz="3199" dirty="0"/>
              <a:t>R3(Corda)</a:t>
            </a:r>
            <a:r>
              <a:rPr lang="zh-CN" altLang="en-US" sz="3199" dirty="0"/>
              <a:t>，跨境资产转移</a:t>
            </a:r>
            <a:r>
              <a:rPr lang="en-US" altLang="zh-CN" sz="3199" dirty="0"/>
              <a:t>Ripple</a:t>
            </a:r>
            <a:r>
              <a:rPr lang="zh-CN" altLang="en-US" sz="3199" dirty="0"/>
              <a:t>。</a:t>
            </a:r>
            <a:endParaRPr lang="en-US" altLang="zh-CN" sz="3199" dirty="0"/>
          </a:p>
        </p:txBody>
      </p:sp>
      <p:sp>
        <p:nvSpPr>
          <p:cNvPr id="166" name="TextBox 165"/>
          <p:cNvSpPr txBox="1"/>
          <p:nvPr/>
        </p:nvSpPr>
        <p:spPr>
          <a:xfrm>
            <a:off x="12871234" y="7317494"/>
            <a:ext cx="7956301" cy="4430828"/>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l"/>
            <a:r>
              <a:rPr lang="zh-CN" altLang="en-US" sz="3199" dirty="0"/>
              <a:t>区块链为智能合约提供可信执行环境，智能合约为区块链扩展应用。智能合约一旦设立指定后，能够无需中介的参与自动执行，并且没有人可以阻止它的运行。而在以太坊和超级账本上的智能合约，能够控制区块链上各种数字资产进行复杂的操作</a:t>
            </a:r>
            <a:endParaRPr lang="en-US" altLang="zh-CN" sz="3199" dirty="0"/>
          </a:p>
        </p:txBody>
      </p:sp>
      <p:grpSp>
        <p:nvGrpSpPr>
          <p:cNvPr id="167" name="组合 6"/>
          <p:cNvGrpSpPr/>
          <p:nvPr/>
        </p:nvGrpSpPr>
        <p:grpSpPr>
          <a:xfrm>
            <a:off x="15314918" y="3875240"/>
            <a:ext cx="3730324" cy="2450911"/>
            <a:chOff x="3616599" y="1270281"/>
            <a:chExt cx="1728000" cy="1844394"/>
          </a:xfrm>
        </p:grpSpPr>
        <p:sp>
          <p:nvSpPr>
            <p:cNvPr id="168" name="椭圆 28"/>
            <p:cNvSpPr/>
            <p:nvPr/>
          </p:nvSpPr>
          <p:spPr>
            <a:xfrm>
              <a:off x="3616599" y="1270281"/>
              <a:ext cx="1728000" cy="172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98"/>
            </a:p>
          </p:txBody>
        </p:sp>
        <p:sp>
          <p:nvSpPr>
            <p:cNvPr id="169" name="TextBox 168"/>
            <p:cNvSpPr txBox="1"/>
            <p:nvPr/>
          </p:nvSpPr>
          <p:spPr>
            <a:xfrm>
              <a:off x="3658452" y="1611042"/>
              <a:ext cx="1686147" cy="49401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4266" b="0" dirty="0"/>
                <a:t>智能合约</a:t>
              </a:r>
              <a:endParaRPr lang="en-US" altLang="zh-CN" sz="4266" dirty="0"/>
            </a:p>
          </p:txBody>
        </p:sp>
        <p:sp>
          <p:nvSpPr>
            <p:cNvPr id="170" name="等腰三角形 41"/>
            <p:cNvSpPr/>
            <p:nvPr/>
          </p:nvSpPr>
          <p:spPr>
            <a:xfrm flipV="1">
              <a:off x="4379998" y="2975421"/>
              <a:ext cx="218634" cy="139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98"/>
            </a:p>
          </p:txBody>
        </p:sp>
      </p:grpSp>
      <p:sp>
        <p:nvSpPr>
          <p:cNvPr id="171" name="等腰三角形 45"/>
          <p:cNvSpPr/>
          <p:nvPr/>
        </p:nvSpPr>
        <p:spPr>
          <a:xfrm>
            <a:off x="12380797" y="6534983"/>
            <a:ext cx="9598566" cy="5965737"/>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98"/>
          </a:p>
        </p:txBody>
      </p:sp>
      <p:sp>
        <p:nvSpPr>
          <p:cNvPr id="173" name="TextBox 172"/>
          <p:cNvSpPr txBox="1"/>
          <p:nvPr/>
        </p:nvSpPr>
        <p:spPr>
          <a:xfrm>
            <a:off x="1244600" y="2056524"/>
            <a:ext cx="21694618" cy="1312924"/>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pPr algn="l"/>
            <a:r>
              <a:rPr lang="zh-CN" altLang="en-US" sz="4266" dirty="0">
                <a:solidFill>
                  <a:schemeClr val="tx1"/>
                </a:solidFill>
              </a:rPr>
              <a:t>以太坊</a:t>
            </a:r>
            <a:r>
              <a:rPr lang="en-US" altLang="zh-CN" sz="4266" dirty="0">
                <a:solidFill>
                  <a:schemeClr val="tx1"/>
                </a:solidFill>
              </a:rPr>
              <a:t>Ethereum</a:t>
            </a:r>
            <a:r>
              <a:rPr lang="zh-CN" altLang="en-US" sz="4266" dirty="0">
                <a:solidFill>
                  <a:schemeClr val="tx1"/>
                </a:solidFill>
              </a:rPr>
              <a:t>和超级账本</a:t>
            </a:r>
            <a:r>
              <a:rPr lang="en-US" altLang="zh-CN" sz="4266" dirty="0">
                <a:solidFill>
                  <a:schemeClr val="tx1"/>
                </a:solidFill>
              </a:rPr>
              <a:t>Hyperledger</a:t>
            </a:r>
            <a:r>
              <a:rPr lang="zh-CN" altLang="en-US" sz="4266" dirty="0">
                <a:solidFill>
                  <a:schemeClr val="tx1"/>
                </a:solidFill>
              </a:rPr>
              <a:t>是一个开源的区块链底层系统，</a:t>
            </a:r>
            <a:endParaRPr lang="en-US" altLang="zh-CN" sz="4266" dirty="0">
              <a:solidFill>
                <a:schemeClr val="tx1"/>
              </a:solidFill>
            </a:endParaRPr>
          </a:p>
          <a:p>
            <a:pPr algn="l"/>
            <a:r>
              <a:rPr lang="zh-CN" altLang="en-US" sz="4266" dirty="0">
                <a:solidFill>
                  <a:schemeClr val="tx1"/>
                </a:solidFill>
              </a:rPr>
              <a:t>提供各种</a:t>
            </a:r>
            <a:r>
              <a:rPr lang="en-US" altLang="zh-CN" sz="4266" dirty="0">
                <a:solidFill>
                  <a:schemeClr val="tx1"/>
                </a:solidFill>
              </a:rPr>
              <a:t>API</a:t>
            </a:r>
            <a:r>
              <a:rPr lang="zh-CN" altLang="en-US" sz="4266" dirty="0">
                <a:solidFill>
                  <a:schemeClr val="tx1"/>
                </a:solidFill>
              </a:rPr>
              <a:t>和接口快速开发区块链应用，另外还有</a:t>
            </a:r>
            <a:r>
              <a:rPr lang="en-US" altLang="zh-CN" sz="4266" dirty="0">
                <a:solidFill>
                  <a:schemeClr val="tx1"/>
                </a:solidFill>
              </a:rPr>
              <a:t>R3(Corda), Ripple</a:t>
            </a:r>
            <a:r>
              <a:rPr lang="zh-CN" altLang="en-US" sz="4266" dirty="0">
                <a:solidFill>
                  <a:schemeClr val="tx1"/>
                </a:solidFill>
              </a:rPr>
              <a:t>等</a:t>
            </a:r>
          </a:p>
        </p:txBody>
      </p:sp>
      <p:pic>
        <p:nvPicPr>
          <p:cNvPr id="179" name="Picture 4" descr="Image result for 以太坊"/>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745" y="3365045"/>
            <a:ext cx="3532501" cy="3532501"/>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8" descr="Image result for hyperledg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9837" y="3874440"/>
            <a:ext cx="2561240" cy="2561240"/>
          </a:xfrm>
          <a:prstGeom prst="rect">
            <a:avLst/>
          </a:prstGeom>
          <a:noFill/>
          <a:extLst>
            <a:ext uri="{909E8E84-426E-40DD-AFC4-6F175D3DCCD1}">
              <a14:hiddenFill xmlns:a14="http://schemas.microsoft.com/office/drawing/2010/main">
                <a:solidFill>
                  <a:srgbClr val="FFFFFF"/>
                </a:solidFill>
              </a14:hiddenFill>
            </a:ext>
          </a:extLst>
        </p:spPr>
      </p:pic>
      <p:sp>
        <p:nvSpPr>
          <p:cNvPr id="182" name="KSO_Shape"/>
          <p:cNvSpPr>
            <a:spLocks/>
          </p:cNvSpPr>
          <p:nvPr/>
        </p:nvSpPr>
        <p:spPr bwMode="auto">
          <a:xfrm>
            <a:off x="16843814" y="5205421"/>
            <a:ext cx="814969" cy="6927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lumMod val="40000"/>
              <a:lumOff val="60000"/>
            </a:schemeClr>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9598">
              <a:solidFill>
                <a:srgbClr val="FFFFFF"/>
              </a:solidFill>
              <a:ea typeface="宋体" panose="02010600030101010101" pitchFamily="2" charset="-122"/>
            </a:endParaRPr>
          </a:p>
        </p:txBody>
      </p:sp>
      <p:pic>
        <p:nvPicPr>
          <p:cNvPr id="183" name="Picture 1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8262" y="5513545"/>
            <a:ext cx="2793272" cy="914162"/>
          </a:xfrm>
          <a:prstGeom prst="rect">
            <a:avLst/>
          </a:prstGeom>
        </p:spPr>
      </p:pic>
      <p:pic>
        <p:nvPicPr>
          <p:cNvPr id="184" name="Picture 1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195" y="3965052"/>
            <a:ext cx="1567288" cy="1424808"/>
          </a:xfrm>
          <a:prstGeom prst="rect">
            <a:avLst/>
          </a:prstGeom>
        </p:spPr>
      </p:pic>
    </p:spTree>
    <p:extLst>
      <p:ext uri="{BB962C8B-B14F-4D97-AF65-F5344CB8AC3E}">
        <p14:creationId xmlns:p14="http://schemas.microsoft.com/office/powerpoint/2010/main" val="28913558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wipe(right)">
                                      <p:cBhvr>
                                        <p:cTn id="7" dur="500"/>
                                        <p:tgtEl>
                                          <p:spTgt spid="17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32"/>
                                        </p:tgtEl>
                                        <p:attrNameLst>
                                          <p:attrName>style.visibility</p:attrName>
                                        </p:attrNameLst>
                                      </p:cBhvr>
                                      <p:to>
                                        <p:strVal val="visible"/>
                                      </p:to>
                                    </p:set>
                                    <p:animEffect transition="in" filter="fade">
                                      <p:cBhvr>
                                        <p:cTn id="10" dur="1000"/>
                                        <p:tgtEl>
                                          <p:spTgt spid="132"/>
                                        </p:tgtEl>
                                      </p:cBhvr>
                                    </p:animEffect>
                                    <p:anim calcmode="lin" valueType="num">
                                      <p:cBhvr>
                                        <p:cTn id="11" dur="1000" fill="hold"/>
                                        <p:tgtEl>
                                          <p:spTgt spid="132"/>
                                        </p:tgtEl>
                                        <p:attrNameLst>
                                          <p:attrName>ppt_x</p:attrName>
                                        </p:attrNameLst>
                                      </p:cBhvr>
                                      <p:tavLst>
                                        <p:tav tm="0">
                                          <p:val>
                                            <p:strVal val="#ppt_x"/>
                                          </p:val>
                                        </p:tav>
                                        <p:tav tm="100000">
                                          <p:val>
                                            <p:strVal val="#ppt_x"/>
                                          </p:val>
                                        </p:tav>
                                      </p:tavLst>
                                    </p:anim>
                                    <p:anim calcmode="lin" valueType="num">
                                      <p:cBhvr>
                                        <p:cTn id="12" dur="1000" fill="hold"/>
                                        <p:tgtEl>
                                          <p:spTgt spid="132"/>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65"/>
                                        </p:tgtEl>
                                        <p:attrNameLst>
                                          <p:attrName>style.visibility</p:attrName>
                                        </p:attrNameLst>
                                      </p:cBhvr>
                                      <p:to>
                                        <p:strVal val="visible"/>
                                      </p:to>
                                    </p:set>
                                    <p:animEffect transition="in" filter="fade">
                                      <p:cBhvr>
                                        <p:cTn id="15" dur="1000"/>
                                        <p:tgtEl>
                                          <p:spTgt spid="165"/>
                                        </p:tgtEl>
                                      </p:cBhvr>
                                    </p:animEffect>
                                    <p:anim calcmode="lin" valueType="num">
                                      <p:cBhvr>
                                        <p:cTn id="16" dur="1000" fill="hold"/>
                                        <p:tgtEl>
                                          <p:spTgt spid="165"/>
                                        </p:tgtEl>
                                        <p:attrNameLst>
                                          <p:attrName>ppt_x</p:attrName>
                                        </p:attrNameLst>
                                      </p:cBhvr>
                                      <p:tavLst>
                                        <p:tav tm="0">
                                          <p:val>
                                            <p:strVal val="#ppt_x"/>
                                          </p:val>
                                        </p:tav>
                                        <p:tav tm="100000">
                                          <p:val>
                                            <p:strVal val="#ppt_x"/>
                                          </p:val>
                                        </p:tav>
                                      </p:tavLst>
                                    </p:anim>
                                    <p:anim calcmode="lin" valueType="num">
                                      <p:cBhvr>
                                        <p:cTn id="17" dur="1000" fill="hold"/>
                                        <p:tgtEl>
                                          <p:spTgt spid="165"/>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7" presetClass="entr" presetSubtype="0" fill="hold" nodeType="afterEffect">
                                  <p:stCondLst>
                                    <p:cond delay="500"/>
                                  </p:stCondLst>
                                  <p:childTnLst>
                                    <p:set>
                                      <p:cBhvr>
                                        <p:cTn id="20" dur="1" fill="hold">
                                          <p:stCondLst>
                                            <p:cond delay="0"/>
                                          </p:stCondLst>
                                        </p:cTn>
                                        <p:tgtEl>
                                          <p:spTgt spid="167"/>
                                        </p:tgtEl>
                                        <p:attrNameLst>
                                          <p:attrName>style.visibility</p:attrName>
                                        </p:attrNameLst>
                                      </p:cBhvr>
                                      <p:to>
                                        <p:strVal val="visible"/>
                                      </p:to>
                                    </p:set>
                                    <p:animEffect transition="in" filter="fade">
                                      <p:cBhvr>
                                        <p:cTn id="21" dur="1000"/>
                                        <p:tgtEl>
                                          <p:spTgt spid="167"/>
                                        </p:tgtEl>
                                      </p:cBhvr>
                                    </p:animEffect>
                                    <p:anim calcmode="lin" valueType="num">
                                      <p:cBhvr>
                                        <p:cTn id="22" dur="1000" fill="hold"/>
                                        <p:tgtEl>
                                          <p:spTgt spid="167"/>
                                        </p:tgtEl>
                                        <p:attrNameLst>
                                          <p:attrName>ppt_x</p:attrName>
                                        </p:attrNameLst>
                                      </p:cBhvr>
                                      <p:tavLst>
                                        <p:tav tm="0">
                                          <p:val>
                                            <p:strVal val="#ppt_x"/>
                                          </p:val>
                                        </p:tav>
                                        <p:tav tm="100000">
                                          <p:val>
                                            <p:strVal val="#ppt_x"/>
                                          </p:val>
                                        </p:tav>
                                      </p:tavLst>
                                    </p:anim>
                                    <p:anim calcmode="lin" valueType="num">
                                      <p:cBhvr>
                                        <p:cTn id="23" dur="1000" fill="hold"/>
                                        <p:tgtEl>
                                          <p:spTgt spid="16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500"/>
                                  </p:stCondLst>
                                  <p:childTnLst>
                                    <p:set>
                                      <p:cBhvr>
                                        <p:cTn id="25" dur="1" fill="hold">
                                          <p:stCondLst>
                                            <p:cond delay="0"/>
                                          </p:stCondLst>
                                        </p:cTn>
                                        <p:tgtEl>
                                          <p:spTgt spid="171"/>
                                        </p:tgtEl>
                                        <p:attrNameLst>
                                          <p:attrName>style.visibility</p:attrName>
                                        </p:attrNameLst>
                                      </p:cBhvr>
                                      <p:to>
                                        <p:strVal val="visible"/>
                                      </p:to>
                                    </p:set>
                                    <p:animEffect transition="in" filter="fade">
                                      <p:cBhvr>
                                        <p:cTn id="26" dur="1000"/>
                                        <p:tgtEl>
                                          <p:spTgt spid="171"/>
                                        </p:tgtEl>
                                      </p:cBhvr>
                                    </p:animEffect>
                                    <p:anim calcmode="lin" valueType="num">
                                      <p:cBhvr>
                                        <p:cTn id="27" dur="1000" fill="hold"/>
                                        <p:tgtEl>
                                          <p:spTgt spid="171"/>
                                        </p:tgtEl>
                                        <p:attrNameLst>
                                          <p:attrName>ppt_x</p:attrName>
                                        </p:attrNameLst>
                                      </p:cBhvr>
                                      <p:tavLst>
                                        <p:tav tm="0">
                                          <p:val>
                                            <p:strVal val="#ppt_x"/>
                                          </p:val>
                                        </p:tav>
                                        <p:tav tm="100000">
                                          <p:val>
                                            <p:strVal val="#ppt_x"/>
                                          </p:val>
                                        </p:tav>
                                      </p:tavLst>
                                    </p:anim>
                                    <p:anim calcmode="lin" valueType="num">
                                      <p:cBhvr>
                                        <p:cTn id="28" dur="1000" fill="hold"/>
                                        <p:tgtEl>
                                          <p:spTgt spid="17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166"/>
                                        </p:tgtEl>
                                        <p:attrNameLst>
                                          <p:attrName>style.visibility</p:attrName>
                                        </p:attrNameLst>
                                      </p:cBhvr>
                                      <p:to>
                                        <p:strVal val="visible"/>
                                      </p:to>
                                    </p:set>
                                    <p:animEffect transition="in" filter="fade">
                                      <p:cBhvr>
                                        <p:cTn id="31" dur="1000"/>
                                        <p:tgtEl>
                                          <p:spTgt spid="166"/>
                                        </p:tgtEl>
                                      </p:cBhvr>
                                    </p:animEffect>
                                    <p:anim calcmode="lin" valueType="num">
                                      <p:cBhvr>
                                        <p:cTn id="32" dur="1000" fill="hold"/>
                                        <p:tgtEl>
                                          <p:spTgt spid="166"/>
                                        </p:tgtEl>
                                        <p:attrNameLst>
                                          <p:attrName>ppt_x</p:attrName>
                                        </p:attrNameLst>
                                      </p:cBhvr>
                                      <p:tavLst>
                                        <p:tav tm="0">
                                          <p:val>
                                            <p:strVal val="#ppt_x"/>
                                          </p:val>
                                        </p:tav>
                                        <p:tav tm="100000">
                                          <p:val>
                                            <p:strVal val="#ppt_x"/>
                                          </p:val>
                                        </p:tav>
                                      </p:tavLst>
                                    </p:anim>
                                    <p:anim calcmode="lin" valueType="num">
                                      <p:cBhvr>
                                        <p:cTn id="33" dur="1000" fill="hold"/>
                                        <p:tgtEl>
                                          <p:spTgt spid="166"/>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fade">
                                      <p:cBhvr>
                                        <p:cTn id="37" dur="1000"/>
                                        <p:tgtEl>
                                          <p:spTgt spid="182"/>
                                        </p:tgtEl>
                                      </p:cBhvr>
                                    </p:animEffect>
                                    <p:anim calcmode="lin" valueType="num">
                                      <p:cBhvr>
                                        <p:cTn id="38" dur="1000" fill="hold"/>
                                        <p:tgtEl>
                                          <p:spTgt spid="182"/>
                                        </p:tgtEl>
                                        <p:attrNameLst>
                                          <p:attrName>ppt_x</p:attrName>
                                        </p:attrNameLst>
                                      </p:cBhvr>
                                      <p:tavLst>
                                        <p:tav tm="0">
                                          <p:val>
                                            <p:strVal val="#ppt_x"/>
                                          </p:val>
                                        </p:tav>
                                        <p:tav tm="100000">
                                          <p:val>
                                            <p:strVal val="#ppt_x"/>
                                          </p:val>
                                        </p:tav>
                                      </p:tavLst>
                                    </p:anim>
                                    <p:anim calcmode="lin" valueType="num">
                                      <p:cBhvr>
                                        <p:cTn id="39"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65" grpId="0"/>
      <p:bldP spid="166" grpId="0"/>
      <p:bldP spid="171" grpId="0" animBg="1"/>
      <p:bldP spid="173" grpId="0"/>
      <p:bldP spid="1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363056" y="19771"/>
            <a:ext cx="15022767" cy="137124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598"/>
          </a:p>
        </p:txBody>
      </p:sp>
      <p:sp>
        <p:nvSpPr>
          <p:cNvPr id="19" name="标题 1"/>
          <p:cNvSpPr txBox="1">
            <a:spLocks/>
          </p:cNvSpPr>
          <p:nvPr/>
        </p:nvSpPr>
        <p:spPr>
          <a:xfrm>
            <a:off x="734627" y="646308"/>
            <a:ext cx="7501681" cy="1334891"/>
          </a:xfrm>
          <a:prstGeom prst="rect">
            <a:avLst/>
          </a:prstGeom>
        </p:spPr>
        <p:txBody>
          <a:bodyPr>
            <a:noAutofit/>
          </a:bodyPr>
          <a:lstStyle>
            <a:lvl1pPr algn="l" defTabSz="1828434" rtl="0" eaLnBrk="1" latinLnBrk="0" hangingPunct="1">
              <a:lnSpc>
                <a:spcPct val="90000"/>
              </a:lnSpc>
              <a:spcBef>
                <a:spcPct val="0"/>
              </a:spcBef>
              <a:buNone/>
              <a:defRPr lang="en-US" sz="6000" kern="1200">
                <a:solidFill>
                  <a:schemeClr val="tx1"/>
                </a:solidFill>
                <a:latin typeface="微软雅黑" panose="020B0503020204020204" pitchFamily="34" charset="-122"/>
                <a:ea typeface="+mj-ea"/>
                <a:cs typeface="+mj-cs"/>
              </a:defRPr>
            </a:lvl1pPr>
          </a:lstStyle>
          <a:p>
            <a:r>
              <a:rPr lang="zh-CN" altLang="en-US" sz="5400" dirty="0" smtClean="0"/>
              <a:t>区块链技术 </a:t>
            </a:r>
            <a:endParaRPr lang="en-US" altLang="zh-CN" sz="5400" dirty="0" smtClean="0"/>
          </a:p>
          <a:p>
            <a:r>
              <a:rPr lang="zh-CN" altLang="en-US" sz="4000" dirty="0"/>
              <a:t> </a:t>
            </a:r>
            <a:r>
              <a:rPr lang="zh-CN" altLang="en-US" sz="4000" dirty="0" smtClean="0"/>
              <a:t>      </a:t>
            </a:r>
            <a:r>
              <a:rPr lang="en-US" altLang="zh-CN" sz="4000" dirty="0" smtClean="0"/>
              <a:t>– </a:t>
            </a:r>
            <a:r>
              <a:rPr lang="zh-CN" altLang="en-US" sz="4000" dirty="0" smtClean="0"/>
              <a:t>交易结算清算（未来）</a:t>
            </a:r>
            <a:endParaRPr lang="zh-CN" altLang="en-US" sz="4000" dirty="0"/>
          </a:p>
        </p:txBody>
      </p:sp>
      <p:sp>
        <p:nvSpPr>
          <p:cNvPr id="20" name="TextBox 19"/>
          <p:cNvSpPr txBox="1"/>
          <p:nvPr/>
        </p:nvSpPr>
        <p:spPr>
          <a:xfrm>
            <a:off x="286602" y="2826602"/>
            <a:ext cx="8397733" cy="918918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itchFamily="34" charset="-122"/>
                <a:ea typeface="微软雅黑" pitchFamily="34" charset="-122"/>
              </a:defRPr>
            </a:lvl1pPr>
          </a:lstStyle>
          <a:p>
            <a:pPr marL="761810" indent="-761810" algn="l">
              <a:buFont typeface="Arial" panose="020B0604020202020204" pitchFamily="34" charset="0"/>
              <a:buChar char="•"/>
            </a:pPr>
            <a:r>
              <a:rPr lang="zh-CN" altLang="en-US" sz="3732" b="0" dirty="0">
                <a:solidFill>
                  <a:srgbClr val="C00000"/>
                </a:solidFill>
              </a:rPr>
              <a:t>传统典型的交易所结算清算</a:t>
            </a:r>
            <a:r>
              <a:rPr lang="en-US" sz="3732" b="0" dirty="0">
                <a:solidFill>
                  <a:srgbClr val="C00000"/>
                </a:solidFill>
              </a:rPr>
              <a:t>T+3</a:t>
            </a:r>
            <a:r>
              <a:rPr lang="zh-CN" altLang="en-US" sz="3732" b="0" dirty="0">
                <a:solidFill>
                  <a:srgbClr val="C00000"/>
                </a:solidFill>
              </a:rPr>
              <a:t>模式</a:t>
            </a:r>
            <a:endParaRPr lang="en-US" altLang="zh-CN" sz="3732" b="0" dirty="0">
              <a:solidFill>
                <a:srgbClr val="C00000"/>
              </a:solidFill>
            </a:endParaRPr>
          </a:p>
          <a:p>
            <a:pPr marL="761810" indent="-761810" algn="l">
              <a:buFont typeface="Arial" panose="020B0604020202020204" pitchFamily="34" charset="0"/>
              <a:buChar char="•"/>
            </a:pPr>
            <a:endParaRPr lang="en-US" sz="3732" b="0" dirty="0">
              <a:solidFill>
                <a:srgbClr val="C00000"/>
              </a:solidFill>
            </a:endParaRPr>
          </a:p>
          <a:p>
            <a:pPr marL="761810" indent="-761810" algn="l">
              <a:buFont typeface="Arial" panose="020B0604020202020204" pitchFamily="34" charset="0"/>
              <a:buChar char="•"/>
            </a:pPr>
            <a:r>
              <a:rPr lang="zh-CN" altLang="en-US" sz="3732" b="0" dirty="0">
                <a:solidFill>
                  <a:srgbClr val="C00000"/>
                </a:solidFill>
              </a:rPr>
              <a:t>新型基于区块链技术的结算与交付过程缩短到</a:t>
            </a:r>
            <a:r>
              <a:rPr lang="en-US" sz="3732" b="0" dirty="0">
                <a:solidFill>
                  <a:srgbClr val="C00000"/>
                </a:solidFill>
              </a:rPr>
              <a:t>10</a:t>
            </a:r>
            <a:r>
              <a:rPr lang="zh-CN" altLang="en-US" sz="3732" b="0" dirty="0">
                <a:solidFill>
                  <a:srgbClr val="C00000"/>
                </a:solidFill>
              </a:rPr>
              <a:t>分钟（在区块链上确认一笔交易的时间）</a:t>
            </a:r>
            <a:endParaRPr lang="en-US" altLang="zh-CN" sz="3732" b="0" dirty="0">
              <a:solidFill>
                <a:srgbClr val="C00000"/>
              </a:solidFill>
            </a:endParaRPr>
          </a:p>
          <a:p>
            <a:pPr marL="761810" indent="-761810" algn="l">
              <a:buFont typeface="Arial" panose="020B0604020202020204" pitchFamily="34" charset="0"/>
              <a:buChar char="•"/>
            </a:pPr>
            <a:endParaRPr lang="en-US" sz="3732" b="0" dirty="0">
              <a:solidFill>
                <a:srgbClr val="C00000"/>
              </a:solidFill>
            </a:endParaRPr>
          </a:p>
          <a:p>
            <a:pPr marL="761810" indent="-761810" algn="l">
              <a:buFont typeface="Arial" panose="020B0604020202020204" pitchFamily="34" charset="0"/>
              <a:buChar char="•"/>
            </a:pPr>
            <a:r>
              <a:rPr lang="zh-CN" altLang="en-US" sz="3732" b="0" dirty="0">
                <a:solidFill>
                  <a:srgbClr val="C00000"/>
                </a:solidFill>
              </a:rPr>
              <a:t>“超级账本”（</a:t>
            </a:r>
            <a:r>
              <a:rPr lang="en-US" altLang="zh-CN" sz="3732" b="0" dirty="0">
                <a:solidFill>
                  <a:srgbClr val="C00000"/>
                </a:solidFill>
              </a:rPr>
              <a:t>Hyperledger</a:t>
            </a:r>
            <a:r>
              <a:rPr lang="zh-CN" altLang="en-US" sz="3732" b="0" dirty="0">
                <a:solidFill>
                  <a:srgbClr val="C00000"/>
                </a:solidFill>
              </a:rPr>
              <a:t>）目前与</a:t>
            </a:r>
            <a:r>
              <a:rPr lang="en-US" altLang="zh-CN" sz="3732" b="0" dirty="0">
                <a:solidFill>
                  <a:srgbClr val="C00000"/>
                </a:solidFill>
              </a:rPr>
              <a:t>R3</a:t>
            </a:r>
            <a:r>
              <a:rPr lang="zh-CN" altLang="en-US" sz="3732" b="0" dirty="0">
                <a:solidFill>
                  <a:srgbClr val="C00000"/>
                </a:solidFill>
              </a:rPr>
              <a:t>和</a:t>
            </a:r>
            <a:r>
              <a:rPr lang="en-US" altLang="zh-CN" sz="3732" b="0" dirty="0">
                <a:solidFill>
                  <a:srgbClr val="C00000"/>
                </a:solidFill>
              </a:rPr>
              <a:t>8</a:t>
            </a:r>
            <a:r>
              <a:rPr lang="zh-CN" altLang="en-US" sz="3732" b="0" dirty="0">
                <a:solidFill>
                  <a:srgbClr val="C00000"/>
                </a:solidFill>
              </a:rPr>
              <a:t>家银行合作开源了一个债券交易平台，计划利用分布式账本技术简化债券交易和结算。 该平台使用区块链进行交易追踪跟踪和分类，包括持有、收据和结算。资产组合跟踪部分列出了用户个人账户持有的债券的名称、息票率和本金值。此外，还将提供搜索引擎使用户可以通过</a:t>
            </a:r>
            <a:r>
              <a:rPr lang="en-US" altLang="zh-CN" sz="3732" b="0" dirty="0">
                <a:solidFill>
                  <a:srgbClr val="C00000"/>
                </a:solidFill>
              </a:rPr>
              <a:t>CUSIP</a:t>
            </a:r>
            <a:r>
              <a:rPr lang="zh-CN" altLang="en-US" sz="3732" b="0" dirty="0">
                <a:solidFill>
                  <a:srgbClr val="C00000"/>
                </a:solidFill>
              </a:rPr>
              <a:t>代码、收益和价格查询债券。</a:t>
            </a:r>
            <a:endParaRPr lang="en-US" sz="3732" b="0" dirty="0">
              <a:solidFill>
                <a:srgbClr val="C00000"/>
              </a:solidFill>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031" y="646309"/>
            <a:ext cx="14576017" cy="12423383"/>
          </a:xfrm>
          <a:prstGeom prst="rect">
            <a:avLst/>
          </a:prstGeom>
        </p:spPr>
      </p:pic>
    </p:spTree>
    <p:extLst>
      <p:ext uri="{BB962C8B-B14F-4D97-AF65-F5344CB8AC3E}">
        <p14:creationId xmlns:p14="http://schemas.microsoft.com/office/powerpoint/2010/main" val="10858792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4"/>
          <p:cNvGrpSpPr>
            <a:grpSpLocks noChangeAspect="1"/>
          </p:cNvGrpSpPr>
          <p:nvPr/>
        </p:nvGrpSpPr>
        <p:grpSpPr bwMode="auto">
          <a:xfrm>
            <a:off x="10096852" y="3655215"/>
            <a:ext cx="12203927" cy="8776910"/>
            <a:chOff x="-9" y="5"/>
            <a:chExt cx="5769" cy="4314"/>
          </a:xfrm>
          <a:solidFill>
            <a:schemeClr val="bg1">
              <a:lumMod val="75000"/>
            </a:schemeClr>
          </a:solidFill>
        </p:grpSpPr>
        <p:sp>
          <p:nvSpPr>
            <p:cNvPr id="154" name="Freeform 5"/>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55" name="Freeform 6"/>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56" name="Freeform 7"/>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57" name="Freeform 8"/>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bg1">
                <a:lumMod val="75000"/>
              </a:schemeClr>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58" name="Freeform 9"/>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solidFill>
              <a:schemeClr val="bg1">
                <a:lumMod val="75000"/>
              </a:schemeClr>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59" name="Freeform 10"/>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60" name="Freeform 11"/>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61" name="Freeform 12"/>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solidFill>
              <a:schemeClr val="accent4"/>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62" name="Freeform 13"/>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63" name="Freeform 14"/>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64" name="Freeform 15"/>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72" name="Freeform 16"/>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81" name="Freeform 17"/>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88" name="Freeform 18"/>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0" name="Freeform 19"/>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solidFill>
              <a:schemeClr val="accent3"/>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1" name="Freeform 20"/>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2" name="Freeform 21"/>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3" name="Freeform 22"/>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solidFill>
              <a:schemeClr val="accent5"/>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4" name="Freeform 23"/>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5" name="Freeform 24"/>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6" name="Freeform 25"/>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solidFill>
              <a:schemeClr val="bg1">
                <a:lumMod val="75000"/>
              </a:schemeClr>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7" name="Freeform 26"/>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8" name="Freeform 27"/>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199" name="Freeform 28"/>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0" name="Freeform 29"/>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1" name="Freeform 30"/>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ln>
              <a:headEnd/>
              <a:tailEn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2" name="Freeform 31"/>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3" name="Freeform 32"/>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4" name="Freeform 33"/>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5" name="Freeform 34"/>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6" name="Freeform 35"/>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7" name="Freeform 36"/>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8" name="Freeform 37"/>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09" name="Freeform 38"/>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grpSp>
      <p:grpSp>
        <p:nvGrpSpPr>
          <p:cNvPr id="107" name="Group 106"/>
          <p:cNvGrpSpPr/>
          <p:nvPr/>
        </p:nvGrpSpPr>
        <p:grpSpPr>
          <a:xfrm>
            <a:off x="12018094" y="2858799"/>
            <a:ext cx="1696321" cy="4095280"/>
            <a:chOff x="6835098" y="3570242"/>
            <a:chExt cx="1696321" cy="4095280"/>
          </a:xfrm>
        </p:grpSpPr>
        <p:grpSp>
          <p:nvGrpSpPr>
            <p:cNvPr id="108" name="Group 107"/>
            <p:cNvGrpSpPr/>
            <p:nvPr/>
          </p:nvGrpSpPr>
          <p:grpSpPr>
            <a:xfrm>
              <a:off x="6835098" y="3570242"/>
              <a:ext cx="1696321" cy="4095280"/>
              <a:chOff x="6812818" y="3859882"/>
              <a:chExt cx="1696321" cy="4095280"/>
            </a:xfrm>
          </p:grpSpPr>
          <p:grpSp>
            <p:nvGrpSpPr>
              <p:cNvPr id="110" name="Group 109"/>
              <p:cNvGrpSpPr/>
              <p:nvPr/>
            </p:nvGrpSpPr>
            <p:grpSpPr>
              <a:xfrm>
                <a:off x="7434592" y="7532373"/>
                <a:ext cx="422661" cy="422789"/>
                <a:chOff x="7434592" y="7532373"/>
                <a:chExt cx="422661" cy="422789"/>
              </a:xfrm>
            </p:grpSpPr>
            <p:sp>
              <p:nvSpPr>
                <p:cNvPr id="113" name="AutoShape 6"/>
                <p:cNvSpPr>
                  <a:spLocks/>
                </p:cNvSpPr>
                <p:nvPr/>
              </p:nvSpPr>
              <p:spPr bwMode="auto">
                <a:xfrm>
                  <a:off x="7571212" y="7665098"/>
                  <a:ext cx="160835" cy="160885"/>
                </a:xfrm>
                <a:custGeom>
                  <a:avLst/>
                  <a:gdLst>
                    <a:gd name="T0" fmla="*/ 2155266 w 21598"/>
                    <a:gd name="T1" fmla="*/ 1077647 h 21598"/>
                    <a:gd name="T2" fmla="*/ 2073241 w 21598"/>
                    <a:gd name="T3" fmla="*/ 665212 h 21598"/>
                    <a:gd name="T4" fmla="*/ 1839627 w 21598"/>
                    <a:gd name="T5" fmla="*/ 315638 h 21598"/>
                    <a:gd name="T6" fmla="*/ 1490054 w 21598"/>
                    <a:gd name="T7" fmla="*/ 82024 h 21598"/>
                    <a:gd name="T8" fmla="*/ 1077647 w 21598"/>
                    <a:gd name="T9" fmla="*/ 0 h 21598"/>
                    <a:gd name="T10" fmla="*/ 665212 w 21598"/>
                    <a:gd name="T11" fmla="*/ 82024 h 21598"/>
                    <a:gd name="T12" fmla="*/ 315638 w 21598"/>
                    <a:gd name="T13" fmla="*/ 315638 h 21598"/>
                    <a:gd name="T14" fmla="*/ 82024 w 21598"/>
                    <a:gd name="T15" fmla="*/ 665212 h 21598"/>
                    <a:gd name="T16" fmla="*/ 0 w 21598"/>
                    <a:gd name="T17" fmla="*/ 1077647 h 21598"/>
                    <a:gd name="T18" fmla="*/ 82024 w 21598"/>
                    <a:gd name="T19" fmla="*/ 1490054 h 21598"/>
                    <a:gd name="T20" fmla="*/ 315638 w 21598"/>
                    <a:gd name="T21" fmla="*/ 1839627 h 21598"/>
                    <a:gd name="T22" fmla="*/ 665212 w 21598"/>
                    <a:gd name="T23" fmla="*/ 2073241 h 21598"/>
                    <a:gd name="T24" fmla="*/ 1077647 w 21598"/>
                    <a:gd name="T25" fmla="*/ 2155266 h 21598"/>
                    <a:gd name="T26" fmla="*/ 1490054 w 21598"/>
                    <a:gd name="T27" fmla="*/ 2073241 h 21598"/>
                    <a:gd name="T28" fmla="*/ 1839627 w 21598"/>
                    <a:gd name="T29" fmla="*/ 1839627 h 21598"/>
                    <a:gd name="T30" fmla="*/ 2073241 w 21598"/>
                    <a:gd name="T31" fmla="*/ 1490054 h 21598"/>
                    <a:gd name="T32" fmla="*/ 2155266 w 21598"/>
                    <a:gd name="T33" fmla="*/ 1077647 h 21598"/>
                    <a:gd name="T34" fmla="*/ 2155266 w 21598"/>
                    <a:gd name="T35" fmla="*/ 1077647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lIns="0" tIns="0" rIns="0" bIns="0"/>
                <a:lstStyle/>
                <a:p>
                  <a:endParaRPr lang="en-US">
                    <a:latin typeface="Roboto condensed"/>
                    <a:cs typeface="Roboto condensed"/>
                  </a:endParaRPr>
                </a:p>
              </p:txBody>
            </p:sp>
            <p:sp>
              <p:nvSpPr>
                <p:cNvPr id="114" name="AutoShape 7"/>
                <p:cNvSpPr>
                  <a:spLocks/>
                </p:cNvSpPr>
                <p:nvPr/>
              </p:nvSpPr>
              <p:spPr bwMode="auto">
                <a:xfrm>
                  <a:off x="7434592" y="7532373"/>
                  <a:ext cx="422661" cy="422789"/>
                </a:xfrm>
                <a:custGeom>
                  <a:avLst/>
                  <a:gdLst>
                    <a:gd name="T0" fmla="*/ 102785736 w 21598"/>
                    <a:gd name="T1" fmla="*/ 51392901 h 21598"/>
                    <a:gd name="T2" fmla="*/ 98874034 w 21598"/>
                    <a:gd name="T3" fmla="*/ 31723603 h 21598"/>
                    <a:gd name="T4" fmla="*/ 87732966 w 21598"/>
                    <a:gd name="T5" fmla="*/ 15052770 h 21598"/>
                    <a:gd name="T6" fmla="*/ 71062133 w 21598"/>
                    <a:gd name="T7" fmla="*/ 3911702 h 21598"/>
                    <a:gd name="T8" fmla="*/ 51392901 w 21598"/>
                    <a:gd name="T9" fmla="*/ 0 h 21598"/>
                    <a:gd name="T10" fmla="*/ 31723603 w 21598"/>
                    <a:gd name="T11" fmla="*/ 3911702 h 21598"/>
                    <a:gd name="T12" fmla="*/ 15052770 w 21598"/>
                    <a:gd name="T13" fmla="*/ 15052770 h 21598"/>
                    <a:gd name="T14" fmla="*/ 3911702 w 21598"/>
                    <a:gd name="T15" fmla="*/ 31723603 h 21598"/>
                    <a:gd name="T16" fmla="*/ 0 w 21598"/>
                    <a:gd name="T17" fmla="*/ 51392901 h 21598"/>
                    <a:gd name="T18" fmla="*/ 3911702 w 21598"/>
                    <a:gd name="T19" fmla="*/ 71062133 h 21598"/>
                    <a:gd name="T20" fmla="*/ 15052770 w 21598"/>
                    <a:gd name="T21" fmla="*/ 87732966 h 21598"/>
                    <a:gd name="T22" fmla="*/ 31723603 w 21598"/>
                    <a:gd name="T23" fmla="*/ 98874034 h 21598"/>
                    <a:gd name="T24" fmla="*/ 51392901 w 21598"/>
                    <a:gd name="T25" fmla="*/ 102785736 h 21598"/>
                    <a:gd name="T26" fmla="*/ 71062133 w 21598"/>
                    <a:gd name="T27" fmla="*/ 98874034 h 21598"/>
                    <a:gd name="T28" fmla="*/ 87732966 w 21598"/>
                    <a:gd name="T29" fmla="*/ 87732966 h 21598"/>
                    <a:gd name="T30" fmla="*/ 98874034 w 21598"/>
                    <a:gd name="T31" fmla="*/ 71062133 h 21598"/>
                    <a:gd name="T32" fmla="*/ 102785736 w 21598"/>
                    <a:gd name="T33" fmla="*/ 51392901 h 21598"/>
                    <a:gd name="T34" fmla="*/ 102785736 w 21598"/>
                    <a:gd name="T35" fmla="*/ 5139290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latin typeface="Roboto condensed"/>
                    <a:cs typeface="Roboto condensed"/>
                  </a:endParaRPr>
                </a:p>
              </p:txBody>
            </p:sp>
          </p:grpSp>
          <p:sp>
            <p:nvSpPr>
              <p:cNvPr id="111" name="AutoShape 15"/>
              <p:cNvSpPr>
                <a:spLocks/>
              </p:cNvSpPr>
              <p:nvPr/>
            </p:nvSpPr>
            <p:spPr bwMode="auto">
              <a:xfrm>
                <a:off x="6812818" y="3859882"/>
                <a:ext cx="1696321" cy="1942091"/>
              </a:xfrm>
              <a:custGeom>
                <a:avLst/>
                <a:gdLst>
                  <a:gd name="T0" fmla="*/ 2147483647 w 21600"/>
                  <a:gd name="T1" fmla="*/ 2033175307 h 21600"/>
                  <a:gd name="T2" fmla="*/ 1353391700 w 21600"/>
                  <a:gd name="T3" fmla="*/ 0 h 21600"/>
                  <a:gd name="T4" fmla="*/ 0 w 21600"/>
                  <a:gd name="T5" fmla="*/ 2033175307 h 21600"/>
                  <a:gd name="T6" fmla="*/ 1140106225 w 21600"/>
                  <a:gd name="T7" fmla="*/ 2147483647 h 21600"/>
                  <a:gd name="T8" fmla="*/ 1353391700 w 21600"/>
                  <a:gd name="T9" fmla="*/ 2147483647 h 21600"/>
                  <a:gd name="T10" fmla="*/ 1566677513 w 21600"/>
                  <a:gd name="T11" fmla="*/ 2147483647 h 21600"/>
                  <a:gd name="T12" fmla="*/ 2147483647 w 21600"/>
                  <a:gd name="T13" fmla="*/ 2033175307 h 21600"/>
                  <a:gd name="T14" fmla="*/ 2147483647 w 21600"/>
                  <a:gd name="T15" fmla="*/ 203317530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7" y="18065"/>
                      <a:pt x="21600" y="14169"/>
                      <a:pt x="21600" y="9455"/>
                    </a:cubicBezTo>
                    <a:close/>
                    <a:moveTo>
                      <a:pt x="21600" y="9455"/>
                    </a:moveTo>
                  </a:path>
                </a:pathLst>
              </a:custGeom>
              <a:solidFill>
                <a:schemeClr val="accent1"/>
              </a:solidFill>
              <a:ln>
                <a:noFill/>
              </a:ln>
            </p:spPr>
            <p:txBody>
              <a:bodyPr lIns="0" tIns="0" rIns="0" bIns="0"/>
              <a:lstStyle/>
              <a:p>
                <a:endParaRPr lang="en-US">
                  <a:latin typeface="Roboto condensed"/>
                  <a:cs typeface="Roboto condensed"/>
                </a:endParaRPr>
              </a:p>
            </p:txBody>
          </p:sp>
          <p:cxnSp>
            <p:nvCxnSpPr>
              <p:cNvPr id="112" name="Straight Connector 111"/>
              <p:cNvCxnSpPr/>
              <p:nvPr/>
            </p:nvCxnSpPr>
            <p:spPr>
              <a:xfrm flipV="1">
                <a:off x="7647403" y="5936685"/>
                <a:ext cx="0" cy="1402523"/>
              </a:xfrm>
              <a:prstGeom prst="line">
                <a:avLst/>
              </a:prstGeom>
              <a:ln w="6350">
                <a:solidFill>
                  <a:schemeClr val="accent3">
                    <a:lumMod val="50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sp>
          <p:nvSpPr>
            <p:cNvPr id="109" name="Subtitle 2"/>
            <p:cNvSpPr txBox="1">
              <a:spLocks/>
            </p:cNvSpPr>
            <p:nvPr/>
          </p:nvSpPr>
          <p:spPr>
            <a:xfrm>
              <a:off x="7071797" y="3943387"/>
              <a:ext cx="1244105" cy="1107996"/>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3600" b="1" dirty="0" smtClean="0">
                  <a:solidFill>
                    <a:schemeClr val="bg1"/>
                  </a:solidFill>
                  <a:latin typeface="微软雅黑" panose="020B0503020204020204" pitchFamily="34" charset="-122"/>
                  <a:cs typeface="Aparajita" panose="020B0604020202020204" pitchFamily="34" charset="0"/>
                </a:rPr>
                <a:t>应收方</a:t>
              </a:r>
              <a:endParaRPr lang="en-US" sz="3600" b="1" dirty="0">
                <a:solidFill>
                  <a:schemeClr val="bg1"/>
                </a:solidFill>
                <a:latin typeface="微软雅黑" panose="020B0503020204020204" pitchFamily="34" charset="-122"/>
                <a:cs typeface="Aparajita" panose="020B0604020202020204" pitchFamily="34" charset="0"/>
              </a:endParaRPr>
            </a:p>
          </p:txBody>
        </p:sp>
      </p:grpSp>
      <p:grpSp>
        <p:nvGrpSpPr>
          <p:cNvPr id="115" name="Group 114"/>
          <p:cNvGrpSpPr/>
          <p:nvPr/>
        </p:nvGrpSpPr>
        <p:grpSpPr>
          <a:xfrm>
            <a:off x="18928874" y="2045509"/>
            <a:ext cx="1696321" cy="4095280"/>
            <a:chOff x="6835098" y="3570242"/>
            <a:chExt cx="1696321" cy="4095280"/>
          </a:xfrm>
        </p:grpSpPr>
        <p:grpSp>
          <p:nvGrpSpPr>
            <p:cNvPr id="116" name="Group 115"/>
            <p:cNvGrpSpPr/>
            <p:nvPr/>
          </p:nvGrpSpPr>
          <p:grpSpPr>
            <a:xfrm>
              <a:off x="6835098" y="3570242"/>
              <a:ext cx="1696321" cy="4095280"/>
              <a:chOff x="6812818" y="3859882"/>
              <a:chExt cx="1696321" cy="4095280"/>
            </a:xfrm>
          </p:grpSpPr>
          <p:grpSp>
            <p:nvGrpSpPr>
              <p:cNvPr id="118" name="Group 117"/>
              <p:cNvGrpSpPr/>
              <p:nvPr/>
            </p:nvGrpSpPr>
            <p:grpSpPr>
              <a:xfrm>
                <a:off x="7434592" y="7532373"/>
                <a:ext cx="422661" cy="422789"/>
                <a:chOff x="7434592" y="7532373"/>
                <a:chExt cx="422661" cy="422789"/>
              </a:xfrm>
            </p:grpSpPr>
            <p:sp>
              <p:nvSpPr>
                <p:cNvPr id="121" name="AutoShape 6"/>
                <p:cNvSpPr>
                  <a:spLocks/>
                </p:cNvSpPr>
                <p:nvPr/>
              </p:nvSpPr>
              <p:spPr bwMode="auto">
                <a:xfrm>
                  <a:off x="7571212" y="7665098"/>
                  <a:ext cx="160835" cy="160885"/>
                </a:xfrm>
                <a:custGeom>
                  <a:avLst/>
                  <a:gdLst>
                    <a:gd name="T0" fmla="*/ 2155266 w 21598"/>
                    <a:gd name="T1" fmla="*/ 1077647 h 21598"/>
                    <a:gd name="T2" fmla="*/ 2073241 w 21598"/>
                    <a:gd name="T3" fmla="*/ 665212 h 21598"/>
                    <a:gd name="T4" fmla="*/ 1839627 w 21598"/>
                    <a:gd name="T5" fmla="*/ 315638 h 21598"/>
                    <a:gd name="T6" fmla="*/ 1490054 w 21598"/>
                    <a:gd name="T7" fmla="*/ 82024 h 21598"/>
                    <a:gd name="T8" fmla="*/ 1077647 w 21598"/>
                    <a:gd name="T9" fmla="*/ 0 h 21598"/>
                    <a:gd name="T10" fmla="*/ 665212 w 21598"/>
                    <a:gd name="T11" fmla="*/ 82024 h 21598"/>
                    <a:gd name="T12" fmla="*/ 315638 w 21598"/>
                    <a:gd name="T13" fmla="*/ 315638 h 21598"/>
                    <a:gd name="T14" fmla="*/ 82024 w 21598"/>
                    <a:gd name="T15" fmla="*/ 665212 h 21598"/>
                    <a:gd name="T16" fmla="*/ 0 w 21598"/>
                    <a:gd name="T17" fmla="*/ 1077647 h 21598"/>
                    <a:gd name="T18" fmla="*/ 82024 w 21598"/>
                    <a:gd name="T19" fmla="*/ 1490054 h 21598"/>
                    <a:gd name="T20" fmla="*/ 315638 w 21598"/>
                    <a:gd name="T21" fmla="*/ 1839627 h 21598"/>
                    <a:gd name="T22" fmla="*/ 665212 w 21598"/>
                    <a:gd name="T23" fmla="*/ 2073241 h 21598"/>
                    <a:gd name="T24" fmla="*/ 1077647 w 21598"/>
                    <a:gd name="T25" fmla="*/ 2155266 h 21598"/>
                    <a:gd name="T26" fmla="*/ 1490054 w 21598"/>
                    <a:gd name="T27" fmla="*/ 2073241 h 21598"/>
                    <a:gd name="T28" fmla="*/ 1839627 w 21598"/>
                    <a:gd name="T29" fmla="*/ 1839627 h 21598"/>
                    <a:gd name="T30" fmla="*/ 2073241 w 21598"/>
                    <a:gd name="T31" fmla="*/ 1490054 h 21598"/>
                    <a:gd name="T32" fmla="*/ 2155266 w 21598"/>
                    <a:gd name="T33" fmla="*/ 1077647 h 21598"/>
                    <a:gd name="T34" fmla="*/ 2155266 w 21598"/>
                    <a:gd name="T35" fmla="*/ 1077647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lIns="0" tIns="0" rIns="0" bIns="0"/>
                <a:lstStyle/>
                <a:p>
                  <a:endParaRPr lang="en-US">
                    <a:latin typeface="Roboto condensed"/>
                    <a:cs typeface="Roboto condensed"/>
                  </a:endParaRPr>
                </a:p>
              </p:txBody>
            </p:sp>
            <p:sp>
              <p:nvSpPr>
                <p:cNvPr id="122" name="AutoShape 7"/>
                <p:cNvSpPr>
                  <a:spLocks/>
                </p:cNvSpPr>
                <p:nvPr/>
              </p:nvSpPr>
              <p:spPr bwMode="auto">
                <a:xfrm>
                  <a:off x="7434592" y="7532373"/>
                  <a:ext cx="422661" cy="422789"/>
                </a:xfrm>
                <a:custGeom>
                  <a:avLst/>
                  <a:gdLst>
                    <a:gd name="T0" fmla="*/ 102785736 w 21598"/>
                    <a:gd name="T1" fmla="*/ 51392901 h 21598"/>
                    <a:gd name="T2" fmla="*/ 98874034 w 21598"/>
                    <a:gd name="T3" fmla="*/ 31723603 h 21598"/>
                    <a:gd name="T4" fmla="*/ 87732966 w 21598"/>
                    <a:gd name="T5" fmla="*/ 15052770 h 21598"/>
                    <a:gd name="T6" fmla="*/ 71062133 w 21598"/>
                    <a:gd name="T7" fmla="*/ 3911702 h 21598"/>
                    <a:gd name="T8" fmla="*/ 51392901 w 21598"/>
                    <a:gd name="T9" fmla="*/ 0 h 21598"/>
                    <a:gd name="T10" fmla="*/ 31723603 w 21598"/>
                    <a:gd name="T11" fmla="*/ 3911702 h 21598"/>
                    <a:gd name="T12" fmla="*/ 15052770 w 21598"/>
                    <a:gd name="T13" fmla="*/ 15052770 h 21598"/>
                    <a:gd name="T14" fmla="*/ 3911702 w 21598"/>
                    <a:gd name="T15" fmla="*/ 31723603 h 21598"/>
                    <a:gd name="T16" fmla="*/ 0 w 21598"/>
                    <a:gd name="T17" fmla="*/ 51392901 h 21598"/>
                    <a:gd name="T18" fmla="*/ 3911702 w 21598"/>
                    <a:gd name="T19" fmla="*/ 71062133 h 21598"/>
                    <a:gd name="T20" fmla="*/ 15052770 w 21598"/>
                    <a:gd name="T21" fmla="*/ 87732966 h 21598"/>
                    <a:gd name="T22" fmla="*/ 31723603 w 21598"/>
                    <a:gd name="T23" fmla="*/ 98874034 h 21598"/>
                    <a:gd name="T24" fmla="*/ 51392901 w 21598"/>
                    <a:gd name="T25" fmla="*/ 102785736 h 21598"/>
                    <a:gd name="T26" fmla="*/ 71062133 w 21598"/>
                    <a:gd name="T27" fmla="*/ 98874034 h 21598"/>
                    <a:gd name="T28" fmla="*/ 87732966 w 21598"/>
                    <a:gd name="T29" fmla="*/ 87732966 h 21598"/>
                    <a:gd name="T30" fmla="*/ 98874034 w 21598"/>
                    <a:gd name="T31" fmla="*/ 71062133 h 21598"/>
                    <a:gd name="T32" fmla="*/ 102785736 w 21598"/>
                    <a:gd name="T33" fmla="*/ 51392901 h 21598"/>
                    <a:gd name="T34" fmla="*/ 102785736 w 21598"/>
                    <a:gd name="T35" fmla="*/ 5139290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latin typeface="Roboto condensed"/>
                    <a:cs typeface="Roboto condensed"/>
                  </a:endParaRPr>
                </a:p>
              </p:txBody>
            </p:sp>
          </p:grpSp>
          <p:sp>
            <p:nvSpPr>
              <p:cNvPr id="119" name="AutoShape 15"/>
              <p:cNvSpPr>
                <a:spLocks/>
              </p:cNvSpPr>
              <p:nvPr/>
            </p:nvSpPr>
            <p:spPr bwMode="auto">
              <a:xfrm>
                <a:off x="6812818" y="3859882"/>
                <a:ext cx="1696321" cy="1942091"/>
              </a:xfrm>
              <a:custGeom>
                <a:avLst/>
                <a:gdLst>
                  <a:gd name="T0" fmla="*/ 2147483647 w 21600"/>
                  <a:gd name="T1" fmla="*/ 2033175307 h 21600"/>
                  <a:gd name="T2" fmla="*/ 1353391700 w 21600"/>
                  <a:gd name="T3" fmla="*/ 0 h 21600"/>
                  <a:gd name="T4" fmla="*/ 0 w 21600"/>
                  <a:gd name="T5" fmla="*/ 2033175307 h 21600"/>
                  <a:gd name="T6" fmla="*/ 1140106225 w 21600"/>
                  <a:gd name="T7" fmla="*/ 2147483647 h 21600"/>
                  <a:gd name="T8" fmla="*/ 1353391700 w 21600"/>
                  <a:gd name="T9" fmla="*/ 2147483647 h 21600"/>
                  <a:gd name="T10" fmla="*/ 1566677513 w 21600"/>
                  <a:gd name="T11" fmla="*/ 2147483647 h 21600"/>
                  <a:gd name="T12" fmla="*/ 2147483647 w 21600"/>
                  <a:gd name="T13" fmla="*/ 2033175307 h 21600"/>
                  <a:gd name="T14" fmla="*/ 2147483647 w 21600"/>
                  <a:gd name="T15" fmla="*/ 203317530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7" y="18065"/>
                      <a:pt x="21600" y="14169"/>
                      <a:pt x="21600" y="9455"/>
                    </a:cubicBezTo>
                    <a:close/>
                    <a:moveTo>
                      <a:pt x="21600" y="9455"/>
                    </a:moveTo>
                  </a:path>
                </a:pathLst>
              </a:custGeom>
              <a:solidFill>
                <a:schemeClr val="accent1"/>
              </a:solidFill>
              <a:ln>
                <a:noFill/>
              </a:ln>
            </p:spPr>
            <p:txBody>
              <a:bodyPr lIns="0" tIns="0" rIns="0" bIns="0"/>
              <a:lstStyle/>
              <a:p>
                <a:endParaRPr lang="en-US">
                  <a:latin typeface="Roboto condensed"/>
                  <a:cs typeface="Roboto condensed"/>
                </a:endParaRPr>
              </a:p>
            </p:txBody>
          </p:sp>
          <p:cxnSp>
            <p:nvCxnSpPr>
              <p:cNvPr id="120" name="Straight Connector 119"/>
              <p:cNvCxnSpPr/>
              <p:nvPr/>
            </p:nvCxnSpPr>
            <p:spPr>
              <a:xfrm flipV="1">
                <a:off x="7647403" y="5936685"/>
                <a:ext cx="0" cy="1402523"/>
              </a:xfrm>
              <a:prstGeom prst="line">
                <a:avLst/>
              </a:prstGeom>
              <a:ln w="6350">
                <a:solidFill>
                  <a:schemeClr val="accent3">
                    <a:lumMod val="50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sp>
          <p:nvSpPr>
            <p:cNvPr id="117" name="Subtitle 2"/>
            <p:cNvSpPr txBox="1">
              <a:spLocks/>
            </p:cNvSpPr>
            <p:nvPr/>
          </p:nvSpPr>
          <p:spPr>
            <a:xfrm>
              <a:off x="7071797" y="3943387"/>
              <a:ext cx="1238187" cy="1107996"/>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3600" b="1" dirty="0" smtClean="0">
                  <a:solidFill>
                    <a:schemeClr val="bg1"/>
                  </a:solidFill>
                  <a:latin typeface="微软雅黑" panose="020B0503020204020204" pitchFamily="34" charset="-122"/>
                  <a:cs typeface="Aparajita" panose="020B0604020202020204" pitchFamily="34" charset="0"/>
                </a:rPr>
                <a:t>应付方</a:t>
              </a:r>
              <a:endParaRPr lang="en-US" sz="3600" b="1" dirty="0">
                <a:solidFill>
                  <a:schemeClr val="bg1"/>
                </a:solidFill>
                <a:latin typeface="微软雅黑" panose="020B0503020204020204" pitchFamily="34" charset="-122"/>
                <a:cs typeface="Aparajita" panose="020B0604020202020204" pitchFamily="34" charset="0"/>
              </a:endParaRPr>
            </a:p>
          </p:txBody>
        </p:sp>
      </p:grpSp>
      <p:grpSp>
        <p:nvGrpSpPr>
          <p:cNvPr id="123" name="Group 122"/>
          <p:cNvGrpSpPr/>
          <p:nvPr/>
        </p:nvGrpSpPr>
        <p:grpSpPr>
          <a:xfrm>
            <a:off x="15711652" y="5577423"/>
            <a:ext cx="1696321" cy="4095280"/>
            <a:chOff x="6835098" y="3570242"/>
            <a:chExt cx="1696321" cy="4095280"/>
          </a:xfrm>
        </p:grpSpPr>
        <p:grpSp>
          <p:nvGrpSpPr>
            <p:cNvPr id="124" name="Group 123"/>
            <p:cNvGrpSpPr/>
            <p:nvPr/>
          </p:nvGrpSpPr>
          <p:grpSpPr>
            <a:xfrm>
              <a:off x="6835098" y="3570242"/>
              <a:ext cx="1696321" cy="4095280"/>
              <a:chOff x="6812818" y="3859882"/>
              <a:chExt cx="1696321" cy="4095280"/>
            </a:xfrm>
          </p:grpSpPr>
          <p:grpSp>
            <p:nvGrpSpPr>
              <p:cNvPr id="126" name="Group 125"/>
              <p:cNvGrpSpPr/>
              <p:nvPr/>
            </p:nvGrpSpPr>
            <p:grpSpPr>
              <a:xfrm>
                <a:off x="7434592" y="7532373"/>
                <a:ext cx="422661" cy="422789"/>
                <a:chOff x="7434592" y="7532373"/>
                <a:chExt cx="422661" cy="422789"/>
              </a:xfrm>
            </p:grpSpPr>
            <p:sp>
              <p:nvSpPr>
                <p:cNvPr id="129" name="AutoShape 6"/>
                <p:cNvSpPr>
                  <a:spLocks/>
                </p:cNvSpPr>
                <p:nvPr/>
              </p:nvSpPr>
              <p:spPr bwMode="auto">
                <a:xfrm>
                  <a:off x="7571212" y="7665098"/>
                  <a:ext cx="160835" cy="160885"/>
                </a:xfrm>
                <a:custGeom>
                  <a:avLst/>
                  <a:gdLst>
                    <a:gd name="T0" fmla="*/ 2155266 w 21598"/>
                    <a:gd name="T1" fmla="*/ 1077647 h 21598"/>
                    <a:gd name="T2" fmla="*/ 2073241 w 21598"/>
                    <a:gd name="T3" fmla="*/ 665212 h 21598"/>
                    <a:gd name="T4" fmla="*/ 1839627 w 21598"/>
                    <a:gd name="T5" fmla="*/ 315638 h 21598"/>
                    <a:gd name="T6" fmla="*/ 1490054 w 21598"/>
                    <a:gd name="T7" fmla="*/ 82024 h 21598"/>
                    <a:gd name="T8" fmla="*/ 1077647 w 21598"/>
                    <a:gd name="T9" fmla="*/ 0 h 21598"/>
                    <a:gd name="T10" fmla="*/ 665212 w 21598"/>
                    <a:gd name="T11" fmla="*/ 82024 h 21598"/>
                    <a:gd name="T12" fmla="*/ 315638 w 21598"/>
                    <a:gd name="T13" fmla="*/ 315638 h 21598"/>
                    <a:gd name="T14" fmla="*/ 82024 w 21598"/>
                    <a:gd name="T15" fmla="*/ 665212 h 21598"/>
                    <a:gd name="T16" fmla="*/ 0 w 21598"/>
                    <a:gd name="T17" fmla="*/ 1077647 h 21598"/>
                    <a:gd name="T18" fmla="*/ 82024 w 21598"/>
                    <a:gd name="T19" fmla="*/ 1490054 h 21598"/>
                    <a:gd name="T20" fmla="*/ 315638 w 21598"/>
                    <a:gd name="T21" fmla="*/ 1839627 h 21598"/>
                    <a:gd name="T22" fmla="*/ 665212 w 21598"/>
                    <a:gd name="T23" fmla="*/ 2073241 h 21598"/>
                    <a:gd name="T24" fmla="*/ 1077647 w 21598"/>
                    <a:gd name="T25" fmla="*/ 2155266 h 21598"/>
                    <a:gd name="T26" fmla="*/ 1490054 w 21598"/>
                    <a:gd name="T27" fmla="*/ 2073241 h 21598"/>
                    <a:gd name="T28" fmla="*/ 1839627 w 21598"/>
                    <a:gd name="T29" fmla="*/ 1839627 h 21598"/>
                    <a:gd name="T30" fmla="*/ 2073241 w 21598"/>
                    <a:gd name="T31" fmla="*/ 1490054 h 21598"/>
                    <a:gd name="T32" fmla="*/ 2155266 w 21598"/>
                    <a:gd name="T33" fmla="*/ 1077647 h 21598"/>
                    <a:gd name="T34" fmla="*/ 2155266 w 21598"/>
                    <a:gd name="T35" fmla="*/ 1077647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lIns="0" tIns="0" rIns="0" bIns="0"/>
                <a:lstStyle/>
                <a:p>
                  <a:endParaRPr lang="en-US">
                    <a:latin typeface="Roboto condensed"/>
                    <a:cs typeface="Roboto condensed"/>
                  </a:endParaRPr>
                </a:p>
              </p:txBody>
            </p:sp>
            <p:sp>
              <p:nvSpPr>
                <p:cNvPr id="130" name="AutoShape 7"/>
                <p:cNvSpPr>
                  <a:spLocks/>
                </p:cNvSpPr>
                <p:nvPr/>
              </p:nvSpPr>
              <p:spPr bwMode="auto">
                <a:xfrm>
                  <a:off x="7434592" y="7532373"/>
                  <a:ext cx="422661" cy="422789"/>
                </a:xfrm>
                <a:custGeom>
                  <a:avLst/>
                  <a:gdLst>
                    <a:gd name="T0" fmla="*/ 102785736 w 21598"/>
                    <a:gd name="T1" fmla="*/ 51392901 h 21598"/>
                    <a:gd name="T2" fmla="*/ 98874034 w 21598"/>
                    <a:gd name="T3" fmla="*/ 31723603 h 21598"/>
                    <a:gd name="T4" fmla="*/ 87732966 w 21598"/>
                    <a:gd name="T5" fmla="*/ 15052770 h 21598"/>
                    <a:gd name="T6" fmla="*/ 71062133 w 21598"/>
                    <a:gd name="T7" fmla="*/ 3911702 h 21598"/>
                    <a:gd name="T8" fmla="*/ 51392901 w 21598"/>
                    <a:gd name="T9" fmla="*/ 0 h 21598"/>
                    <a:gd name="T10" fmla="*/ 31723603 w 21598"/>
                    <a:gd name="T11" fmla="*/ 3911702 h 21598"/>
                    <a:gd name="T12" fmla="*/ 15052770 w 21598"/>
                    <a:gd name="T13" fmla="*/ 15052770 h 21598"/>
                    <a:gd name="T14" fmla="*/ 3911702 w 21598"/>
                    <a:gd name="T15" fmla="*/ 31723603 h 21598"/>
                    <a:gd name="T16" fmla="*/ 0 w 21598"/>
                    <a:gd name="T17" fmla="*/ 51392901 h 21598"/>
                    <a:gd name="T18" fmla="*/ 3911702 w 21598"/>
                    <a:gd name="T19" fmla="*/ 71062133 h 21598"/>
                    <a:gd name="T20" fmla="*/ 15052770 w 21598"/>
                    <a:gd name="T21" fmla="*/ 87732966 h 21598"/>
                    <a:gd name="T22" fmla="*/ 31723603 w 21598"/>
                    <a:gd name="T23" fmla="*/ 98874034 h 21598"/>
                    <a:gd name="T24" fmla="*/ 51392901 w 21598"/>
                    <a:gd name="T25" fmla="*/ 102785736 h 21598"/>
                    <a:gd name="T26" fmla="*/ 71062133 w 21598"/>
                    <a:gd name="T27" fmla="*/ 98874034 h 21598"/>
                    <a:gd name="T28" fmla="*/ 87732966 w 21598"/>
                    <a:gd name="T29" fmla="*/ 87732966 h 21598"/>
                    <a:gd name="T30" fmla="*/ 98874034 w 21598"/>
                    <a:gd name="T31" fmla="*/ 71062133 h 21598"/>
                    <a:gd name="T32" fmla="*/ 102785736 w 21598"/>
                    <a:gd name="T33" fmla="*/ 51392901 h 21598"/>
                    <a:gd name="T34" fmla="*/ 102785736 w 21598"/>
                    <a:gd name="T35" fmla="*/ 5139290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latin typeface="Roboto condensed"/>
                    <a:cs typeface="Roboto condensed"/>
                  </a:endParaRPr>
                </a:p>
              </p:txBody>
            </p:sp>
          </p:grpSp>
          <p:sp>
            <p:nvSpPr>
              <p:cNvPr id="127" name="AutoShape 15"/>
              <p:cNvSpPr>
                <a:spLocks/>
              </p:cNvSpPr>
              <p:nvPr/>
            </p:nvSpPr>
            <p:spPr bwMode="auto">
              <a:xfrm>
                <a:off x="6812818" y="3859882"/>
                <a:ext cx="1696321" cy="1942091"/>
              </a:xfrm>
              <a:custGeom>
                <a:avLst/>
                <a:gdLst>
                  <a:gd name="T0" fmla="*/ 2147483647 w 21600"/>
                  <a:gd name="T1" fmla="*/ 2033175307 h 21600"/>
                  <a:gd name="T2" fmla="*/ 1353391700 w 21600"/>
                  <a:gd name="T3" fmla="*/ 0 h 21600"/>
                  <a:gd name="T4" fmla="*/ 0 w 21600"/>
                  <a:gd name="T5" fmla="*/ 2033175307 h 21600"/>
                  <a:gd name="T6" fmla="*/ 1140106225 w 21600"/>
                  <a:gd name="T7" fmla="*/ 2147483647 h 21600"/>
                  <a:gd name="T8" fmla="*/ 1353391700 w 21600"/>
                  <a:gd name="T9" fmla="*/ 2147483647 h 21600"/>
                  <a:gd name="T10" fmla="*/ 1566677513 w 21600"/>
                  <a:gd name="T11" fmla="*/ 2147483647 h 21600"/>
                  <a:gd name="T12" fmla="*/ 2147483647 w 21600"/>
                  <a:gd name="T13" fmla="*/ 2033175307 h 21600"/>
                  <a:gd name="T14" fmla="*/ 2147483647 w 21600"/>
                  <a:gd name="T15" fmla="*/ 203317530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7" y="18065"/>
                      <a:pt x="21600" y="14169"/>
                      <a:pt x="21600" y="9455"/>
                    </a:cubicBezTo>
                    <a:close/>
                    <a:moveTo>
                      <a:pt x="21600" y="9455"/>
                    </a:moveTo>
                  </a:path>
                </a:pathLst>
              </a:custGeom>
              <a:solidFill>
                <a:schemeClr val="accent1"/>
              </a:solidFill>
              <a:ln>
                <a:noFill/>
              </a:ln>
            </p:spPr>
            <p:txBody>
              <a:bodyPr lIns="0" tIns="0" rIns="0" bIns="0"/>
              <a:lstStyle/>
              <a:p>
                <a:endParaRPr lang="en-US">
                  <a:latin typeface="Roboto condensed"/>
                  <a:cs typeface="Roboto condensed"/>
                </a:endParaRPr>
              </a:p>
            </p:txBody>
          </p:sp>
          <p:cxnSp>
            <p:nvCxnSpPr>
              <p:cNvPr id="128" name="Straight Connector 127"/>
              <p:cNvCxnSpPr/>
              <p:nvPr/>
            </p:nvCxnSpPr>
            <p:spPr>
              <a:xfrm flipV="1">
                <a:off x="7647403" y="5936685"/>
                <a:ext cx="0" cy="1402523"/>
              </a:xfrm>
              <a:prstGeom prst="line">
                <a:avLst/>
              </a:prstGeom>
              <a:ln w="6350">
                <a:solidFill>
                  <a:schemeClr val="accent3">
                    <a:lumMod val="50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sp>
          <p:nvSpPr>
            <p:cNvPr id="125" name="Subtitle 2"/>
            <p:cNvSpPr txBox="1">
              <a:spLocks/>
            </p:cNvSpPr>
            <p:nvPr/>
          </p:nvSpPr>
          <p:spPr>
            <a:xfrm>
              <a:off x="7154925" y="3943387"/>
              <a:ext cx="1153997" cy="1107996"/>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3600" b="1" dirty="0" smtClean="0">
                  <a:solidFill>
                    <a:schemeClr val="bg1"/>
                  </a:solidFill>
                  <a:latin typeface="微软雅黑" panose="020B0503020204020204" pitchFamily="34" charset="-122"/>
                  <a:cs typeface="Aparajita" panose="020B0604020202020204" pitchFamily="34" charset="0"/>
                </a:rPr>
                <a:t>保理方</a:t>
              </a:r>
              <a:endParaRPr lang="en-US" sz="3600" b="1" dirty="0">
                <a:solidFill>
                  <a:schemeClr val="bg1"/>
                </a:solidFill>
                <a:latin typeface="微软雅黑" panose="020B0503020204020204" pitchFamily="34" charset="-122"/>
                <a:cs typeface="Aparajita" panose="020B0604020202020204" pitchFamily="34" charset="0"/>
              </a:endParaRPr>
            </a:p>
          </p:txBody>
        </p:sp>
      </p:grpSp>
      <p:grpSp>
        <p:nvGrpSpPr>
          <p:cNvPr id="151" name="Group 150"/>
          <p:cNvGrpSpPr/>
          <p:nvPr/>
        </p:nvGrpSpPr>
        <p:grpSpPr>
          <a:xfrm>
            <a:off x="4148336" y="4599038"/>
            <a:ext cx="4219232" cy="1106830"/>
            <a:chOff x="1106692" y="1325671"/>
            <a:chExt cx="1926096" cy="415060"/>
          </a:xfrm>
        </p:grpSpPr>
        <p:sp>
          <p:nvSpPr>
            <p:cNvPr id="153" name="Title 20"/>
            <p:cNvSpPr txBox="1">
              <a:spLocks/>
            </p:cNvSpPr>
            <p:nvPr/>
          </p:nvSpPr>
          <p:spPr>
            <a:xfrm>
              <a:off x="1106692" y="1325671"/>
              <a:ext cx="1926096" cy="18466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dirty="0" smtClean="0">
                  <a:solidFill>
                    <a:schemeClr val="tx1"/>
                  </a:solidFill>
                  <a:latin typeface="微软雅黑" panose="020B0503020204020204" pitchFamily="34" charset="-122"/>
                  <a:cs typeface="Aparajita" panose="020B0604020202020204" pitchFamily="34" charset="0"/>
                </a:rPr>
                <a:t>核心企业应付方</a:t>
              </a:r>
              <a:endParaRPr lang="en-US" sz="3200" dirty="0">
                <a:solidFill>
                  <a:schemeClr val="tx1"/>
                </a:solidFill>
                <a:latin typeface="微软雅黑" panose="020B0503020204020204" pitchFamily="34" charset="-122"/>
                <a:cs typeface="Aparajita" panose="020B0604020202020204" pitchFamily="34" charset="0"/>
              </a:endParaRPr>
            </a:p>
          </p:txBody>
        </p:sp>
        <p:sp>
          <p:nvSpPr>
            <p:cNvPr id="174" name="Title 20"/>
            <p:cNvSpPr txBox="1">
              <a:spLocks/>
            </p:cNvSpPr>
            <p:nvPr/>
          </p:nvSpPr>
          <p:spPr>
            <a:xfrm>
              <a:off x="1107585" y="1556065"/>
              <a:ext cx="1924479" cy="184666"/>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2000" dirty="0" smtClean="0">
                  <a:solidFill>
                    <a:schemeClr val="tx1"/>
                  </a:solidFill>
                  <a:latin typeface="微软雅黑" panose="020B0503020204020204" pitchFamily="34" charset="-122"/>
                  <a:cs typeface="Aparajita" panose="020B0604020202020204" pitchFamily="34" charset="0"/>
                </a:rPr>
                <a:t>提供应付账款数据</a:t>
              </a:r>
              <a:endParaRPr lang="en-US" sz="2000" dirty="0">
                <a:solidFill>
                  <a:schemeClr val="tx1"/>
                </a:solidFill>
                <a:latin typeface="微软雅黑" panose="020B0503020204020204" pitchFamily="34" charset="-122"/>
                <a:cs typeface="Aparajita" panose="020B0604020202020204" pitchFamily="34" charset="0"/>
              </a:endParaRPr>
            </a:p>
          </p:txBody>
        </p:sp>
      </p:grpSp>
      <p:sp>
        <p:nvSpPr>
          <p:cNvPr id="175" name="Oval 174"/>
          <p:cNvSpPr/>
          <p:nvPr/>
        </p:nvSpPr>
        <p:spPr>
          <a:xfrm>
            <a:off x="2947135" y="4770125"/>
            <a:ext cx="945247" cy="945495"/>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微软雅黑" panose="020B0503020204020204" pitchFamily="34" charset="-122"/>
            </a:endParaRPr>
          </a:p>
        </p:txBody>
      </p:sp>
      <p:grpSp>
        <p:nvGrpSpPr>
          <p:cNvPr id="176" name="Group 175"/>
          <p:cNvGrpSpPr/>
          <p:nvPr/>
        </p:nvGrpSpPr>
        <p:grpSpPr>
          <a:xfrm>
            <a:off x="4148336" y="6106818"/>
            <a:ext cx="4219232" cy="1086825"/>
            <a:chOff x="1106692" y="1325671"/>
            <a:chExt cx="1926096" cy="407558"/>
          </a:xfrm>
        </p:grpSpPr>
        <p:sp>
          <p:nvSpPr>
            <p:cNvPr id="177" name="Title 20"/>
            <p:cNvSpPr txBox="1">
              <a:spLocks/>
            </p:cNvSpPr>
            <p:nvPr/>
          </p:nvSpPr>
          <p:spPr>
            <a:xfrm>
              <a:off x="1106692" y="1325671"/>
              <a:ext cx="1926096" cy="18466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dirty="0" smtClean="0">
                  <a:solidFill>
                    <a:schemeClr val="tx1"/>
                  </a:solidFill>
                  <a:latin typeface="微软雅黑" panose="020B0503020204020204" pitchFamily="34" charset="-122"/>
                  <a:cs typeface="Aparajita" panose="020B0604020202020204" pitchFamily="34" charset="0"/>
                </a:rPr>
                <a:t>供应商应收方</a:t>
              </a:r>
              <a:endParaRPr lang="en-US" sz="3200" dirty="0">
                <a:solidFill>
                  <a:schemeClr val="tx1"/>
                </a:solidFill>
                <a:latin typeface="微软雅黑" panose="020B0503020204020204" pitchFamily="34" charset="-122"/>
                <a:cs typeface="Aparajita" panose="020B0604020202020204" pitchFamily="34" charset="0"/>
              </a:endParaRPr>
            </a:p>
          </p:txBody>
        </p:sp>
        <p:sp>
          <p:nvSpPr>
            <p:cNvPr id="178" name="Title 20"/>
            <p:cNvSpPr txBox="1">
              <a:spLocks/>
            </p:cNvSpPr>
            <p:nvPr/>
          </p:nvSpPr>
          <p:spPr>
            <a:xfrm>
              <a:off x="1107585" y="1563568"/>
              <a:ext cx="1924479" cy="16966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1800" dirty="0" smtClean="0">
                  <a:solidFill>
                    <a:schemeClr val="tx1"/>
                  </a:solidFill>
                  <a:latin typeface="微软雅黑" panose="020B0503020204020204" pitchFamily="34" charset="-122"/>
                  <a:cs typeface="Aparajita" panose="020B0604020202020204" pitchFamily="34" charset="0"/>
                </a:rPr>
                <a:t>可用核心企业债权支付应付方</a:t>
              </a:r>
              <a:endParaRPr lang="en-US" sz="1800" dirty="0">
                <a:solidFill>
                  <a:schemeClr val="tx1"/>
                </a:solidFill>
                <a:latin typeface="微软雅黑" panose="020B0503020204020204" pitchFamily="34" charset="-122"/>
                <a:cs typeface="Aparajita" panose="020B0604020202020204" pitchFamily="34" charset="0"/>
              </a:endParaRPr>
            </a:p>
          </p:txBody>
        </p:sp>
      </p:grpSp>
      <p:sp>
        <p:nvSpPr>
          <p:cNvPr id="185" name="Oval 184"/>
          <p:cNvSpPr/>
          <p:nvPr/>
        </p:nvSpPr>
        <p:spPr>
          <a:xfrm>
            <a:off x="2947135" y="6277904"/>
            <a:ext cx="945247" cy="945495"/>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微软雅黑" panose="020B0503020204020204" pitchFamily="34" charset="-122"/>
            </a:endParaRPr>
          </a:p>
        </p:txBody>
      </p:sp>
      <p:grpSp>
        <p:nvGrpSpPr>
          <p:cNvPr id="186" name="Group 185"/>
          <p:cNvGrpSpPr/>
          <p:nvPr/>
        </p:nvGrpSpPr>
        <p:grpSpPr>
          <a:xfrm>
            <a:off x="4148336" y="7590272"/>
            <a:ext cx="4219232" cy="1086822"/>
            <a:chOff x="1106692" y="1325671"/>
            <a:chExt cx="1926096" cy="407557"/>
          </a:xfrm>
        </p:grpSpPr>
        <p:sp>
          <p:nvSpPr>
            <p:cNvPr id="187" name="Title 20"/>
            <p:cNvSpPr txBox="1">
              <a:spLocks/>
            </p:cNvSpPr>
            <p:nvPr/>
          </p:nvSpPr>
          <p:spPr>
            <a:xfrm>
              <a:off x="1106692" y="1325671"/>
              <a:ext cx="1926096" cy="18466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dirty="0" smtClean="0">
                  <a:solidFill>
                    <a:schemeClr val="tx1"/>
                  </a:solidFill>
                  <a:latin typeface="微软雅黑" panose="020B0503020204020204" pitchFamily="34" charset="-122"/>
                  <a:cs typeface="Aparajita" panose="020B0604020202020204" pitchFamily="34" charset="0"/>
                </a:rPr>
                <a:t>上游供应商</a:t>
              </a:r>
              <a:endParaRPr lang="en-US" sz="3200" dirty="0">
                <a:solidFill>
                  <a:schemeClr val="tx1"/>
                </a:solidFill>
                <a:latin typeface="微软雅黑" panose="020B0503020204020204" pitchFamily="34" charset="-122"/>
                <a:cs typeface="Aparajita" panose="020B0604020202020204" pitchFamily="34" charset="0"/>
              </a:endParaRPr>
            </a:p>
          </p:txBody>
        </p:sp>
        <p:sp>
          <p:nvSpPr>
            <p:cNvPr id="189" name="Title 20"/>
            <p:cNvSpPr txBox="1">
              <a:spLocks/>
            </p:cNvSpPr>
            <p:nvPr/>
          </p:nvSpPr>
          <p:spPr>
            <a:xfrm>
              <a:off x="1107585" y="1563567"/>
              <a:ext cx="1924479" cy="169661"/>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1800" dirty="0" smtClean="0">
                  <a:solidFill>
                    <a:schemeClr val="tx1"/>
                  </a:solidFill>
                  <a:latin typeface="微软雅黑" panose="020B0503020204020204" pitchFamily="34" charset="-122"/>
                  <a:cs typeface="Aparajita" panose="020B0604020202020204" pitchFamily="34" charset="0"/>
                </a:rPr>
                <a:t>供应商申请融资</a:t>
              </a:r>
              <a:endParaRPr lang="en-US" sz="1800" dirty="0">
                <a:solidFill>
                  <a:schemeClr val="tx1"/>
                </a:solidFill>
                <a:latin typeface="微软雅黑" panose="020B0503020204020204" pitchFamily="34" charset="-122"/>
                <a:cs typeface="Aparajita" panose="020B0604020202020204" pitchFamily="34" charset="0"/>
              </a:endParaRPr>
            </a:p>
          </p:txBody>
        </p:sp>
      </p:grpSp>
      <p:sp>
        <p:nvSpPr>
          <p:cNvPr id="220" name="Oval 219"/>
          <p:cNvSpPr/>
          <p:nvPr/>
        </p:nvSpPr>
        <p:spPr>
          <a:xfrm>
            <a:off x="2947135" y="7761360"/>
            <a:ext cx="945247" cy="945495"/>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微软雅黑" panose="020B0503020204020204" pitchFamily="34" charset="-122"/>
            </a:endParaRPr>
          </a:p>
        </p:txBody>
      </p:sp>
      <p:grpSp>
        <p:nvGrpSpPr>
          <p:cNvPr id="221" name="Group 220"/>
          <p:cNvGrpSpPr/>
          <p:nvPr/>
        </p:nvGrpSpPr>
        <p:grpSpPr>
          <a:xfrm>
            <a:off x="4148336" y="9075773"/>
            <a:ext cx="4219232" cy="1069283"/>
            <a:chOff x="1106692" y="1325672"/>
            <a:chExt cx="1926096" cy="400980"/>
          </a:xfrm>
        </p:grpSpPr>
        <p:sp>
          <p:nvSpPr>
            <p:cNvPr id="222" name="Title 20"/>
            <p:cNvSpPr txBox="1">
              <a:spLocks/>
            </p:cNvSpPr>
            <p:nvPr/>
          </p:nvSpPr>
          <p:spPr>
            <a:xfrm>
              <a:off x="1106692" y="1325672"/>
              <a:ext cx="1926096" cy="184666"/>
            </a:xfrm>
            <a:prstGeom prst="rect">
              <a:avLst/>
            </a:prstGeom>
          </p:spPr>
          <p:txBody>
            <a:bodyPr vert="horz" wrap="square" lIns="91440" tIns="0" rIns="9144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3200" dirty="0" smtClean="0">
                  <a:solidFill>
                    <a:schemeClr val="tx1"/>
                  </a:solidFill>
                  <a:latin typeface="微软雅黑" panose="020B0503020204020204" pitchFamily="34" charset="-122"/>
                  <a:cs typeface="Aparajita" panose="020B0604020202020204" pitchFamily="34" charset="0"/>
                </a:rPr>
                <a:t>保理方及金融机构</a:t>
              </a:r>
              <a:endParaRPr lang="en-US" sz="3200" dirty="0">
                <a:solidFill>
                  <a:schemeClr val="tx1"/>
                </a:solidFill>
                <a:latin typeface="微软雅黑" panose="020B0503020204020204" pitchFamily="34" charset="-122"/>
                <a:cs typeface="Aparajita" panose="020B0604020202020204" pitchFamily="34" charset="0"/>
              </a:endParaRPr>
            </a:p>
          </p:txBody>
        </p:sp>
        <p:sp>
          <p:nvSpPr>
            <p:cNvPr id="223" name="Title 20"/>
            <p:cNvSpPr txBox="1">
              <a:spLocks/>
            </p:cNvSpPr>
            <p:nvPr/>
          </p:nvSpPr>
          <p:spPr>
            <a:xfrm>
              <a:off x="1107585" y="1570143"/>
              <a:ext cx="1924479" cy="156509"/>
            </a:xfrm>
            <a:prstGeom prst="rect">
              <a:avLst/>
            </a:prstGeom>
          </p:spPr>
          <p:txBody>
            <a:bodyPr vert="horz" wrap="square" lIns="91440" tIns="45720" rIns="91440" bIns="4572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1800" dirty="0" smtClean="0">
                  <a:solidFill>
                    <a:schemeClr val="tx1"/>
                  </a:solidFill>
                  <a:latin typeface="微软雅黑" panose="020B0503020204020204" pitchFamily="34" charset="-122"/>
                  <a:cs typeface="Aparajita" panose="020B0604020202020204" pitchFamily="34" charset="0"/>
                </a:rPr>
                <a:t>提供资金支持</a:t>
              </a:r>
              <a:endParaRPr lang="en-US" sz="1800" dirty="0">
                <a:solidFill>
                  <a:schemeClr val="tx1"/>
                </a:solidFill>
                <a:latin typeface="微软雅黑" panose="020B0503020204020204" pitchFamily="34" charset="-122"/>
                <a:cs typeface="Aparajita" panose="020B0604020202020204" pitchFamily="34" charset="0"/>
              </a:endParaRPr>
            </a:p>
          </p:txBody>
        </p:sp>
      </p:grpSp>
      <p:sp>
        <p:nvSpPr>
          <p:cNvPr id="224" name="Oval 223"/>
          <p:cNvSpPr/>
          <p:nvPr/>
        </p:nvSpPr>
        <p:spPr>
          <a:xfrm>
            <a:off x="2947135" y="9246859"/>
            <a:ext cx="945247" cy="945495"/>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latin typeface="微软雅黑" panose="020B0503020204020204" pitchFamily="34" charset="-122"/>
            </a:endParaRPr>
          </a:p>
        </p:txBody>
      </p:sp>
      <p:sp>
        <p:nvSpPr>
          <p:cNvPr id="225" name="Freeform 211"/>
          <p:cNvSpPr>
            <a:spLocks noEditPoints="1"/>
          </p:cNvSpPr>
          <p:nvPr/>
        </p:nvSpPr>
        <p:spPr bwMode="auto">
          <a:xfrm>
            <a:off x="3201527" y="5007634"/>
            <a:ext cx="428605" cy="425370"/>
          </a:xfrm>
          <a:custGeom>
            <a:avLst/>
            <a:gdLst/>
            <a:ahLst/>
            <a:cxnLst>
              <a:cxn ang="0">
                <a:pos x="58" y="50"/>
              </a:cxn>
              <a:cxn ang="0">
                <a:pos x="51" y="58"/>
              </a:cxn>
              <a:cxn ang="0">
                <a:pos x="7" y="58"/>
              </a:cxn>
              <a:cxn ang="0">
                <a:pos x="0" y="50"/>
              </a:cxn>
              <a:cxn ang="0">
                <a:pos x="0" y="7"/>
              </a:cxn>
              <a:cxn ang="0">
                <a:pos x="7" y="0"/>
              </a:cxn>
              <a:cxn ang="0">
                <a:pos x="51" y="0"/>
              </a:cxn>
              <a:cxn ang="0">
                <a:pos x="58" y="7"/>
              </a:cxn>
              <a:cxn ang="0">
                <a:pos x="58" y="50"/>
              </a:cxn>
              <a:cxn ang="0">
                <a:pos x="51" y="24"/>
              </a:cxn>
              <a:cxn ang="0">
                <a:pos x="46" y="24"/>
              </a:cxn>
              <a:cxn ang="0">
                <a:pos x="47" y="29"/>
              </a:cxn>
              <a:cxn ang="0">
                <a:pos x="29" y="47"/>
              </a:cxn>
              <a:cxn ang="0">
                <a:pos x="11" y="29"/>
              </a:cxn>
              <a:cxn ang="0">
                <a:pos x="12" y="24"/>
              </a:cxn>
              <a:cxn ang="0">
                <a:pos x="6" y="24"/>
              </a:cxn>
              <a:cxn ang="0">
                <a:pos x="6" y="49"/>
              </a:cxn>
              <a:cxn ang="0">
                <a:pos x="9" y="51"/>
              </a:cxn>
              <a:cxn ang="0">
                <a:pos x="49" y="51"/>
              </a:cxn>
              <a:cxn ang="0">
                <a:pos x="51" y="49"/>
              </a:cxn>
              <a:cxn ang="0">
                <a:pos x="51" y="24"/>
              </a:cxn>
              <a:cxn ang="0">
                <a:pos x="29" y="17"/>
              </a:cxn>
              <a:cxn ang="0">
                <a:pos x="17" y="29"/>
              </a:cxn>
              <a:cxn ang="0">
                <a:pos x="29" y="40"/>
              </a:cxn>
              <a:cxn ang="0">
                <a:pos x="41" y="29"/>
              </a:cxn>
              <a:cxn ang="0">
                <a:pos x="29" y="17"/>
              </a:cxn>
              <a:cxn ang="0">
                <a:pos x="51" y="9"/>
              </a:cxn>
              <a:cxn ang="0">
                <a:pos x="49" y="6"/>
              </a:cxn>
              <a:cxn ang="0">
                <a:pos x="42" y="6"/>
              </a:cxn>
              <a:cxn ang="0">
                <a:pos x="40" y="9"/>
              </a:cxn>
              <a:cxn ang="0">
                <a:pos x="40" y="15"/>
              </a:cxn>
              <a:cxn ang="0">
                <a:pos x="42" y="18"/>
              </a:cxn>
              <a:cxn ang="0">
                <a:pos x="49" y="18"/>
              </a:cxn>
              <a:cxn ang="0">
                <a:pos x="51" y="15"/>
              </a:cxn>
              <a:cxn ang="0">
                <a:pos x="51" y="9"/>
              </a:cxn>
            </a:cxnLst>
            <a:rect l="0" t="0" r="r" b="b"/>
            <a:pathLst>
              <a:path w="58" h="58">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26" name="Freeform 14"/>
          <p:cNvSpPr>
            <a:spLocks noEditPoints="1"/>
          </p:cNvSpPr>
          <p:nvPr/>
        </p:nvSpPr>
        <p:spPr bwMode="auto">
          <a:xfrm>
            <a:off x="3166531" y="6541619"/>
            <a:ext cx="522614" cy="402167"/>
          </a:xfrm>
          <a:custGeom>
            <a:avLst/>
            <a:gdLst/>
            <a:ahLst/>
            <a:cxnLst>
              <a:cxn ang="0">
                <a:pos x="78" y="47"/>
              </a:cxn>
              <a:cxn ang="0">
                <a:pos x="76" y="48"/>
              </a:cxn>
              <a:cxn ang="0">
                <a:pos x="73" y="48"/>
              </a:cxn>
              <a:cxn ang="0">
                <a:pos x="73" y="53"/>
              </a:cxn>
              <a:cxn ang="0">
                <a:pos x="65" y="60"/>
              </a:cxn>
              <a:cxn ang="0">
                <a:pos x="58" y="53"/>
              </a:cxn>
              <a:cxn ang="0">
                <a:pos x="58" y="48"/>
              </a:cxn>
              <a:cxn ang="0">
                <a:pos x="19" y="48"/>
              </a:cxn>
              <a:cxn ang="0">
                <a:pos x="19" y="53"/>
              </a:cxn>
              <a:cxn ang="0">
                <a:pos x="12" y="60"/>
              </a:cxn>
              <a:cxn ang="0">
                <a:pos x="5" y="53"/>
              </a:cxn>
              <a:cxn ang="0">
                <a:pos x="5" y="48"/>
              </a:cxn>
              <a:cxn ang="0">
                <a:pos x="1" y="48"/>
              </a:cxn>
              <a:cxn ang="0">
                <a:pos x="0" y="47"/>
              </a:cxn>
              <a:cxn ang="0">
                <a:pos x="0" y="32"/>
              </a:cxn>
              <a:cxn ang="0">
                <a:pos x="8" y="24"/>
              </a:cxn>
              <a:cxn ang="0">
                <a:pos x="9" y="24"/>
              </a:cxn>
              <a:cxn ang="0">
                <a:pos x="13" y="8"/>
              </a:cxn>
              <a:cxn ang="0">
                <a:pos x="24" y="0"/>
              </a:cxn>
              <a:cxn ang="0">
                <a:pos x="53" y="0"/>
              </a:cxn>
              <a:cxn ang="0">
                <a:pos x="64" y="8"/>
              </a:cxn>
              <a:cxn ang="0">
                <a:pos x="68" y="24"/>
              </a:cxn>
              <a:cxn ang="0">
                <a:pos x="69" y="24"/>
              </a:cxn>
              <a:cxn ang="0">
                <a:pos x="78" y="32"/>
              </a:cxn>
              <a:cxn ang="0">
                <a:pos x="78" y="47"/>
              </a:cxn>
              <a:cxn ang="0">
                <a:pos x="12" y="30"/>
              </a:cxn>
              <a:cxn ang="0">
                <a:pos x="6" y="36"/>
              </a:cxn>
              <a:cxn ang="0">
                <a:pos x="12" y="42"/>
              </a:cxn>
              <a:cxn ang="0">
                <a:pos x="18" y="36"/>
              </a:cxn>
              <a:cxn ang="0">
                <a:pos x="12" y="30"/>
              </a:cxn>
              <a:cxn ang="0">
                <a:pos x="58" y="24"/>
              </a:cxn>
              <a:cxn ang="0">
                <a:pos x="55" y="10"/>
              </a:cxn>
              <a:cxn ang="0">
                <a:pos x="53" y="9"/>
              </a:cxn>
              <a:cxn ang="0">
                <a:pos x="24" y="9"/>
              </a:cxn>
              <a:cxn ang="0">
                <a:pos x="23" y="10"/>
              </a:cxn>
              <a:cxn ang="0">
                <a:pos x="19" y="24"/>
              </a:cxn>
              <a:cxn ang="0">
                <a:pos x="58" y="24"/>
              </a:cxn>
              <a:cxn ang="0">
                <a:pos x="65" y="30"/>
              </a:cxn>
              <a:cxn ang="0">
                <a:pos x="59" y="36"/>
              </a:cxn>
              <a:cxn ang="0">
                <a:pos x="65" y="42"/>
              </a:cxn>
              <a:cxn ang="0">
                <a:pos x="71" y="36"/>
              </a:cxn>
              <a:cxn ang="0">
                <a:pos x="65" y="30"/>
              </a:cxn>
            </a:cxnLst>
            <a:rect l="0" t="0" r="r" b="b"/>
            <a:pathLst>
              <a:path w="78" h="60">
                <a:moveTo>
                  <a:pt x="78" y="47"/>
                </a:moveTo>
                <a:cubicBezTo>
                  <a:pt x="78" y="48"/>
                  <a:pt x="77" y="48"/>
                  <a:pt x="76" y="48"/>
                </a:cubicBezTo>
                <a:cubicBezTo>
                  <a:pt x="73" y="48"/>
                  <a:pt x="73" y="48"/>
                  <a:pt x="73" y="48"/>
                </a:cubicBezTo>
                <a:cubicBezTo>
                  <a:pt x="73" y="53"/>
                  <a:pt x="73" y="53"/>
                  <a:pt x="73" y="53"/>
                </a:cubicBezTo>
                <a:cubicBezTo>
                  <a:pt x="73" y="57"/>
                  <a:pt x="69" y="60"/>
                  <a:pt x="65" y="60"/>
                </a:cubicBezTo>
                <a:cubicBezTo>
                  <a:pt x="61" y="60"/>
                  <a:pt x="58" y="57"/>
                  <a:pt x="58" y="53"/>
                </a:cubicBezTo>
                <a:cubicBezTo>
                  <a:pt x="58" y="48"/>
                  <a:pt x="58" y="48"/>
                  <a:pt x="58" y="48"/>
                </a:cubicBezTo>
                <a:cubicBezTo>
                  <a:pt x="19" y="48"/>
                  <a:pt x="19" y="48"/>
                  <a:pt x="19" y="48"/>
                </a:cubicBezTo>
                <a:cubicBezTo>
                  <a:pt x="19" y="53"/>
                  <a:pt x="19" y="53"/>
                  <a:pt x="19" y="53"/>
                </a:cubicBezTo>
                <a:cubicBezTo>
                  <a:pt x="19" y="57"/>
                  <a:pt x="16" y="60"/>
                  <a:pt x="12" y="60"/>
                </a:cubicBezTo>
                <a:cubicBezTo>
                  <a:pt x="8" y="60"/>
                  <a:pt x="5" y="57"/>
                  <a:pt x="5" y="53"/>
                </a:cubicBezTo>
                <a:cubicBezTo>
                  <a:pt x="5" y="48"/>
                  <a:pt x="5" y="48"/>
                  <a:pt x="5" y="48"/>
                </a:cubicBezTo>
                <a:cubicBezTo>
                  <a:pt x="1" y="48"/>
                  <a:pt x="1" y="48"/>
                  <a:pt x="1" y="48"/>
                </a:cubicBezTo>
                <a:cubicBezTo>
                  <a:pt x="0" y="48"/>
                  <a:pt x="0" y="48"/>
                  <a:pt x="0" y="47"/>
                </a:cubicBezTo>
                <a:cubicBezTo>
                  <a:pt x="0" y="32"/>
                  <a:pt x="0" y="32"/>
                  <a:pt x="0" y="32"/>
                </a:cubicBezTo>
                <a:cubicBezTo>
                  <a:pt x="0" y="28"/>
                  <a:pt x="4" y="24"/>
                  <a:pt x="8" y="24"/>
                </a:cubicBezTo>
                <a:cubicBezTo>
                  <a:pt x="9" y="24"/>
                  <a:pt x="9" y="24"/>
                  <a:pt x="9" y="24"/>
                </a:cubicBezTo>
                <a:cubicBezTo>
                  <a:pt x="13" y="8"/>
                  <a:pt x="13" y="8"/>
                  <a:pt x="13" y="8"/>
                </a:cubicBezTo>
                <a:cubicBezTo>
                  <a:pt x="14" y="3"/>
                  <a:pt x="19" y="0"/>
                  <a:pt x="24" y="0"/>
                </a:cubicBezTo>
                <a:cubicBezTo>
                  <a:pt x="53" y="0"/>
                  <a:pt x="53" y="0"/>
                  <a:pt x="53" y="0"/>
                </a:cubicBezTo>
                <a:cubicBezTo>
                  <a:pt x="58" y="0"/>
                  <a:pt x="63" y="3"/>
                  <a:pt x="64" y="8"/>
                </a:cubicBezTo>
                <a:cubicBezTo>
                  <a:pt x="68" y="24"/>
                  <a:pt x="68" y="24"/>
                  <a:pt x="68" y="24"/>
                </a:cubicBezTo>
                <a:cubicBezTo>
                  <a:pt x="69" y="24"/>
                  <a:pt x="69" y="24"/>
                  <a:pt x="69" y="24"/>
                </a:cubicBezTo>
                <a:cubicBezTo>
                  <a:pt x="74" y="24"/>
                  <a:pt x="78" y="28"/>
                  <a:pt x="78" y="32"/>
                </a:cubicBezTo>
                <a:lnTo>
                  <a:pt x="78" y="47"/>
                </a:lnTo>
                <a:close/>
                <a:moveTo>
                  <a:pt x="12" y="30"/>
                </a:moveTo>
                <a:cubicBezTo>
                  <a:pt x="9" y="30"/>
                  <a:pt x="6" y="33"/>
                  <a:pt x="6" y="36"/>
                </a:cubicBezTo>
                <a:cubicBezTo>
                  <a:pt x="6" y="39"/>
                  <a:pt x="9" y="42"/>
                  <a:pt x="12" y="42"/>
                </a:cubicBezTo>
                <a:cubicBezTo>
                  <a:pt x="15" y="42"/>
                  <a:pt x="18" y="39"/>
                  <a:pt x="18" y="36"/>
                </a:cubicBezTo>
                <a:cubicBezTo>
                  <a:pt x="18" y="33"/>
                  <a:pt x="15" y="30"/>
                  <a:pt x="12" y="30"/>
                </a:cubicBezTo>
                <a:close/>
                <a:moveTo>
                  <a:pt x="58" y="24"/>
                </a:moveTo>
                <a:cubicBezTo>
                  <a:pt x="55" y="10"/>
                  <a:pt x="55" y="10"/>
                  <a:pt x="55" y="10"/>
                </a:cubicBezTo>
                <a:cubicBezTo>
                  <a:pt x="54" y="10"/>
                  <a:pt x="54" y="9"/>
                  <a:pt x="53" y="9"/>
                </a:cubicBezTo>
                <a:cubicBezTo>
                  <a:pt x="24" y="9"/>
                  <a:pt x="24" y="9"/>
                  <a:pt x="24" y="9"/>
                </a:cubicBezTo>
                <a:cubicBezTo>
                  <a:pt x="24" y="9"/>
                  <a:pt x="23" y="10"/>
                  <a:pt x="23" y="10"/>
                </a:cubicBezTo>
                <a:cubicBezTo>
                  <a:pt x="19" y="24"/>
                  <a:pt x="19" y="24"/>
                  <a:pt x="19" y="24"/>
                </a:cubicBezTo>
                <a:lnTo>
                  <a:pt x="58" y="24"/>
                </a:lnTo>
                <a:close/>
                <a:moveTo>
                  <a:pt x="65" y="30"/>
                </a:moveTo>
                <a:cubicBezTo>
                  <a:pt x="62" y="30"/>
                  <a:pt x="59" y="33"/>
                  <a:pt x="59" y="36"/>
                </a:cubicBezTo>
                <a:cubicBezTo>
                  <a:pt x="59" y="39"/>
                  <a:pt x="62" y="42"/>
                  <a:pt x="65" y="42"/>
                </a:cubicBezTo>
                <a:cubicBezTo>
                  <a:pt x="69" y="42"/>
                  <a:pt x="71" y="39"/>
                  <a:pt x="71" y="36"/>
                </a:cubicBezTo>
                <a:cubicBezTo>
                  <a:pt x="71" y="33"/>
                  <a:pt x="69" y="30"/>
                  <a:pt x="65"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27" name="Freeform 77"/>
          <p:cNvSpPr>
            <a:spLocks noEditPoints="1"/>
          </p:cNvSpPr>
          <p:nvPr/>
        </p:nvSpPr>
        <p:spPr bwMode="auto">
          <a:xfrm>
            <a:off x="3140085" y="7948062"/>
            <a:ext cx="550044" cy="550259"/>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sp>
        <p:nvSpPr>
          <p:cNvPr id="228" name="Freeform 230"/>
          <p:cNvSpPr>
            <a:spLocks noEditPoints="1"/>
          </p:cNvSpPr>
          <p:nvPr/>
        </p:nvSpPr>
        <p:spPr bwMode="auto">
          <a:xfrm>
            <a:off x="3182581" y="9438954"/>
            <a:ext cx="471465" cy="471649"/>
          </a:xfrm>
          <a:custGeom>
            <a:avLst/>
            <a:gdLst/>
            <a:ahLst/>
            <a:cxnLst>
              <a:cxn ang="0">
                <a:pos x="48" y="26"/>
              </a:cxn>
              <a:cxn ang="0">
                <a:pos x="16" y="58"/>
              </a:cxn>
              <a:cxn ang="0">
                <a:pos x="0" y="58"/>
              </a:cxn>
              <a:cxn ang="0">
                <a:pos x="0" y="42"/>
              </a:cxn>
              <a:cxn ang="0">
                <a:pos x="32" y="10"/>
              </a:cxn>
              <a:cxn ang="0">
                <a:pos x="48" y="26"/>
              </a:cxn>
              <a:cxn ang="0">
                <a:pos x="18" y="50"/>
              </a:cxn>
              <a:cxn ang="0">
                <a:pos x="9" y="41"/>
              </a:cxn>
              <a:cxn ang="0">
                <a:pos x="5" y="44"/>
              </a:cxn>
              <a:cxn ang="0">
                <a:pos x="5" y="48"/>
              </a:cxn>
              <a:cxn ang="0">
                <a:pos x="10" y="48"/>
              </a:cxn>
              <a:cxn ang="0">
                <a:pos x="10" y="53"/>
              </a:cxn>
              <a:cxn ang="0">
                <a:pos x="14" y="53"/>
              </a:cxn>
              <a:cxn ang="0">
                <a:pos x="18" y="50"/>
              </a:cxn>
              <a:cxn ang="0">
                <a:pos x="33" y="17"/>
              </a:cxn>
              <a:cxn ang="0">
                <a:pos x="33" y="17"/>
              </a:cxn>
              <a:cxn ang="0">
                <a:pos x="12" y="38"/>
              </a:cxn>
              <a:cxn ang="0">
                <a:pos x="12" y="38"/>
              </a:cxn>
              <a:cxn ang="0">
                <a:pos x="13" y="39"/>
              </a:cxn>
              <a:cxn ang="0">
                <a:pos x="13" y="39"/>
              </a:cxn>
              <a:cxn ang="0">
                <a:pos x="34" y="18"/>
              </a:cxn>
              <a:cxn ang="0">
                <a:pos x="34" y="18"/>
              </a:cxn>
              <a:cxn ang="0">
                <a:pos x="33" y="17"/>
              </a:cxn>
              <a:cxn ang="0">
                <a:pos x="57" y="18"/>
              </a:cxn>
              <a:cxn ang="0">
                <a:pos x="50" y="24"/>
              </a:cxn>
              <a:cxn ang="0">
                <a:pos x="34" y="8"/>
              </a:cxn>
              <a:cxn ang="0">
                <a:pos x="41" y="2"/>
              </a:cxn>
              <a:cxn ang="0">
                <a:pos x="44" y="0"/>
              </a:cxn>
              <a:cxn ang="0">
                <a:pos x="48" y="2"/>
              </a:cxn>
              <a:cxn ang="0">
                <a:pos x="57" y="11"/>
              </a:cxn>
              <a:cxn ang="0">
                <a:pos x="58" y="14"/>
              </a:cxn>
              <a:cxn ang="0">
                <a:pos x="57" y="18"/>
              </a:cxn>
            </a:cxnLst>
            <a:rect l="0" t="0" r="r" b="b"/>
            <a:pathLst>
              <a:path w="58" h="58">
                <a:moveTo>
                  <a:pt x="48" y="26"/>
                </a:moveTo>
                <a:cubicBezTo>
                  <a:pt x="16" y="58"/>
                  <a:pt x="16" y="58"/>
                  <a:pt x="16" y="58"/>
                </a:cubicBezTo>
                <a:cubicBezTo>
                  <a:pt x="0" y="58"/>
                  <a:pt x="0" y="58"/>
                  <a:pt x="0" y="58"/>
                </a:cubicBezTo>
                <a:cubicBezTo>
                  <a:pt x="0" y="42"/>
                  <a:pt x="0" y="42"/>
                  <a:pt x="0" y="42"/>
                </a:cubicBezTo>
                <a:cubicBezTo>
                  <a:pt x="32" y="10"/>
                  <a:pt x="32" y="10"/>
                  <a:pt x="32" y="10"/>
                </a:cubicBezTo>
                <a:lnTo>
                  <a:pt x="48" y="26"/>
                </a:lnTo>
                <a:close/>
                <a:moveTo>
                  <a:pt x="18" y="50"/>
                </a:moveTo>
                <a:cubicBezTo>
                  <a:pt x="9" y="41"/>
                  <a:pt x="9" y="41"/>
                  <a:pt x="9" y="41"/>
                </a:cubicBezTo>
                <a:cubicBezTo>
                  <a:pt x="5" y="44"/>
                  <a:pt x="5" y="44"/>
                  <a:pt x="5" y="44"/>
                </a:cubicBezTo>
                <a:cubicBezTo>
                  <a:pt x="5" y="48"/>
                  <a:pt x="5" y="48"/>
                  <a:pt x="5" y="48"/>
                </a:cubicBezTo>
                <a:cubicBezTo>
                  <a:pt x="10" y="48"/>
                  <a:pt x="10" y="48"/>
                  <a:pt x="10" y="48"/>
                </a:cubicBezTo>
                <a:cubicBezTo>
                  <a:pt x="10" y="53"/>
                  <a:pt x="10" y="53"/>
                  <a:pt x="10" y="53"/>
                </a:cubicBezTo>
                <a:cubicBezTo>
                  <a:pt x="14" y="53"/>
                  <a:pt x="14" y="53"/>
                  <a:pt x="14" y="53"/>
                </a:cubicBezTo>
                <a:lnTo>
                  <a:pt x="18" y="50"/>
                </a:lnTo>
                <a:close/>
                <a:moveTo>
                  <a:pt x="33" y="17"/>
                </a:moveTo>
                <a:cubicBezTo>
                  <a:pt x="33" y="17"/>
                  <a:pt x="33" y="17"/>
                  <a:pt x="33" y="17"/>
                </a:cubicBezTo>
                <a:cubicBezTo>
                  <a:pt x="12" y="38"/>
                  <a:pt x="12" y="38"/>
                  <a:pt x="12" y="38"/>
                </a:cubicBezTo>
                <a:cubicBezTo>
                  <a:pt x="12" y="38"/>
                  <a:pt x="12" y="38"/>
                  <a:pt x="12" y="38"/>
                </a:cubicBezTo>
                <a:cubicBezTo>
                  <a:pt x="12" y="39"/>
                  <a:pt x="12" y="39"/>
                  <a:pt x="13" y="39"/>
                </a:cubicBezTo>
                <a:cubicBezTo>
                  <a:pt x="13" y="39"/>
                  <a:pt x="13" y="39"/>
                  <a:pt x="13" y="39"/>
                </a:cubicBezTo>
                <a:cubicBezTo>
                  <a:pt x="34" y="18"/>
                  <a:pt x="34" y="18"/>
                  <a:pt x="34" y="18"/>
                </a:cubicBezTo>
                <a:cubicBezTo>
                  <a:pt x="34" y="18"/>
                  <a:pt x="34" y="18"/>
                  <a:pt x="34" y="18"/>
                </a:cubicBezTo>
                <a:cubicBezTo>
                  <a:pt x="34" y="17"/>
                  <a:pt x="34" y="17"/>
                  <a:pt x="33" y="17"/>
                </a:cubicBezTo>
                <a:close/>
                <a:moveTo>
                  <a:pt x="57" y="18"/>
                </a:moveTo>
                <a:cubicBezTo>
                  <a:pt x="50" y="24"/>
                  <a:pt x="50" y="24"/>
                  <a:pt x="50" y="24"/>
                </a:cubicBezTo>
                <a:cubicBezTo>
                  <a:pt x="34" y="8"/>
                  <a:pt x="34" y="8"/>
                  <a:pt x="34" y="8"/>
                </a:cubicBezTo>
                <a:cubicBezTo>
                  <a:pt x="41" y="2"/>
                  <a:pt x="41" y="2"/>
                  <a:pt x="41" y="2"/>
                </a:cubicBezTo>
                <a:cubicBezTo>
                  <a:pt x="42" y="1"/>
                  <a:pt x="43" y="0"/>
                  <a:pt x="44" y="0"/>
                </a:cubicBezTo>
                <a:cubicBezTo>
                  <a:pt x="45" y="0"/>
                  <a:pt x="47" y="1"/>
                  <a:pt x="48" y="2"/>
                </a:cubicBezTo>
                <a:cubicBezTo>
                  <a:pt x="57" y="11"/>
                  <a:pt x="57" y="11"/>
                  <a:pt x="57" y="11"/>
                </a:cubicBezTo>
                <a:cubicBezTo>
                  <a:pt x="57" y="12"/>
                  <a:pt x="58" y="13"/>
                  <a:pt x="58" y="14"/>
                </a:cubicBezTo>
                <a:cubicBezTo>
                  <a:pt x="58" y="15"/>
                  <a:pt x="57" y="17"/>
                  <a:pt x="57" y="1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微软雅黑" panose="020B0503020204020204" pitchFamily="34" charset="-122"/>
            </a:endParaRPr>
          </a:p>
        </p:txBody>
      </p:sp>
      <p:grpSp>
        <p:nvGrpSpPr>
          <p:cNvPr id="97" name="Group 96"/>
          <p:cNvGrpSpPr/>
          <p:nvPr/>
        </p:nvGrpSpPr>
        <p:grpSpPr>
          <a:xfrm>
            <a:off x="6381823" y="483017"/>
            <a:ext cx="11655185" cy="2079087"/>
            <a:chOff x="6361236" y="483017"/>
            <a:chExt cx="11655185" cy="2079087"/>
          </a:xfrm>
        </p:grpSpPr>
        <p:sp>
          <p:nvSpPr>
            <p:cNvPr id="98" name="TextBox 97"/>
            <p:cNvSpPr txBox="1"/>
            <p:nvPr/>
          </p:nvSpPr>
          <p:spPr>
            <a:xfrm>
              <a:off x="6997614" y="483017"/>
              <a:ext cx="10341256" cy="1200310"/>
            </a:xfrm>
            <a:prstGeom prst="rect">
              <a:avLst/>
            </a:prstGeom>
            <a:noFill/>
          </p:spPr>
          <p:txBody>
            <a:bodyPr wrap="none" lIns="91422" tIns="45711" rIns="91422" bIns="45711" rtlCol="0">
              <a:spAutoFit/>
            </a:bodyPr>
            <a:lstStyle/>
            <a:p>
              <a:pPr algn="ctr"/>
              <a:r>
                <a:rPr lang="zh-CN" altLang="en-US" sz="7200" b="1" dirty="0" smtClean="0">
                  <a:solidFill>
                    <a:schemeClr val="tx2"/>
                  </a:solidFill>
                  <a:latin typeface="微软雅黑" panose="020B0503020204020204" pitchFamily="34" charset="-122"/>
                  <a:cs typeface="Aparajita" panose="020B0604020202020204" pitchFamily="34" charset="0"/>
                </a:rPr>
                <a:t>供应链金融用例物理部署</a:t>
              </a:r>
              <a:endParaRPr lang="id-ID" sz="7200" b="1" dirty="0">
                <a:solidFill>
                  <a:schemeClr val="tx2"/>
                </a:solidFill>
                <a:latin typeface="微软雅黑" panose="020B0503020204020204" pitchFamily="34" charset="-122"/>
                <a:cs typeface="Aparajita" panose="020B0604020202020204" pitchFamily="34" charset="0"/>
              </a:endParaRPr>
            </a:p>
          </p:txBody>
        </p:sp>
        <p:sp>
          <p:nvSpPr>
            <p:cNvPr id="99" name="Rectangle 98"/>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sp>
          <p:nvSpPr>
            <p:cNvPr id="100"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3100" dirty="0" smtClean="0">
                  <a:solidFill>
                    <a:schemeClr val="accent1"/>
                  </a:solidFill>
                  <a:latin typeface="微软雅黑" panose="020B0503020204020204" pitchFamily="34" charset="-122"/>
                  <a:cs typeface="Aparajita" panose="020B0604020202020204" pitchFamily="34" charset="0"/>
                </a:rPr>
                <a:t>电子票据或保理业务</a:t>
              </a:r>
              <a:endParaRPr lang="en-US" sz="3100" dirty="0">
                <a:solidFill>
                  <a:schemeClr val="accent1"/>
                </a:solidFill>
                <a:latin typeface="微软雅黑" panose="020B0503020204020204" pitchFamily="34" charset="-122"/>
                <a:cs typeface="Aparajita" panose="020B0604020202020204" pitchFamily="34" charset="0"/>
              </a:endParaRPr>
            </a:p>
          </p:txBody>
        </p:sp>
      </p:grpSp>
      <p:grpSp>
        <p:nvGrpSpPr>
          <p:cNvPr id="85" name="Group 84"/>
          <p:cNvGrpSpPr/>
          <p:nvPr/>
        </p:nvGrpSpPr>
        <p:grpSpPr>
          <a:xfrm>
            <a:off x="18603131" y="6023599"/>
            <a:ext cx="1696321" cy="4095280"/>
            <a:chOff x="6835098" y="3570242"/>
            <a:chExt cx="1696321" cy="4095280"/>
          </a:xfrm>
        </p:grpSpPr>
        <p:grpSp>
          <p:nvGrpSpPr>
            <p:cNvPr id="86" name="Group 85"/>
            <p:cNvGrpSpPr/>
            <p:nvPr/>
          </p:nvGrpSpPr>
          <p:grpSpPr>
            <a:xfrm>
              <a:off x="6835098" y="3570242"/>
              <a:ext cx="1696321" cy="4095280"/>
              <a:chOff x="6812818" y="3859882"/>
              <a:chExt cx="1696321" cy="4095280"/>
            </a:xfrm>
          </p:grpSpPr>
          <p:grpSp>
            <p:nvGrpSpPr>
              <p:cNvPr id="88" name="Group 87"/>
              <p:cNvGrpSpPr/>
              <p:nvPr/>
            </p:nvGrpSpPr>
            <p:grpSpPr>
              <a:xfrm>
                <a:off x="7434592" y="7532373"/>
                <a:ext cx="422661" cy="422789"/>
                <a:chOff x="7434592" y="7532373"/>
                <a:chExt cx="422661" cy="422789"/>
              </a:xfrm>
            </p:grpSpPr>
            <p:sp>
              <p:nvSpPr>
                <p:cNvPr id="91" name="AutoShape 6"/>
                <p:cNvSpPr>
                  <a:spLocks/>
                </p:cNvSpPr>
                <p:nvPr/>
              </p:nvSpPr>
              <p:spPr bwMode="auto">
                <a:xfrm>
                  <a:off x="7571212" y="7665098"/>
                  <a:ext cx="160835" cy="160885"/>
                </a:xfrm>
                <a:custGeom>
                  <a:avLst/>
                  <a:gdLst>
                    <a:gd name="T0" fmla="*/ 2155266 w 21598"/>
                    <a:gd name="T1" fmla="*/ 1077647 h 21598"/>
                    <a:gd name="T2" fmla="*/ 2073241 w 21598"/>
                    <a:gd name="T3" fmla="*/ 665212 h 21598"/>
                    <a:gd name="T4" fmla="*/ 1839627 w 21598"/>
                    <a:gd name="T5" fmla="*/ 315638 h 21598"/>
                    <a:gd name="T6" fmla="*/ 1490054 w 21598"/>
                    <a:gd name="T7" fmla="*/ 82024 h 21598"/>
                    <a:gd name="T8" fmla="*/ 1077647 w 21598"/>
                    <a:gd name="T9" fmla="*/ 0 h 21598"/>
                    <a:gd name="T10" fmla="*/ 665212 w 21598"/>
                    <a:gd name="T11" fmla="*/ 82024 h 21598"/>
                    <a:gd name="T12" fmla="*/ 315638 w 21598"/>
                    <a:gd name="T13" fmla="*/ 315638 h 21598"/>
                    <a:gd name="T14" fmla="*/ 82024 w 21598"/>
                    <a:gd name="T15" fmla="*/ 665212 h 21598"/>
                    <a:gd name="T16" fmla="*/ 0 w 21598"/>
                    <a:gd name="T17" fmla="*/ 1077647 h 21598"/>
                    <a:gd name="T18" fmla="*/ 82024 w 21598"/>
                    <a:gd name="T19" fmla="*/ 1490054 h 21598"/>
                    <a:gd name="T20" fmla="*/ 315638 w 21598"/>
                    <a:gd name="T21" fmla="*/ 1839627 h 21598"/>
                    <a:gd name="T22" fmla="*/ 665212 w 21598"/>
                    <a:gd name="T23" fmla="*/ 2073241 h 21598"/>
                    <a:gd name="T24" fmla="*/ 1077647 w 21598"/>
                    <a:gd name="T25" fmla="*/ 2155266 h 21598"/>
                    <a:gd name="T26" fmla="*/ 1490054 w 21598"/>
                    <a:gd name="T27" fmla="*/ 2073241 h 21598"/>
                    <a:gd name="T28" fmla="*/ 1839627 w 21598"/>
                    <a:gd name="T29" fmla="*/ 1839627 h 21598"/>
                    <a:gd name="T30" fmla="*/ 2073241 w 21598"/>
                    <a:gd name="T31" fmla="*/ 1490054 h 21598"/>
                    <a:gd name="T32" fmla="*/ 2155266 w 21598"/>
                    <a:gd name="T33" fmla="*/ 1077647 h 21598"/>
                    <a:gd name="T34" fmla="*/ 2155266 w 21598"/>
                    <a:gd name="T35" fmla="*/ 1077647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lIns="0" tIns="0" rIns="0" bIns="0"/>
                <a:lstStyle/>
                <a:p>
                  <a:endParaRPr lang="en-US">
                    <a:latin typeface="Roboto condensed"/>
                    <a:cs typeface="Roboto condensed"/>
                  </a:endParaRPr>
                </a:p>
              </p:txBody>
            </p:sp>
            <p:sp>
              <p:nvSpPr>
                <p:cNvPr id="92" name="AutoShape 7"/>
                <p:cNvSpPr>
                  <a:spLocks/>
                </p:cNvSpPr>
                <p:nvPr/>
              </p:nvSpPr>
              <p:spPr bwMode="auto">
                <a:xfrm>
                  <a:off x="7434592" y="7532373"/>
                  <a:ext cx="422661" cy="422789"/>
                </a:xfrm>
                <a:custGeom>
                  <a:avLst/>
                  <a:gdLst>
                    <a:gd name="T0" fmla="*/ 102785736 w 21598"/>
                    <a:gd name="T1" fmla="*/ 51392901 h 21598"/>
                    <a:gd name="T2" fmla="*/ 98874034 w 21598"/>
                    <a:gd name="T3" fmla="*/ 31723603 h 21598"/>
                    <a:gd name="T4" fmla="*/ 87732966 w 21598"/>
                    <a:gd name="T5" fmla="*/ 15052770 h 21598"/>
                    <a:gd name="T6" fmla="*/ 71062133 w 21598"/>
                    <a:gd name="T7" fmla="*/ 3911702 h 21598"/>
                    <a:gd name="T8" fmla="*/ 51392901 w 21598"/>
                    <a:gd name="T9" fmla="*/ 0 h 21598"/>
                    <a:gd name="T10" fmla="*/ 31723603 w 21598"/>
                    <a:gd name="T11" fmla="*/ 3911702 h 21598"/>
                    <a:gd name="T12" fmla="*/ 15052770 w 21598"/>
                    <a:gd name="T13" fmla="*/ 15052770 h 21598"/>
                    <a:gd name="T14" fmla="*/ 3911702 w 21598"/>
                    <a:gd name="T15" fmla="*/ 31723603 h 21598"/>
                    <a:gd name="T16" fmla="*/ 0 w 21598"/>
                    <a:gd name="T17" fmla="*/ 51392901 h 21598"/>
                    <a:gd name="T18" fmla="*/ 3911702 w 21598"/>
                    <a:gd name="T19" fmla="*/ 71062133 h 21598"/>
                    <a:gd name="T20" fmla="*/ 15052770 w 21598"/>
                    <a:gd name="T21" fmla="*/ 87732966 h 21598"/>
                    <a:gd name="T22" fmla="*/ 31723603 w 21598"/>
                    <a:gd name="T23" fmla="*/ 98874034 h 21598"/>
                    <a:gd name="T24" fmla="*/ 51392901 w 21598"/>
                    <a:gd name="T25" fmla="*/ 102785736 h 21598"/>
                    <a:gd name="T26" fmla="*/ 71062133 w 21598"/>
                    <a:gd name="T27" fmla="*/ 98874034 h 21598"/>
                    <a:gd name="T28" fmla="*/ 87732966 w 21598"/>
                    <a:gd name="T29" fmla="*/ 87732966 h 21598"/>
                    <a:gd name="T30" fmla="*/ 98874034 w 21598"/>
                    <a:gd name="T31" fmla="*/ 71062133 h 21598"/>
                    <a:gd name="T32" fmla="*/ 102785736 w 21598"/>
                    <a:gd name="T33" fmla="*/ 51392901 h 21598"/>
                    <a:gd name="T34" fmla="*/ 102785736 w 21598"/>
                    <a:gd name="T35" fmla="*/ 5139290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latin typeface="Roboto condensed"/>
                    <a:cs typeface="Roboto condensed"/>
                  </a:endParaRPr>
                </a:p>
              </p:txBody>
            </p:sp>
          </p:grpSp>
          <p:sp>
            <p:nvSpPr>
              <p:cNvPr id="89" name="AutoShape 15"/>
              <p:cNvSpPr>
                <a:spLocks/>
              </p:cNvSpPr>
              <p:nvPr/>
            </p:nvSpPr>
            <p:spPr bwMode="auto">
              <a:xfrm>
                <a:off x="6812818" y="3859882"/>
                <a:ext cx="1696321" cy="1942091"/>
              </a:xfrm>
              <a:custGeom>
                <a:avLst/>
                <a:gdLst>
                  <a:gd name="T0" fmla="*/ 2147483647 w 21600"/>
                  <a:gd name="T1" fmla="*/ 2033175307 h 21600"/>
                  <a:gd name="T2" fmla="*/ 1353391700 w 21600"/>
                  <a:gd name="T3" fmla="*/ 0 h 21600"/>
                  <a:gd name="T4" fmla="*/ 0 w 21600"/>
                  <a:gd name="T5" fmla="*/ 2033175307 h 21600"/>
                  <a:gd name="T6" fmla="*/ 1140106225 w 21600"/>
                  <a:gd name="T7" fmla="*/ 2147483647 h 21600"/>
                  <a:gd name="T8" fmla="*/ 1353391700 w 21600"/>
                  <a:gd name="T9" fmla="*/ 2147483647 h 21600"/>
                  <a:gd name="T10" fmla="*/ 1566677513 w 21600"/>
                  <a:gd name="T11" fmla="*/ 2147483647 h 21600"/>
                  <a:gd name="T12" fmla="*/ 2147483647 w 21600"/>
                  <a:gd name="T13" fmla="*/ 2033175307 h 21600"/>
                  <a:gd name="T14" fmla="*/ 2147483647 w 21600"/>
                  <a:gd name="T15" fmla="*/ 203317530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7" y="18065"/>
                      <a:pt x="21600" y="14169"/>
                      <a:pt x="21600" y="9455"/>
                    </a:cubicBezTo>
                    <a:close/>
                    <a:moveTo>
                      <a:pt x="21600" y="9455"/>
                    </a:moveTo>
                  </a:path>
                </a:pathLst>
              </a:custGeom>
              <a:solidFill>
                <a:schemeClr val="accent1"/>
              </a:solidFill>
              <a:ln>
                <a:noFill/>
              </a:ln>
            </p:spPr>
            <p:txBody>
              <a:bodyPr lIns="0" tIns="0" rIns="0" bIns="0"/>
              <a:lstStyle/>
              <a:p>
                <a:endParaRPr lang="en-US">
                  <a:latin typeface="Roboto condensed"/>
                  <a:cs typeface="Roboto condensed"/>
                </a:endParaRPr>
              </a:p>
            </p:txBody>
          </p:sp>
          <p:cxnSp>
            <p:nvCxnSpPr>
              <p:cNvPr id="90" name="Straight Connector 89"/>
              <p:cNvCxnSpPr/>
              <p:nvPr/>
            </p:nvCxnSpPr>
            <p:spPr>
              <a:xfrm flipV="1">
                <a:off x="7647403" y="5936685"/>
                <a:ext cx="0" cy="1402523"/>
              </a:xfrm>
              <a:prstGeom prst="line">
                <a:avLst/>
              </a:prstGeom>
              <a:ln w="6350">
                <a:solidFill>
                  <a:schemeClr val="accent3">
                    <a:lumMod val="50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sp>
          <p:nvSpPr>
            <p:cNvPr id="87" name="Subtitle 2"/>
            <p:cNvSpPr txBox="1">
              <a:spLocks/>
            </p:cNvSpPr>
            <p:nvPr/>
          </p:nvSpPr>
          <p:spPr>
            <a:xfrm>
              <a:off x="7154925" y="3943387"/>
              <a:ext cx="1153997" cy="1107996"/>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3600" b="1" dirty="0" smtClean="0">
                  <a:solidFill>
                    <a:schemeClr val="bg1"/>
                  </a:solidFill>
                  <a:latin typeface="微软雅黑" panose="020B0503020204020204" pitchFamily="34" charset="-122"/>
                  <a:cs typeface="Aparajita" panose="020B0604020202020204" pitchFamily="34" charset="0"/>
                </a:rPr>
                <a:t>担保方</a:t>
              </a:r>
              <a:endParaRPr lang="en-US" sz="3600" b="1" dirty="0">
                <a:solidFill>
                  <a:schemeClr val="bg1"/>
                </a:solidFill>
                <a:latin typeface="微软雅黑" panose="020B0503020204020204" pitchFamily="34" charset="-122"/>
                <a:cs typeface="Aparajita" panose="020B0604020202020204" pitchFamily="34" charset="0"/>
              </a:endParaRPr>
            </a:p>
          </p:txBody>
        </p:sp>
      </p:grpSp>
      <p:grpSp>
        <p:nvGrpSpPr>
          <p:cNvPr id="93" name="Group 92"/>
          <p:cNvGrpSpPr/>
          <p:nvPr/>
        </p:nvGrpSpPr>
        <p:grpSpPr>
          <a:xfrm>
            <a:off x="19937865" y="5154634"/>
            <a:ext cx="1696321" cy="4095280"/>
            <a:chOff x="6835098" y="3570242"/>
            <a:chExt cx="1696321" cy="4095280"/>
          </a:xfrm>
        </p:grpSpPr>
        <p:grpSp>
          <p:nvGrpSpPr>
            <p:cNvPr id="94" name="Group 93"/>
            <p:cNvGrpSpPr/>
            <p:nvPr/>
          </p:nvGrpSpPr>
          <p:grpSpPr>
            <a:xfrm>
              <a:off x="6835098" y="3570242"/>
              <a:ext cx="1696321" cy="4095280"/>
              <a:chOff x="6812818" y="3859882"/>
              <a:chExt cx="1696321" cy="4095280"/>
            </a:xfrm>
          </p:grpSpPr>
          <p:grpSp>
            <p:nvGrpSpPr>
              <p:cNvPr id="96" name="Group 95"/>
              <p:cNvGrpSpPr/>
              <p:nvPr/>
            </p:nvGrpSpPr>
            <p:grpSpPr>
              <a:xfrm>
                <a:off x="7434592" y="7532373"/>
                <a:ext cx="422661" cy="422789"/>
                <a:chOff x="7434592" y="7532373"/>
                <a:chExt cx="422661" cy="422789"/>
              </a:xfrm>
            </p:grpSpPr>
            <p:sp>
              <p:nvSpPr>
                <p:cNvPr id="103" name="AutoShape 6"/>
                <p:cNvSpPr>
                  <a:spLocks/>
                </p:cNvSpPr>
                <p:nvPr/>
              </p:nvSpPr>
              <p:spPr bwMode="auto">
                <a:xfrm>
                  <a:off x="7571212" y="7665098"/>
                  <a:ext cx="160835" cy="160885"/>
                </a:xfrm>
                <a:custGeom>
                  <a:avLst/>
                  <a:gdLst>
                    <a:gd name="T0" fmla="*/ 2155266 w 21598"/>
                    <a:gd name="T1" fmla="*/ 1077647 h 21598"/>
                    <a:gd name="T2" fmla="*/ 2073241 w 21598"/>
                    <a:gd name="T3" fmla="*/ 665212 h 21598"/>
                    <a:gd name="T4" fmla="*/ 1839627 w 21598"/>
                    <a:gd name="T5" fmla="*/ 315638 h 21598"/>
                    <a:gd name="T6" fmla="*/ 1490054 w 21598"/>
                    <a:gd name="T7" fmla="*/ 82024 h 21598"/>
                    <a:gd name="T8" fmla="*/ 1077647 w 21598"/>
                    <a:gd name="T9" fmla="*/ 0 h 21598"/>
                    <a:gd name="T10" fmla="*/ 665212 w 21598"/>
                    <a:gd name="T11" fmla="*/ 82024 h 21598"/>
                    <a:gd name="T12" fmla="*/ 315638 w 21598"/>
                    <a:gd name="T13" fmla="*/ 315638 h 21598"/>
                    <a:gd name="T14" fmla="*/ 82024 w 21598"/>
                    <a:gd name="T15" fmla="*/ 665212 h 21598"/>
                    <a:gd name="T16" fmla="*/ 0 w 21598"/>
                    <a:gd name="T17" fmla="*/ 1077647 h 21598"/>
                    <a:gd name="T18" fmla="*/ 82024 w 21598"/>
                    <a:gd name="T19" fmla="*/ 1490054 h 21598"/>
                    <a:gd name="T20" fmla="*/ 315638 w 21598"/>
                    <a:gd name="T21" fmla="*/ 1839627 h 21598"/>
                    <a:gd name="T22" fmla="*/ 665212 w 21598"/>
                    <a:gd name="T23" fmla="*/ 2073241 h 21598"/>
                    <a:gd name="T24" fmla="*/ 1077647 w 21598"/>
                    <a:gd name="T25" fmla="*/ 2155266 h 21598"/>
                    <a:gd name="T26" fmla="*/ 1490054 w 21598"/>
                    <a:gd name="T27" fmla="*/ 2073241 h 21598"/>
                    <a:gd name="T28" fmla="*/ 1839627 w 21598"/>
                    <a:gd name="T29" fmla="*/ 1839627 h 21598"/>
                    <a:gd name="T30" fmla="*/ 2073241 w 21598"/>
                    <a:gd name="T31" fmla="*/ 1490054 h 21598"/>
                    <a:gd name="T32" fmla="*/ 2155266 w 21598"/>
                    <a:gd name="T33" fmla="*/ 1077647 h 21598"/>
                    <a:gd name="T34" fmla="*/ 2155266 w 21598"/>
                    <a:gd name="T35" fmla="*/ 1077647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lIns="0" tIns="0" rIns="0" bIns="0"/>
                <a:lstStyle/>
                <a:p>
                  <a:endParaRPr lang="en-US">
                    <a:latin typeface="Roboto condensed"/>
                    <a:cs typeface="Roboto condensed"/>
                  </a:endParaRPr>
                </a:p>
              </p:txBody>
            </p:sp>
            <p:sp>
              <p:nvSpPr>
                <p:cNvPr id="104" name="AutoShape 7"/>
                <p:cNvSpPr>
                  <a:spLocks/>
                </p:cNvSpPr>
                <p:nvPr/>
              </p:nvSpPr>
              <p:spPr bwMode="auto">
                <a:xfrm>
                  <a:off x="7434592" y="7532373"/>
                  <a:ext cx="422661" cy="422789"/>
                </a:xfrm>
                <a:custGeom>
                  <a:avLst/>
                  <a:gdLst>
                    <a:gd name="T0" fmla="*/ 102785736 w 21598"/>
                    <a:gd name="T1" fmla="*/ 51392901 h 21598"/>
                    <a:gd name="T2" fmla="*/ 98874034 w 21598"/>
                    <a:gd name="T3" fmla="*/ 31723603 h 21598"/>
                    <a:gd name="T4" fmla="*/ 87732966 w 21598"/>
                    <a:gd name="T5" fmla="*/ 15052770 h 21598"/>
                    <a:gd name="T6" fmla="*/ 71062133 w 21598"/>
                    <a:gd name="T7" fmla="*/ 3911702 h 21598"/>
                    <a:gd name="T8" fmla="*/ 51392901 w 21598"/>
                    <a:gd name="T9" fmla="*/ 0 h 21598"/>
                    <a:gd name="T10" fmla="*/ 31723603 w 21598"/>
                    <a:gd name="T11" fmla="*/ 3911702 h 21598"/>
                    <a:gd name="T12" fmla="*/ 15052770 w 21598"/>
                    <a:gd name="T13" fmla="*/ 15052770 h 21598"/>
                    <a:gd name="T14" fmla="*/ 3911702 w 21598"/>
                    <a:gd name="T15" fmla="*/ 31723603 h 21598"/>
                    <a:gd name="T16" fmla="*/ 0 w 21598"/>
                    <a:gd name="T17" fmla="*/ 51392901 h 21598"/>
                    <a:gd name="T18" fmla="*/ 3911702 w 21598"/>
                    <a:gd name="T19" fmla="*/ 71062133 h 21598"/>
                    <a:gd name="T20" fmla="*/ 15052770 w 21598"/>
                    <a:gd name="T21" fmla="*/ 87732966 h 21598"/>
                    <a:gd name="T22" fmla="*/ 31723603 w 21598"/>
                    <a:gd name="T23" fmla="*/ 98874034 h 21598"/>
                    <a:gd name="T24" fmla="*/ 51392901 w 21598"/>
                    <a:gd name="T25" fmla="*/ 102785736 h 21598"/>
                    <a:gd name="T26" fmla="*/ 71062133 w 21598"/>
                    <a:gd name="T27" fmla="*/ 98874034 h 21598"/>
                    <a:gd name="T28" fmla="*/ 87732966 w 21598"/>
                    <a:gd name="T29" fmla="*/ 87732966 h 21598"/>
                    <a:gd name="T30" fmla="*/ 98874034 w 21598"/>
                    <a:gd name="T31" fmla="*/ 71062133 h 21598"/>
                    <a:gd name="T32" fmla="*/ 102785736 w 21598"/>
                    <a:gd name="T33" fmla="*/ 51392901 h 21598"/>
                    <a:gd name="T34" fmla="*/ 102785736 w 21598"/>
                    <a:gd name="T35" fmla="*/ 5139290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noFill/>
                <a:ln w="6350" cap="flat">
                  <a:solidFill>
                    <a:schemeClr val="bg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latin typeface="Roboto condensed"/>
                    <a:cs typeface="Roboto condensed"/>
                  </a:endParaRPr>
                </a:p>
              </p:txBody>
            </p:sp>
          </p:grpSp>
          <p:sp>
            <p:nvSpPr>
              <p:cNvPr id="101" name="AutoShape 15"/>
              <p:cNvSpPr>
                <a:spLocks/>
              </p:cNvSpPr>
              <p:nvPr/>
            </p:nvSpPr>
            <p:spPr bwMode="auto">
              <a:xfrm>
                <a:off x="6812818" y="3859882"/>
                <a:ext cx="1696321" cy="1942091"/>
              </a:xfrm>
              <a:custGeom>
                <a:avLst/>
                <a:gdLst>
                  <a:gd name="T0" fmla="*/ 2147483647 w 21600"/>
                  <a:gd name="T1" fmla="*/ 2033175307 h 21600"/>
                  <a:gd name="T2" fmla="*/ 1353391700 w 21600"/>
                  <a:gd name="T3" fmla="*/ 0 h 21600"/>
                  <a:gd name="T4" fmla="*/ 0 w 21600"/>
                  <a:gd name="T5" fmla="*/ 2033175307 h 21600"/>
                  <a:gd name="T6" fmla="*/ 1140106225 w 21600"/>
                  <a:gd name="T7" fmla="*/ 2147483647 h 21600"/>
                  <a:gd name="T8" fmla="*/ 1353391700 w 21600"/>
                  <a:gd name="T9" fmla="*/ 2147483647 h 21600"/>
                  <a:gd name="T10" fmla="*/ 1566677513 w 21600"/>
                  <a:gd name="T11" fmla="*/ 2147483647 h 21600"/>
                  <a:gd name="T12" fmla="*/ 2147483647 w 21600"/>
                  <a:gd name="T13" fmla="*/ 2033175307 h 21600"/>
                  <a:gd name="T14" fmla="*/ 2147483647 w 21600"/>
                  <a:gd name="T15" fmla="*/ 203317530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9455"/>
                    </a:moveTo>
                    <a:cubicBezTo>
                      <a:pt x="21600" y="4233"/>
                      <a:pt x="16765" y="0"/>
                      <a:pt x="10800" y="0"/>
                    </a:cubicBezTo>
                    <a:cubicBezTo>
                      <a:pt x="4835" y="0"/>
                      <a:pt x="0" y="4233"/>
                      <a:pt x="0" y="9455"/>
                    </a:cubicBezTo>
                    <a:cubicBezTo>
                      <a:pt x="0" y="14168"/>
                      <a:pt x="3944" y="18065"/>
                      <a:pt x="9098" y="18781"/>
                    </a:cubicBezTo>
                    <a:cubicBezTo>
                      <a:pt x="10099" y="19261"/>
                      <a:pt x="10800" y="20340"/>
                      <a:pt x="10800" y="21600"/>
                    </a:cubicBezTo>
                    <a:cubicBezTo>
                      <a:pt x="10800" y="20340"/>
                      <a:pt x="11501" y="19261"/>
                      <a:pt x="12502" y="18781"/>
                    </a:cubicBezTo>
                    <a:cubicBezTo>
                      <a:pt x="17657" y="18065"/>
                      <a:pt x="21600" y="14169"/>
                      <a:pt x="21600" y="9455"/>
                    </a:cubicBezTo>
                    <a:close/>
                    <a:moveTo>
                      <a:pt x="21600" y="9455"/>
                    </a:moveTo>
                  </a:path>
                </a:pathLst>
              </a:custGeom>
              <a:solidFill>
                <a:schemeClr val="accent1"/>
              </a:solidFill>
              <a:ln>
                <a:noFill/>
              </a:ln>
            </p:spPr>
            <p:txBody>
              <a:bodyPr lIns="0" tIns="0" rIns="0" bIns="0"/>
              <a:lstStyle/>
              <a:p>
                <a:endParaRPr lang="en-US">
                  <a:latin typeface="Roboto condensed"/>
                  <a:cs typeface="Roboto condensed"/>
                </a:endParaRPr>
              </a:p>
            </p:txBody>
          </p:sp>
          <p:cxnSp>
            <p:nvCxnSpPr>
              <p:cNvPr id="102" name="Straight Connector 101"/>
              <p:cNvCxnSpPr/>
              <p:nvPr/>
            </p:nvCxnSpPr>
            <p:spPr>
              <a:xfrm flipV="1">
                <a:off x="7647403" y="5936685"/>
                <a:ext cx="0" cy="1402523"/>
              </a:xfrm>
              <a:prstGeom prst="line">
                <a:avLst/>
              </a:prstGeom>
              <a:ln w="6350">
                <a:solidFill>
                  <a:schemeClr val="accent3">
                    <a:lumMod val="50000"/>
                  </a:schemeClr>
                </a:solidFill>
                <a:prstDash val="sysDash"/>
                <a:headEnd type="oval" w="sm" len="sm"/>
                <a:tailEnd type="oval" w="sm" len="sm"/>
              </a:ln>
            </p:spPr>
            <p:style>
              <a:lnRef idx="1">
                <a:schemeClr val="dk1"/>
              </a:lnRef>
              <a:fillRef idx="0">
                <a:schemeClr val="dk1"/>
              </a:fillRef>
              <a:effectRef idx="0">
                <a:schemeClr val="dk1"/>
              </a:effectRef>
              <a:fontRef idx="minor">
                <a:schemeClr val="tx1"/>
              </a:fontRef>
            </p:style>
          </p:cxnSp>
        </p:grpSp>
        <p:sp>
          <p:nvSpPr>
            <p:cNvPr id="95" name="Subtitle 2"/>
            <p:cNvSpPr txBox="1">
              <a:spLocks/>
            </p:cNvSpPr>
            <p:nvPr/>
          </p:nvSpPr>
          <p:spPr>
            <a:xfrm>
              <a:off x="7154925" y="3943387"/>
              <a:ext cx="1153997" cy="1107996"/>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zh-CN" altLang="en-US" sz="3600" b="1" dirty="0" smtClean="0">
                  <a:solidFill>
                    <a:schemeClr val="bg1"/>
                  </a:solidFill>
                  <a:latin typeface="微软雅黑" panose="020B0503020204020204" pitchFamily="34" charset="-122"/>
                  <a:cs typeface="Aparajita" panose="020B0604020202020204" pitchFamily="34" charset="0"/>
                </a:rPr>
                <a:t>金融机构</a:t>
              </a:r>
              <a:endParaRPr lang="en-US" sz="3600" b="1" dirty="0">
                <a:solidFill>
                  <a:schemeClr val="bg1"/>
                </a:solidFill>
                <a:latin typeface="微软雅黑" panose="020B0503020204020204" pitchFamily="34" charset="-122"/>
                <a:cs typeface="Aparajita" panose="020B0604020202020204" pitchFamily="34" charset="0"/>
              </a:endParaRPr>
            </a:p>
          </p:txBody>
        </p:sp>
      </p:grpSp>
      <p:sp>
        <p:nvSpPr>
          <p:cNvPr id="17" name="Left-Right Arrow 16"/>
          <p:cNvSpPr/>
          <p:nvPr/>
        </p:nvSpPr>
        <p:spPr>
          <a:xfrm rot="21331358">
            <a:off x="13695674" y="3173222"/>
            <a:ext cx="5467213" cy="282562"/>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4" name="Left-Right Arrow 133"/>
          <p:cNvSpPr/>
          <p:nvPr/>
        </p:nvSpPr>
        <p:spPr>
          <a:xfrm rot="1920467">
            <a:off x="12919861" y="4847269"/>
            <a:ext cx="3467771" cy="364044"/>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5" name="Left-Right Arrow 134"/>
          <p:cNvSpPr/>
          <p:nvPr/>
        </p:nvSpPr>
        <p:spPr>
          <a:xfrm rot="548925">
            <a:off x="17206362" y="6383468"/>
            <a:ext cx="1529148" cy="367710"/>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6" name="Left-Right Arrow 135"/>
          <p:cNvSpPr/>
          <p:nvPr/>
        </p:nvSpPr>
        <p:spPr>
          <a:xfrm rot="18672105">
            <a:off x="19932507" y="6506753"/>
            <a:ext cx="697422" cy="311069"/>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7" name="Left-Right Arrow 136"/>
          <p:cNvSpPr/>
          <p:nvPr/>
        </p:nvSpPr>
        <p:spPr>
          <a:xfrm rot="4255031">
            <a:off x="19413658" y="4384029"/>
            <a:ext cx="2065615" cy="298221"/>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8" name="Left-Right Arrow 137"/>
          <p:cNvSpPr/>
          <p:nvPr/>
        </p:nvSpPr>
        <p:spPr>
          <a:xfrm rot="755150" flipV="1">
            <a:off x="13495906" y="4443076"/>
            <a:ext cx="6879747" cy="334690"/>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9" name="Left-Right Arrow 138"/>
          <p:cNvSpPr/>
          <p:nvPr/>
        </p:nvSpPr>
        <p:spPr>
          <a:xfrm rot="5969547">
            <a:off x="18476680" y="4877368"/>
            <a:ext cx="2065615" cy="298221"/>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40" name="Left-Right Arrow 139"/>
          <p:cNvSpPr/>
          <p:nvPr/>
        </p:nvSpPr>
        <p:spPr>
          <a:xfrm rot="7500898">
            <a:off x="16566705" y="4589729"/>
            <a:ext cx="2925388" cy="305673"/>
          </a:xfrm>
          <a:prstGeom prst="lef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nvGrpSpPr>
          <p:cNvPr id="141" name="Group 140"/>
          <p:cNvGrpSpPr/>
          <p:nvPr/>
        </p:nvGrpSpPr>
        <p:grpSpPr>
          <a:xfrm>
            <a:off x="16450525" y="3083272"/>
            <a:ext cx="785969" cy="735086"/>
            <a:chOff x="998489" y="2241774"/>
            <a:chExt cx="256404" cy="239742"/>
          </a:xfrm>
          <a:solidFill>
            <a:schemeClr val="bg1"/>
          </a:solidFill>
        </p:grpSpPr>
        <p:sp>
          <p:nvSpPr>
            <p:cNvPr id="142"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43"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44"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45"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46"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47"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48"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49"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150"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18" name="TextBox 17"/>
          <p:cNvSpPr txBox="1"/>
          <p:nvPr/>
        </p:nvSpPr>
        <p:spPr>
          <a:xfrm>
            <a:off x="15853494" y="3830822"/>
            <a:ext cx="1980029" cy="523220"/>
          </a:xfrm>
          <a:prstGeom prst="rect">
            <a:avLst/>
          </a:prstGeom>
          <a:noFill/>
        </p:spPr>
        <p:txBody>
          <a:bodyPr wrap="none" rtlCol="0">
            <a:spAutoFit/>
          </a:bodyPr>
          <a:lstStyle/>
          <a:p>
            <a:r>
              <a:rPr lang="zh-CN" altLang="en-US" sz="2800" b="1" dirty="0" smtClean="0"/>
              <a:t>分布式账本</a:t>
            </a:r>
            <a:endParaRPr lang="en-US" sz="2800" b="1" dirty="0"/>
          </a:p>
        </p:txBody>
      </p:sp>
    </p:spTree>
    <p:extLst>
      <p:ext uri="{BB962C8B-B14F-4D97-AF65-F5344CB8AC3E}">
        <p14:creationId xmlns:p14="http://schemas.microsoft.com/office/powerpoint/2010/main" val="8763483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p:cTn id="7" dur="500" fill="hold"/>
                                        <p:tgtEl>
                                          <p:spTgt spid="141"/>
                                        </p:tgtEl>
                                        <p:attrNameLst>
                                          <p:attrName>ppt_w</p:attrName>
                                        </p:attrNameLst>
                                      </p:cBhvr>
                                      <p:tavLst>
                                        <p:tav tm="0">
                                          <p:val>
                                            <p:fltVal val="0"/>
                                          </p:val>
                                        </p:tav>
                                        <p:tav tm="100000">
                                          <p:val>
                                            <p:strVal val="#ppt_w"/>
                                          </p:val>
                                        </p:tav>
                                      </p:tavLst>
                                    </p:anim>
                                    <p:anim calcmode="lin" valueType="num">
                                      <p:cBhvr>
                                        <p:cTn id="8" dur="500" fill="hold"/>
                                        <p:tgtEl>
                                          <p:spTgt spid="141"/>
                                        </p:tgtEl>
                                        <p:attrNameLst>
                                          <p:attrName>ppt_h</p:attrName>
                                        </p:attrNameLst>
                                      </p:cBhvr>
                                      <p:tavLst>
                                        <p:tav tm="0">
                                          <p:val>
                                            <p:fltVal val="0"/>
                                          </p:val>
                                        </p:tav>
                                        <p:tav tm="100000">
                                          <p:val>
                                            <p:strVal val="#ppt_h"/>
                                          </p:val>
                                        </p:tav>
                                      </p:tavLst>
                                    </p:anim>
                                    <p:animEffect transition="in" filter="fade">
                                      <p:cBhvr>
                                        <p:cTn id="9"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26840" y="6934709"/>
            <a:ext cx="1914629" cy="1379173"/>
          </a:xfrm>
          <a:prstGeom prst="rect">
            <a:avLst/>
          </a:prstGeom>
        </p:spPr>
      </p:pic>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8156" y="6784572"/>
            <a:ext cx="3090644" cy="1679476"/>
          </a:xfrm>
          <a:prstGeom prst="rect">
            <a:avLst/>
          </a:prstGeom>
        </p:spPr>
      </p:pic>
      <p:sp>
        <p:nvSpPr>
          <p:cNvPr id="133" name="Pentagon 132"/>
          <p:cNvSpPr/>
          <p:nvPr/>
        </p:nvSpPr>
        <p:spPr>
          <a:xfrm rot="16200000" flipV="1">
            <a:off x="9505468" y="5250700"/>
            <a:ext cx="718174" cy="201676"/>
          </a:xfrm>
          <a:prstGeom prst="homePlate">
            <a:avLst/>
          </a:prstGeom>
          <a:gradFill flip="none" rotWithShape="1">
            <a:gsLst>
              <a:gs pos="0">
                <a:schemeClr val="bg1"/>
              </a:gs>
              <a:gs pos="74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sp>
        <p:nvSpPr>
          <p:cNvPr id="165" name="Pentagon 164"/>
          <p:cNvSpPr/>
          <p:nvPr/>
        </p:nvSpPr>
        <p:spPr>
          <a:xfrm rot="16200000" flipV="1">
            <a:off x="10564950" y="5270066"/>
            <a:ext cx="718174" cy="201676"/>
          </a:xfrm>
          <a:prstGeom prst="homePlate">
            <a:avLst/>
          </a:prstGeom>
          <a:gradFill flip="none" rotWithShape="1">
            <a:gsLst>
              <a:gs pos="0">
                <a:schemeClr val="bg1"/>
              </a:gs>
              <a:gs pos="74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pic>
        <p:nvPicPr>
          <p:cNvPr id="166" name="Picture 1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4014" y="1870139"/>
            <a:ext cx="1004458" cy="752330"/>
          </a:xfrm>
          <a:prstGeom prst="rect">
            <a:avLst/>
          </a:prstGeom>
        </p:spPr>
      </p:pic>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29357" y="1843097"/>
            <a:ext cx="438104" cy="806410"/>
          </a:xfrm>
          <a:prstGeom prst="rect">
            <a:avLst/>
          </a:prstGeom>
        </p:spPr>
      </p:pic>
      <p:pic>
        <p:nvPicPr>
          <p:cNvPr id="16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027406" y="1870138"/>
            <a:ext cx="1076082" cy="915880"/>
          </a:xfrm>
          <a:prstGeom prst="rect">
            <a:avLst/>
          </a:prstGeom>
        </p:spPr>
      </p:pic>
      <p:pic>
        <p:nvPicPr>
          <p:cNvPr id="169" name="Picture 1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56977" y="1889861"/>
            <a:ext cx="829728" cy="712886"/>
          </a:xfrm>
          <a:prstGeom prst="rect">
            <a:avLst/>
          </a:prstGeom>
        </p:spPr>
      </p:pic>
      <p:pic>
        <p:nvPicPr>
          <p:cNvPr id="170" name="Picture 1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61124" y="2016284"/>
            <a:ext cx="808290" cy="687956"/>
          </a:xfrm>
          <a:prstGeom prst="rect">
            <a:avLst/>
          </a:prstGeom>
        </p:spPr>
      </p:pic>
      <p:sp>
        <p:nvSpPr>
          <p:cNvPr id="171" name="Right Bracket 170"/>
          <p:cNvSpPr/>
          <p:nvPr/>
        </p:nvSpPr>
        <p:spPr>
          <a:xfrm rot="5400000">
            <a:off x="10907409" y="346803"/>
            <a:ext cx="275312" cy="5457650"/>
          </a:xfrm>
          <a:prstGeom prst="rightBracket">
            <a:avLst>
              <a:gd name="adj" fmla="val 100925"/>
            </a:avLst>
          </a:prstGeom>
          <a:ln w="1270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2800"/>
          </a:p>
        </p:txBody>
      </p:sp>
      <p:sp>
        <p:nvSpPr>
          <p:cNvPr id="173" name="Pentagon 172"/>
          <p:cNvSpPr/>
          <p:nvPr/>
        </p:nvSpPr>
        <p:spPr>
          <a:xfrm rot="5400000">
            <a:off x="10654081" y="3481798"/>
            <a:ext cx="539916" cy="201672"/>
          </a:xfrm>
          <a:prstGeom prst="homePlate">
            <a:avLst/>
          </a:prstGeom>
          <a:gradFill flip="none" rotWithShape="1">
            <a:gsLst>
              <a:gs pos="0">
                <a:schemeClr val="bg1"/>
              </a:gs>
              <a:gs pos="74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pic>
        <p:nvPicPr>
          <p:cNvPr id="179" name="Picture 1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63352" y="3797057"/>
            <a:ext cx="3417042" cy="1222870"/>
          </a:xfrm>
          <a:prstGeom prst="rect">
            <a:avLst/>
          </a:prstGeom>
        </p:spPr>
      </p:pic>
      <p:sp>
        <p:nvSpPr>
          <p:cNvPr id="180" name="TextBox 179"/>
          <p:cNvSpPr txBox="1"/>
          <p:nvPr/>
        </p:nvSpPr>
        <p:spPr>
          <a:xfrm>
            <a:off x="11554979" y="1216280"/>
            <a:ext cx="902811" cy="523220"/>
          </a:xfrm>
          <a:prstGeom prst="rect">
            <a:avLst/>
          </a:prstGeom>
          <a:noFill/>
        </p:spPr>
        <p:txBody>
          <a:bodyPr wrap="none" rtlCol="0">
            <a:spAutoFit/>
          </a:bodyPr>
          <a:lstStyle/>
          <a:p>
            <a:r>
              <a:rPr lang="zh-CN" altLang="en-US" sz="2800" dirty="0"/>
              <a:t>移动</a:t>
            </a:r>
            <a:endParaRPr lang="en-CA" sz="2800" dirty="0"/>
          </a:p>
        </p:txBody>
      </p:sp>
      <p:sp>
        <p:nvSpPr>
          <p:cNvPr id="182" name="TextBox 181"/>
          <p:cNvSpPr txBox="1"/>
          <p:nvPr/>
        </p:nvSpPr>
        <p:spPr>
          <a:xfrm>
            <a:off x="7860226" y="1241210"/>
            <a:ext cx="902811" cy="523220"/>
          </a:xfrm>
          <a:prstGeom prst="rect">
            <a:avLst/>
          </a:prstGeom>
          <a:noFill/>
        </p:spPr>
        <p:txBody>
          <a:bodyPr wrap="none" rtlCol="0">
            <a:spAutoFit/>
          </a:bodyPr>
          <a:lstStyle/>
          <a:p>
            <a:r>
              <a:rPr lang="zh-CN" altLang="en-US" sz="2800" dirty="0"/>
              <a:t>桌面</a:t>
            </a:r>
            <a:endParaRPr lang="en-CA" sz="2800" dirty="0"/>
          </a:p>
        </p:txBody>
      </p:sp>
      <p:sp>
        <p:nvSpPr>
          <p:cNvPr id="183" name="TextBox 182"/>
          <p:cNvSpPr txBox="1"/>
          <p:nvPr/>
        </p:nvSpPr>
        <p:spPr>
          <a:xfrm>
            <a:off x="9144977" y="912696"/>
            <a:ext cx="1980029" cy="954107"/>
          </a:xfrm>
          <a:prstGeom prst="rect">
            <a:avLst/>
          </a:prstGeom>
          <a:noFill/>
        </p:spPr>
        <p:txBody>
          <a:bodyPr wrap="none" rtlCol="0">
            <a:spAutoFit/>
          </a:bodyPr>
          <a:lstStyle/>
          <a:p>
            <a:pPr algn="ctr"/>
            <a:r>
              <a:rPr lang="zh-CN" altLang="en-US" sz="2800" dirty="0"/>
              <a:t>区块链钱</a:t>
            </a:r>
            <a:r>
              <a:rPr lang="zh-CN" altLang="en-US" sz="2800" dirty="0" smtClean="0"/>
              <a:t>包</a:t>
            </a:r>
            <a:endParaRPr lang="en-US" altLang="zh-CN" sz="2800" dirty="0" smtClean="0"/>
          </a:p>
          <a:p>
            <a:pPr algn="ctr"/>
            <a:r>
              <a:rPr lang="zh-CN" altLang="en-US" sz="2800" dirty="0" smtClean="0"/>
              <a:t>／客户端</a:t>
            </a:r>
            <a:endParaRPr lang="en-CA" sz="2800" dirty="0"/>
          </a:p>
        </p:txBody>
      </p:sp>
      <p:sp>
        <p:nvSpPr>
          <p:cNvPr id="184" name="TextBox 183"/>
          <p:cNvSpPr txBox="1"/>
          <p:nvPr/>
        </p:nvSpPr>
        <p:spPr>
          <a:xfrm>
            <a:off x="13164081" y="984663"/>
            <a:ext cx="1620957" cy="954107"/>
          </a:xfrm>
          <a:prstGeom prst="rect">
            <a:avLst/>
          </a:prstGeom>
          <a:noFill/>
        </p:spPr>
        <p:txBody>
          <a:bodyPr wrap="none" rtlCol="0">
            <a:spAutoFit/>
          </a:bodyPr>
          <a:lstStyle/>
          <a:p>
            <a:r>
              <a:rPr lang="zh-CN" altLang="en-US" sz="2800" dirty="0" smtClean="0"/>
              <a:t>金融机构</a:t>
            </a:r>
            <a:endParaRPr lang="en-US" altLang="zh-CN" sz="2800" dirty="0" smtClean="0"/>
          </a:p>
          <a:p>
            <a:r>
              <a:rPr lang="zh-CN" altLang="en-US" sz="2800" dirty="0" smtClean="0"/>
              <a:t>专有设备</a:t>
            </a:r>
            <a:endParaRPr lang="en-CA" sz="2800" dirty="0"/>
          </a:p>
        </p:txBody>
      </p:sp>
      <p:pic>
        <p:nvPicPr>
          <p:cNvPr id="210" name="Picture 20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47201" y="3852586"/>
            <a:ext cx="1020168" cy="1228716"/>
          </a:xfrm>
          <a:prstGeom prst="rect">
            <a:avLst/>
          </a:prstGeom>
        </p:spPr>
      </p:pic>
      <p:sp>
        <p:nvSpPr>
          <p:cNvPr id="211" name="TextBox 210"/>
          <p:cNvSpPr txBox="1"/>
          <p:nvPr/>
        </p:nvSpPr>
        <p:spPr>
          <a:xfrm>
            <a:off x="8108451" y="3484024"/>
            <a:ext cx="2339102" cy="523220"/>
          </a:xfrm>
          <a:prstGeom prst="rect">
            <a:avLst/>
          </a:prstGeom>
          <a:noFill/>
        </p:spPr>
        <p:txBody>
          <a:bodyPr wrap="none" rtlCol="0">
            <a:spAutoFit/>
          </a:bodyPr>
          <a:lstStyle/>
          <a:p>
            <a:r>
              <a:rPr lang="zh-CN" altLang="en-US" sz="2800" dirty="0" smtClean="0"/>
              <a:t>企业专用</a:t>
            </a:r>
            <a:r>
              <a:rPr lang="zh-CN" altLang="en-US" sz="2800" dirty="0"/>
              <a:t>网络</a:t>
            </a:r>
            <a:endParaRPr lang="en-CA" sz="2800" dirty="0"/>
          </a:p>
        </p:txBody>
      </p:sp>
      <p:sp>
        <p:nvSpPr>
          <p:cNvPr id="212" name="Right Bracket 211"/>
          <p:cNvSpPr/>
          <p:nvPr/>
        </p:nvSpPr>
        <p:spPr>
          <a:xfrm rot="5400000">
            <a:off x="10832249" y="5233731"/>
            <a:ext cx="384500" cy="8016190"/>
          </a:xfrm>
          <a:prstGeom prst="rightBracket">
            <a:avLst>
              <a:gd name="adj" fmla="val 100925"/>
            </a:avLst>
          </a:prstGeom>
          <a:ln w="1270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2800"/>
          </a:p>
        </p:txBody>
      </p:sp>
      <p:sp>
        <p:nvSpPr>
          <p:cNvPr id="213" name="Right Bracket 212"/>
          <p:cNvSpPr/>
          <p:nvPr/>
        </p:nvSpPr>
        <p:spPr>
          <a:xfrm rot="16200000" flipV="1">
            <a:off x="10826416" y="2027567"/>
            <a:ext cx="442378" cy="7969982"/>
          </a:xfrm>
          <a:prstGeom prst="rightBracket">
            <a:avLst>
              <a:gd name="adj" fmla="val 100925"/>
            </a:avLst>
          </a:prstGeom>
          <a:ln w="1270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2800"/>
          </a:p>
        </p:txBody>
      </p:sp>
      <p:sp>
        <p:nvSpPr>
          <p:cNvPr id="214" name="Pentagon 213"/>
          <p:cNvSpPr/>
          <p:nvPr/>
        </p:nvSpPr>
        <p:spPr>
          <a:xfrm rot="16200000" flipV="1">
            <a:off x="12151588" y="5308732"/>
            <a:ext cx="718174" cy="201676"/>
          </a:xfrm>
          <a:prstGeom prst="homePlate">
            <a:avLst/>
          </a:prstGeom>
          <a:gradFill flip="none" rotWithShape="1">
            <a:gsLst>
              <a:gs pos="0">
                <a:schemeClr val="bg1"/>
              </a:gs>
              <a:gs pos="74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pic>
        <p:nvPicPr>
          <p:cNvPr id="215" name="Picture 214"/>
          <p:cNvPicPr>
            <a:picLocks noChangeAspect="1"/>
          </p:cNvPicPr>
          <p:nvPr/>
        </p:nvPicPr>
        <p:blipFill>
          <a:blip r:embed="rId11"/>
          <a:stretch>
            <a:fillRect/>
          </a:stretch>
        </p:blipFill>
        <p:spPr>
          <a:xfrm>
            <a:off x="11075921" y="6469837"/>
            <a:ext cx="1605824" cy="1855438"/>
          </a:xfrm>
          <a:prstGeom prst="rect">
            <a:avLst/>
          </a:prstGeom>
        </p:spPr>
      </p:pic>
      <p:pic>
        <p:nvPicPr>
          <p:cNvPr id="216" name="Picture 215"/>
          <p:cNvPicPr>
            <a:picLocks noChangeAspect="1"/>
          </p:cNvPicPr>
          <p:nvPr/>
        </p:nvPicPr>
        <p:blipFill>
          <a:blip r:embed="rId12"/>
          <a:stretch>
            <a:fillRect/>
          </a:stretch>
        </p:blipFill>
        <p:spPr>
          <a:xfrm>
            <a:off x="9806870" y="8022502"/>
            <a:ext cx="871716" cy="934858"/>
          </a:xfrm>
          <a:prstGeom prst="rect">
            <a:avLst/>
          </a:prstGeom>
        </p:spPr>
      </p:pic>
      <p:sp>
        <p:nvSpPr>
          <p:cNvPr id="217" name="TextBox 216"/>
          <p:cNvSpPr txBox="1"/>
          <p:nvPr/>
        </p:nvSpPr>
        <p:spPr>
          <a:xfrm>
            <a:off x="10917672" y="8329740"/>
            <a:ext cx="3285402" cy="830997"/>
          </a:xfrm>
          <a:prstGeom prst="rect">
            <a:avLst/>
          </a:prstGeom>
          <a:noFill/>
        </p:spPr>
        <p:txBody>
          <a:bodyPr wrap="square" rtlCol="0">
            <a:spAutoFit/>
          </a:bodyPr>
          <a:lstStyle/>
          <a:p>
            <a:pPr algn="ctr"/>
            <a:r>
              <a:rPr lang="zh-CN" altLang="en-US" sz="2400" dirty="0" smtClean="0"/>
              <a:t>区块链系统</a:t>
            </a:r>
            <a:r>
              <a:rPr lang="zh-CN" altLang="en-US" sz="2400" dirty="0"/>
              <a:t>服务器</a:t>
            </a:r>
            <a:endParaRPr lang="en-US" altLang="zh-CN" sz="2400" dirty="0"/>
          </a:p>
          <a:p>
            <a:pPr algn="ctr"/>
            <a:r>
              <a:rPr lang="zh-CN" altLang="en-US" sz="2400" dirty="0"/>
              <a:t>及中间件服务</a:t>
            </a:r>
            <a:endParaRPr lang="en-US" altLang="zh-CN" sz="2400" dirty="0"/>
          </a:p>
        </p:txBody>
      </p:sp>
      <p:sp>
        <p:nvSpPr>
          <p:cNvPr id="218" name="TextBox 217"/>
          <p:cNvSpPr txBox="1"/>
          <p:nvPr/>
        </p:nvSpPr>
        <p:spPr>
          <a:xfrm>
            <a:off x="8911212" y="8796796"/>
            <a:ext cx="2361544" cy="523220"/>
          </a:xfrm>
          <a:prstGeom prst="rect">
            <a:avLst/>
          </a:prstGeom>
          <a:noFill/>
        </p:spPr>
        <p:txBody>
          <a:bodyPr wrap="none" rtlCol="0">
            <a:spAutoFit/>
          </a:bodyPr>
          <a:lstStyle/>
          <a:p>
            <a:r>
              <a:rPr lang="zh-CN" altLang="en-US" sz="2800" dirty="0" smtClean="0"/>
              <a:t>金融业务引擎</a:t>
            </a:r>
            <a:endParaRPr lang="en-US" altLang="zh-CN" sz="2800" dirty="0"/>
          </a:p>
        </p:txBody>
      </p:sp>
      <p:pic>
        <p:nvPicPr>
          <p:cNvPr id="219" name="Picture 218"/>
          <p:cNvPicPr>
            <a:picLocks noChangeAspect="1"/>
          </p:cNvPicPr>
          <p:nvPr/>
        </p:nvPicPr>
        <p:blipFill>
          <a:blip r:embed="rId13"/>
          <a:stretch>
            <a:fillRect/>
          </a:stretch>
        </p:blipFill>
        <p:spPr>
          <a:xfrm>
            <a:off x="9499676" y="6308337"/>
            <a:ext cx="963316" cy="952470"/>
          </a:xfrm>
          <a:prstGeom prst="rect">
            <a:avLst/>
          </a:prstGeom>
        </p:spPr>
      </p:pic>
      <p:sp>
        <p:nvSpPr>
          <p:cNvPr id="229" name="TextBox 228"/>
          <p:cNvSpPr txBox="1"/>
          <p:nvPr/>
        </p:nvSpPr>
        <p:spPr>
          <a:xfrm>
            <a:off x="8818472" y="7232479"/>
            <a:ext cx="2339103" cy="830997"/>
          </a:xfrm>
          <a:prstGeom prst="rect">
            <a:avLst/>
          </a:prstGeom>
          <a:noFill/>
        </p:spPr>
        <p:txBody>
          <a:bodyPr wrap="none" rtlCol="0">
            <a:spAutoFit/>
          </a:bodyPr>
          <a:lstStyle/>
          <a:p>
            <a:pPr algn="ctr"/>
            <a:r>
              <a:rPr lang="zh-CN" altLang="en-US" sz="2400" dirty="0" smtClean="0"/>
              <a:t>供应链金融</a:t>
            </a:r>
            <a:endParaRPr lang="en-US" altLang="zh-CN" sz="2400" dirty="0" smtClean="0"/>
          </a:p>
          <a:p>
            <a:pPr algn="ctr"/>
            <a:r>
              <a:rPr lang="zh-CN" altLang="en-US" sz="2400" dirty="0" smtClean="0"/>
              <a:t>业务系统服务器</a:t>
            </a:r>
            <a:endParaRPr lang="en-US" altLang="zh-CN" sz="2400" dirty="0"/>
          </a:p>
        </p:txBody>
      </p:sp>
      <p:sp>
        <p:nvSpPr>
          <p:cNvPr id="230" name="Pentagon 229"/>
          <p:cNvSpPr/>
          <p:nvPr/>
        </p:nvSpPr>
        <p:spPr>
          <a:xfrm rot="5400000">
            <a:off x="8439693" y="9708166"/>
            <a:ext cx="539916" cy="201672"/>
          </a:xfrm>
          <a:prstGeom prst="homePlate">
            <a:avLst/>
          </a:prstGeom>
          <a:gradFill flip="none" rotWithShape="1">
            <a:gsLst>
              <a:gs pos="0">
                <a:schemeClr val="bg1"/>
              </a:gs>
              <a:gs pos="74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sp>
        <p:nvSpPr>
          <p:cNvPr id="231" name="TextBox 230"/>
          <p:cNvSpPr txBox="1"/>
          <p:nvPr/>
        </p:nvSpPr>
        <p:spPr>
          <a:xfrm>
            <a:off x="15584154" y="5489337"/>
            <a:ext cx="3057247" cy="523220"/>
          </a:xfrm>
          <a:prstGeom prst="rect">
            <a:avLst/>
          </a:prstGeom>
          <a:noFill/>
        </p:spPr>
        <p:txBody>
          <a:bodyPr wrap="none" rtlCol="0">
            <a:spAutoFit/>
          </a:bodyPr>
          <a:lstStyle/>
          <a:p>
            <a:r>
              <a:rPr lang="zh-CN" altLang="en-US" sz="2800" b="1" dirty="0" smtClean="0">
                <a:solidFill>
                  <a:schemeClr val="accent6">
                    <a:lumMod val="50000"/>
                  </a:schemeClr>
                </a:solidFill>
                <a:effectLst>
                  <a:outerShdw blurRad="38100" dist="38100" dir="2700000" algn="tl">
                    <a:srgbClr val="000000">
                      <a:alpha val="43137"/>
                    </a:srgbClr>
                  </a:outerShdw>
                </a:effectLst>
              </a:rPr>
              <a:t>行业联盟运营管控</a:t>
            </a:r>
            <a:endParaRPr lang="en-US" altLang="zh-CN" sz="2800" b="1" dirty="0">
              <a:solidFill>
                <a:schemeClr val="accent6">
                  <a:lumMod val="50000"/>
                </a:schemeClr>
              </a:solidFill>
              <a:effectLst>
                <a:outerShdw blurRad="38100" dist="38100" dir="2700000" algn="tl">
                  <a:srgbClr val="000000">
                    <a:alpha val="43137"/>
                  </a:srgbClr>
                </a:outerShdw>
              </a:effectLst>
            </a:endParaRPr>
          </a:p>
        </p:txBody>
      </p:sp>
      <p:sp>
        <p:nvSpPr>
          <p:cNvPr id="232" name="Left-Right Arrow 231"/>
          <p:cNvSpPr/>
          <p:nvPr/>
        </p:nvSpPr>
        <p:spPr>
          <a:xfrm>
            <a:off x="13493680" y="7367051"/>
            <a:ext cx="1133160" cy="500396"/>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pic>
        <p:nvPicPr>
          <p:cNvPr id="233" name="Picture 2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8967" y="9954136"/>
            <a:ext cx="2633188" cy="1896776"/>
          </a:xfrm>
          <a:prstGeom prst="rect">
            <a:avLst/>
          </a:prstGeom>
        </p:spPr>
      </p:pic>
      <p:sp>
        <p:nvSpPr>
          <p:cNvPr id="234" name="TextBox 233"/>
          <p:cNvSpPr txBox="1"/>
          <p:nvPr/>
        </p:nvSpPr>
        <p:spPr>
          <a:xfrm>
            <a:off x="10917313" y="12163005"/>
            <a:ext cx="3775393" cy="954107"/>
          </a:xfrm>
          <a:prstGeom prst="rect">
            <a:avLst/>
          </a:prstGeom>
          <a:noFill/>
        </p:spPr>
        <p:txBody>
          <a:bodyPr wrap="none" rtlCol="0">
            <a:spAutoFit/>
          </a:bodyPr>
          <a:lstStyle/>
          <a:p>
            <a:pPr algn="ctr"/>
            <a:r>
              <a:rPr lang="zh-CN" altLang="en-US" sz="2800" dirty="0"/>
              <a:t>金融</a:t>
            </a:r>
            <a:r>
              <a:rPr lang="zh-CN" altLang="en-US" sz="2800" dirty="0" smtClean="0"/>
              <a:t>服务（数字货币）</a:t>
            </a:r>
            <a:endParaRPr lang="en-US" altLang="zh-CN" sz="2800" dirty="0"/>
          </a:p>
          <a:p>
            <a:pPr algn="ctr"/>
            <a:r>
              <a:rPr lang="zh-CN" altLang="en-US" sz="2800" dirty="0" smtClean="0"/>
              <a:t>定制化私有链</a:t>
            </a:r>
            <a:endParaRPr lang="en-US" altLang="zh-CN" sz="2800" dirty="0"/>
          </a:p>
        </p:txBody>
      </p:sp>
      <p:pic>
        <p:nvPicPr>
          <p:cNvPr id="235" name="Picture 2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334" y="10177647"/>
            <a:ext cx="3247318" cy="1764614"/>
          </a:xfrm>
          <a:prstGeom prst="rect">
            <a:avLst/>
          </a:prstGeom>
        </p:spPr>
      </p:pic>
      <p:sp>
        <p:nvSpPr>
          <p:cNvPr id="236" name="TextBox 235"/>
          <p:cNvSpPr txBox="1"/>
          <p:nvPr/>
        </p:nvSpPr>
        <p:spPr>
          <a:xfrm>
            <a:off x="6391866" y="11988295"/>
            <a:ext cx="4094839" cy="523220"/>
          </a:xfrm>
          <a:prstGeom prst="rect">
            <a:avLst/>
          </a:prstGeom>
          <a:noFill/>
        </p:spPr>
        <p:txBody>
          <a:bodyPr wrap="none" rtlCol="0">
            <a:spAutoFit/>
          </a:bodyPr>
          <a:lstStyle/>
          <a:p>
            <a:pPr algn="ctr"/>
            <a:r>
              <a:rPr lang="en-US" altLang="zh-CN" sz="2800" dirty="0" smtClean="0"/>
              <a:t>IPFS</a:t>
            </a:r>
            <a:r>
              <a:rPr lang="zh-CN" altLang="en-US" sz="2800" dirty="0" smtClean="0"/>
              <a:t>／分布式文件服务器</a:t>
            </a:r>
            <a:endParaRPr lang="en-US" altLang="zh-CN" sz="2800" dirty="0"/>
          </a:p>
        </p:txBody>
      </p:sp>
      <p:sp>
        <p:nvSpPr>
          <p:cNvPr id="237" name="Pentagon 236"/>
          <p:cNvSpPr/>
          <p:nvPr/>
        </p:nvSpPr>
        <p:spPr>
          <a:xfrm rot="5400000">
            <a:off x="12331715" y="9708166"/>
            <a:ext cx="539916" cy="201672"/>
          </a:xfrm>
          <a:prstGeom prst="homePlate">
            <a:avLst/>
          </a:prstGeom>
          <a:gradFill flip="none" rotWithShape="1">
            <a:gsLst>
              <a:gs pos="0">
                <a:schemeClr val="bg1"/>
              </a:gs>
              <a:gs pos="74000">
                <a:schemeClr val="accent2"/>
              </a:gs>
              <a:gs pos="100000">
                <a:schemeClr val="accent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sp>
        <p:nvSpPr>
          <p:cNvPr id="238" name="Left-Right Arrow 237"/>
          <p:cNvSpPr/>
          <p:nvPr/>
        </p:nvSpPr>
        <p:spPr>
          <a:xfrm rot="5400000">
            <a:off x="16587977" y="9044783"/>
            <a:ext cx="978519" cy="338726"/>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pic>
        <p:nvPicPr>
          <p:cNvPr id="239" name="Picture 23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502045" y="8724887"/>
            <a:ext cx="812436" cy="978518"/>
          </a:xfrm>
          <a:prstGeom prst="rect">
            <a:avLst/>
          </a:prstGeom>
        </p:spPr>
      </p:pic>
      <p:pic>
        <p:nvPicPr>
          <p:cNvPr id="240" name="Picture 23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6471765" y="10026816"/>
            <a:ext cx="2025066" cy="1770618"/>
          </a:xfrm>
          <a:prstGeom prst="rect">
            <a:avLst/>
          </a:prstGeom>
        </p:spPr>
      </p:pic>
      <p:sp>
        <p:nvSpPr>
          <p:cNvPr id="241" name="TextBox 240"/>
          <p:cNvSpPr txBox="1"/>
          <p:nvPr/>
        </p:nvSpPr>
        <p:spPr>
          <a:xfrm>
            <a:off x="3921403" y="5802115"/>
            <a:ext cx="1980029" cy="523220"/>
          </a:xfrm>
          <a:prstGeom prst="rect">
            <a:avLst/>
          </a:prstGeom>
          <a:noFill/>
        </p:spPr>
        <p:txBody>
          <a:bodyPr wrap="none" rtlCol="0">
            <a:spAutoFit/>
          </a:bodyPr>
          <a:lstStyle/>
          <a:p>
            <a:r>
              <a:rPr lang="zh-CN" altLang="en-US" sz="2800" b="1" dirty="0">
                <a:solidFill>
                  <a:schemeClr val="accent6">
                    <a:lumMod val="50000"/>
                  </a:schemeClr>
                </a:solidFill>
                <a:effectLst>
                  <a:outerShdw blurRad="38100" dist="38100" dir="2700000" algn="tl">
                    <a:srgbClr val="000000">
                      <a:alpha val="43137"/>
                    </a:srgbClr>
                  </a:outerShdw>
                </a:effectLst>
              </a:rPr>
              <a:t>政府</a:t>
            </a:r>
            <a:r>
              <a:rPr lang="zh-CN" altLang="en-US" sz="2800" b="1" dirty="0" smtClean="0">
                <a:solidFill>
                  <a:schemeClr val="accent6">
                    <a:lumMod val="50000"/>
                  </a:schemeClr>
                </a:solidFill>
                <a:effectLst>
                  <a:outerShdw blurRad="38100" dist="38100" dir="2700000" algn="tl">
                    <a:srgbClr val="000000">
                      <a:alpha val="43137"/>
                    </a:srgbClr>
                  </a:outerShdw>
                </a:effectLst>
              </a:rPr>
              <a:t>专有链</a:t>
            </a:r>
            <a:endParaRPr lang="en-US" altLang="zh-CN" sz="2800" b="1" dirty="0">
              <a:solidFill>
                <a:schemeClr val="accent6">
                  <a:lumMod val="50000"/>
                </a:schemeClr>
              </a:solidFill>
              <a:effectLst>
                <a:outerShdw blurRad="38100" dist="38100" dir="2700000" algn="tl">
                  <a:srgbClr val="000000">
                    <a:alpha val="43137"/>
                  </a:srgbClr>
                </a:outerShdw>
              </a:effectLst>
            </a:endParaRPr>
          </a:p>
        </p:txBody>
      </p:sp>
      <p:sp>
        <p:nvSpPr>
          <p:cNvPr id="242" name="Left-Right Arrow 241"/>
          <p:cNvSpPr/>
          <p:nvPr/>
        </p:nvSpPr>
        <p:spPr>
          <a:xfrm>
            <a:off x="7341438" y="7285887"/>
            <a:ext cx="1133160" cy="500396"/>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sp>
        <p:nvSpPr>
          <p:cNvPr id="243" name="TextBox 242"/>
          <p:cNvSpPr txBox="1"/>
          <p:nvPr/>
        </p:nvSpPr>
        <p:spPr>
          <a:xfrm>
            <a:off x="16152957" y="12120844"/>
            <a:ext cx="2698175" cy="523220"/>
          </a:xfrm>
          <a:prstGeom prst="rect">
            <a:avLst/>
          </a:prstGeom>
          <a:noFill/>
        </p:spPr>
        <p:txBody>
          <a:bodyPr wrap="none" rtlCol="0">
            <a:spAutoFit/>
          </a:bodyPr>
          <a:lstStyle/>
          <a:p>
            <a:r>
              <a:rPr lang="zh-CN" altLang="en-US" sz="2800" smtClean="0"/>
              <a:t>公共价值区</a:t>
            </a:r>
            <a:r>
              <a:rPr lang="zh-CN" altLang="en-US" sz="2800" dirty="0" smtClean="0"/>
              <a:t>块链</a:t>
            </a:r>
            <a:endParaRPr lang="en-US" altLang="zh-CN" sz="2800" dirty="0"/>
          </a:p>
        </p:txBody>
      </p:sp>
      <p:sp>
        <p:nvSpPr>
          <p:cNvPr id="244" name="TextBox 243"/>
          <p:cNvSpPr txBox="1"/>
          <p:nvPr/>
        </p:nvSpPr>
        <p:spPr>
          <a:xfrm>
            <a:off x="1012013" y="929101"/>
            <a:ext cx="6137766" cy="1938992"/>
          </a:xfrm>
          <a:prstGeom prst="rect">
            <a:avLst/>
          </a:prstGeom>
          <a:noFill/>
        </p:spPr>
        <p:txBody>
          <a:bodyPr wrap="square" rtlCol="0">
            <a:spAutoFit/>
          </a:bodyPr>
          <a:lstStyle/>
          <a:p>
            <a:pPr algn="ctr"/>
            <a:r>
              <a:rPr lang="zh-CN" altLang="en-US" sz="6000" dirty="0" smtClean="0">
                <a:effectLst>
                  <a:outerShdw blurRad="38100" dist="38100" dir="2700000" algn="tl">
                    <a:srgbClr val="000000">
                      <a:alpha val="43137"/>
                    </a:srgbClr>
                  </a:outerShdw>
                </a:effectLst>
              </a:rPr>
              <a:t>区块链金融平台系统</a:t>
            </a:r>
            <a:r>
              <a:rPr lang="zh-CN" altLang="en-US" sz="6000" dirty="0">
                <a:effectLst>
                  <a:outerShdw blurRad="38100" dist="38100" dir="2700000" algn="tl">
                    <a:srgbClr val="000000">
                      <a:alpha val="43137"/>
                    </a:srgbClr>
                  </a:outerShdw>
                </a:effectLst>
              </a:rPr>
              <a:t>部署图</a:t>
            </a:r>
            <a:endParaRPr lang="en-CA" sz="6000" dirty="0">
              <a:effectLst>
                <a:outerShdw blurRad="38100" dist="38100" dir="2700000" algn="tl">
                  <a:srgbClr val="000000">
                    <a:alpha val="43137"/>
                  </a:srgbClr>
                </a:outerShdw>
              </a:effectLst>
            </a:endParaRPr>
          </a:p>
        </p:txBody>
      </p:sp>
      <p:pic>
        <p:nvPicPr>
          <p:cNvPr id="245" name="Picture 24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flipH="1">
            <a:off x="4292208" y="9703405"/>
            <a:ext cx="1568314" cy="1334832"/>
          </a:xfrm>
          <a:prstGeom prst="rect">
            <a:avLst/>
          </a:prstGeom>
        </p:spPr>
      </p:pic>
      <p:sp>
        <p:nvSpPr>
          <p:cNvPr id="246" name="TextBox 245"/>
          <p:cNvSpPr txBox="1"/>
          <p:nvPr/>
        </p:nvSpPr>
        <p:spPr>
          <a:xfrm>
            <a:off x="2564877" y="10196989"/>
            <a:ext cx="1620957" cy="523220"/>
          </a:xfrm>
          <a:prstGeom prst="rect">
            <a:avLst/>
          </a:prstGeom>
          <a:noFill/>
        </p:spPr>
        <p:txBody>
          <a:bodyPr wrap="none" rtlCol="0">
            <a:spAutoFit/>
          </a:bodyPr>
          <a:lstStyle/>
          <a:p>
            <a:r>
              <a:rPr lang="zh-CN" altLang="en-US" sz="2800" dirty="0" smtClean="0"/>
              <a:t>平台管理</a:t>
            </a:r>
            <a:endParaRPr lang="en-US" altLang="zh-CN" sz="2800" dirty="0"/>
          </a:p>
        </p:txBody>
      </p:sp>
      <p:sp>
        <p:nvSpPr>
          <p:cNvPr id="247" name="TextBox 246"/>
          <p:cNvSpPr txBox="1"/>
          <p:nvPr/>
        </p:nvSpPr>
        <p:spPr>
          <a:xfrm>
            <a:off x="11646541" y="3715612"/>
            <a:ext cx="1980029" cy="523220"/>
          </a:xfrm>
          <a:prstGeom prst="rect">
            <a:avLst/>
          </a:prstGeom>
          <a:noFill/>
        </p:spPr>
        <p:txBody>
          <a:bodyPr wrap="none" rtlCol="0">
            <a:spAutoFit/>
          </a:bodyPr>
          <a:lstStyle/>
          <a:p>
            <a:r>
              <a:rPr lang="zh-CN" altLang="en-US" sz="2800" dirty="0" smtClean="0"/>
              <a:t>专有防火墙</a:t>
            </a:r>
            <a:endParaRPr lang="en-CA" sz="2800" dirty="0"/>
          </a:p>
        </p:txBody>
      </p:sp>
      <p:sp>
        <p:nvSpPr>
          <p:cNvPr id="248" name="TextBox 247"/>
          <p:cNvSpPr txBox="1"/>
          <p:nvPr/>
        </p:nvSpPr>
        <p:spPr>
          <a:xfrm>
            <a:off x="15871206" y="6046727"/>
            <a:ext cx="2258952" cy="523220"/>
          </a:xfrm>
          <a:prstGeom prst="rect">
            <a:avLst/>
          </a:prstGeom>
          <a:noFill/>
        </p:spPr>
        <p:txBody>
          <a:bodyPr wrap="none" rtlCol="0">
            <a:spAutoFit/>
          </a:bodyPr>
          <a:lstStyle/>
          <a:p>
            <a:r>
              <a:rPr lang="zh-CN" altLang="en-US" sz="2800" b="1" dirty="0" smtClean="0">
                <a:solidFill>
                  <a:schemeClr val="accent6">
                    <a:lumMod val="50000"/>
                  </a:schemeClr>
                </a:solidFill>
              </a:rPr>
              <a:t>联盟</a:t>
            </a:r>
            <a:r>
              <a:rPr lang="en-US" altLang="zh-CN" sz="2800" b="1" dirty="0" smtClean="0">
                <a:solidFill>
                  <a:schemeClr val="accent6">
                    <a:lumMod val="50000"/>
                  </a:schemeClr>
                </a:solidFill>
              </a:rPr>
              <a:t>(</a:t>
            </a:r>
            <a:r>
              <a:rPr lang="zh-CN" altLang="en-US" sz="2800" b="1" dirty="0">
                <a:solidFill>
                  <a:schemeClr val="accent6">
                    <a:lumMod val="50000"/>
                  </a:schemeClr>
                </a:solidFill>
              </a:rPr>
              <a:t>混合</a:t>
            </a:r>
            <a:r>
              <a:rPr lang="en-US" altLang="zh-CN" sz="2800" b="1" dirty="0" smtClean="0">
                <a:solidFill>
                  <a:schemeClr val="accent6">
                    <a:lumMod val="50000"/>
                  </a:schemeClr>
                </a:solidFill>
              </a:rPr>
              <a:t>)</a:t>
            </a:r>
            <a:r>
              <a:rPr lang="zh-CN" altLang="en-US" sz="2800" b="1" dirty="0" smtClean="0">
                <a:solidFill>
                  <a:schemeClr val="accent6">
                    <a:lumMod val="50000"/>
                  </a:schemeClr>
                </a:solidFill>
              </a:rPr>
              <a:t>链</a:t>
            </a:r>
            <a:endParaRPr lang="en-CA" sz="2800" b="1" dirty="0">
              <a:solidFill>
                <a:schemeClr val="accent6">
                  <a:lumMod val="50000"/>
                </a:schemeClr>
              </a:solidFill>
            </a:endParaRPr>
          </a:p>
        </p:txBody>
      </p:sp>
      <p:sp>
        <p:nvSpPr>
          <p:cNvPr id="249" name="TextBox 248"/>
          <p:cNvSpPr txBox="1"/>
          <p:nvPr/>
        </p:nvSpPr>
        <p:spPr>
          <a:xfrm>
            <a:off x="10119183" y="5903538"/>
            <a:ext cx="2339102" cy="523220"/>
          </a:xfrm>
          <a:prstGeom prst="rect">
            <a:avLst/>
          </a:prstGeom>
          <a:noFill/>
        </p:spPr>
        <p:txBody>
          <a:bodyPr wrap="none" rtlCol="0">
            <a:spAutoFit/>
          </a:bodyPr>
          <a:lstStyle/>
          <a:p>
            <a:r>
              <a:rPr lang="zh-CN" altLang="en-US" sz="2800" b="1" dirty="0" smtClean="0"/>
              <a:t>（核心节点）</a:t>
            </a:r>
            <a:endParaRPr lang="en-CA" sz="2800" b="1" dirty="0"/>
          </a:p>
        </p:txBody>
      </p:sp>
      <p:pic>
        <p:nvPicPr>
          <p:cNvPr id="250" name="Picture 2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1702" y="6515249"/>
            <a:ext cx="4026473" cy="2188012"/>
          </a:xfrm>
          <a:prstGeom prst="rect">
            <a:avLst/>
          </a:prstGeom>
        </p:spPr>
      </p:pic>
      <p:sp>
        <p:nvSpPr>
          <p:cNvPr id="251" name="Left-Right Arrow 250"/>
          <p:cNvSpPr/>
          <p:nvPr/>
        </p:nvSpPr>
        <p:spPr>
          <a:xfrm>
            <a:off x="9784772" y="10708545"/>
            <a:ext cx="1133160" cy="500396"/>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a:p>
        </p:txBody>
      </p:sp>
      <p:sp>
        <p:nvSpPr>
          <p:cNvPr id="252" name="Oval 251"/>
          <p:cNvSpPr/>
          <p:nvPr/>
        </p:nvSpPr>
        <p:spPr>
          <a:xfrm>
            <a:off x="15936623" y="8772687"/>
            <a:ext cx="915819" cy="89377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5400" b="1" dirty="0"/>
              <a:t>¥</a:t>
            </a:r>
            <a:endParaRPr lang="en-US" sz="5400" b="1" dirty="0"/>
          </a:p>
        </p:txBody>
      </p:sp>
      <p:pic>
        <p:nvPicPr>
          <p:cNvPr id="253" name="Picture 252"/>
          <p:cNvPicPr>
            <a:picLocks noChangeAspect="1"/>
          </p:cNvPicPr>
          <p:nvPr/>
        </p:nvPicPr>
        <p:blipFill>
          <a:blip r:embed="rId17"/>
          <a:stretch>
            <a:fillRect/>
          </a:stretch>
        </p:blipFill>
        <p:spPr>
          <a:xfrm>
            <a:off x="16975427" y="9612612"/>
            <a:ext cx="932836" cy="950950"/>
          </a:xfrm>
          <a:prstGeom prst="ellipse">
            <a:avLst/>
          </a:prstGeom>
        </p:spPr>
      </p:pic>
      <p:sp>
        <p:nvSpPr>
          <p:cNvPr id="254" name="Oval 253"/>
          <p:cNvSpPr/>
          <p:nvPr/>
        </p:nvSpPr>
        <p:spPr>
          <a:xfrm>
            <a:off x="6207154" y="7604081"/>
            <a:ext cx="915819" cy="89377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5400" b="1" dirty="0"/>
              <a:t>¥</a:t>
            </a:r>
            <a:endParaRPr lang="en-US" sz="5400" b="1" dirty="0"/>
          </a:p>
        </p:txBody>
      </p:sp>
      <p:pic>
        <p:nvPicPr>
          <p:cNvPr id="255" name="Picture 254"/>
          <p:cNvPicPr>
            <a:picLocks noChangeAspect="1"/>
          </p:cNvPicPr>
          <p:nvPr/>
        </p:nvPicPr>
        <p:blipFill>
          <a:blip r:embed="rId17"/>
          <a:stretch>
            <a:fillRect/>
          </a:stretch>
        </p:blipFill>
        <p:spPr>
          <a:xfrm>
            <a:off x="11947808" y="6465754"/>
            <a:ext cx="775649" cy="790711"/>
          </a:xfrm>
          <a:prstGeom prst="ellipse">
            <a:avLst/>
          </a:prstGeom>
        </p:spPr>
      </p:pic>
      <p:pic>
        <p:nvPicPr>
          <p:cNvPr id="256" name="Picture 255"/>
          <p:cNvPicPr>
            <a:picLocks noChangeAspect="1"/>
          </p:cNvPicPr>
          <p:nvPr/>
        </p:nvPicPr>
        <p:blipFill>
          <a:blip r:embed="rId17"/>
          <a:stretch>
            <a:fillRect/>
          </a:stretch>
        </p:blipFill>
        <p:spPr>
          <a:xfrm>
            <a:off x="12931407" y="4329415"/>
            <a:ext cx="932836" cy="950950"/>
          </a:xfrm>
          <a:prstGeom prst="ellipse">
            <a:avLst/>
          </a:prstGeom>
        </p:spPr>
      </p:pic>
      <p:sp>
        <p:nvSpPr>
          <p:cNvPr id="257" name="TextBox 256"/>
          <p:cNvSpPr txBox="1"/>
          <p:nvPr/>
        </p:nvSpPr>
        <p:spPr>
          <a:xfrm>
            <a:off x="17327280" y="8356758"/>
            <a:ext cx="2339102" cy="523220"/>
          </a:xfrm>
          <a:prstGeom prst="rect">
            <a:avLst/>
          </a:prstGeom>
          <a:noFill/>
        </p:spPr>
        <p:txBody>
          <a:bodyPr wrap="none" rtlCol="0">
            <a:spAutoFit/>
          </a:bodyPr>
          <a:lstStyle/>
          <a:p>
            <a:r>
              <a:rPr lang="zh-CN" altLang="en-US" sz="2800" b="1" smtClean="0">
                <a:solidFill>
                  <a:schemeClr val="accent6">
                    <a:lumMod val="50000"/>
                  </a:schemeClr>
                </a:solidFill>
              </a:rPr>
              <a:t>数字资产交易</a:t>
            </a:r>
            <a:endParaRPr lang="en-CA" sz="2800" b="1" dirty="0">
              <a:solidFill>
                <a:schemeClr val="accent6">
                  <a:lumMod val="50000"/>
                </a:schemeClr>
              </a:solidFill>
            </a:endParaRPr>
          </a:p>
        </p:txBody>
      </p:sp>
      <p:pic>
        <p:nvPicPr>
          <p:cNvPr id="258" name="Picture 257"/>
          <p:cNvPicPr>
            <a:picLocks noChangeAspect="1"/>
          </p:cNvPicPr>
          <p:nvPr/>
        </p:nvPicPr>
        <p:blipFill>
          <a:blip r:embed="rId17"/>
          <a:stretch>
            <a:fillRect/>
          </a:stretch>
        </p:blipFill>
        <p:spPr>
          <a:xfrm>
            <a:off x="10277419" y="9787072"/>
            <a:ext cx="932836" cy="950950"/>
          </a:xfrm>
          <a:prstGeom prst="ellipse">
            <a:avLst/>
          </a:prstGeom>
        </p:spPr>
      </p:pic>
    </p:spTree>
    <p:extLst>
      <p:ext uri="{BB962C8B-B14F-4D97-AF65-F5344CB8AC3E}">
        <p14:creationId xmlns:p14="http://schemas.microsoft.com/office/powerpoint/2010/main" val="4851753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animEffect transition="in" filter="fade">
                                      <p:cBhvr>
                                        <p:cTn id="13" dur="500"/>
                                        <p:tgtEl>
                                          <p:spTgt spid="253"/>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254"/>
                                        </p:tgtEl>
                                        <p:attrNameLst>
                                          <p:attrName>style.visibility</p:attrName>
                                        </p:attrNameLst>
                                      </p:cBhvr>
                                      <p:to>
                                        <p:strVal val="visible"/>
                                      </p:to>
                                    </p:set>
                                    <p:animEffect transition="in" filter="fade">
                                      <p:cBhvr>
                                        <p:cTn id="16" dur="500"/>
                                        <p:tgtEl>
                                          <p:spTgt spid="254"/>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54"/>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255"/>
                                        </p:tgtEl>
                                        <p:attrNameLst>
                                          <p:attrName>style.visibility</p:attrName>
                                        </p:attrNameLst>
                                      </p:cBhvr>
                                      <p:to>
                                        <p:strVal val="visible"/>
                                      </p:to>
                                    </p:set>
                                    <p:animEffect transition="in" filter="fade">
                                      <p:cBhvr>
                                        <p:cTn id="22" dur="500"/>
                                        <p:tgtEl>
                                          <p:spTgt spid="255"/>
                                        </p:tgtEl>
                                      </p:cBhvr>
                                    </p:animEffect>
                                  </p:childTnLst>
                                </p:cTn>
                              </p:par>
                              <p:par>
                                <p:cTn id="23" presetID="10" presetClass="entr" presetSubtype="0" fill="hold" nodeType="withEffect">
                                  <p:stCondLst>
                                    <p:cond delay="0"/>
                                  </p:stCondLst>
                                  <p:childTnLst>
                                    <p:set>
                                      <p:cBhvr>
                                        <p:cTn id="24" dur="1" fill="hold">
                                          <p:stCondLst>
                                            <p:cond delay="0"/>
                                          </p:stCondLst>
                                        </p:cTn>
                                        <p:tgtEl>
                                          <p:spTgt spid="256"/>
                                        </p:tgtEl>
                                        <p:attrNameLst>
                                          <p:attrName>style.visibility</p:attrName>
                                        </p:attrNameLst>
                                      </p:cBhvr>
                                      <p:to>
                                        <p:strVal val="visible"/>
                                      </p:to>
                                    </p:set>
                                    <p:animEffect transition="in" filter="fade">
                                      <p:cBhvr>
                                        <p:cTn id="25" dur="500"/>
                                        <p:tgtEl>
                                          <p:spTgt spid="256"/>
                                        </p:tgtEl>
                                      </p:cBhvr>
                                    </p:animEffect>
                                  </p:childTnLst>
                                </p:cTn>
                              </p:par>
                              <p:par>
                                <p:cTn id="26" presetID="10" presetClass="entr" presetSubtype="0" fill="hold" nodeType="with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fade">
                                      <p:cBhvr>
                                        <p:cTn id="28"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2" grpId="1" animBg="1"/>
      <p:bldP spid="254" grpId="0" animBg="1"/>
      <p:bldP spid="25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88777" y="11428589"/>
            <a:ext cx="1311691" cy="1116414"/>
          </a:xfrm>
          <a:prstGeom prst="rect">
            <a:avLst/>
          </a:prstGeom>
        </p:spPr>
      </p:pic>
      <p:grpSp>
        <p:nvGrpSpPr>
          <p:cNvPr id="21" name="Group 20"/>
          <p:cNvGrpSpPr/>
          <p:nvPr/>
        </p:nvGrpSpPr>
        <p:grpSpPr>
          <a:xfrm>
            <a:off x="14690098" y="4978092"/>
            <a:ext cx="1546697" cy="1547100"/>
            <a:chOff x="5222775" y="1833299"/>
            <a:chExt cx="618294" cy="618294"/>
          </a:xfrm>
        </p:grpSpPr>
        <p:sp>
          <p:nvSpPr>
            <p:cNvPr id="22" name="Oval 21"/>
            <p:cNvSpPr/>
            <p:nvPr/>
          </p:nvSpPr>
          <p:spPr>
            <a:xfrm>
              <a:off x="5222775" y="1833299"/>
              <a:ext cx="618294" cy="6182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latin typeface="微软雅黑" panose="020B0503020204020204" pitchFamily="34" charset="-122"/>
              </a:endParaRPr>
            </a:p>
          </p:txBody>
        </p:sp>
        <p:sp>
          <p:nvSpPr>
            <p:cNvPr id="23" name="TextBox 22"/>
            <p:cNvSpPr txBox="1"/>
            <p:nvPr/>
          </p:nvSpPr>
          <p:spPr>
            <a:xfrm>
              <a:off x="5283586" y="1856521"/>
              <a:ext cx="436880" cy="438565"/>
            </a:xfrm>
            <a:prstGeom prst="rect">
              <a:avLst/>
            </a:prstGeom>
            <a:noFill/>
          </p:spPr>
          <p:txBody>
            <a:bodyPr wrap="square" lIns="91420" tIns="45709" rIns="91420" bIns="45709" rtlCol="0">
              <a:spAutoFit/>
            </a:bodyPr>
            <a:lstStyle/>
            <a:p>
              <a:pPr algn="ctr"/>
              <a:r>
                <a:rPr lang="tr-TR" sz="6400" dirty="0">
                  <a:solidFill>
                    <a:schemeClr val="bg1"/>
                  </a:solidFill>
                  <a:latin typeface="Sosa Regular"/>
                  <a:cs typeface="Sosa Regular"/>
                </a:rPr>
                <a:t>Ý</a:t>
              </a:r>
              <a:endParaRPr lang="en-US" sz="6400" dirty="0">
                <a:latin typeface="微软雅黑" panose="020B0503020204020204" pitchFamily="34" charset="-122"/>
              </a:endParaRPr>
            </a:p>
          </p:txBody>
        </p:sp>
      </p:grpSp>
      <p:sp>
        <p:nvSpPr>
          <p:cNvPr id="6" name="Freeform 1"/>
          <p:cNvSpPr>
            <a:spLocks noChangeArrowheads="1"/>
          </p:cNvSpPr>
          <p:nvPr/>
        </p:nvSpPr>
        <p:spPr bwMode="auto">
          <a:xfrm rot="5400000">
            <a:off x="19298075" y="3902697"/>
            <a:ext cx="2752592" cy="3233810"/>
          </a:xfrm>
          <a:custGeom>
            <a:avLst/>
            <a:gdLst>
              <a:gd name="T0" fmla="*/ 1782 w 2658"/>
              <a:gd name="T1" fmla="*/ 0 h 2470"/>
              <a:gd name="T2" fmla="*/ 1782 w 2658"/>
              <a:gd name="T3" fmla="*/ 0 h 2470"/>
              <a:gd name="T4" fmla="*/ 1782 w 2658"/>
              <a:gd name="T5" fmla="*/ 438 h 2470"/>
              <a:gd name="T6" fmla="*/ 1469 w 2658"/>
              <a:gd name="T7" fmla="*/ 438 h 2470"/>
              <a:gd name="T8" fmla="*/ 375 w 2658"/>
              <a:gd name="T9" fmla="*/ 1219 h 2470"/>
              <a:gd name="T10" fmla="*/ 1469 w 2658"/>
              <a:gd name="T11" fmla="*/ 2032 h 2470"/>
              <a:gd name="T12" fmla="*/ 2188 w 2658"/>
              <a:gd name="T13" fmla="*/ 2032 h 2470"/>
              <a:gd name="T14" fmla="*/ 2188 w 2658"/>
              <a:gd name="T15" fmla="*/ 2469 h 2470"/>
              <a:gd name="T16" fmla="*/ 2657 w 2658"/>
              <a:gd name="T17" fmla="*/ 2469 h 2470"/>
              <a:gd name="T18" fmla="*/ 1500 w 2658"/>
              <a:gd name="T19" fmla="*/ 2469 h 2470"/>
              <a:gd name="T20" fmla="*/ 0 w 2658"/>
              <a:gd name="T21" fmla="*/ 1219 h 2470"/>
              <a:gd name="T22" fmla="*/ 1469 w 2658"/>
              <a:gd name="T23" fmla="*/ 0 h 2470"/>
              <a:gd name="T24" fmla="*/ 1782 w 2658"/>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8" h="2470">
                <a:moveTo>
                  <a:pt x="1782" y="0"/>
                </a:moveTo>
                <a:lnTo>
                  <a:pt x="1782" y="0"/>
                </a:lnTo>
                <a:cubicBezTo>
                  <a:pt x="1782" y="438"/>
                  <a:pt x="1782" y="438"/>
                  <a:pt x="1782" y="438"/>
                </a:cubicBezTo>
                <a:cubicBezTo>
                  <a:pt x="1469" y="438"/>
                  <a:pt x="1469" y="438"/>
                  <a:pt x="1469" y="438"/>
                </a:cubicBezTo>
                <a:cubicBezTo>
                  <a:pt x="688" y="438"/>
                  <a:pt x="375" y="781"/>
                  <a:pt x="375" y="1219"/>
                </a:cubicBezTo>
                <a:cubicBezTo>
                  <a:pt x="375" y="1719"/>
                  <a:pt x="719" y="2032"/>
                  <a:pt x="1469" y="2032"/>
                </a:cubicBezTo>
                <a:cubicBezTo>
                  <a:pt x="2188" y="2032"/>
                  <a:pt x="2188" y="2032"/>
                  <a:pt x="2188" y="2032"/>
                </a:cubicBezTo>
                <a:cubicBezTo>
                  <a:pt x="2188" y="2469"/>
                  <a:pt x="2188" y="2469"/>
                  <a:pt x="2188" y="2469"/>
                </a:cubicBezTo>
                <a:cubicBezTo>
                  <a:pt x="2657" y="2469"/>
                  <a:pt x="2657" y="2469"/>
                  <a:pt x="2657" y="2469"/>
                </a:cubicBezTo>
                <a:cubicBezTo>
                  <a:pt x="1500" y="2469"/>
                  <a:pt x="1500" y="2469"/>
                  <a:pt x="1500" y="2469"/>
                </a:cubicBezTo>
                <a:cubicBezTo>
                  <a:pt x="438" y="2469"/>
                  <a:pt x="0" y="1938"/>
                  <a:pt x="0" y="1219"/>
                </a:cubicBezTo>
                <a:cubicBezTo>
                  <a:pt x="0" y="532"/>
                  <a:pt x="407" y="0"/>
                  <a:pt x="1469" y="0"/>
                </a:cubicBezTo>
                <a:lnTo>
                  <a:pt x="1782" y="0"/>
                </a:lnTo>
              </a:path>
            </a:pathLst>
          </a:custGeom>
          <a:solidFill>
            <a:schemeClr val="bg1">
              <a:lumMod val="85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7" name="Freeform 2"/>
          <p:cNvSpPr>
            <a:spLocks noChangeArrowheads="1"/>
          </p:cNvSpPr>
          <p:nvPr/>
        </p:nvSpPr>
        <p:spPr bwMode="auto">
          <a:xfrm rot="5400000">
            <a:off x="16906160" y="5947408"/>
            <a:ext cx="2264156" cy="3193388"/>
          </a:xfrm>
          <a:custGeom>
            <a:avLst/>
            <a:gdLst>
              <a:gd name="T0" fmla="*/ 750 w 2187"/>
              <a:gd name="T1" fmla="*/ 0 h 2438"/>
              <a:gd name="T2" fmla="*/ 750 w 2187"/>
              <a:gd name="T3" fmla="*/ 0 h 2438"/>
              <a:gd name="T4" fmla="*/ 2186 w 2187"/>
              <a:gd name="T5" fmla="*/ 1187 h 2438"/>
              <a:gd name="T6" fmla="*/ 719 w 2187"/>
              <a:gd name="T7" fmla="*/ 2437 h 2438"/>
              <a:gd name="T8" fmla="*/ 0 w 2187"/>
              <a:gd name="T9" fmla="*/ 2437 h 2438"/>
              <a:gd name="T10" fmla="*/ 469 w 2187"/>
              <a:gd name="T11" fmla="*/ 2437 h 2438"/>
              <a:gd name="T12" fmla="*/ 469 w 2187"/>
              <a:gd name="T13" fmla="*/ 2031 h 2438"/>
              <a:gd name="T14" fmla="*/ 750 w 2187"/>
              <a:gd name="T15" fmla="*/ 2031 h 2438"/>
              <a:gd name="T16" fmla="*/ 1843 w 2187"/>
              <a:gd name="T17" fmla="*/ 1218 h 2438"/>
              <a:gd name="T18" fmla="*/ 750 w 2187"/>
              <a:gd name="T19" fmla="*/ 437 h 2438"/>
              <a:gd name="T20" fmla="*/ 469 w 2187"/>
              <a:gd name="T21" fmla="*/ 437 h 2438"/>
              <a:gd name="T22" fmla="*/ 0 w 2187"/>
              <a:gd name="T23" fmla="*/ 437 h 2438"/>
              <a:gd name="T24" fmla="*/ 0 w 2187"/>
              <a:gd name="T25" fmla="*/ 0 h 2438"/>
              <a:gd name="T26" fmla="*/ 750 w 2187"/>
              <a:gd name="T2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7" h="2438">
                <a:moveTo>
                  <a:pt x="750" y="0"/>
                </a:moveTo>
                <a:lnTo>
                  <a:pt x="750" y="0"/>
                </a:lnTo>
                <a:cubicBezTo>
                  <a:pt x="1780" y="0"/>
                  <a:pt x="2186" y="500"/>
                  <a:pt x="2186" y="1187"/>
                </a:cubicBezTo>
                <a:cubicBezTo>
                  <a:pt x="2186" y="1906"/>
                  <a:pt x="1749" y="2437"/>
                  <a:pt x="719" y="2437"/>
                </a:cubicBezTo>
                <a:cubicBezTo>
                  <a:pt x="0" y="2437"/>
                  <a:pt x="0" y="2437"/>
                  <a:pt x="0" y="2437"/>
                </a:cubicBezTo>
                <a:cubicBezTo>
                  <a:pt x="469" y="2437"/>
                  <a:pt x="469" y="2437"/>
                  <a:pt x="469" y="2437"/>
                </a:cubicBezTo>
                <a:cubicBezTo>
                  <a:pt x="469" y="2031"/>
                  <a:pt x="469" y="2031"/>
                  <a:pt x="469" y="2031"/>
                </a:cubicBezTo>
                <a:cubicBezTo>
                  <a:pt x="750" y="2031"/>
                  <a:pt x="750" y="2031"/>
                  <a:pt x="750" y="2031"/>
                </a:cubicBezTo>
                <a:cubicBezTo>
                  <a:pt x="1499" y="2031"/>
                  <a:pt x="1843" y="1687"/>
                  <a:pt x="1843" y="1218"/>
                </a:cubicBezTo>
                <a:cubicBezTo>
                  <a:pt x="1843" y="750"/>
                  <a:pt x="1499" y="437"/>
                  <a:pt x="750" y="437"/>
                </a:cubicBezTo>
                <a:cubicBezTo>
                  <a:pt x="469" y="437"/>
                  <a:pt x="469" y="437"/>
                  <a:pt x="469" y="437"/>
                </a:cubicBezTo>
                <a:cubicBezTo>
                  <a:pt x="0" y="437"/>
                  <a:pt x="0" y="437"/>
                  <a:pt x="0" y="437"/>
                </a:cubicBezTo>
                <a:cubicBezTo>
                  <a:pt x="0" y="0"/>
                  <a:pt x="0" y="0"/>
                  <a:pt x="0" y="0"/>
                </a:cubicBezTo>
                <a:lnTo>
                  <a:pt x="750" y="0"/>
                </a:lnTo>
              </a:path>
            </a:pathLst>
          </a:custGeom>
          <a:solidFill>
            <a:schemeClr val="accent5"/>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8" name="Freeform 3"/>
          <p:cNvSpPr>
            <a:spLocks noChangeArrowheads="1"/>
          </p:cNvSpPr>
          <p:nvPr/>
        </p:nvSpPr>
        <p:spPr bwMode="auto">
          <a:xfrm rot="5400000">
            <a:off x="13547906" y="4374829"/>
            <a:ext cx="3656426" cy="3193386"/>
          </a:xfrm>
          <a:custGeom>
            <a:avLst/>
            <a:gdLst>
              <a:gd name="T0" fmla="*/ 2657 w 3532"/>
              <a:gd name="T1" fmla="*/ 0 h 2437"/>
              <a:gd name="T2" fmla="*/ 2657 w 3532"/>
              <a:gd name="T3" fmla="*/ 0 h 2437"/>
              <a:gd name="T4" fmla="*/ 2657 w 3532"/>
              <a:gd name="T5" fmla="*/ 406 h 2437"/>
              <a:gd name="T6" fmla="*/ 2188 w 3532"/>
              <a:gd name="T7" fmla="*/ 406 h 2437"/>
              <a:gd name="T8" fmla="*/ 1469 w 3532"/>
              <a:gd name="T9" fmla="*/ 406 h 2437"/>
              <a:gd name="T10" fmla="*/ 375 w 3532"/>
              <a:gd name="T11" fmla="*/ 1187 h 2437"/>
              <a:gd name="T12" fmla="*/ 1469 w 3532"/>
              <a:gd name="T13" fmla="*/ 2000 h 2437"/>
              <a:gd name="T14" fmla="*/ 1750 w 3532"/>
              <a:gd name="T15" fmla="*/ 2000 h 2437"/>
              <a:gd name="T16" fmla="*/ 1750 w 3532"/>
              <a:gd name="T17" fmla="*/ 2436 h 2437"/>
              <a:gd name="T18" fmla="*/ 3531 w 3532"/>
              <a:gd name="T19" fmla="*/ 2436 h 2437"/>
              <a:gd name="T20" fmla="*/ 1500 w 3532"/>
              <a:gd name="T21" fmla="*/ 2436 h 2437"/>
              <a:gd name="T22" fmla="*/ 0 w 3532"/>
              <a:gd name="T23" fmla="*/ 1187 h 2437"/>
              <a:gd name="T24" fmla="*/ 1469 w 3532"/>
              <a:gd name="T25" fmla="*/ 0 h 2437"/>
              <a:gd name="T26" fmla="*/ 2657 w 3532"/>
              <a:gd name="T27"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32" h="2437">
                <a:moveTo>
                  <a:pt x="2657" y="0"/>
                </a:moveTo>
                <a:lnTo>
                  <a:pt x="2657" y="0"/>
                </a:lnTo>
                <a:cubicBezTo>
                  <a:pt x="2657" y="406"/>
                  <a:pt x="2657" y="406"/>
                  <a:pt x="2657" y="406"/>
                </a:cubicBezTo>
                <a:cubicBezTo>
                  <a:pt x="2188" y="406"/>
                  <a:pt x="2188" y="406"/>
                  <a:pt x="2188" y="406"/>
                </a:cubicBezTo>
                <a:cubicBezTo>
                  <a:pt x="1469" y="406"/>
                  <a:pt x="1469" y="406"/>
                  <a:pt x="1469" y="406"/>
                </a:cubicBezTo>
                <a:cubicBezTo>
                  <a:pt x="688" y="406"/>
                  <a:pt x="375" y="750"/>
                  <a:pt x="375" y="1187"/>
                </a:cubicBezTo>
                <a:cubicBezTo>
                  <a:pt x="375" y="1687"/>
                  <a:pt x="719" y="2000"/>
                  <a:pt x="1469" y="2000"/>
                </a:cubicBezTo>
                <a:cubicBezTo>
                  <a:pt x="1750" y="2000"/>
                  <a:pt x="1750" y="2000"/>
                  <a:pt x="1750" y="2000"/>
                </a:cubicBezTo>
                <a:cubicBezTo>
                  <a:pt x="1750" y="2436"/>
                  <a:pt x="1750" y="2436"/>
                  <a:pt x="1750" y="2436"/>
                </a:cubicBezTo>
                <a:cubicBezTo>
                  <a:pt x="3531" y="2436"/>
                  <a:pt x="3531" y="2436"/>
                  <a:pt x="3531" y="2436"/>
                </a:cubicBezTo>
                <a:cubicBezTo>
                  <a:pt x="1500" y="2436"/>
                  <a:pt x="1500" y="2436"/>
                  <a:pt x="1500" y="2436"/>
                </a:cubicBezTo>
                <a:cubicBezTo>
                  <a:pt x="438" y="2436"/>
                  <a:pt x="0" y="1906"/>
                  <a:pt x="0" y="1187"/>
                </a:cubicBezTo>
                <a:cubicBezTo>
                  <a:pt x="0" y="500"/>
                  <a:pt x="407" y="0"/>
                  <a:pt x="1469" y="0"/>
                </a:cubicBezTo>
                <a:lnTo>
                  <a:pt x="2657" y="0"/>
                </a:lnTo>
              </a:path>
            </a:pathLst>
          </a:custGeom>
          <a:solidFill>
            <a:schemeClr val="accent4"/>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9" name="Freeform 4"/>
          <p:cNvSpPr>
            <a:spLocks noChangeArrowheads="1"/>
          </p:cNvSpPr>
          <p:nvPr/>
        </p:nvSpPr>
        <p:spPr bwMode="auto">
          <a:xfrm rot="5400000">
            <a:off x="10921974" y="6150877"/>
            <a:ext cx="3624474" cy="3233810"/>
          </a:xfrm>
          <a:custGeom>
            <a:avLst/>
            <a:gdLst>
              <a:gd name="T0" fmla="*/ 2062 w 3500"/>
              <a:gd name="T1" fmla="*/ 0 h 2469"/>
              <a:gd name="T2" fmla="*/ 2062 w 3500"/>
              <a:gd name="T3" fmla="*/ 0 h 2469"/>
              <a:gd name="T4" fmla="*/ 3499 w 3500"/>
              <a:gd name="T5" fmla="*/ 1186 h 2469"/>
              <a:gd name="T6" fmla="*/ 2031 w 3500"/>
              <a:gd name="T7" fmla="*/ 2468 h 2469"/>
              <a:gd name="T8" fmla="*/ 0 w 3500"/>
              <a:gd name="T9" fmla="*/ 2468 h 2469"/>
              <a:gd name="T10" fmla="*/ 1781 w 3500"/>
              <a:gd name="T11" fmla="*/ 2468 h 2469"/>
              <a:gd name="T12" fmla="*/ 1781 w 3500"/>
              <a:gd name="T13" fmla="*/ 2030 h 2469"/>
              <a:gd name="T14" fmla="*/ 2062 w 3500"/>
              <a:gd name="T15" fmla="*/ 2030 h 2469"/>
              <a:gd name="T16" fmla="*/ 3156 w 3500"/>
              <a:gd name="T17" fmla="*/ 1218 h 2469"/>
              <a:gd name="T18" fmla="*/ 2062 w 3500"/>
              <a:gd name="T19" fmla="*/ 436 h 2469"/>
              <a:gd name="T20" fmla="*/ 1781 w 3500"/>
              <a:gd name="T21" fmla="*/ 436 h 2469"/>
              <a:gd name="T22" fmla="*/ 0 w 3500"/>
              <a:gd name="T23" fmla="*/ 436 h 2469"/>
              <a:gd name="T24" fmla="*/ 0 w 3500"/>
              <a:gd name="T25" fmla="*/ 0 h 2469"/>
              <a:gd name="T26" fmla="*/ 2062 w 3500"/>
              <a:gd name="T27" fmla="*/ 0 h 2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00" h="2469">
                <a:moveTo>
                  <a:pt x="2062" y="0"/>
                </a:moveTo>
                <a:lnTo>
                  <a:pt x="2062" y="0"/>
                </a:lnTo>
                <a:cubicBezTo>
                  <a:pt x="3093" y="0"/>
                  <a:pt x="3499" y="530"/>
                  <a:pt x="3499" y="1186"/>
                </a:cubicBezTo>
                <a:cubicBezTo>
                  <a:pt x="3499" y="1905"/>
                  <a:pt x="3062" y="2468"/>
                  <a:pt x="2031" y="2468"/>
                </a:cubicBezTo>
                <a:cubicBezTo>
                  <a:pt x="0" y="2468"/>
                  <a:pt x="0" y="2468"/>
                  <a:pt x="0" y="2468"/>
                </a:cubicBezTo>
                <a:cubicBezTo>
                  <a:pt x="1781" y="2468"/>
                  <a:pt x="1781" y="2468"/>
                  <a:pt x="1781" y="2468"/>
                </a:cubicBezTo>
                <a:cubicBezTo>
                  <a:pt x="1781" y="2030"/>
                  <a:pt x="1781" y="2030"/>
                  <a:pt x="1781" y="2030"/>
                </a:cubicBezTo>
                <a:cubicBezTo>
                  <a:pt x="2062" y="2030"/>
                  <a:pt x="2062" y="2030"/>
                  <a:pt x="2062" y="2030"/>
                </a:cubicBezTo>
                <a:cubicBezTo>
                  <a:pt x="2812" y="2030"/>
                  <a:pt x="3156" y="1718"/>
                  <a:pt x="3156" y="1218"/>
                </a:cubicBezTo>
                <a:cubicBezTo>
                  <a:pt x="3156" y="780"/>
                  <a:pt x="2812" y="436"/>
                  <a:pt x="2062" y="436"/>
                </a:cubicBezTo>
                <a:cubicBezTo>
                  <a:pt x="1781" y="436"/>
                  <a:pt x="1781" y="436"/>
                  <a:pt x="1781" y="436"/>
                </a:cubicBezTo>
                <a:cubicBezTo>
                  <a:pt x="0" y="436"/>
                  <a:pt x="0" y="436"/>
                  <a:pt x="0" y="436"/>
                </a:cubicBezTo>
                <a:cubicBezTo>
                  <a:pt x="0" y="0"/>
                  <a:pt x="0" y="0"/>
                  <a:pt x="0" y="0"/>
                </a:cubicBezTo>
                <a:lnTo>
                  <a:pt x="2062" y="0"/>
                </a:lnTo>
              </a:path>
            </a:pathLst>
          </a:custGeom>
          <a:solidFill>
            <a:schemeClr val="accent3"/>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0" name="Freeform 5"/>
          <p:cNvSpPr>
            <a:spLocks noChangeArrowheads="1"/>
          </p:cNvSpPr>
          <p:nvPr/>
        </p:nvSpPr>
        <p:spPr bwMode="auto">
          <a:xfrm rot="5400000">
            <a:off x="7623944" y="5020755"/>
            <a:ext cx="4948276" cy="3193386"/>
          </a:xfrm>
          <a:custGeom>
            <a:avLst/>
            <a:gdLst>
              <a:gd name="T0" fmla="*/ 1750 w 4782"/>
              <a:gd name="T1" fmla="*/ 2438 h 2439"/>
              <a:gd name="T2" fmla="*/ 1750 w 4782"/>
              <a:gd name="T3" fmla="*/ 2438 h 2439"/>
              <a:gd name="T4" fmla="*/ 1750 w 4782"/>
              <a:gd name="T5" fmla="*/ 2000 h 2439"/>
              <a:gd name="T6" fmla="*/ 1469 w 4782"/>
              <a:gd name="T7" fmla="*/ 2000 h 2439"/>
              <a:gd name="T8" fmla="*/ 375 w 4782"/>
              <a:gd name="T9" fmla="*/ 1188 h 2439"/>
              <a:gd name="T10" fmla="*/ 1469 w 4782"/>
              <a:gd name="T11" fmla="*/ 438 h 2439"/>
              <a:gd name="T12" fmla="*/ 1750 w 4782"/>
              <a:gd name="T13" fmla="*/ 438 h 2439"/>
              <a:gd name="T14" fmla="*/ 3531 w 4782"/>
              <a:gd name="T15" fmla="*/ 438 h 2439"/>
              <a:gd name="T16" fmla="*/ 3531 w 4782"/>
              <a:gd name="T17" fmla="*/ 0 h 2439"/>
              <a:gd name="T18" fmla="*/ 1469 w 4782"/>
              <a:gd name="T19" fmla="*/ 0 h 2439"/>
              <a:gd name="T20" fmla="*/ 0 w 4782"/>
              <a:gd name="T21" fmla="*/ 1188 h 2439"/>
              <a:gd name="T22" fmla="*/ 1500 w 4782"/>
              <a:gd name="T23" fmla="*/ 2438 h 2439"/>
              <a:gd name="T24" fmla="*/ 4781 w 4782"/>
              <a:gd name="T25" fmla="*/ 2438 h 2439"/>
              <a:gd name="T26" fmla="*/ 1750 w 4782"/>
              <a:gd name="T27" fmla="*/ 2438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2" h="2439">
                <a:moveTo>
                  <a:pt x="1750" y="2438"/>
                </a:moveTo>
                <a:lnTo>
                  <a:pt x="1750" y="2438"/>
                </a:lnTo>
                <a:cubicBezTo>
                  <a:pt x="1750" y="2000"/>
                  <a:pt x="1750" y="2000"/>
                  <a:pt x="1750" y="2000"/>
                </a:cubicBezTo>
                <a:cubicBezTo>
                  <a:pt x="1469" y="2000"/>
                  <a:pt x="1469" y="2000"/>
                  <a:pt x="1469" y="2000"/>
                </a:cubicBezTo>
                <a:cubicBezTo>
                  <a:pt x="719" y="2000"/>
                  <a:pt x="375" y="1688"/>
                  <a:pt x="375" y="1188"/>
                </a:cubicBezTo>
                <a:cubicBezTo>
                  <a:pt x="375" y="750"/>
                  <a:pt x="688" y="438"/>
                  <a:pt x="1469" y="438"/>
                </a:cubicBezTo>
                <a:cubicBezTo>
                  <a:pt x="1750" y="438"/>
                  <a:pt x="1750" y="438"/>
                  <a:pt x="1750" y="438"/>
                </a:cubicBezTo>
                <a:cubicBezTo>
                  <a:pt x="3531" y="438"/>
                  <a:pt x="3531" y="438"/>
                  <a:pt x="3531" y="438"/>
                </a:cubicBezTo>
                <a:cubicBezTo>
                  <a:pt x="3531" y="0"/>
                  <a:pt x="3531" y="0"/>
                  <a:pt x="3531" y="0"/>
                </a:cubicBezTo>
                <a:cubicBezTo>
                  <a:pt x="1469" y="0"/>
                  <a:pt x="1469" y="0"/>
                  <a:pt x="1469" y="0"/>
                </a:cubicBezTo>
                <a:cubicBezTo>
                  <a:pt x="407" y="0"/>
                  <a:pt x="0" y="500"/>
                  <a:pt x="0" y="1188"/>
                </a:cubicBezTo>
                <a:cubicBezTo>
                  <a:pt x="0" y="1906"/>
                  <a:pt x="438" y="2438"/>
                  <a:pt x="1500" y="2438"/>
                </a:cubicBezTo>
                <a:cubicBezTo>
                  <a:pt x="4781" y="2438"/>
                  <a:pt x="4781" y="2438"/>
                  <a:pt x="4781" y="2438"/>
                </a:cubicBezTo>
                <a:lnTo>
                  <a:pt x="1750" y="2438"/>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1" name="Freeform 6"/>
          <p:cNvSpPr>
            <a:spLocks noChangeArrowheads="1"/>
          </p:cNvSpPr>
          <p:nvPr/>
        </p:nvSpPr>
        <p:spPr bwMode="auto">
          <a:xfrm rot="5400000">
            <a:off x="4081691" y="5906659"/>
            <a:ext cx="6760512" cy="3233810"/>
          </a:xfrm>
          <a:custGeom>
            <a:avLst/>
            <a:gdLst>
              <a:gd name="T0" fmla="*/ 5062 w 6532"/>
              <a:gd name="T1" fmla="*/ 0 h 2470"/>
              <a:gd name="T2" fmla="*/ 5062 w 6532"/>
              <a:gd name="T3" fmla="*/ 0 h 2470"/>
              <a:gd name="T4" fmla="*/ 6531 w 6532"/>
              <a:gd name="T5" fmla="*/ 1219 h 2470"/>
              <a:gd name="T6" fmla="*/ 5062 w 6532"/>
              <a:gd name="T7" fmla="*/ 2469 h 2470"/>
              <a:gd name="T8" fmla="*/ 0 w 6532"/>
              <a:gd name="T9" fmla="*/ 2469 h 2470"/>
              <a:gd name="T10" fmla="*/ 0 w 6532"/>
              <a:gd name="T11" fmla="*/ 2031 h 2470"/>
              <a:gd name="T12" fmla="*/ 5062 w 6532"/>
              <a:gd name="T13" fmla="*/ 2031 h 2470"/>
              <a:gd name="T14" fmla="*/ 6156 w 6532"/>
              <a:gd name="T15" fmla="*/ 1219 h 2470"/>
              <a:gd name="T16" fmla="*/ 5062 w 6532"/>
              <a:gd name="T17" fmla="*/ 438 h 2470"/>
              <a:gd name="T18" fmla="*/ 4781 w 6532"/>
              <a:gd name="T19" fmla="*/ 438 h 2470"/>
              <a:gd name="T20" fmla="*/ 1750 w 6532"/>
              <a:gd name="T21" fmla="*/ 438 h 2470"/>
              <a:gd name="T22" fmla="*/ 1750 w 6532"/>
              <a:gd name="T23" fmla="*/ 0 h 2470"/>
              <a:gd name="T24" fmla="*/ 5062 w 6532"/>
              <a:gd name="T25" fmla="*/ 0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2" h="2470">
                <a:moveTo>
                  <a:pt x="5062" y="0"/>
                </a:moveTo>
                <a:lnTo>
                  <a:pt x="5062" y="0"/>
                </a:lnTo>
                <a:cubicBezTo>
                  <a:pt x="6124" y="0"/>
                  <a:pt x="6531" y="531"/>
                  <a:pt x="6531" y="1219"/>
                </a:cubicBezTo>
                <a:cubicBezTo>
                  <a:pt x="6531" y="1937"/>
                  <a:pt x="6093" y="2469"/>
                  <a:pt x="5062" y="2469"/>
                </a:cubicBezTo>
                <a:cubicBezTo>
                  <a:pt x="0" y="2469"/>
                  <a:pt x="0" y="2469"/>
                  <a:pt x="0" y="2469"/>
                </a:cubicBezTo>
                <a:cubicBezTo>
                  <a:pt x="0" y="2031"/>
                  <a:pt x="0" y="2031"/>
                  <a:pt x="0" y="2031"/>
                </a:cubicBezTo>
                <a:cubicBezTo>
                  <a:pt x="5062" y="2031"/>
                  <a:pt x="5062" y="2031"/>
                  <a:pt x="5062" y="2031"/>
                </a:cubicBezTo>
                <a:cubicBezTo>
                  <a:pt x="5843" y="2031"/>
                  <a:pt x="6156" y="1719"/>
                  <a:pt x="6156" y="1219"/>
                </a:cubicBezTo>
                <a:cubicBezTo>
                  <a:pt x="6156" y="781"/>
                  <a:pt x="5843" y="438"/>
                  <a:pt x="5062" y="438"/>
                </a:cubicBezTo>
                <a:cubicBezTo>
                  <a:pt x="4781" y="438"/>
                  <a:pt x="4781" y="438"/>
                  <a:pt x="4781" y="438"/>
                </a:cubicBezTo>
                <a:cubicBezTo>
                  <a:pt x="1750" y="438"/>
                  <a:pt x="1750" y="438"/>
                  <a:pt x="1750" y="438"/>
                </a:cubicBezTo>
                <a:cubicBezTo>
                  <a:pt x="1750" y="0"/>
                  <a:pt x="1750" y="0"/>
                  <a:pt x="1750" y="0"/>
                </a:cubicBezTo>
                <a:lnTo>
                  <a:pt x="5062" y="0"/>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243785" tIns="121892" rIns="243785" bIns="121892" anchor="ctr"/>
          <a:lstStyle/>
          <a:p>
            <a:endParaRPr lang="en-US" dirty="0">
              <a:latin typeface="微软雅黑" panose="020B0503020204020204" pitchFamily="34" charset="-122"/>
            </a:endParaRPr>
          </a:p>
        </p:txBody>
      </p:sp>
      <p:sp>
        <p:nvSpPr>
          <p:cNvPr id="13" name="Oval 12"/>
          <p:cNvSpPr/>
          <p:nvPr/>
        </p:nvSpPr>
        <p:spPr>
          <a:xfrm>
            <a:off x="6771163" y="8563768"/>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6" name="Oval 15"/>
          <p:cNvSpPr/>
          <p:nvPr/>
        </p:nvSpPr>
        <p:spPr>
          <a:xfrm>
            <a:off x="9414406" y="4978092"/>
            <a:ext cx="1546697" cy="15471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19" name="Oval 18"/>
          <p:cNvSpPr/>
          <p:nvPr/>
        </p:nvSpPr>
        <p:spPr>
          <a:xfrm>
            <a:off x="12054928" y="7392060"/>
            <a:ext cx="1546697" cy="15471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5" name="Oval 24"/>
          <p:cNvSpPr/>
          <p:nvPr/>
        </p:nvSpPr>
        <p:spPr>
          <a:xfrm>
            <a:off x="19976591" y="4978092"/>
            <a:ext cx="1546697" cy="15471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28" name="Oval 27"/>
          <p:cNvSpPr/>
          <p:nvPr/>
        </p:nvSpPr>
        <p:spPr>
          <a:xfrm>
            <a:off x="17373319" y="6506366"/>
            <a:ext cx="1546697" cy="15471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1" name="Oval 30"/>
          <p:cNvSpPr/>
          <p:nvPr/>
        </p:nvSpPr>
        <p:spPr>
          <a:xfrm>
            <a:off x="4102502" y="4206024"/>
            <a:ext cx="1546697" cy="15471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03" tIns="91400" rIns="182803" bIns="91400" rtlCol="0" anchor="ctr"/>
          <a:lstStyle/>
          <a:p>
            <a:pPr algn="ctr"/>
            <a:endParaRPr lang="en-US" dirty="0">
              <a:latin typeface="微软雅黑" panose="020B0503020204020204" pitchFamily="34" charset="-122"/>
            </a:endParaRPr>
          </a:p>
        </p:txBody>
      </p:sp>
      <p:sp>
        <p:nvSpPr>
          <p:cNvPr id="33" name="TextBox 32"/>
          <p:cNvSpPr txBox="1"/>
          <p:nvPr/>
        </p:nvSpPr>
        <p:spPr>
          <a:xfrm>
            <a:off x="3821809" y="5835389"/>
            <a:ext cx="2086261" cy="707773"/>
          </a:xfrm>
          <a:prstGeom prst="rect">
            <a:avLst/>
          </a:prstGeom>
          <a:noFill/>
        </p:spPr>
        <p:txBody>
          <a:bodyPr vert="horz" wrap="square" lIns="243731" tIns="121864" rIns="243731" bIns="121864" rtlCol="0">
            <a:spAutoFit/>
          </a:bodyPr>
          <a:lstStyle/>
          <a:p>
            <a:pPr algn="ctr"/>
            <a:r>
              <a:rPr lang="zh-CN" altLang="en-US" sz="3000" dirty="0" smtClean="0">
                <a:latin typeface="微软雅黑" panose="020B0503020204020204" pitchFamily="34" charset="-122"/>
                <a:cs typeface="Aparajita" panose="020B0604020202020204" pitchFamily="34" charset="0"/>
              </a:rPr>
              <a:t>开始</a:t>
            </a:r>
            <a:endParaRPr lang="en-US" altLang="zh-CN" sz="3000" dirty="0" smtClean="0">
              <a:latin typeface="微软雅黑" panose="020B0503020204020204" pitchFamily="34" charset="-122"/>
              <a:cs typeface="Aparajita" panose="020B0604020202020204" pitchFamily="34" charset="0"/>
            </a:endParaRPr>
          </a:p>
        </p:txBody>
      </p:sp>
      <p:sp>
        <p:nvSpPr>
          <p:cNvPr id="34" name="TextBox 33"/>
          <p:cNvSpPr txBox="1"/>
          <p:nvPr/>
        </p:nvSpPr>
        <p:spPr>
          <a:xfrm>
            <a:off x="6336725" y="7726896"/>
            <a:ext cx="2323045" cy="676995"/>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需求分析</a:t>
            </a:r>
            <a:endParaRPr lang="en-US" altLang="zh-CN" sz="2800" dirty="0" smtClean="0">
              <a:latin typeface="微软雅黑" panose="020B0503020204020204" pitchFamily="34" charset="-122"/>
              <a:cs typeface="Aparajita" panose="020B0604020202020204" pitchFamily="34" charset="0"/>
            </a:endParaRPr>
          </a:p>
        </p:txBody>
      </p:sp>
      <p:sp>
        <p:nvSpPr>
          <p:cNvPr id="35" name="TextBox 34"/>
          <p:cNvSpPr txBox="1"/>
          <p:nvPr/>
        </p:nvSpPr>
        <p:spPr>
          <a:xfrm>
            <a:off x="11803177" y="6376955"/>
            <a:ext cx="2084653" cy="1107883"/>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实际投入开发进度</a:t>
            </a:r>
            <a:endParaRPr lang="en-US" sz="2800" dirty="0">
              <a:latin typeface="微软雅黑" panose="020B0503020204020204" pitchFamily="34" charset="-122"/>
              <a:cs typeface="Aparajita" panose="020B0604020202020204" pitchFamily="34" charset="0"/>
            </a:endParaRPr>
          </a:p>
        </p:txBody>
      </p:sp>
      <p:sp>
        <p:nvSpPr>
          <p:cNvPr id="36" name="TextBox 35"/>
          <p:cNvSpPr txBox="1"/>
          <p:nvPr/>
        </p:nvSpPr>
        <p:spPr>
          <a:xfrm>
            <a:off x="8995382" y="6696556"/>
            <a:ext cx="2274235" cy="1107883"/>
          </a:xfrm>
          <a:prstGeom prst="rect">
            <a:avLst/>
          </a:prstGeom>
          <a:noFill/>
        </p:spPr>
        <p:txBody>
          <a:bodyPr vert="horz" wrap="square" lIns="243731" tIns="121864" rIns="243731" bIns="121864" rtlCol="0">
            <a:spAutoFit/>
          </a:bodyPr>
          <a:lstStyle/>
          <a:p>
            <a:pPr algn="ctr"/>
            <a:r>
              <a:rPr lang="zh-CN" altLang="en-US" sz="2800" dirty="0">
                <a:latin typeface="微软雅黑" panose="020B0503020204020204" pitchFamily="34" charset="-122"/>
                <a:cs typeface="Aparajita" panose="020B0604020202020204" pitchFamily="34" charset="0"/>
              </a:rPr>
              <a:t>构架</a:t>
            </a:r>
            <a:r>
              <a:rPr lang="zh-CN" altLang="en-US" sz="2800" dirty="0" smtClean="0">
                <a:latin typeface="微软雅黑" panose="020B0503020204020204" pitchFamily="34" charset="-122"/>
                <a:cs typeface="Aparajita" panose="020B0604020202020204" pitchFamily="34" charset="0"/>
              </a:rPr>
              <a:t>设计和概念验证</a:t>
            </a:r>
            <a:endParaRPr lang="en-US" altLang="zh-CN" sz="2800" dirty="0">
              <a:latin typeface="微软雅黑" panose="020B0503020204020204" pitchFamily="34" charset="-122"/>
              <a:cs typeface="Aparajita" panose="020B0604020202020204" pitchFamily="34" charset="0"/>
            </a:endParaRPr>
          </a:p>
        </p:txBody>
      </p:sp>
      <p:sp>
        <p:nvSpPr>
          <p:cNvPr id="37" name="TextBox 36"/>
          <p:cNvSpPr txBox="1"/>
          <p:nvPr/>
        </p:nvSpPr>
        <p:spPr>
          <a:xfrm>
            <a:off x="13486462" y="6501130"/>
            <a:ext cx="3716027" cy="1107883"/>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团队建设</a:t>
            </a:r>
            <a:endParaRPr lang="en-US" altLang="zh-CN" sz="2800" dirty="0" smtClean="0">
              <a:latin typeface="微软雅黑" panose="020B0503020204020204" pitchFamily="34" charset="-122"/>
              <a:cs typeface="Aparajita" panose="020B0604020202020204" pitchFamily="34" charset="0"/>
            </a:endParaRPr>
          </a:p>
          <a:p>
            <a:pPr algn="ctr"/>
            <a:r>
              <a:rPr lang="zh-CN" altLang="en-US" sz="2800" dirty="0" smtClean="0">
                <a:latin typeface="微软雅黑" panose="020B0503020204020204" pitchFamily="34" charset="-122"/>
                <a:cs typeface="Aparajita" panose="020B0604020202020204" pitchFamily="34" charset="0"/>
              </a:rPr>
              <a:t>及项目进度管控</a:t>
            </a:r>
            <a:endParaRPr lang="en-US" sz="2800" dirty="0">
              <a:latin typeface="微软雅黑" panose="020B0503020204020204" pitchFamily="34" charset="-122"/>
              <a:cs typeface="Aparajita" panose="020B0604020202020204" pitchFamily="34" charset="0"/>
            </a:endParaRPr>
          </a:p>
        </p:txBody>
      </p:sp>
      <p:sp>
        <p:nvSpPr>
          <p:cNvPr id="38" name="TextBox 37"/>
          <p:cNvSpPr txBox="1"/>
          <p:nvPr/>
        </p:nvSpPr>
        <p:spPr>
          <a:xfrm>
            <a:off x="16711690" y="4964896"/>
            <a:ext cx="2653096" cy="1538770"/>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金融平台集成及投入市场</a:t>
            </a:r>
            <a:endParaRPr lang="en-US" altLang="zh-CN" sz="2800" dirty="0" smtClean="0">
              <a:latin typeface="微软雅黑" panose="020B0503020204020204" pitchFamily="34" charset="-122"/>
              <a:cs typeface="Aparajita" panose="020B0604020202020204" pitchFamily="34" charset="0"/>
            </a:endParaRPr>
          </a:p>
          <a:p>
            <a:pPr algn="ctr"/>
            <a:r>
              <a:rPr lang="zh-CN" altLang="en-US" sz="2800" dirty="0" smtClean="0">
                <a:latin typeface="微软雅黑" panose="020B0503020204020204" pitchFamily="34" charset="-122"/>
                <a:cs typeface="Aparajita" panose="020B0604020202020204" pitchFamily="34" charset="0"/>
              </a:rPr>
              <a:t>时间控制</a:t>
            </a:r>
            <a:endParaRPr lang="en-US" altLang="zh-CN" sz="2800" dirty="0" smtClean="0">
              <a:latin typeface="微软雅黑" panose="020B0503020204020204" pitchFamily="34" charset="-122"/>
              <a:cs typeface="Aparajita" panose="020B0604020202020204" pitchFamily="34" charset="0"/>
            </a:endParaRPr>
          </a:p>
        </p:txBody>
      </p:sp>
      <p:sp>
        <p:nvSpPr>
          <p:cNvPr id="39" name="TextBox 38"/>
          <p:cNvSpPr txBox="1"/>
          <p:nvPr/>
        </p:nvSpPr>
        <p:spPr>
          <a:xfrm>
            <a:off x="19716481" y="6743947"/>
            <a:ext cx="2264746" cy="1169438"/>
          </a:xfrm>
          <a:prstGeom prst="rect">
            <a:avLst/>
          </a:prstGeom>
          <a:noFill/>
        </p:spPr>
        <p:txBody>
          <a:bodyPr vert="horz" wrap="square" lIns="243731" tIns="121864" rIns="243731" bIns="121864" rtlCol="0">
            <a:spAutoFit/>
          </a:bodyPr>
          <a:lstStyle/>
          <a:p>
            <a:pPr algn="ctr"/>
            <a:r>
              <a:rPr lang="zh-CN" altLang="en-US" sz="3000" dirty="0" smtClean="0">
                <a:latin typeface="微软雅黑" panose="020B0503020204020204" pitchFamily="34" charset="-122"/>
                <a:cs typeface="Aparajita" panose="020B0604020202020204" pitchFamily="34" charset="0"/>
              </a:rPr>
              <a:t>下一个</a:t>
            </a:r>
            <a:endParaRPr lang="en-US" altLang="zh-CN" sz="3000" dirty="0" smtClean="0">
              <a:latin typeface="微软雅黑" panose="020B0503020204020204" pitchFamily="34" charset="-122"/>
              <a:cs typeface="Aparajita" panose="020B0604020202020204" pitchFamily="34" charset="0"/>
            </a:endParaRPr>
          </a:p>
          <a:p>
            <a:pPr algn="ctr"/>
            <a:r>
              <a:rPr lang="zh-CN" altLang="en-US" sz="3000" dirty="0" smtClean="0">
                <a:latin typeface="微软雅黑" panose="020B0503020204020204" pitchFamily="34" charset="-122"/>
                <a:cs typeface="Aparajita" panose="020B0604020202020204" pitchFamily="34" charset="0"/>
              </a:rPr>
              <a:t>开发回环</a:t>
            </a:r>
            <a:endParaRPr lang="en-US" sz="3000" dirty="0">
              <a:latin typeface="微软雅黑" panose="020B0503020204020204" pitchFamily="34" charset="-122"/>
              <a:cs typeface="Aparajita" panose="020B0604020202020204" pitchFamily="34" charset="0"/>
            </a:endParaRPr>
          </a:p>
        </p:txBody>
      </p:sp>
      <p:sp>
        <p:nvSpPr>
          <p:cNvPr id="40" name="AutoShape 82"/>
          <p:cNvSpPr>
            <a:spLocks/>
          </p:cNvSpPr>
          <p:nvPr/>
        </p:nvSpPr>
        <p:spPr bwMode="auto">
          <a:xfrm>
            <a:off x="15164116" y="5457954"/>
            <a:ext cx="588231" cy="588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1" name="AutoShape 29"/>
          <p:cNvSpPr>
            <a:spLocks/>
          </p:cNvSpPr>
          <p:nvPr/>
        </p:nvSpPr>
        <p:spPr bwMode="auto">
          <a:xfrm>
            <a:off x="4567236" y="4632172"/>
            <a:ext cx="712107" cy="7122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2" name="AutoShape 115"/>
          <p:cNvSpPr>
            <a:spLocks/>
          </p:cNvSpPr>
          <p:nvPr/>
        </p:nvSpPr>
        <p:spPr bwMode="auto">
          <a:xfrm>
            <a:off x="7213254" y="8892324"/>
            <a:ext cx="690276" cy="7595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4" name="AutoShape 66"/>
          <p:cNvSpPr>
            <a:spLocks/>
          </p:cNvSpPr>
          <p:nvPr/>
        </p:nvSpPr>
        <p:spPr bwMode="auto">
          <a:xfrm>
            <a:off x="20465787" y="5435256"/>
            <a:ext cx="588231" cy="58838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nvGrpSpPr>
          <p:cNvPr id="45" name="Group 44"/>
          <p:cNvGrpSpPr/>
          <p:nvPr/>
        </p:nvGrpSpPr>
        <p:grpSpPr>
          <a:xfrm>
            <a:off x="17888284" y="6850503"/>
            <a:ext cx="536274" cy="786174"/>
            <a:chOff x="1559893" y="2241774"/>
            <a:chExt cx="174947" cy="256404"/>
          </a:xfrm>
          <a:solidFill>
            <a:schemeClr val="bg1"/>
          </a:solidFill>
        </p:grpSpPr>
        <p:sp>
          <p:nvSpPr>
            <p:cNvPr id="46" name="Oval 49"/>
            <p:cNvSpPr>
              <a:spLocks noChangeArrowheads="1"/>
            </p:cNvSpPr>
            <p:nvPr/>
          </p:nvSpPr>
          <p:spPr bwMode="auto">
            <a:xfrm>
              <a:off x="1630705" y="2313975"/>
              <a:ext cx="16662" cy="166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7" name="Oval 50"/>
            <p:cNvSpPr>
              <a:spLocks noChangeArrowheads="1"/>
            </p:cNvSpPr>
            <p:nvPr/>
          </p:nvSpPr>
          <p:spPr bwMode="auto">
            <a:xfrm>
              <a:off x="1630705" y="2410242"/>
              <a:ext cx="16662" cy="1527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8" name="Oval 51"/>
            <p:cNvSpPr>
              <a:spLocks noChangeArrowheads="1"/>
            </p:cNvSpPr>
            <p:nvPr/>
          </p:nvSpPr>
          <p:spPr bwMode="auto">
            <a:xfrm>
              <a:off x="1583960" y="2362108"/>
              <a:ext cx="15273" cy="1527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49" name="Oval 52"/>
            <p:cNvSpPr>
              <a:spLocks noChangeArrowheads="1"/>
            </p:cNvSpPr>
            <p:nvPr/>
          </p:nvSpPr>
          <p:spPr bwMode="auto">
            <a:xfrm>
              <a:off x="1679301" y="2362108"/>
              <a:ext cx="16199" cy="1527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0" name="Freeform 53"/>
            <p:cNvSpPr>
              <a:spLocks/>
            </p:cNvSpPr>
            <p:nvPr/>
          </p:nvSpPr>
          <p:spPr bwMode="auto">
            <a:xfrm>
              <a:off x="1596919"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1" name="Freeform 54"/>
            <p:cNvSpPr>
              <a:spLocks/>
            </p:cNvSpPr>
            <p:nvPr/>
          </p:nvSpPr>
          <p:spPr bwMode="auto">
            <a:xfrm>
              <a:off x="1596919" y="2326934"/>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2" name="Freeform 55"/>
            <p:cNvSpPr>
              <a:spLocks/>
            </p:cNvSpPr>
            <p:nvPr/>
          </p:nvSpPr>
          <p:spPr bwMode="auto">
            <a:xfrm>
              <a:off x="1664953" y="2394969"/>
              <a:ext cx="17587" cy="17587"/>
            </a:xfrm>
            <a:custGeom>
              <a:avLst/>
              <a:gdLst>
                <a:gd name="T0" fmla="*/ 3 w 16"/>
                <a:gd name="T1" fmla="*/ 3 h 16"/>
                <a:gd name="T2" fmla="*/ 3 w 16"/>
                <a:gd name="T3" fmla="*/ 13 h 16"/>
                <a:gd name="T4" fmla="*/ 13 w 16"/>
                <a:gd name="T5" fmla="*/ 13 h 16"/>
                <a:gd name="T6" fmla="*/ 13 w 16"/>
                <a:gd name="T7" fmla="*/ 3 h 16"/>
                <a:gd name="T8" fmla="*/ 3 w 16"/>
                <a:gd name="T9" fmla="*/ 3 h 16"/>
              </a:gdLst>
              <a:ahLst/>
              <a:cxnLst>
                <a:cxn ang="0">
                  <a:pos x="T0" y="T1"/>
                </a:cxn>
                <a:cxn ang="0">
                  <a:pos x="T2" y="T3"/>
                </a:cxn>
                <a:cxn ang="0">
                  <a:pos x="T4" y="T5"/>
                </a:cxn>
                <a:cxn ang="0">
                  <a:pos x="T6" y="T7"/>
                </a:cxn>
                <a:cxn ang="0">
                  <a:pos x="T8" y="T9"/>
                </a:cxn>
              </a:cxnLst>
              <a:rect l="0" t="0" r="r" b="b"/>
              <a:pathLst>
                <a:path w="16" h="16">
                  <a:moveTo>
                    <a:pt x="3" y="3"/>
                  </a:moveTo>
                  <a:cubicBezTo>
                    <a:pt x="0" y="6"/>
                    <a:pt x="0" y="10"/>
                    <a:pt x="3" y="13"/>
                  </a:cubicBezTo>
                  <a:cubicBezTo>
                    <a:pt x="5" y="16"/>
                    <a:pt x="10" y="16"/>
                    <a:pt x="13" y="13"/>
                  </a:cubicBezTo>
                  <a:cubicBezTo>
                    <a:pt x="16" y="10"/>
                    <a:pt x="16" y="6"/>
                    <a:pt x="13" y="3"/>
                  </a:cubicBezTo>
                  <a:cubicBezTo>
                    <a:pt x="10" y="0"/>
                    <a:pt x="5" y="0"/>
                    <a:pt x="3"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3" name="Freeform 56"/>
            <p:cNvSpPr>
              <a:spLocks noEditPoints="1"/>
            </p:cNvSpPr>
            <p:nvPr/>
          </p:nvSpPr>
          <p:spPr bwMode="auto">
            <a:xfrm>
              <a:off x="1559893" y="2241774"/>
              <a:ext cx="174947" cy="256404"/>
            </a:xfrm>
            <a:custGeom>
              <a:avLst/>
              <a:gdLst>
                <a:gd name="T0" fmla="*/ 146 w 160"/>
                <a:gd name="T1" fmla="*/ 103 h 234"/>
                <a:gd name="T2" fmla="*/ 144 w 160"/>
                <a:gd name="T3" fmla="*/ 103 h 234"/>
                <a:gd name="T4" fmla="*/ 128 w 160"/>
                <a:gd name="T5" fmla="*/ 69 h 234"/>
                <a:gd name="T6" fmla="*/ 117 w 160"/>
                <a:gd name="T7" fmla="*/ 12 h 234"/>
                <a:gd name="T8" fmla="*/ 103 w 160"/>
                <a:gd name="T9" fmla="*/ 0 h 234"/>
                <a:gd name="T10" fmla="*/ 44 w 160"/>
                <a:gd name="T11" fmla="*/ 0 h 234"/>
                <a:gd name="T12" fmla="*/ 30 w 160"/>
                <a:gd name="T13" fmla="*/ 12 h 234"/>
                <a:gd name="T14" fmla="*/ 20 w 160"/>
                <a:gd name="T15" fmla="*/ 67 h 234"/>
                <a:gd name="T16" fmla="*/ 0 w 160"/>
                <a:gd name="T17" fmla="*/ 117 h 234"/>
                <a:gd name="T18" fmla="*/ 19 w 160"/>
                <a:gd name="T19" fmla="*/ 166 h 234"/>
                <a:gd name="T20" fmla="*/ 29 w 160"/>
                <a:gd name="T21" fmla="*/ 222 h 234"/>
                <a:gd name="T22" fmla="*/ 44 w 160"/>
                <a:gd name="T23" fmla="*/ 234 h 234"/>
                <a:gd name="T24" fmla="*/ 102 w 160"/>
                <a:gd name="T25" fmla="*/ 234 h 234"/>
                <a:gd name="T26" fmla="*/ 116 w 160"/>
                <a:gd name="T27" fmla="*/ 222 h 234"/>
                <a:gd name="T28" fmla="*/ 127 w 160"/>
                <a:gd name="T29" fmla="*/ 166 h 234"/>
                <a:gd name="T30" fmla="*/ 144 w 160"/>
                <a:gd name="T31" fmla="*/ 131 h 234"/>
                <a:gd name="T32" fmla="*/ 146 w 160"/>
                <a:gd name="T33" fmla="*/ 132 h 234"/>
                <a:gd name="T34" fmla="*/ 160 w 160"/>
                <a:gd name="T35" fmla="*/ 117 h 234"/>
                <a:gd name="T36" fmla="*/ 146 w 160"/>
                <a:gd name="T37" fmla="*/ 103 h 234"/>
                <a:gd name="T38" fmla="*/ 44 w 160"/>
                <a:gd name="T39" fmla="*/ 15 h 234"/>
                <a:gd name="T40" fmla="*/ 103 w 160"/>
                <a:gd name="T41" fmla="*/ 15 h 234"/>
                <a:gd name="T42" fmla="*/ 110 w 160"/>
                <a:gd name="T43" fmla="*/ 54 h 234"/>
                <a:gd name="T44" fmla="*/ 73 w 160"/>
                <a:gd name="T45" fmla="*/ 44 h 234"/>
                <a:gd name="T46" fmla="*/ 37 w 160"/>
                <a:gd name="T47" fmla="*/ 54 h 234"/>
                <a:gd name="T48" fmla="*/ 44 w 160"/>
                <a:gd name="T49" fmla="*/ 15 h 234"/>
                <a:gd name="T50" fmla="*/ 102 w 160"/>
                <a:gd name="T51" fmla="*/ 219 h 234"/>
                <a:gd name="T52" fmla="*/ 44 w 160"/>
                <a:gd name="T53" fmla="*/ 219 h 234"/>
                <a:gd name="T54" fmla="*/ 36 w 160"/>
                <a:gd name="T55" fmla="*/ 180 h 234"/>
                <a:gd name="T56" fmla="*/ 73 w 160"/>
                <a:gd name="T57" fmla="*/ 190 h 234"/>
                <a:gd name="T58" fmla="*/ 109 w 160"/>
                <a:gd name="T59" fmla="*/ 180 h 234"/>
                <a:gd name="T60" fmla="*/ 102 w 160"/>
                <a:gd name="T61" fmla="*/ 219 h 234"/>
                <a:gd name="T62" fmla="*/ 73 w 160"/>
                <a:gd name="T63" fmla="*/ 176 h 234"/>
                <a:gd name="T64" fmla="*/ 14 w 160"/>
                <a:gd name="T65" fmla="*/ 117 h 234"/>
                <a:gd name="T66" fmla="*/ 73 w 160"/>
                <a:gd name="T67" fmla="*/ 59 h 234"/>
                <a:gd name="T68" fmla="*/ 131 w 160"/>
                <a:gd name="T69" fmla="*/ 117 h 234"/>
                <a:gd name="T70" fmla="*/ 73 w 160"/>
                <a:gd name="T71" fmla="*/ 17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234">
                  <a:moveTo>
                    <a:pt x="146" y="103"/>
                  </a:moveTo>
                  <a:cubicBezTo>
                    <a:pt x="145" y="103"/>
                    <a:pt x="145" y="103"/>
                    <a:pt x="144" y="103"/>
                  </a:cubicBezTo>
                  <a:cubicBezTo>
                    <a:pt x="142" y="90"/>
                    <a:pt x="136" y="79"/>
                    <a:pt x="128" y="69"/>
                  </a:cubicBezTo>
                  <a:cubicBezTo>
                    <a:pt x="117" y="12"/>
                    <a:pt x="117" y="12"/>
                    <a:pt x="117" y="12"/>
                  </a:cubicBezTo>
                  <a:cubicBezTo>
                    <a:pt x="116" y="5"/>
                    <a:pt x="110" y="0"/>
                    <a:pt x="103" y="0"/>
                  </a:cubicBezTo>
                  <a:cubicBezTo>
                    <a:pt x="44" y="0"/>
                    <a:pt x="44" y="0"/>
                    <a:pt x="44" y="0"/>
                  </a:cubicBezTo>
                  <a:cubicBezTo>
                    <a:pt x="37" y="0"/>
                    <a:pt x="31" y="5"/>
                    <a:pt x="30" y="12"/>
                  </a:cubicBezTo>
                  <a:cubicBezTo>
                    <a:pt x="20" y="67"/>
                    <a:pt x="20" y="67"/>
                    <a:pt x="20" y="67"/>
                  </a:cubicBezTo>
                  <a:cubicBezTo>
                    <a:pt x="7" y="80"/>
                    <a:pt x="0" y="98"/>
                    <a:pt x="0" y="117"/>
                  </a:cubicBezTo>
                  <a:cubicBezTo>
                    <a:pt x="0" y="136"/>
                    <a:pt x="7" y="153"/>
                    <a:pt x="19" y="166"/>
                  </a:cubicBezTo>
                  <a:cubicBezTo>
                    <a:pt x="29" y="222"/>
                    <a:pt x="29" y="222"/>
                    <a:pt x="29" y="222"/>
                  </a:cubicBezTo>
                  <a:cubicBezTo>
                    <a:pt x="30" y="229"/>
                    <a:pt x="36" y="234"/>
                    <a:pt x="44" y="234"/>
                  </a:cubicBezTo>
                  <a:cubicBezTo>
                    <a:pt x="102" y="234"/>
                    <a:pt x="102" y="234"/>
                    <a:pt x="102" y="234"/>
                  </a:cubicBezTo>
                  <a:cubicBezTo>
                    <a:pt x="109" y="234"/>
                    <a:pt x="115" y="229"/>
                    <a:pt x="116" y="222"/>
                  </a:cubicBezTo>
                  <a:cubicBezTo>
                    <a:pt x="127" y="166"/>
                    <a:pt x="127" y="166"/>
                    <a:pt x="127" y="166"/>
                  </a:cubicBezTo>
                  <a:cubicBezTo>
                    <a:pt x="135" y="156"/>
                    <a:pt x="142" y="145"/>
                    <a:pt x="144" y="131"/>
                  </a:cubicBezTo>
                  <a:cubicBezTo>
                    <a:pt x="145" y="132"/>
                    <a:pt x="145" y="132"/>
                    <a:pt x="146" y="132"/>
                  </a:cubicBezTo>
                  <a:cubicBezTo>
                    <a:pt x="154" y="132"/>
                    <a:pt x="160" y="125"/>
                    <a:pt x="160" y="117"/>
                  </a:cubicBezTo>
                  <a:cubicBezTo>
                    <a:pt x="160" y="109"/>
                    <a:pt x="154" y="103"/>
                    <a:pt x="146" y="103"/>
                  </a:cubicBezTo>
                  <a:close/>
                  <a:moveTo>
                    <a:pt x="44" y="15"/>
                  </a:moveTo>
                  <a:cubicBezTo>
                    <a:pt x="103" y="15"/>
                    <a:pt x="103" y="15"/>
                    <a:pt x="103" y="15"/>
                  </a:cubicBezTo>
                  <a:cubicBezTo>
                    <a:pt x="110" y="54"/>
                    <a:pt x="110" y="54"/>
                    <a:pt x="110" y="54"/>
                  </a:cubicBezTo>
                  <a:cubicBezTo>
                    <a:pt x="99" y="48"/>
                    <a:pt x="87" y="44"/>
                    <a:pt x="73" y="44"/>
                  </a:cubicBezTo>
                  <a:cubicBezTo>
                    <a:pt x="60" y="44"/>
                    <a:pt x="48" y="48"/>
                    <a:pt x="37" y="54"/>
                  </a:cubicBezTo>
                  <a:lnTo>
                    <a:pt x="44" y="15"/>
                  </a:lnTo>
                  <a:close/>
                  <a:moveTo>
                    <a:pt x="102" y="219"/>
                  </a:moveTo>
                  <a:cubicBezTo>
                    <a:pt x="44" y="219"/>
                    <a:pt x="44" y="219"/>
                    <a:pt x="44" y="219"/>
                  </a:cubicBezTo>
                  <a:cubicBezTo>
                    <a:pt x="36" y="180"/>
                    <a:pt x="36" y="180"/>
                    <a:pt x="36" y="180"/>
                  </a:cubicBezTo>
                  <a:cubicBezTo>
                    <a:pt x="47" y="186"/>
                    <a:pt x="59" y="190"/>
                    <a:pt x="73" y="190"/>
                  </a:cubicBezTo>
                  <a:cubicBezTo>
                    <a:pt x="86" y="190"/>
                    <a:pt x="98" y="186"/>
                    <a:pt x="109" y="180"/>
                  </a:cubicBezTo>
                  <a:lnTo>
                    <a:pt x="102" y="219"/>
                  </a:lnTo>
                  <a:close/>
                  <a:moveTo>
                    <a:pt x="73" y="176"/>
                  </a:moveTo>
                  <a:cubicBezTo>
                    <a:pt x="40" y="176"/>
                    <a:pt x="14" y="149"/>
                    <a:pt x="14" y="117"/>
                  </a:cubicBezTo>
                  <a:cubicBezTo>
                    <a:pt x="14" y="85"/>
                    <a:pt x="40" y="59"/>
                    <a:pt x="73" y="59"/>
                  </a:cubicBezTo>
                  <a:cubicBezTo>
                    <a:pt x="105" y="59"/>
                    <a:pt x="131" y="85"/>
                    <a:pt x="131" y="117"/>
                  </a:cubicBezTo>
                  <a:cubicBezTo>
                    <a:pt x="131" y="149"/>
                    <a:pt x="105" y="176"/>
                    <a:pt x="73" y="1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4" name="Freeform 57"/>
            <p:cNvSpPr>
              <a:spLocks/>
            </p:cNvSpPr>
            <p:nvPr/>
          </p:nvSpPr>
          <p:spPr bwMode="auto">
            <a:xfrm>
              <a:off x="1630705" y="2329248"/>
              <a:ext cx="49522" cy="48134"/>
            </a:xfrm>
            <a:custGeom>
              <a:avLst/>
              <a:gdLst>
                <a:gd name="T0" fmla="*/ 44 w 45"/>
                <a:gd name="T1" fmla="*/ 1 h 44"/>
                <a:gd name="T2" fmla="*/ 40 w 45"/>
                <a:gd name="T3" fmla="*/ 1 h 44"/>
                <a:gd name="T4" fmla="*/ 3 w 45"/>
                <a:gd name="T5" fmla="*/ 32 h 44"/>
                <a:gd name="T6" fmla="*/ 0 w 45"/>
                <a:gd name="T7" fmla="*/ 37 h 44"/>
                <a:gd name="T8" fmla="*/ 3 w 45"/>
                <a:gd name="T9" fmla="*/ 42 h 44"/>
                <a:gd name="T10" fmla="*/ 8 w 45"/>
                <a:gd name="T11" fmla="*/ 44 h 44"/>
                <a:gd name="T12" fmla="*/ 13 w 45"/>
                <a:gd name="T13" fmla="*/ 42 h 44"/>
                <a:gd name="T14" fmla="*/ 26 w 45"/>
                <a:gd name="T15" fmla="*/ 26 h 44"/>
                <a:gd name="T16" fmla="*/ 44 w 45"/>
                <a:gd name="T17" fmla="*/ 4 h 44"/>
                <a:gd name="T18" fmla="*/ 44 w 45"/>
                <a:gd name="T19"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44" y="1"/>
                  </a:moveTo>
                  <a:cubicBezTo>
                    <a:pt x="43" y="0"/>
                    <a:pt x="41" y="0"/>
                    <a:pt x="40" y="1"/>
                  </a:cubicBezTo>
                  <a:cubicBezTo>
                    <a:pt x="3" y="32"/>
                    <a:pt x="3" y="32"/>
                    <a:pt x="3" y="32"/>
                  </a:cubicBezTo>
                  <a:cubicBezTo>
                    <a:pt x="1" y="33"/>
                    <a:pt x="0" y="35"/>
                    <a:pt x="0" y="37"/>
                  </a:cubicBezTo>
                  <a:cubicBezTo>
                    <a:pt x="0" y="39"/>
                    <a:pt x="1" y="41"/>
                    <a:pt x="3" y="42"/>
                  </a:cubicBezTo>
                  <a:cubicBezTo>
                    <a:pt x="4" y="44"/>
                    <a:pt x="6" y="44"/>
                    <a:pt x="8" y="44"/>
                  </a:cubicBezTo>
                  <a:cubicBezTo>
                    <a:pt x="10" y="44"/>
                    <a:pt x="11" y="44"/>
                    <a:pt x="13" y="42"/>
                  </a:cubicBezTo>
                  <a:cubicBezTo>
                    <a:pt x="26" y="26"/>
                    <a:pt x="26" y="26"/>
                    <a:pt x="26" y="26"/>
                  </a:cubicBezTo>
                  <a:cubicBezTo>
                    <a:pt x="44" y="4"/>
                    <a:pt x="44" y="4"/>
                    <a:pt x="44" y="4"/>
                  </a:cubicBezTo>
                  <a:cubicBezTo>
                    <a:pt x="45" y="3"/>
                    <a:pt x="45" y="2"/>
                    <a:pt x="44"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sp>
        <p:nvSpPr>
          <p:cNvPr id="55" name="Freeform 78"/>
          <p:cNvSpPr>
            <a:spLocks noEditPoints="1"/>
          </p:cNvSpPr>
          <p:nvPr/>
        </p:nvSpPr>
        <p:spPr bwMode="auto">
          <a:xfrm>
            <a:off x="9793154" y="5324707"/>
            <a:ext cx="810087" cy="7861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82843" tIns="91422" rIns="182843" bIns="91422" numCol="1" anchor="t" anchorCtr="0" compatLnSpc="1">
            <a:prstTxWarp prst="textNoShape">
              <a:avLst/>
            </a:prstTxWarp>
          </a:bodyPr>
          <a:lstStyle/>
          <a:p>
            <a:endParaRPr lang="id-ID" dirty="0">
              <a:latin typeface="微软雅黑" panose="020B0503020204020204" pitchFamily="34" charset="-122"/>
            </a:endParaRPr>
          </a:p>
        </p:txBody>
      </p:sp>
      <p:grpSp>
        <p:nvGrpSpPr>
          <p:cNvPr id="56" name="Group 55"/>
          <p:cNvGrpSpPr/>
          <p:nvPr/>
        </p:nvGrpSpPr>
        <p:grpSpPr>
          <a:xfrm>
            <a:off x="12452520" y="7768445"/>
            <a:ext cx="785969" cy="735086"/>
            <a:chOff x="998489" y="2241774"/>
            <a:chExt cx="256404" cy="239742"/>
          </a:xfrm>
          <a:solidFill>
            <a:schemeClr val="bg1"/>
          </a:solidFill>
        </p:grpSpPr>
        <p:sp>
          <p:nvSpPr>
            <p:cNvPr id="5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5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sp>
          <p:nvSpPr>
            <p:cNvPr id="6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微软雅黑" panose="020B0503020204020204" pitchFamily="34" charset="-122"/>
              </a:endParaRPr>
            </a:p>
          </p:txBody>
        </p:sp>
      </p:grpSp>
      <p:grpSp>
        <p:nvGrpSpPr>
          <p:cNvPr id="67" name="Group 66"/>
          <p:cNvGrpSpPr/>
          <p:nvPr/>
        </p:nvGrpSpPr>
        <p:grpSpPr>
          <a:xfrm>
            <a:off x="4567236" y="483017"/>
            <a:ext cx="13801439" cy="2923086"/>
            <a:chOff x="5988388" y="483017"/>
            <a:chExt cx="12359700" cy="2923086"/>
          </a:xfrm>
        </p:grpSpPr>
        <p:sp>
          <p:nvSpPr>
            <p:cNvPr id="68" name="TextBox 67"/>
            <p:cNvSpPr txBox="1"/>
            <p:nvPr/>
          </p:nvSpPr>
          <p:spPr>
            <a:xfrm>
              <a:off x="5988388" y="483017"/>
              <a:ext cx="12359700" cy="2554527"/>
            </a:xfrm>
            <a:prstGeom prst="rect">
              <a:avLst/>
            </a:prstGeom>
            <a:noFill/>
          </p:spPr>
          <p:txBody>
            <a:bodyPr wrap="square" lIns="91422" tIns="45711" rIns="91422" bIns="45711" rtlCol="0">
              <a:spAutoFit/>
            </a:bodyPr>
            <a:lstStyle/>
            <a:p>
              <a:pPr algn="ctr"/>
              <a:r>
                <a:rPr lang="zh-CN" altLang="en-US" sz="8000" b="1" dirty="0" smtClean="0">
                  <a:solidFill>
                    <a:schemeClr val="tx2"/>
                  </a:solidFill>
                  <a:latin typeface="微软雅黑" panose="020B0503020204020204" pitchFamily="34" charset="-122"/>
                  <a:cs typeface="Aparajita" panose="020B0604020202020204" pitchFamily="34" charset="0"/>
                </a:rPr>
                <a:t>区块链金融平台开发路线图</a:t>
              </a:r>
              <a:endParaRPr lang="id-ID" sz="8000" b="1" dirty="0" smtClean="0">
                <a:solidFill>
                  <a:schemeClr val="tx2"/>
                </a:solidFill>
                <a:latin typeface="微软雅黑" panose="020B0503020204020204" pitchFamily="34" charset="-122"/>
                <a:cs typeface="Aparajita" panose="020B0604020202020204" pitchFamily="34" charset="0"/>
              </a:endParaRPr>
            </a:p>
          </p:txBody>
        </p:sp>
        <p:sp>
          <p:nvSpPr>
            <p:cNvPr id="69" name="Rectangle 68"/>
            <p:cNvSpPr/>
            <p:nvPr/>
          </p:nvSpPr>
          <p:spPr>
            <a:xfrm>
              <a:off x="8767745" y="3159953"/>
              <a:ext cx="6710542" cy="2461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Open Sans Light"/>
              </a:endParaRPr>
            </a:p>
          </p:txBody>
        </p:sp>
        <p:sp>
          <p:nvSpPr>
            <p:cNvPr id="70" name="Subtitle 2"/>
            <p:cNvSpPr txBox="1">
              <a:spLocks/>
            </p:cNvSpPr>
            <p:nvPr/>
          </p:nvSpPr>
          <p:spPr>
            <a:xfrm>
              <a:off x="6328763" y="2220372"/>
              <a:ext cx="11655185"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4000" dirty="0" smtClean="0">
                  <a:latin typeface="微软雅黑" panose="020B0503020204020204" pitchFamily="34" charset="-122"/>
                  <a:cs typeface="Aparajita" panose="020B0604020202020204" pitchFamily="34" charset="0"/>
                </a:rPr>
                <a:t>区块链金融平台技术开发生命周期</a:t>
              </a:r>
              <a:endParaRPr lang="en-US" sz="4000" dirty="0">
                <a:solidFill>
                  <a:schemeClr val="accent1"/>
                </a:solidFill>
                <a:latin typeface="微软雅黑" panose="020B0503020204020204" pitchFamily="34" charset="-122"/>
                <a:cs typeface="Aparajita" panose="020B0604020202020204" pitchFamily="34" charset="0"/>
              </a:endParaRPr>
            </a:p>
          </p:txBody>
        </p:sp>
      </p:grpSp>
      <p:cxnSp>
        <p:nvCxnSpPr>
          <p:cNvPr id="66" name="Elbow Connector 65"/>
          <p:cNvCxnSpPr>
            <a:stCxn id="13" idx="2"/>
            <a:endCxn id="71" idx="3"/>
          </p:cNvCxnSpPr>
          <p:nvPr/>
        </p:nvCxnSpPr>
        <p:spPr>
          <a:xfrm rot="10800000" flipV="1">
            <a:off x="5043137" y="9337317"/>
            <a:ext cx="1728027" cy="796643"/>
          </a:xfrm>
          <a:prstGeom prst="bentConnector3">
            <a:avLst>
              <a:gd name="adj1" fmla="val 50000"/>
            </a:avLst>
          </a:prstGeom>
          <a:ln>
            <a:headEnd type="oval"/>
            <a:tailEnd type="none"/>
          </a:ln>
        </p:spPr>
        <p:style>
          <a:lnRef idx="3">
            <a:schemeClr val="accent4"/>
          </a:lnRef>
          <a:fillRef idx="0">
            <a:schemeClr val="accent4"/>
          </a:fillRef>
          <a:effectRef idx="2">
            <a:schemeClr val="accent4"/>
          </a:effectRef>
          <a:fontRef idx="minor">
            <a:schemeClr val="tx1"/>
          </a:fontRef>
        </p:style>
      </p:cxnSp>
      <p:sp>
        <p:nvSpPr>
          <p:cNvPr id="71" name="TextBox 70"/>
          <p:cNvSpPr txBox="1"/>
          <p:nvPr/>
        </p:nvSpPr>
        <p:spPr>
          <a:xfrm>
            <a:off x="2958483" y="9580019"/>
            <a:ext cx="2084653" cy="1107883"/>
          </a:xfrm>
          <a:prstGeom prst="rect">
            <a:avLst/>
          </a:prstGeom>
        </p:spPr>
        <p:style>
          <a:lnRef idx="0">
            <a:schemeClr val="accent4"/>
          </a:lnRef>
          <a:fillRef idx="3">
            <a:schemeClr val="accent4"/>
          </a:fillRef>
          <a:effectRef idx="3">
            <a:schemeClr val="accent4"/>
          </a:effectRef>
          <a:fontRef idx="minor">
            <a:schemeClr val="lt1"/>
          </a:fontRef>
        </p:style>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我们现在在这里</a:t>
            </a:r>
            <a:endParaRPr lang="en-US" sz="2800" dirty="0">
              <a:latin typeface="微软雅黑" panose="020B0503020204020204" pitchFamily="34" charset="-122"/>
              <a:cs typeface="Aparajita" panose="020B0604020202020204" pitchFamily="34" charset="0"/>
            </a:endParaRPr>
          </a:p>
        </p:txBody>
      </p:sp>
      <p:cxnSp>
        <p:nvCxnSpPr>
          <p:cNvPr id="72" name="Elbow Connector 71"/>
          <p:cNvCxnSpPr>
            <a:stCxn id="33" idx="2"/>
            <a:endCxn id="71" idx="0"/>
          </p:cNvCxnSpPr>
          <p:nvPr/>
        </p:nvCxnSpPr>
        <p:spPr>
          <a:xfrm rot="5400000">
            <a:off x="2914447" y="7629525"/>
            <a:ext cx="3036857" cy="864130"/>
          </a:xfrm>
          <a:prstGeom prst="bentConnector3">
            <a:avLst>
              <a:gd name="adj1" fmla="val 50000"/>
            </a:avLst>
          </a:prstGeom>
          <a:ln>
            <a:headEnd type="oval"/>
            <a:tailEnd type="none"/>
          </a:ln>
        </p:spPr>
        <p:style>
          <a:lnRef idx="3">
            <a:schemeClr val="accent4"/>
          </a:lnRef>
          <a:fillRef idx="0">
            <a:schemeClr val="accent4"/>
          </a:fillRef>
          <a:effectRef idx="2">
            <a:schemeClr val="accent4"/>
          </a:effectRef>
          <a:fontRef idx="minor">
            <a:schemeClr val="tx1"/>
          </a:fontRef>
        </p:style>
      </p:cxnSp>
      <p:cxnSp>
        <p:nvCxnSpPr>
          <p:cNvPr id="73" name="Elbow Connector 72"/>
          <p:cNvCxnSpPr>
            <a:stCxn id="36" idx="2"/>
            <a:endCxn id="71" idx="2"/>
          </p:cNvCxnSpPr>
          <p:nvPr/>
        </p:nvCxnSpPr>
        <p:spPr>
          <a:xfrm rot="5400000">
            <a:off x="5624924" y="6180325"/>
            <a:ext cx="2883463" cy="6131690"/>
          </a:xfrm>
          <a:prstGeom prst="bentConnector3">
            <a:avLst>
              <a:gd name="adj1" fmla="val 107928"/>
            </a:avLst>
          </a:prstGeom>
          <a:ln>
            <a:headEnd type="oval"/>
            <a:tailEnd type="none"/>
          </a:ln>
        </p:spPr>
        <p:style>
          <a:lnRef idx="3">
            <a:schemeClr val="accent4"/>
          </a:lnRef>
          <a:fillRef idx="0">
            <a:schemeClr val="accent4"/>
          </a:fillRef>
          <a:effectRef idx="2">
            <a:schemeClr val="accent4"/>
          </a:effectRef>
          <a:fontRef idx="minor">
            <a:schemeClr val="tx1"/>
          </a:fontRef>
        </p:style>
      </p:cxnSp>
      <p:sp>
        <p:nvSpPr>
          <p:cNvPr id="75" name="TextBox 74"/>
          <p:cNvSpPr txBox="1"/>
          <p:nvPr/>
        </p:nvSpPr>
        <p:spPr>
          <a:xfrm>
            <a:off x="6312184" y="7118712"/>
            <a:ext cx="2323045" cy="676995"/>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技术研究</a:t>
            </a:r>
            <a:endParaRPr lang="en-US" altLang="zh-CN" sz="2800" dirty="0" smtClean="0">
              <a:latin typeface="微软雅黑" panose="020B0503020204020204" pitchFamily="34" charset="-122"/>
              <a:cs typeface="Aparajita" panose="020B0604020202020204" pitchFamily="34" charset="0"/>
            </a:endParaRPr>
          </a:p>
        </p:txBody>
      </p:sp>
      <p:pic>
        <p:nvPicPr>
          <p:cNvPr id="76" name="Picture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102486" y="11507386"/>
            <a:ext cx="1311691" cy="1116414"/>
          </a:xfrm>
          <a:prstGeom prst="rect">
            <a:avLst/>
          </a:prstGeom>
        </p:spPr>
      </p:pic>
      <p:pic>
        <p:nvPicPr>
          <p:cNvPr id="77" name="Picture 76"/>
          <p:cNvPicPr>
            <a:picLocks noChangeAspect="1"/>
          </p:cNvPicPr>
          <p:nvPr/>
        </p:nvPicPr>
        <p:blipFill rotWithShape="1">
          <a:blip r:embed="rId3">
            <a:extLst>
              <a:ext uri="{28A0092B-C50C-407E-A947-70E740481C1C}">
                <a14:useLocalDpi xmlns:a14="http://schemas.microsoft.com/office/drawing/2010/main" val="0"/>
              </a:ext>
            </a:extLst>
          </a:blip>
          <a:srcRect l="34750" t="13476" r="33299" b="10028"/>
          <a:stretch/>
        </p:blipFill>
        <p:spPr>
          <a:xfrm>
            <a:off x="1580999" y="7816798"/>
            <a:ext cx="649357" cy="1429372"/>
          </a:xfrm>
          <a:prstGeom prst="rect">
            <a:avLst/>
          </a:prstGeom>
        </p:spPr>
      </p:pic>
      <p:pic>
        <p:nvPicPr>
          <p:cNvPr id="79" name="Picture 78"/>
          <p:cNvPicPr>
            <a:picLocks noChangeAspect="1"/>
          </p:cNvPicPr>
          <p:nvPr/>
        </p:nvPicPr>
        <p:blipFill rotWithShape="1">
          <a:blip r:embed="rId3">
            <a:extLst>
              <a:ext uri="{28A0092B-C50C-407E-A947-70E740481C1C}">
                <a14:useLocalDpi xmlns:a14="http://schemas.microsoft.com/office/drawing/2010/main" val="0"/>
              </a:ext>
            </a:extLst>
          </a:blip>
          <a:srcRect l="34750" t="13476" r="33299" b="10028"/>
          <a:stretch/>
        </p:blipFill>
        <p:spPr>
          <a:xfrm>
            <a:off x="2269121" y="7816798"/>
            <a:ext cx="649357" cy="1429372"/>
          </a:xfrm>
          <a:prstGeom prst="rect">
            <a:avLst/>
          </a:prstGeom>
        </p:spPr>
      </p:pic>
      <p:sp>
        <p:nvSpPr>
          <p:cNvPr id="80" name="TextBox 79"/>
          <p:cNvSpPr txBox="1"/>
          <p:nvPr/>
        </p:nvSpPr>
        <p:spPr>
          <a:xfrm>
            <a:off x="6396869" y="12545575"/>
            <a:ext cx="2323045" cy="1107883"/>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供应链金融业务团队</a:t>
            </a:r>
            <a:endParaRPr lang="en-US" altLang="zh-CN" sz="2800" dirty="0" smtClean="0">
              <a:latin typeface="微软雅黑" panose="020B0503020204020204" pitchFamily="34" charset="-122"/>
              <a:cs typeface="Aparajita" panose="020B0604020202020204" pitchFamily="34" charset="0"/>
            </a:endParaRPr>
          </a:p>
        </p:txBody>
      </p:sp>
      <p:sp>
        <p:nvSpPr>
          <p:cNvPr id="81" name="TextBox 80"/>
          <p:cNvSpPr txBox="1"/>
          <p:nvPr/>
        </p:nvSpPr>
        <p:spPr>
          <a:xfrm>
            <a:off x="1117621" y="6252715"/>
            <a:ext cx="3139653" cy="1538770"/>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研发中心</a:t>
            </a:r>
            <a:endParaRPr lang="en-US" altLang="zh-CN" sz="2800" dirty="0" smtClean="0">
              <a:latin typeface="微软雅黑" panose="020B0503020204020204" pitchFamily="34" charset="-122"/>
              <a:cs typeface="Aparajita" panose="020B0604020202020204" pitchFamily="34" charset="0"/>
            </a:endParaRPr>
          </a:p>
          <a:p>
            <a:pPr algn="ctr"/>
            <a:r>
              <a:rPr lang="zh-CN" altLang="en-US" sz="2800" dirty="0" smtClean="0">
                <a:latin typeface="微软雅黑" panose="020B0503020204020204" pitchFamily="34" charset="-122"/>
                <a:cs typeface="Aparajita" panose="020B0604020202020204" pitchFamily="34" charset="0"/>
              </a:rPr>
              <a:t>产品经理</a:t>
            </a:r>
            <a:r>
              <a:rPr lang="en-US" altLang="zh-CN" sz="2800" dirty="0" smtClean="0">
                <a:latin typeface="微软雅黑" panose="020B0503020204020204" pitchFamily="34" charset="-122"/>
                <a:cs typeface="Aparajita" panose="020B0604020202020204" pitchFamily="34" charset="0"/>
              </a:rPr>
              <a:t>&amp;</a:t>
            </a:r>
          </a:p>
          <a:p>
            <a:pPr algn="ctr"/>
            <a:r>
              <a:rPr lang="zh-CN" altLang="en-US" sz="2800" dirty="0" smtClean="0">
                <a:latin typeface="微软雅黑" panose="020B0503020204020204" pitchFamily="34" charset="-122"/>
                <a:cs typeface="Aparajita" panose="020B0604020202020204" pitchFamily="34" charset="0"/>
              </a:rPr>
              <a:t>解决方案架构师</a:t>
            </a:r>
            <a:endParaRPr lang="en-US" altLang="zh-CN" sz="2800" dirty="0" smtClean="0">
              <a:latin typeface="微软雅黑" panose="020B0503020204020204" pitchFamily="34" charset="-122"/>
              <a:cs typeface="Aparajita" panose="020B0604020202020204" pitchFamily="34" charset="0"/>
            </a:endParaRPr>
          </a:p>
        </p:txBody>
      </p:sp>
      <p:pic>
        <p:nvPicPr>
          <p:cNvPr id="82" name="Picture 81"/>
          <p:cNvPicPr>
            <a:picLocks noChangeAspect="1"/>
          </p:cNvPicPr>
          <p:nvPr/>
        </p:nvPicPr>
        <p:blipFill rotWithShape="1">
          <a:blip r:embed="rId3">
            <a:extLst>
              <a:ext uri="{28A0092B-C50C-407E-A947-70E740481C1C}">
                <a14:useLocalDpi xmlns:a14="http://schemas.microsoft.com/office/drawing/2010/main" val="0"/>
              </a:ext>
            </a:extLst>
          </a:blip>
          <a:srcRect l="34750" t="13476" r="33299" b="10028"/>
          <a:stretch/>
        </p:blipFill>
        <p:spPr>
          <a:xfrm>
            <a:off x="2898240" y="7842704"/>
            <a:ext cx="649357" cy="1429372"/>
          </a:xfrm>
          <a:prstGeom prst="rect">
            <a:avLst/>
          </a:prstGeom>
        </p:spPr>
      </p:pic>
      <p:cxnSp>
        <p:nvCxnSpPr>
          <p:cNvPr id="5" name="Straight Arrow Connector 4"/>
          <p:cNvCxnSpPr>
            <a:stCxn id="82" idx="3"/>
          </p:cNvCxnSpPr>
          <p:nvPr/>
        </p:nvCxnSpPr>
        <p:spPr>
          <a:xfrm flipV="1">
            <a:off x="3547597" y="8149470"/>
            <a:ext cx="3210734" cy="4079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3" name="Straight Arrow Connector 82"/>
          <p:cNvCxnSpPr>
            <a:endCxn id="34" idx="2"/>
          </p:cNvCxnSpPr>
          <p:nvPr/>
        </p:nvCxnSpPr>
        <p:spPr>
          <a:xfrm flipV="1">
            <a:off x="7461947" y="8403891"/>
            <a:ext cx="36301" cy="305050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4" name="TextBox 83"/>
          <p:cNvSpPr txBox="1"/>
          <p:nvPr/>
        </p:nvSpPr>
        <p:spPr>
          <a:xfrm>
            <a:off x="11928026" y="9519726"/>
            <a:ext cx="2318005" cy="1107883"/>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外包平行 开发／集成</a:t>
            </a:r>
            <a:endParaRPr lang="en-US" sz="2800" dirty="0">
              <a:latin typeface="微软雅黑" panose="020B0503020204020204" pitchFamily="34" charset="-122"/>
              <a:cs typeface="Aparajita" panose="020B0604020202020204" pitchFamily="34" charset="0"/>
            </a:endParaRPr>
          </a:p>
        </p:txBody>
      </p:sp>
      <p:sp>
        <p:nvSpPr>
          <p:cNvPr id="85" name="TextBox 84"/>
          <p:cNvSpPr txBox="1"/>
          <p:nvPr/>
        </p:nvSpPr>
        <p:spPr>
          <a:xfrm>
            <a:off x="17042127" y="8862151"/>
            <a:ext cx="2653096" cy="676995"/>
          </a:xfrm>
          <a:prstGeom prst="rect">
            <a:avLst/>
          </a:prstGeom>
          <a:noFill/>
        </p:spPr>
        <p:txBody>
          <a:bodyPr vert="horz" wrap="square" lIns="243731" tIns="121864" rIns="243731" bIns="121864" rtlCol="0">
            <a:spAutoFit/>
          </a:bodyPr>
          <a:lstStyle/>
          <a:p>
            <a:pPr algn="ctr"/>
            <a:r>
              <a:rPr lang="zh-CN" altLang="en-US" sz="2800" dirty="0" smtClean="0">
                <a:latin typeface="微软雅黑" panose="020B0503020204020204" pitchFamily="34" charset="-122"/>
                <a:cs typeface="Aparajita" panose="020B0604020202020204" pitchFamily="34" charset="0"/>
              </a:rPr>
              <a:t>行业平台联盟</a:t>
            </a:r>
            <a:endParaRPr lang="en-US" altLang="zh-CN" sz="2800" dirty="0" smtClean="0">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79108130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900" decel="100000" fill="hold"/>
                                        <p:tgtEl>
                                          <p:spTgt spid="6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p:tgtEl>
                                          <p:spTgt spid="11"/>
                                        </p:tgtEl>
                                        <p:attrNameLst>
                                          <p:attrName>ppt_y</p:attrName>
                                        </p:attrNameLst>
                                      </p:cBhvr>
                                      <p:tavLst>
                                        <p:tav tm="0">
                                          <p:val>
                                            <p:strVal val="#ppt_y+#ppt_h*1.125000"/>
                                          </p:val>
                                        </p:tav>
                                        <p:tav tm="100000">
                                          <p:val>
                                            <p:strVal val="#ppt_y"/>
                                          </p:val>
                                        </p:tav>
                                      </p:tavLst>
                                    </p:anim>
                                    <p:animEffect transition="in" filter="wipe(up)">
                                      <p:cBhvr>
                                        <p:cTn id="29" dur="500"/>
                                        <p:tgtEl>
                                          <p:spTgt spid="1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par>
                          <p:cTn id="44" fill="hold">
                            <p:stCondLst>
                              <p:cond delay="4500"/>
                            </p:stCondLst>
                            <p:childTnLst>
                              <p:par>
                                <p:cTn id="45" presetID="1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ppt_y</p:attrName>
                                        </p:attrNameLst>
                                      </p:cBhvr>
                                      <p:tavLst>
                                        <p:tav tm="0">
                                          <p:val>
                                            <p:strVal val="#ppt_y-#ppt_h*1.125000"/>
                                          </p:val>
                                        </p:tav>
                                        <p:tav tm="100000">
                                          <p:val>
                                            <p:strVal val="#ppt_y"/>
                                          </p:val>
                                        </p:tav>
                                      </p:tavLst>
                                    </p:anim>
                                    <p:animEffect transition="in" filter="wipe(down)">
                                      <p:cBhvr>
                                        <p:cTn id="48" dur="500"/>
                                        <p:tgtEl>
                                          <p:spTgt spid="10"/>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5500"/>
                            </p:stCondLst>
                            <p:childTnLst>
                              <p:par>
                                <p:cTn id="54" presetID="53" presetClass="entr" presetSubtype="16" fill="hold" grpId="0" nodeType="afterEffect">
                                  <p:stCondLst>
                                    <p:cond delay="0"/>
                                  </p:stCondLst>
                                  <p:childTnLst>
                                    <p:set>
                                      <p:cBhvr>
                                        <p:cTn id="55" dur="1" fill="hold">
                                          <p:stCondLst>
                                            <p:cond delay="0"/>
                                          </p:stCondLst>
                                        </p:cTn>
                                        <p:tgtEl>
                                          <p:spTgt spid="55"/>
                                        </p:tgtEl>
                                        <p:attrNameLst>
                                          <p:attrName>style.visibility</p:attrName>
                                        </p:attrNameLst>
                                      </p:cBhvr>
                                      <p:to>
                                        <p:strVal val="visible"/>
                                      </p:to>
                                    </p:set>
                                    <p:anim calcmode="lin" valueType="num">
                                      <p:cBhvr>
                                        <p:cTn id="56" dur="500" fill="hold"/>
                                        <p:tgtEl>
                                          <p:spTgt spid="55"/>
                                        </p:tgtEl>
                                        <p:attrNameLst>
                                          <p:attrName>ppt_w</p:attrName>
                                        </p:attrNameLst>
                                      </p:cBhvr>
                                      <p:tavLst>
                                        <p:tav tm="0">
                                          <p:val>
                                            <p:fltVal val="0"/>
                                          </p:val>
                                        </p:tav>
                                        <p:tav tm="100000">
                                          <p:val>
                                            <p:strVal val="#ppt_w"/>
                                          </p:val>
                                        </p:tav>
                                      </p:tavLst>
                                    </p:anim>
                                    <p:anim calcmode="lin" valueType="num">
                                      <p:cBhvr>
                                        <p:cTn id="57" dur="500" fill="hold"/>
                                        <p:tgtEl>
                                          <p:spTgt spid="55"/>
                                        </p:tgtEl>
                                        <p:attrNameLst>
                                          <p:attrName>ppt_h</p:attrName>
                                        </p:attrNameLst>
                                      </p:cBhvr>
                                      <p:tavLst>
                                        <p:tav tm="0">
                                          <p:val>
                                            <p:fltVal val="0"/>
                                          </p:val>
                                        </p:tav>
                                        <p:tav tm="100000">
                                          <p:val>
                                            <p:strVal val="#ppt_h"/>
                                          </p:val>
                                        </p:tav>
                                      </p:tavLst>
                                    </p:anim>
                                    <p:animEffect transition="in" filter="fade">
                                      <p:cBhvr>
                                        <p:cTn id="58" dur="500"/>
                                        <p:tgtEl>
                                          <p:spTgt spid="55"/>
                                        </p:tgtEl>
                                      </p:cBhvr>
                                    </p:animEffect>
                                  </p:childTnLst>
                                </p:cTn>
                              </p:par>
                            </p:childTnLst>
                          </p:cTn>
                        </p:par>
                        <p:par>
                          <p:cTn id="59" fill="hold">
                            <p:stCondLst>
                              <p:cond delay="6000"/>
                            </p:stCondLst>
                            <p:childTnLst>
                              <p:par>
                                <p:cTn id="60" presetID="10" presetClass="entr" presetSubtype="0"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par>
                          <p:cTn id="63" fill="hold">
                            <p:stCondLst>
                              <p:cond delay="6500"/>
                            </p:stCondLst>
                            <p:childTnLst>
                              <p:par>
                                <p:cTn id="64" presetID="12" presetClass="entr" presetSubtype="4"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additive="base">
                                        <p:cTn id="66" dur="500"/>
                                        <p:tgtEl>
                                          <p:spTgt spid="9"/>
                                        </p:tgtEl>
                                        <p:attrNameLst>
                                          <p:attrName>ppt_y</p:attrName>
                                        </p:attrNameLst>
                                      </p:cBhvr>
                                      <p:tavLst>
                                        <p:tav tm="0">
                                          <p:val>
                                            <p:strVal val="#ppt_y+#ppt_h*1.125000"/>
                                          </p:val>
                                        </p:tav>
                                        <p:tav tm="100000">
                                          <p:val>
                                            <p:strVal val="#ppt_y"/>
                                          </p:val>
                                        </p:tav>
                                      </p:tavLst>
                                    </p:anim>
                                    <p:animEffect transition="in" filter="wipe(up)">
                                      <p:cBhvr>
                                        <p:cTn id="67" dur="500"/>
                                        <p:tgtEl>
                                          <p:spTgt spid="9"/>
                                        </p:tgtEl>
                                      </p:cBhvr>
                                    </p:animEffect>
                                  </p:childTnLst>
                                </p:cTn>
                              </p:par>
                            </p:childTnLst>
                          </p:cTn>
                        </p:par>
                        <p:par>
                          <p:cTn id="68" fill="hold">
                            <p:stCondLst>
                              <p:cond delay="70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7500"/>
                            </p:stCondLst>
                            <p:childTnLst>
                              <p:par>
                                <p:cTn id="73" presetID="53" presetClass="entr" presetSubtype="16" fill="hold" nodeType="afterEffect">
                                  <p:stCondLst>
                                    <p:cond delay="0"/>
                                  </p:stCondLst>
                                  <p:childTnLst>
                                    <p:set>
                                      <p:cBhvr>
                                        <p:cTn id="74" dur="1" fill="hold">
                                          <p:stCondLst>
                                            <p:cond delay="0"/>
                                          </p:stCondLst>
                                        </p:cTn>
                                        <p:tgtEl>
                                          <p:spTgt spid="56"/>
                                        </p:tgtEl>
                                        <p:attrNameLst>
                                          <p:attrName>style.visibility</p:attrName>
                                        </p:attrNameLst>
                                      </p:cBhvr>
                                      <p:to>
                                        <p:strVal val="visible"/>
                                      </p:to>
                                    </p:set>
                                    <p:anim calcmode="lin" valueType="num">
                                      <p:cBhvr>
                                        <p:cTn id="75" dur="500" fill="hold"/>
                                        <p:tgtEl>
                                          <p:spTgt spid="56"/>
                                        </p:tgtEl>
                                        <p:attrNameLst>
                                          <p:attrName>ppt_w</p:attrName>
                                        </p:attrNameLst>
                                      </p:cBhvr>
                                      <p:tavLst>
                                        <p:tav tm="0">
                                          <p:val>
                                            <p:fltVal val="0"/>
                                          </p:val>
                                        </p:tav>
                                        <p:tav tm="100000">
                                          <p:val>
                                            <p:strVal val="#ppt_w"/>
                                          </p:val>
                                        </p:tav>
                                      </p:tavLst>
                                    </p:anim>
                                    <p:anim calcmode="lin" valueType="num">
                                      <p:cBhvr>
                                        <p:cTn id="76" dur="500" fill="hold"/>
                                        <p:tgtEl>
                                          <p:spTgt spid="56"/>
                                        </p:tgtEl>
                                        <p:attrNameLst>
                                          <p:attrName>ppt_h</p:attrName>
                                        </p:attrNameLst>
                                      </p:cBhvr>
                                      <p:tavLst>
                                        <p:tav tm="0">
                                          <p:val>
                                            <p:fltVal val="0"/>
                                          </p:val>
                                        </p:tav>
                                        <p:tav tm="100000">
                                          <p:val>
                                            <p:strVal val="#ppt_h"/>
                                          </p:val>
                                        </p:tav>
                                      </p:tavLst>
                                    </p:anim>
                                    <p:animEffect transition="in" filter="fade">
                                      <p:cBhvr>
                                        <p:cTn id="77" dur="500"/>
                                        <p:tgtEl>
                                          <p:spTgt spid="56"/>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childTnLst>
                          </p:cTn>
                        </p:par>
                        <p:par>
                          <p:cTn id="82" fill="hold">
                            <p:stCondLst>
                              <p:cond delay="8500"/>
                            </p:stCondLst>
                            <p:childTnLst>
                              <p:par>
                                <p:cTn id="83" presetID="12" presetClass="entr" presetSubtype="1"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p:tgtEl>
                                          <p:spTgt spid="8"/>
                                        </p:tgtEl>
                                        <p:attrNameLst>
                                          <p:attrName>ppt_y</p:attrName>
                                        </p:attrNameLst>
                                      </p:cBhvr>
                                      <p:tavLst>
                                        <p:tav tm="0">
                                          <p:val>
                                            <p:strVal val="#ppt_y-#ppt_h*1.125000"/>
                                          </p:val>
                                        </p:tav>
                                        <p:tav tm="100000">
                                          <p:val>
                                            <p:strVal val="#ppt_y"/>
                                          </p:val>
                                        </p:tav>
                                      </p:tavLst>
                                    </p:anim>
                                    <p:animEffect transition="in" filter="wipe(down)">
                                      <p:cBhvr>
                                        <p:cTn id="86" dur="500"/>
                                        <p:tgtEl>
                                          <p:spTgt spid="8"/>
                                        </p:tgtEl>
                                      </p:cBhvr>
                                    </p:animEffect>
                                  </p:childTnLst>
                                </p:cTn>
                              </p:par>
                            </p:childTnLst>
                          </p:cTn>
                        </p:par>
                        <p:par>
                          <p:cTn id="87" fill="hold">
                            <p:stCondLst>
                              <p:cond delay="9000"/>
                            </p:stCondLst>
                            <p:childTnLst>
                              <p:par>
                                <p:cTn id="88" presetID="10" presetClass="entr" presetSubtype="0" fill="hold" nodeType="after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par>
                          <p:cTn id="91" fill="hold">
                            <p:stCondLst>
                              <p:cond delay="9500"/>
                            </p:stCondLst>
                            <p:childTnLst>
                              <p:par>
                                <p:cTn id="92" presetID="53" presetClass="entr" presetSubtype="16" fill="hold" grpId="0" nodeType="afterEffect">
                                  <p:stCondLst>
                                    <p:cond delay="0"/>
                                  </p:stCondLst>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animEffect transition="in" filter="fade">
                                      <p:cBhvr>
                                        <p:cTn id="96" dur="500"/>
                                        <p:tgtEl>
                                          <p:spTgt spid="40"/>
                                        </p:tgtEl>
                                      </p:cBhvr>
                                    </p:animEffect>
                                  </p:childTnLst>
                                </p:cTn>
                              </p:par>
                            </p:childTnLst>
                          </p:cTn>
                        </p:par>
                        <p:par>
                          <p:cTn id="97" fill="hold">
                            <p:stCondLst>
                              <p:cond delay="10000"/>
                            </p:stCondLst>
                            <p:childTnLst>
                              <p:par>
                                <p:cTn id="98" presetID="10" presetClass="entr" presetSubtype="0" fill="hold" grpId="0" nodeType="after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500"/>
                                        <p:tgtEl>
                                          <p:spTgt spid="37"/>
                                        </p:tgtEl>
                                      </p:cBhvr>
                                    </p:animEffect>
                                  </p:childTnLst>
                                </p:cTn>
                              </p:par>
                            </p:childTnLst>
                          </p:cTn>
                        </p:par>
                        <p:par>
                          <p:cTn id="101" fill="hold">
                            <p:stCondLst>
                              <p:cond delay="10500"/>
                            </p:stCondLst>
                            <p:childTnLst>
                              <p:par>
                                <p:cTn id="102" presetID="12" presetClass="entr" presetSubtype="4" fill="hold" grpId="0" nodeType="afterEffect">
                                  <p:stCondLst>
                                    <p:cond delay="0"/>
                                  </p:stCondLst>
                                  <p:childTnLst>
                                    <p:set>
                                      <p:cBhvr>
                                        <p:cTn id="103" dur="1" fill="hold">
                                          <p:stCondLst>
                                            <p:cond delay="0"/>
                                          </p:stCondLst>
                                        </p:cTn>
                                        <p:tgtEl>
                                          <p:spTgt spid="7"/>
                                        </p:tgtEl>
                                        <p:attrNameLst>
                                          <p:attrName>style.visibility</p:attrName>
                                        </p:attrNameLst>
                                      </p:cBhvr>
                                      <p:to>
                                        <p:strVal val="visible"/>
                                      </p:to>
                                    </p:set>
                                    <p:anim calcmode="lin" valueType="num">
                                      <p:cBhvr additive="base">
                                        <p:cTn id="104" dur="500"/>
                                        <p:tgtEl>
                                          <p:spTgt spid="7"/>
                                        </p:tgtEl>
                                        <p:attrNameLst>
                                          <p:attrName>ppt_y</p:attrName>
                                        </p:attrNameLst>
                                      </p:cBhvr>
                                      <p:tavLst>
                                        <p:tav tm="0">
                                          <p:val>
                                            <p:strVal val="#ppt_y+#ppt_h*1.125000"/>
                                          </p:val>
                                        </p:tav>
                                        <p:tav tm="100000">
                                          <p:val>
                                            <p:strVal val="#ppt_y"/>
                                          </p:val>
                                        </p:tav>
                                      </p:tavLst>
                                    </p:anim>
                                    <p:animEffect transition="in" filter="wipe(up)">
                                      <p:cBhvr>
                                        <p:cTn id="105" dur="500"/>
                                        <p:tgtEl>
                                          <p:spTgt spid="7"/>
                                        </p:tgtEl>
                                      </p:cBhvr>
                                    </p:animEffect>
                                  </p:childTnLst>
                                </p:cTn>
                              </p:par>
                            </p:childTnLst>
                          </p:cTn>
                        </p:par>
                        <p:par>
                          <p:cTn id="106" fill="hold">
                            <p:stCondLst>
                              <p:cond delay="11000"/>
                            </p:stCondLst>
                            <p:childTnLst>
                              <p:par>
                                <p:cTn id="107" presetID="10" presetClass="entr" presetSubtype="0" fill="hold" grpId="0" nodeType="after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fade">
                                      <p:cBhvr>
                                        <p:cTn id="109" dur="500"/>
                                        <p:tgtEl>
                                          <p:spTgt spid="28"/>
                                        </p:tgtEl>
                                      </p:cBhvr>
                                    </p:animEffect>
                                  </p:childTnLst>
                                </p:cTn>
                              </p:par>
                            </p:childTnLst>
                          </p:cTn>
                        </p:par>
                        <p:par>
                          <p:cTn id="110" fill="hold">
                            <p:stCondLst>
                              <p:cond delay="11500"/>
                            </p:stCondLst>
                            <p:childTnLst>
                              <p:par>
                                <p:cTn id="111" presetID="53" presetClass="entr" presetSubtype="16" fill="hold" nodeType="afterEffect">
                                  <p:stCondLst>
                                    <p:cond delay="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500" fill="hold"/>
                                        <p:tgtEl>
                                          <p:spTgt spid="45"/>
                                        </p:tgtEl>
                                        <p:attrNameLst>
                                          <p:attrName>ppt_w</p:attrName>
                                        </p:attrNameLst>
                                      </p:cBhvr>
                                      <p:tavLst>
                                        <p:tav tm="0">
                                          <p:val>
                                            <p:fltVal val="0"/>
                                          </p:val>
                                        </p:tav>
                                        <p:tav tm="100000">
                                          <p:val>
                                            <p:strVal val="#ppt_w"/>
                                          </p:val>
                                        </p:tav>
                                      </p:tavLst>
                                    </p:anim>
                                    <p:anim calcmode="lin" valueType="num">
                                      <p:cBhvr>
                                        <p:cTn id="114" dur="500" fill="hold"/>
                                        <p:tgtEl>
                                          <p:spTgt spid="45"/>
                                        </p:tgtEl>
                                        <p:attrNameLst>
                                          <p:attrName>ppt_h</p:attrName>
                                        </p:attrNameLst>
                                      </p:cBhvr>
                                      <p:tavLst>
                                        <p:tav tm="0">
                                          <p:val>
                                            <p:fltVal val="0"/>
                                          </p:val>
                                        </p:tav>
                                        <p:tav tm="100000">
                                          <p:val>
                                            <p:strVal val="#ppt_h"/>
                                          </p:val>
                                        </p:tav>
                                      </p:tavLst>
                                    </p:anim>
                                    <p:animEffect transition="in" filter="fade">
                                      <p:cBhvr>
                                        <p:cTn id="115" dur="500"/>
                                        <p:tgtEl>
                                          <p:spTgt spid="45"/>
                                        </p:tgtEl>
                                      </p:cBhvr>
                                    </p:animEffect>
                                  </p:childTnLst>
                                </p:cTn>
                              </p:par>
                            </p:childTnLst>
                          </p:cTn>
                        </p:par>
                        <p:par>
                          <p:cTn id="116" fill="hold">
                            <p:stCondLst>
                              <p:cond delay="12000"/>
                            </p:stCondLst>
                            <p:childTnLst>
                              <p:par>
                                <p:cTn id="117" presetID="10" presetClass="entr" presetSubtype="0"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childTnLst>
                          </p:cTn>
                        </p:par>
                        <p:par>
                          <p:cTn id="120" fill="hold">
                            <p:stCondLst>
                              <p:cond delay="12500"/>
                            </p:stCondLst>
                            <p:childTnLst>
                              <p:par>
                                <p:cTn id="121" presetID="12" presetClass="entr" presetSubtype="4" fill="hold" grpId="0" nodeType="afterEffect">
                                  <p:stCondLst>
                                    <p:cond delay="0"/>
                                  </p:stCondLst>
                                  <p:childTnLst>
                                    <p:set>
                                      <p:cBhvr>
                                        <p:cTn id="122" dur="1" fill="hold">
                                          <p:stCondLst>
                                            <p:cond delay="0"/>
                                          </p:stCondLst>
                                        </p:cTn>
                                        <p:tgtEl>
                                          <p:spTgt spid="6"/>
                                        </p:tgtEl>
                                        <p:attrNameLst>
                                          <p:attrName>style.visibility</p:attrName>
                                        </p:attrNameLst>
                                      </p:cBhvr>
                                      <p:to>
                                        <p:strVal val="visible"/>
                                      </p:to>
                                    </p:set>
                                    <p:anim calcmode="lin" valueType="num">
                                      <p:cBhvr additive="base">
                                        <p:cTn id="123" dur="500"/>
                                        <p:tgtEl>
                                          <p:spTgt spid="6"/>
                                        </p:tgtEl>
                                        <p:attrNameLst>
                                          <p:attrName>ppt_y</p:attrName>
                                        </p:attrNameLst>
                                      </p:cBhvr>
                                      <p:tavLst>
                                        <p:tav tm="0">
                                          <p:val>
                                            <p:strVal val="#ppt_y+#ppt_h*1.125000"/>
                                          </p:val>
                                        </p:tav>
                                        <p:tav tm="100000">
                                          <p:val>
                                            <p:strVal val="#ppt_y"/>
                                          </p:val>
                                        </p:tav>
                                      </p:tavLst>
                                    </p:anim>
                                    <p:animEffect transition="in" filter="wipe(up)">
                                      <p:cBhvr>
                                        <p:cTn id="124" dur="500"/>
                                        <p:tgtEl>
                                          <p:spTgt spid="6"/>
                                        </p:tgtEl>
                                      </p:cBhvr>
                                    </p:animEffect>
                                  </p:childTnLst>
                                </p:cTn>
                              </p:par>
                            </p:childTnLst>
                          </p:cTn>
                        </p:par>
                        <p:par>
                          <p:cTn id="125" fill="hold">
                            <p:stCondLst>
                              <p:cond delay="13000"/>
                            </p:stCondLst>
                            <p:childTnLst>
                              <p:par>
                                <p:cTn id="126" presetID="10" presetClass="entr" presetSubtype="0"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fade">
                                      <p:cBhvr>
                                        <p:cTn id="128" dur="500"/>
                                        <p:tgtEl>
                                          <p:spTgt spid="25"/>
                                        </p:tgtEl>
                                      </p:cBhvr>
                                    </p:animEffect>
                                  </p:childTnLst>
                                </p:cTn>
                              </p:par>
                            </p:childTnLst>
                          </p:cTn>
                        </p:par>
                        <p:par>
                          <p:cTn id="129" fill="hold">
                            <p:stCondLst>
                              <p:cond delay="13500"/>
                            </p:stCondLst>
                            <p:childTnLst>
                              <p:par>
                                <p:cTn id="130" presetID="53" presetClass="entr" presetSubtype="16" fill="hold" grpId="0" nodeType="afterEffect">
                                  <p:stCondLst>
                                    <p:cond delay="0"/>
                                  </p:stCondLst>
                                  <p:childTnLst>
                                    <p:set>
                                      <p:cBhvr>
                                        <p:cTn id="131" dur="1" fill="hold">
                                          <p:stCondLst>
                                            <p:cond delay="0"/>
                                          </p:stCondLst>
                                        </p:cTn>
                                        <p:tgtEl>
                                          <p:spTgt spid="44"/>
                                        </p:tgtEl>
                                        <p:attrNameLst>
                                          <p:attrName>style.visibility</p:attrName>
                                        </p:attrNameLst>
                                      </p:cBhvr>
                                      <p:to>
                                        <p:strVal val="visible"/>
                                      </p:to>
                                    </p:set>
                                    <p:anim calcmode="lin" valueType="num">
                                      <p:cBhvr>
                                        <p:cTn id="132" dur="500" fill="hold"/>
                                        <p:tgtEl>
                                          <p:spTgt spid="44"/>
                                        </p:tgtEl>
                                        <p:attrNameLst>
                                          <p:attrName>ppt_w</p:attrName>
                                        </p:attrNameLst>
                                      </p:cBhvr>
                                      <p:tavLst>
                                        <p:tav tm="0">
                                          <p:val>
                                            <p:fltVal val="0"/>
                                          </p:val>
                                        </p:tav>
                                        <p:tav tm="100000">
                                          <p:val>
                                            <p:strVal val="#ppt_w"/>
                                          </p:val>
                                        </p:tav>
                                      </p:tavLst>
                                    </p:anim>
                                    <p:anim calcmode="lin" valueType="num">
                                      <p:cBhvr>
                                        <p:cTn id="133" dur="500" fill="hold"/>
                                        <p:tgtEl>
                                          <p:spTgt spid="44"/>
                                        </p:tgtEl>
                                        <p:attrNameLst>
                                          <p:attrName>ppt_h</p:attrName>
                                        </p:attrNameLst>
                                      </p:cBhvr>
                                      <p:tavLst>
                                        <p:tav tm="0">
                                          <p:val>
                                            <p:fltVal val="0"/>
                                          </p:val>
                                        </p:tav>
                                        <p:tav tm="100000">
                                          <p:val>
                                            <p:strVal val="#ppt_h"/>
                                          </p:val>
                                        </p:tav>
                                      </p:tavLst>
                                    </p:anim>
                                    <p:animEffect transition="in" filter="fade">
                                      <p:cBhvr>
                                        <p:cTn id="134" dur="500"/>
                                        <p:tgtEl>
                                          <p:spTgt spid="44"/>
                                        </p:tgtEl>
                                      </p:cBhvr>
                                    </p:animEffect>
                                  </p:childTnLst>
                                </p:cTn>
                              </p:par>
                            </p:childTnLst>
                          </p:cTn>
                        </p:par>
                        <p:par>
                          <p:cTn id="135" fill="hold">
                            <p:stCondLst>
                              <p:cond delay="14000"/>
                            </p:stCondLst>
                            <p:childTnLst>
                              <p:par>
                                <p:cTn id="136" presetID="10" presetClass="entr" presetSubtype="0" fill="hold" grpId="0" nodeType="after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fade">
                                      <p:cBhvr>
                                        <p:cTn id="138" dur="500"/>
                                        <p:tgtEl>
                                          <p:spTgt spid="39"/>
                                        </p:tgtEl>
                                      </p:cBhvr>
                                    </p:animEffect>
                                  </p:childTnLst>
                                </p:cTn>
                              </p:par>
                            </p:childTnLst>
                          </p:cTn>
                        </p:par>
                        <p:par>
                          <p:cTn id="139" fill="hold">
                            <p:stCondLst>
                              <p:cond delay="14500"/>
                            </p:stCondLst>
                            <p:childTnLst>
                              <p:par>
                                <p:cTn id="140" presetID="22" presetClass="entr" presetSubtype="2" fill="hold" nodeType="after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wipe(right)">
                                      <p:cBhvr>
                                        <p:cTn id="142" dur="500"/>
                                        <p:tgtEl>
                                          <p:spTgt spid="66"/>
                                        </p:tgtEl>
                                      </p:cBhvr>
                                    </p:animEffect>
                                  </p:childTnLst>
                                </p:cTn>
                              </p:par>
                            </p:childTnLst>
                          </p:cTn>
                        </p:par>
                        <p:par>
                          <p:cTn id="143" fill="hold">
                            <p:stCondLst>
                              <p:cond delay="15000"/>
                            </p:stCondLst>
                            <p:childTnLst>
                              <p:par>
                                <p:cTn id="144" presetID="10" presetClass="entr" presetSubtype="0" fill="hold" grpId="0" nodeType="afterEffect">
                                  <p:stCondLst>
                                    <p:cond delay="0"/>
                                  </p:stCondLst>
                                  <p:childTnLst>
                                    <p:set>
                                      <p:cBhvr>
                                        <p:cTn id="145" dur="1" fill="hold">
                                          <p:stCondLst>
                                            <p:cond delay="0"/>
                                          </p:stCondLst>
                                        </p:cTn>
                                        <p:tgtEl>
                                          <p:spTgt spid="71"/>
                                        </p:tgtEl>
                                        <p:attrNameLst>
                                          <p:attrName>style.visibility</p:attrName>
                                        </p:attrNameLst>
                                      </p:cBhvr>
                                      <p:to>
                                        <p:strVal val="visible"/>
                                      </p:to>
                                    </p:set>
                                    <p:animEffect transition="in" filter="fade">
                                      <p:cBhvr>
                                        <p:cTn id="146" dur="500"/>
                                        <p:tgtEl>
                                          <p:spTgt spid="71"/>
                                        </p:tgtEl>
                                      </p:cBhvr>
                                    </p:animEffect>
                                  </p:childTnLst>
                                </p:cTn>
                              </p:par>
                            </p:childTnLst>
                          </p:cTn>
                        </p:par>
                        <p:par>
                          <p:cTn id="147" fill="hold">
                            <p:stCondLst>
                              <p:cond delay="15500"/>
                            </p:stCondLst>
                            <p:childTnLst>
                              <p:par>
                                <p:cTn id="148" presetID="22" presetClass="entr" presetSubtype="2" fill="hold" nodeType="after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16000"/>
                            </p:stCondLst>
                            <p:childTnLst>
                              <p:par>
                                <p:cTn id="152" presetID="22" presetClass="entr" presetSubtype="2" fill="hold" nodeType="afterEffect">
                                  <p:stCondLst>
                                    <p:cond delay="0"/>
                                  </p:stCondLst>
                                  <p:childTnLst>
                                    <p:set>
                                      <p:cBhvr>
                                        <p:cTn id="153" dur="1" fill="hold">
                                          <p:stCondLst>
                                            <p:cond delay="0"/>
                                          </p:stCondLst>
                                        </p:cTn>
                                        <p:tgtEl>
                                          <p:spTgt spid="73"/>
                                        </p:tgtEl>
                                        <p:attrNameLst>
                                          <p:attrName>style.visibility</p:attrName>
                                        </p:attrNameLst>
                                      </p:cBhvr>
                                      <p:to>
                                        <p:strVal val="visible"/>
                                      </p:to>
                                    </p:set>
                                    <p:animEffect transition="in" filter="wipe(right)">
                                      <p:cBhvr>
                                        <p:cTn id="154" dur="500"/>
                                        <p:tgtEl>
                                          <p:spTgt spid="73"/>
                                        </p:tgtEl>
                                      </p:cBhvr>
                                    </p:animEffect>
                                  </p:childTnLst>
                                </p:cTn>
                              </p:par>
                            </p:childTnLst>
                          </p:cTn>
                        </p:par>
                        <p:par>
                          <p:cTn id="155" fill="hold">
                            <p:stCondLst>
                              <p:cond delay="16500"/>
                            </p:stCondLst>
                            <p:childTnLst>
                              <p:par>
                                <p:cTn id="156" presetID="10" presetClass="entr" presetSubtype="0" fill="hold" grpId="0" nodeType="afterEffect">
                                  <p:stCondLst>
                                    <p:cond delay="0"/>
                                  </p:stCondLst>
                                  <p:childTnLst>
                                    <p:set>
                                      <p:cBhvr>
                                        <p:cTn id="157" dur="1" fill="hold">
                                          <p:stCondLst>
                                            <p:cond delay="0"/>
                                          </p:stCondLst>
                                        </p:cTn>
                                        <p:tgtEl>
                                          <p:spTgt spid="75"/>
                                        </p:tgtEl>
                                        <p:attrNameLst>
                                          <p:attrName>style.visibility</p:attrName>
                                        </p:attrNameLst>
                                      </p:cBhvr>
                                      <p:to>
                                        <p:strVal val="visible"/>
                                      </p:to>
                                    </p:set>
                                    <p:animEffect transition="in" filter="fade">
                                      <p:cBhvr>
                                        <p:cTn id="158" dur="500"/>
                                        <p:tgtEl>
                                          <p:spTgt spid="75"/>
                                        </p:tgtEl>
                                      </p:cBhvr>
                                    </p:animEffect>
                                  </p:childTnLst>
                                </p:cTn>
                              </p:par>
                            </p:childTnLst>
                          </p:cTn>
                        </p:par>
                        <p:par>
                          <p:cTn id="159" fill="hold">
                            <p:stCondLst>
                              <p:cond delay="17000"/>
                            </p:stCondLst>
                            <p:childTnLst>
                              <p:par>
                                <p:cTn id="160" presetID="10"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animEffect transition="in" filter="fade">
                                      <p:cBhvr>
                                        <p:cTn id="162" dur="500"/>
                                        <p:tgtEl>
                                          <p:spTgt spid="80"/>
                                        </p:tgtEl>
                                      </p:cBhvr>
                                    </p:animEffect>
                                  </p:childTnLst>
                                </p:cTn>
                              </p:par>
                            </p:childTnLst>
                          </p:cTn>
                        </p:par>
                        <p:par>
                          <p:cTn id="163" fill="hold">
                            <p:stCondLst>
                              <p:cond delay="17500"/>
                            </p:stCondLst>
                            <p:childTnLst>
                              <p:par>
                                <p:cTn id="164" presetID="10" presetClass="entr" presetSubtype="0" fill="hold" grpId="0" nodeType="after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fade">
                                      <p:cBhvr>
                                        <p:cTn id="166" dur="500"/>
                                        <p:tgtEl>
                                          <p:spTgt spid="81"/>
                                        </p:tgtEl>
                                      </p:cBhvr>
                                    </p:animEffect>
                                  </p:childTnLst>
                                </p:cTn>
                              </p:par>
                            </p:childTnLst>
                          </p:cTn>
                        </p:par>
                        <p:par>
                          <p:cTn id="167" fill="hold">
                            <p:stCondLst>
                              <p:cond delay="18000"/>
                            </p:stCondLst>
                            <p:childTnLst>
                              <p:par>
                                <p:cTn id="168" presetID="10" presetClass="entr" presetSubtype="0" fill="hold" grpId="0" nodeType="afterEffect">
                                  <p:stCondLst>
                                    <p:cond delay="0"/>
                                  </p:stCondLst>
                                  <p:childTnLst>
                                    <p:set>
                                      <p:cBhvr>
                                        <p:cTn id="169" dur="1" fill="hold">
                                          <p:stCondLst>
                                            <p:cond delay="0"/>
                                          </p:stCondLst>
                                        </p:cTn>
                                        <p:tgtEl>
                                          <p:spTgt spid="84"/>
                                        </p:tgtEl>
                                        <p:attrNameLst>
                                          <p:attrName>style.visibility</p:attrName>
                                        </p:attrNameLst>
                                      </p:cBhvr>
                                      <p:to>
                                        <p:strVal val="visible"/>
                                      </p:to>
                                    </p:set>
                                    <p:animEffect transition="in" filter="fade">
                                      <p:cBhvr>
                                        <p:cTn id="170" dur="500"/>
                                        <p:tgtEl>
                                          <p:spTgt spid="84"/>
                                        </p:tgtEl>
                                      </p:cBhvr>
                                    </p:animEffect>
                                  </p:childTnLst>
                                </p:cTn>
                              </p:par>
                            </p:childTnLst>
                          </p:cTn>
                        </p:par>
                        <p:par>
                          <p:cTn id="171" fill="hold">
                            <p:stCondLst>
                              <p:cond delay="18500"/>
                            </p:stCondLst>
                            <p:childTnLst>
                              <p:par>
                                <p:cTn id="172" presetID="10" presetClass="entr" presetSubtype="0" fill="hold" grpId="0" nodeType="afterEffect">
                                  <p:stCondLst>
                                    <p:cond delay="0"/>
                                  </p:stCondLst>
                                  <p:childTnLst>
                                    <p:set>
                                      <p:cBhvr>
                                        <p:cTn id="173" dur="1" fill="hold">
                                          <p:stCondLst>
                                            <p:cond delay="0"/>
                                          </p:stCondLst>
                                        </p:cTn>
                                        <p:tgtEl>
                                          <p:spTgt spid="85"/>
                                        </p:tgtEl>
                                        <p:attrNameLst>
                                          <p:attrName>style.visibility</p:attrName>
                                        </p:attrNameLst>
                                      </p:cBhvr>
                                      <p:to>
                                        <p:strVal val="visible"/>
                                      </p:to>
                                    </p:set>
                                    <p:animEffect transition="in" filter="fade">
                                      <p:cBhvr>
                                        <p:cTn id="174" dur="500"/>
                                        <p:tgtEl>
                                          <p:spTgt spid="85"/>
                                        </p:tgtEl>
                                      </p:cBhvr>
                                    </p:animEffect>
                                  </p:childTnLst>
                                </p:cTn>
                              </p:par>
                            </p:childTnLst>
                          </p:cTn>
                        </p:par>
                        <p:par>
                          <p:cTn id="175" fill="hold">
                            <p:stCondLst>
                              <p:cond delay="19000"/>
                            </p:stCondLst>
                            <p:childTnLst>
                              <p:par>
                                <p:cTn id="176" presetID="1" presetClass="entr" presetSubtype="0" fill="hold" grpId="1" nodeType="afterEffect">
                                  <p:stCondLst>
                                    <p:cond delay="0"/>
                                  </p:stCondLst>
                                  <p:childTnLst>
                                    <p:set>
                                      <p:cBhvr>
                                        <p:cTn id="177" dur="1" fill="hold">
                                          <p:stCondLst>
                                            <p:cond delay="0"/>
                                          </p:stCondLst>
                                        </p:cTn>
                                        <p:tgtEl>
                                          <p:spTgt spid="81"/>
                                        </p:tgtEl>
                                        <p:attrNameLst>
                                          <p:attrName>style.visibility</p:attrName>
                                        </p:attrNameLst>
                                      </p:cBhvr>
                                      <p:to>
                                        <p:strVal val="visible"/>
                                      </p:to>
                                    </p:set>
                                  </p:childTnLst>
                                </p:cTn>
                              </p:par>
                            </p:childTnLst>
                          </p:cTn>
                        </p:par>
                        <p:par>
                          <p:cTn id="178" fill="hold">
                            <p:stCondLst>
                              <p:cond delay="19000"/>
                            </p:stCondLst>
                            <p:childTnLst>
                              <p:par>
                                <p:cTn id="179" presetID="1" presetClass="entr" presetSubtype="0" fill="hold" nodeType="afterEffect">
                                  <p:stCondLst>
                                    <p:cond delay="0"/>
                                  </p:stCondLst>
                                  <p:childTnLst>
                                    <p:set>
                                      <p:cBhvr>
                                        <p:cTn id="180" dur="1" fill="hold">
                                          <p:stCondLst>
                                            <p:cond delay="0"/>
                                          </p:stCondLst>
                                        </p:cTn>
                                        <p:tgtEl>
                                          <p:spTgt spid="77"/>
                                        </p:tgtEl>
                                        <p:attrNameLst>
                                          <p:attrName>style.visibility</p:attrName>
                                        </p:attrNameLst>
                                      </p:cBhvr>
                                      <p:to>
                                        <p:strVal val="visible"/>
                                      </p:to>
                                    </p:set>
                                  </p:childTnLst>
                                </p:cTn>
                              </p:par>
                            </p:childTnLst>
                          </p:cTn>
                        </p:par>
                        <p:par>
                          <p:cTn id="181" fill="hold">
                            <p:stCondLst>
                              <p:cond delay="19000"/>
                            </p:stCondLst>
                            <p:childTnLst>
                              <p:par>
                                <p:cTn id="182" presetID="1" presetClass="entr" presetSubtype="0" fill="hold" nodeType="afterEffect">
                                  <p:stCondLst>
                                    <p:cond delay="0"/>
                                  </p:stCondLst>
                                  <p:childTnLst>
                                    <p:set>
                                      <p:cBhvr>
                                        <p:cTn id="183" dur="1" fill="hold">
                                          <p:stCondLst>
                                            <p:cond delay="0"/>
                                          </p:stCondLst>
                                        </p:cTn>
                                        <p:tgtEl>
                                          <p:spTgt spid="79"/>
                                        </p:tgtEl>
                                        <p:attrNameLst>
                                          <p:attrName>style.visibility</p:attrName>
                                        </p:attrNameLst>
                                      </p:cBhvr>
                                      <p:to>
                                        <p:strVal val="visible"/>
                                      </p:to>
                                    </p:set>
                                  </p:childTnLst>
                                </p:cTn>
                              </p:par>
                            </p:childTnLst>
                          </p:cTn>
                        </p:par>
                        <p:par>
                          <p:cTn id="184" fill="hold">
                            <p:stCondLst>
                              <p:cond delay="19000"/>
                            </p:stCondLst>
                            <p:childTnLst>
                              <p:par>
                                <p:cTn id="185" presetID="1" presetClass="entr" presetSubtype="0"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childTnLst>
                                </p:cTn>
                              </p:par>
                            </p:childTnLst>
                          </p:cTn>
                        </p:par>
                        <p:par>
                          <p:cTn id="187" fill="hold">
                            <p:stCondLst>
                              <p:cond delay="19000"/>
                            </p:stCondLst>
                            <p:childTnLst>
                              <p:par>
                                <p:cTn id="188" presetID="1" presetClass="entr" presetSubtype="0" fill="hold" nodeType="afterEffect">
                                  <p:stCondLst>
                                    <p:cond delay="0"/>
                                  </p:stCondLst>
                                  <p:childTnLst>
                                    <p:set>
                                      <p:cBhvr>
                                        <p:cTn id="189" dur="1" fill="hold">
                                          <p:stCondLst>
                                            <p:cond delay="0"/>
                                          </p:stCondLst>
                                        </p:cTn>
                                        <p:tgtEl>
                                          <p:spTgt spid="76"/>
                                        </p:tgtEl>
                                        <p:attrNameLst>
                                          <p:attrName>style.visibility</p:attrName>
                                        </p:attrNameLst>
                                      </p:cBhvr>
                                      <p:to>
                                        <p:strVal val="visible"/>
                                      </p:to>
                                    </p:set>
                                  </p:childTnLst>
                                </p:cTn>
                              </p:par>
                            </p:childTnLst>
                          </p:cTn>
                        </p:par>
                        <p:par>
                          <p:cTn id="190" fill="hold">
                            <p:stCondLst>
                              <p:cond delay="19000"/>
                            </p:stCondLst>
                            <p:childTnLst>
                              <p:par>
                                <p:cTn id="191" presetID="1" presetClass="entr" presetSubtype="0" fill="hold" nodeType="afterEffect">
                                  <p:stCondLst>
                                    <p:cond delay="0"/>
                                  </p:stCondLst>
                                  <p:childTnLst>
                                    <p:set>
                                      <p:cBhvr>
                                        <p:cTn id="192" dur="1" fill="hold">
                                          <p:stCondLst>
                                            <p:cond delay="0"/>
                                          </p:stCondLst>
                                        </p:cTn>
                                        <p:tgtEl>
                                          <p:spTgt spid="78"/>
                                        </p:tgtEl>
                                        <p:attrNameLst>
                                          <p:attrName>style.visibility</p:attrName>
                                        </p:attrNameLst>
                                      </p:cBhvr>
                                      <p:to>
                                        <p:strVal val="visible"/>
                                      </p:to>
                                    </p:set>
                                  </p:childTnLst>
                                </p:cTn>
                              </p:par>
                            </p:childTnLst>
                          </p:cTn>
                        </p:par>
                        <p:par>
                          <p:cTn id="193" fill="hold">
                            <p:stCondLst>
                              <p:cond delay="19000"/>
                            </p:stCondLst>
                            <p:childTnLst>
                              <p:par>
                                <p:cTn id="194" presetID="1" presetClass="entr" presetSubtype="0" fill="hold" grpId="1" nodeType="afterEffect">
                                  <p:stCondLst>
                                    <p:cond delay="0"/>
                                  </p:stCondLst>
                                  <p:childTnLst>
                                    <p:set>
                                      <p:cBhvr>
                                        <p:cTn id="195" dur="1" fill="hold">
                                          <p:stCondLst>
                                            <p:cond delay="0"/>
                                          </p:stCondLst>
                                        </p:cTn>
                                        <p:tgtEl>
                                          <p:spTgt spid="80"/>
                                        </p:tgtEl>
                                        <p:attrNameLst>
                                          <p:attrName>style.visibility</p:attrName>
                                        </p:attrNameLst>
                                      </p:cBhvr>
                                      <p:to>
                                        <p:strVal val="visible"/>
                                      </p:to>
                                    </p:set>
                                  </p:childTnLst>
                                </p:cTn>
                              </p:par>
                            </p:childTnLst>
                          </p:cTn>
                        </p:par>
                        <p:par>
                          <p:cTn id="196" fill="hold">
                            <p:stCondLst>
                              <p:cond delay="19000"/>
                            </p:stCondLst>
                            <p:childTnLst>
                              <p:par>
                                <p:cTn id="197" presetID="10" presetClass="entr" presetSubtype="0" fill="hold" nodeType="afterEffect">
                                  <p:stCondLst>
                                    <p:cond delay="0"/>
                                  </p:stCondLst>
                                  <p:childTnLst>
                                    <p:set>
                                      <p:cBhvr>
                                        <p:cTn id="198" dur="1" fill="hold">
                                          <p:stCondLst>
                                            <p:cond delay="0"/>
                                          </p:stCondLst>
                                        </p:cTn>
                                        <p:tgtEl>
                                          <p:spTgt spid="5"/>
                                        </p:tgtEl>
                                        <p:attrNameLst>
                                          <p:attrName>style.visibility</p:attrName>
                                        </p:attrNameLst>
                                      </p:cBhvr>
                                      <p:to>
                                        <p:strVal val="visible"/>
                                      </p:to>
                                    </p:set>
                                    <p:animEffect transition="in" filter="fade">
                                      <p:cBhvr>
                                        <p:cTn id="199" dur="10"/>
                                        <p:tgtEl>
                                          <p:spTgt spid="5"/>
                                        </p:tgtEl>
                                      </p:cBhvr>
                                    </p:animEffect>
                                  </p:childTnLst>
                                </p:cTn>
                              </p:par>
                            </p:childTnLst>
                          </p:cTn>
                        </p:par>
                        <p:par>
                          <p:cTn id="200" fill="hold">
                            <p:stCondLst>
                              <p:cond delay="19010"/>
                            </p:stCondLst>
                            <p:childTnLst>
                              <p:par>
                                <p:cTn id="201" presetID="10" presetClass="entr" presetSubtype="0" fill="hold" nodeType="afterEffect">
                                  <p:stCondLst>
                                    <p:cond delay="0"/>
                                  </p:stCondLst>
                                  <p:childTnLst>
                                    <p:set>
                                      <p:cBhvr>
                                        <p:cTn id="202" dur="1" fill="hold">
                                          <p:stCondLst>
                                            <p:cond delay="0"/>
                                          </p:stCondLst>
                                        </p:cTn>
                                        <p:tgtEl>
                                          <p:spTgt spid="83"/>
                                        </p:tgtEl>
                                        <p:attrNameLst>
                                          <p:attrName>style.visibility</p:attrName>
                                        </p:attrNameLst>
                                      </p:cBhvr>
                                      <p:to>
                                        <p:strVal val="visible"/>
                                      </p:to>
                                    </p:set>
                                    <p:animEffect transition="in" filter="fade">
                                      <p:cBhvr>
                                        <p:cTn id="203" dur="1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6" grpId="0" animBg="1"/>
      <p:bldP spid="19" grpId="0" animBg="1"/>
      <p:bldP spid="25" grpId="0" animBg="1"/>
      <p:bldP spid="28" grpId="0" animBg="1"/>
      <p:bldP spid="31" grpId="0" animBg="1"/>
      <p:bldP spid="33" grpId="0"/>
      <p:bldP spid="34" grpId="0"/>
      <p:bldP spid="35" grpId="0"/>
      <p:bldP spid="36" grpId="0"/>
      <p:bldP spid="37" grpId="0"/>
      <p:bldP spid="38" grpId="0"/>
      <p:bldP spid="39" grpId="0"/>
      <p:bldP spid="40" grpId="0" animBg="1"/>
      <p:bldP spid="41" grpId="0" animBg="1"/>
      <p:bldP spid="42" grpId="0" animBg="1"/>
      <p:bldP spid="44" grpId="0" animBg="1"/>
      <p:bldP spid="55" grpId="0" animBg="1"/>
      <p:bldP spid="71" grpId="0" animBg="1"/>
      <p:bldP spid="75" grpId="0"/>
      <p:bldP spid="80" grpId="0"/>
      <p:bldP spid="80" grpId="1"/>
      <p:bldP spid="81" grpId="0"/>
      <p:bldP spid="81" grpId="1"/>
      <p:bldP spid="84" grpId="0"/>
      <p:bldP spid="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81427" y="680574"/>
            <a:ext cx="12661702" cy="2319586"/>
            <a:chOff x="6361236" y="483017"/>
            <a:chExt cx="11655185" cy="2319586"/>
          </a:xfrm>
        </p:grpSpPr>
        <p:sp>
          <p:nvSpPr>
            <p:cNvPr id="26" name="TextBox 25"/>
            <p:cNvSpPr txBox="1"/>
            <p:nvPr/>
          </p:nvSpPr>
          <p:spPr>
            <a:xfrm>
              <a:off x="8485200" y="483017"/>
              <a:ext cx="7366084" cy="1323421"/>
            </a:xfrm>
            <a:prstGeom prst="rect">
              <a:avLst/>
            </a:prstGeom>
            <a:noFill/>
          </p:spPr>
          <p:txBody>
            <a:bodyPr wrap="none" lIns="91422" tIns="45711" rIns="91422" bIns="45711" rtlCol="0">
              <a:spAutoFit/>
            </a:bodyPr>
            <a:lstStyle/>
            <a:p>
              <a:pPr algn="ctr"/>
              <a:r>
                <a:rPr lang="zh-CN" altLang="en-US" sz="8000" b="1" dirty="0" smtClean="0">
                  <a:solidFill>
                    <a:schemeClr val="tx2"/>
                  </a:solidFill>
                  <a:latin typeface="微软雅黑" panose="020B0503020204020204" pitchFamily="34" charset="-122"/>
                  <a:cs typeface="Aparajita" panose="020B0604020202020204" pitchFamily="34" charset="0"/>
                </a:rPr>
                <a:t>区块链金融平台</a:t>
              </a:r>
              <a:endParaRPr lang="id-ID" sz="8000" b="1" dirty="0">
                <a:solidFill>
                  <a:schemeClr val="tx2"/>
                </a:solidFill>
                <a:latin typeface="微软雅黑" panose="020B0503020204020204" pitchFamily="34" charset="-122"/>
                <a:cs typeface="Aparajita" panose="020B0604020202020204" pitchFamily="34" charset="0"/>
              </a:endParaRPr>
            </a:p>
          </p:txBody>
        </p:sp>
        <p:sp>
          <p:nvSpPr>
            <p:cNvPr id="27" name="Rectangle 26"/>
            <p:cNvSpPr/>
            <p:nvPr/>
          </p:nvSpPr>
          <p:spPr>
            <a:xfrm>
              <a:off x="9960003" y="2672894"/>
              <a:ext cx="4358890" cy="12970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sp>
          <p:nvSpPr>
            <p:cNvPr id="28" name="Subtitle 2"/>
            <p:cNvSpPr txBox="1">
              <a:spLocks/>
            </p:cNvSpPr>
            <p:nvPr/>
          </p:nvSpPr>
          <p:spPr>
            <a:xfrm>
              <a:off x="6361236" y="1634834"/>
              <a:ext cx="11655185" cy="839116"/>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3600" dirty="0" smtClean="0">
                  <a:latin typeface="微软雅黑" panose="020B0503020204020204" pitchFamily="34" charset="-122"/>
                  <a:cs typeface="Aparajita" panose="020B0604020202020204" pitchFamily="34" charset="0"/>
                </a:rPr>
                <a:t>研发团队组织构架</a:t>
              </a:r>
              <a:endParaRPr lang="en-US" sz="3600" dirty="0">
                <a:solidFill>
                  <a:schemeClr val="accent1"/>
                </a:solidFill>
                <a:latin typeface="微软雅黑" panose="020B0503020204020204" pitchFamily="34" charset="-122"/>
                <a:cs typeface="Aparajita" panose="020B0604020202020204" pitchFamily="34" charset="0"/>
              </a:endParaRPr>
            </a:p>
          </p:txBody>
        </p:sp>
      </p:grpSp>
      <p:sp>
        <p:nvSpPr>
          <p:cNvPr id="21" name="Freeform 20"/>
          <p:cNvSpPr/>
          <p:nvPr/>
        </p:nvSpPr>
        <p:spPr>
          <a:xfrm>
            <a:off x="1975673" y="7401442"/>
            <a:ext cx="1682076"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22" name="Freeform 21"/>
          <p:cNvSpPr/>
          <p:nvPr/>
        </p:nvSpPr>
        <p:spPr>
          <a:xfrm rot="18770822">
            <a:off x="4658209" y="7040336"/>
            <a:ext cx="2515479" cy="45719"/>
          </a:xfrm>
          <a:custGeom>
            <a:avLst/>
            <a:gdLst>
              <a:gd name="connsiteX0" fmla="*/ 0 w 2515479"/>
              <a:gd name="connsiteY0" fmla="*/ 19226 h 38452"/>
              <a:gd name="connsiteX1" fmla="*/ 2515479 w 2515479"/>
              <a:gd name="connsiteY1" fmla="*/ 19226 h 38452"/>
            </a:gdLst>
            <a:ahLst/>
            <a:cxnLst>
              <a:cxn ang="0">
                <a:pos x="connsiteX0" y="connsiteY0"/>
              </a:cxn>
              <a:cxn ang="0">
                <a:pos x="connsiteX1" y="connsiteY1"/>
              </a:cxn>
            </a:cxnLst>
            <a:rect l="l" t="t" r="r" b="b"/>
            <a:pathLst>
              <a:path w="2515479" h="38452">
                <a:moveTo>
                  <a:pt x="0" y="19226"/>
                </a:moveTo>
                <a:lnTo>
                  <a:pt x="2515479" y="19226"/>
                </a:lnTo>
              </a:path>
            </a:pathLst>
          </a:custGeom>
          <a:noFill/>
          <a:ln>
            <a:solidFill>
              <a:schemeClr val="bg1">
                <a:lumMod val="6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07552" tIns="-43662" rIns="1207553" bIns="-43660" numCol="1" spcCol="1270" anchor="ctr" anchorCtr="0">
            <a:noAutofit/>
          </a:bodyPr>
          <a:lstStyle/>
          <a:p>
            <a:pPr lvl="0" algn="ctr" defTabSz="400050">
              <a:lnSpc>
                <a:spcPct val="90000"/>
              </a:lnSpc>
              <a:spcBef>
                <a:spcPct val="0"/>
              </a:spcBef>
              <a:spcAft>
                <a:spcPct val="35000"/>
              </a:spcAft>
            </a:pPr>
            <a:endParaRPr lang="en-US" sz="900" kern="1200" dirty="0">
              <a:latin typeface="微软雅黑" panose="020B0503020204020204" pitchFamily="34" charset="-122"/>
            </a:endParaRPr>
          </a:p>
        </p:txBody>
      </p:sp>
      <p:sp>
        <p:nvSpPr>
          <p:cNvPr id="23" name="Freeform 22"/>
          <p:cNvSpPr/>
          <p:nvPr/>
        </p:nvSpPr>
        <p:spPr>
          <a:xfrm>
            <a:off x="5660748" y="5575662"/>
            <a:ext cx="3349462"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24" name="Freeform 23"/>
          <p:cNvSpPr/>
          <p:nvPr/>
        </p:nvSpPr>
        <p:spPr>
          <a:xfrm rot="19457599">
            <a:off x="8882166" y="5693685"/>
            <a:ext cx="1682616" cy="107643"/>
          </a:xfrm>
          <a:custGeom>
            <a:avLst/>
            <a:gdLst>
              <a:gd name="connsiteX0" fmla="*/ 0 w 2106653"/>
              <a:gd name="connsiteY0" fmla="*/ 19226 h 38452"/>
              <a:gd name="connsiteX1" fmla="*/ 2106653 w 2106653"/>
              <a:gd name="connsiteY1" fmla="*/ 19226 h 38452"/>
            </a:gdLst>
            <a:ahLst/>
            <a:cxnLst>
              <a:cxn ang="0">
                <a:pos x="connsiteX0" y="connsiteY0"/>
              </a:cxn>
              <a:cxn ang="0">
                <a:pos x="connsiteX1" y="connsiteY1"/>
              </a:cxn>
            </a:cxnLst>
            <a:rect l="l" t="t" r="r" b="b"/>
            <a:pathLst>
              <a:path w="2106653" h="38452">
                <a:moveTo>
                  <a:pt x="0" y="19226"/>
                </a:moveTo>
                <a:lnTo>
                  <a:pt x="2106653" y="19226"/>
                </a:lnTo>
              </a:path>
            </a:pathLst>
          </a:custGeom>
          <a:noFill/>
          <a:ln>
            <a:solidFill>
              <a:schemeClr val="bg1">
                <a:lumMod val="6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013360" tIns="-33441" rIns="1013361" bIns="-33440" numCol="1" spcCol="1270" anchor="ctr" anchorCtr="0">
            <a:noAutofit/>
          </a:bodyPr>
          <a:lstStyle/>
          <a:p>
            <a:pPr lvl="0" algn="ctr" defTabSz="311150">
              <a:lnSpc>
                <a:spcPct val="90000"/>
              </a:lnSpc>
              <a:spcBef>
                <a:spcPct val="0"/>
              </a:spcBef>
              <a:spcAft>
                <a:spcPct val="35000"/>
              </a:spcAft>
            </a:pPr>
            <a:endParaRPr lang="en-US" sz="700" kern="1200" dirty="0">
              <a:latin typeface="微软雅黑" panose="020B0503020204020204" pitchFamily="34" charset="-122"/>
            </a:endParaRPr>
          </a:p>
        </p:txBody>
      </p:sp>
      <p:sp>
        <p:nvSpPr>
          <p:cNvPr id="29" name="Freeform 28"/>
          <p:cNvSpPr/>
          <p:nvPr/>
        </p:nvSpPr>
        <p:spPr>
          <a:xfrm>
            <a:off x="10160000" y="4274579"/>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30" name="Freeform 29"/>
          <p:cNvSpPr/>
          <p:nvPr/>
        </p:nvSpPr>
        <p:spPr>
          <a:xfrm rot="2142401">
            <a:off x="8828327" y="6538156"/>
            <a:ext cx="1759846" cy="111800"/>
          </a:xfrm>
          <a:custGeom>
            <a:avLst/>
            <a:gdLst>
              <a:gd name="connsiteX0" fmla="*/ 0 w 2106653"/>
              <a:gd name="connsiteY0" fmla="*/ 19226 h 38452"/>
              <a:gd name="connsiteX1" fmla="*/ 2106653 w 2106653"/>
              <a:gd name="connsiteY1" fmla="*/ 19226 h 38452"/>
            </a:gdLst>
            <a:ahLst/>
            <a:cxnLst>
              <a:cxn ang="0">
                <a:pos x="connsiteX0" y="connsiteY0"/>
              </a:cxn>
              <a:cxn ang="0">
                <a:pos x="connsiteX1" y="connsiteY1"/>
              </a:cxn>
            </a:cxnLst>
            <a:rect l="l" t="t" r="r" b="b"/>
            <a:pathLst>
              <a:path w="2106653" h="38452">
                <a:moveTo>
                  <a:pt x="0" y="19226"/>
                </a:moveTo>
                <a:lnTo>
                  <a:pt x="2106653" y="19226"/>
                </a:lnTo>
              </a:path>
            </a:pathLst>
          </a:custGeom>
          <a:noFill/>
          <a:ln>
            <a:solidFill>
              <a:schemeClr val="bg1">
                <a:lumMod val="6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013360" tIns="-33440" rIns="1013360" bIns="-33440" numCol="1" spcCol="1270" anchor="ctr" anchorCtr="0">
            <a:noAutofit/>
          </a:bodyPr>
          <a:lstStyle/>
          <a:p>
            <a:pPr lvl="0" algn="ctr" defTabSz="311150">
              <a:lnSpc>
                <a:spcPct val="90000"/>
              </a:lnSpc>
              <a:spcBef>
                <a:spcPct val="0"/>
              </a:spcBef>
              <a:spcAft>
                <a:spcPct val="35000"/>
              </a:spcAft>
            </a:pPr>
            <a:endParaRPr lang="en-US" sz="700" kern="1200" dirty="0">
              <a:latin typeface="微软雅黑" panose="020B0503020204020204" pitchFamily="34" charset="-122"/>
            </a:endParaRPr>
          </a:p>
        </p:txBody>
      </p:sp>
      <p:sp>
        <p:nvSpPr>
          <p:cNvPr id="31" name="Freeform 30"/>
          <p:cNvSpPr/>
          <p:nvPr/>
        </p:nvSpPr>
        <p:spPr>
          <a:xfrm>
            <a:off x="10160000" y="6832473"/>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32" name="Freeform 31"/>
          <p:cNvSpPr/>
          <p:nvPr/>
        </p:nvSpPr>
        <p:spPr>
          <a:xfrm rot="2829178">
            <a:off x="4658208" y="8889557"/>
            <a:ext cx="2515479" cy="45719"/>
          </a:xfrm>
          <a:custGeom>
            <a:avLst/>
            <a:gdLst>
              <a:gd name="connsiteX0" fmla="*/ 0 w 2515479"/>
              <a:gd name="connsiteY0" fmla="*/ 19226 h 38452"/>
              <a:gd name="connsiteX1" fmla="*/ 2515479 w 2515479"/>
              <a:gd name="connsiteY1" fmla="*/ 19226 h 38452"/>
            </a:gdLst>
            <a:ahLst/>
            <a:cxnLst>
              <a:cxn ang="0">
                <a:pos x="connsiteX0" y="connsiteY0"/>
              </a:cxn>
              <a:cxn ang="0">
                <a:pos x="connsiteX1" y="connsiteY1"/>
              </a:cxn>
            </a:cxnLst>
            <a:rect l="l" t="t" r="r" b="b"/>
            <a:pathLst>
              <a:path w="2515479" h="38452">
                <a:moveTo>
                  <a:pt x="0" y="19226"/>
                </a:moveTo>
                <a:lnTo>
                  <a:pt x="2515479" y="19226"/>
                </a:lnTo>
              </a:path>
            </a:pathLst>
          </a:custGeom>
          <a:noFill/>
          <a:ln>
            <a:solidFill>
              <a:schemeClr val="bg1">
                <a:lumMod val="6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07551" tIns="-43661" rIns="1207554" bIns="-43661" numCol="1" spcCol="1270" anchor="ctr" anchorCtr="0">
            <a:noAutofit/>
          </a:bodyPr>
          <a:lstStyle/>
          <a:p>
            <a:pPr lvl="0" algn="ctr" defTabSz="400050">
              <a:lnSpc>
                <a:spcPct val="90000"/>
              </a:lnSpc>
              <a:spcBef>
                <a:spcPct val="0"/>
              </a:spcBef>
              <a:spcAft>
                <a:spcPct val="35000"/>
              </a:spcAft>
            </a:pPr>
            <a:endParaRPr lang="en-US" sz="900" kern="1200" dirty="0">
              <a:latin typeface="微软雅黑" panose="020B0503020204020204" pitchFamily="34" charset="-122"/>
            </a:endParaRPr>
          </a:p>
        </p:txBody>
      </p:sp>
      <p:sp>
        <p:nvSpPr>
          <p:cNvPr id="33" name="Freeform 32"/>
          <p:cNvSpPr/>
          <p:nvPr/>
        </p:nvSpPr>
        <p:spPr>
          <a:xfrm>
            <a:off x="5660748" y="9264220"/>
            <a:ext cx="3349462"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34" name="Freeform 33"/>
          <p:cNvSpPr/>
          <p:nvPr/>
        </p:nvSpPr>
        <p:spPr>
          <a:xfrm>
            <a:off x="8981013" y="9801700"/>
            <a:ext cx="1858362" cy="38452"/>
          </a:xfrm>
          <a:custGeom>
            <a:avLst/>
            <a:gdLst>
              <a:gd name="connsiteX0" fmla="*/ 0 w 1710635"/>
              <a:gd name="connsiteY0" fmla="*/ 19226 h 38452"/>
              <a:gd name="connsiteX1" fmla="*/ 1710635 w 1710635"/>
              <a:gd name="connsiteY1" fmla="*/ 19226 h 38452"/>
            </a:gdLst>
            <a:ahLst/>
            <a:cxnLst>
              <a:cxn ang="0">
                <a:pos x="connsiteX0" y="connsiteY0"/>
              </a:cxn>
              <a:cxn ang="0">
                <a:pos x="connsiteX1" y="connsiteY1"/>
              </a:cxn>
            </a:cxnLst>
            <a:rect l="l" t="t" r="r" b="b"/>
            <a:pathLst>
              <a:path w="1710635" h="38452">
                <a:moveTo>
                  <a:pt x="0" y="19226"/>
                </a:moveTo>
                <a:lnTo>
                  <a:pt x="1710635" y="19226"/>
                </a:lnTo>
              </a:path>
            </a:pathLst>
          </a:custGeom>
          <a:noFill/>
          <a:ln>
            <a:solidFill>
              <a:schemeClr val="bg1">
                <a:lumMod val="6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5252" tIns="-23540" rIns="825252" bIns="-23539" numCol="1" spcCol="1270" anchor="ctr" anchorCtr="0">
            <a:noAutofit/>
          </a:bodyPr>
          <a:lstStyle/>
          <a:p>
            <a:pPr lvl="0" algn="ctr" defTabSz="266700">
              <a:lnSpc>
                <a:spcPct val="90000"/>
              </a:lnSpc>
              <a:spcBef>
                <a:spcPct val="0"/>
              </a:spcBef>
              <a:spcAft>
                <a:spcPct val="35000"/>
              </a:spcAft>
            </a:pPr>
            <a:endParaRPr lang="en-US" sz="600" kern="1200" dirty="0">
              <a:latin typeface="微软雅黑" panose="020B0503020204020204" pitchFamily="34" charset="-122"/>
            </a:endParaRPr>
          </a:p>
        </p:txBody>
      </p:sp>
      <p:sp>
        <p:nvSpPr>
          <p:cNvPr id="35" name="Freeform 34"/>
          <p:cNvSpPr/>
          <p:nvPr/>
        </p:nvSpPr>
        <p:spPr>
          <a:xfrm>
            <a:off x="10160000" y="9291512"/>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36" name="TextBox 35"/>
          <p:cNvSpPr txBox="1"/>
          <p:nvPr/>
        </p:nvSpPr>
        <p:spPr>
          <a:xfrm>
            <a:off x="2234551" y="7710713"/>
            <a:ext cx="1320623" cy="677072"/>
          </a:xfrm>
          <a:prstGeom prst="rect">
            <a:avLst/>
          </a:prstGeom>
          <a:noFill/>
        </p:spPr>
        <p:txBody>
          <a:bodyPr wrap="square" lIns="182843" tIns="91422" rIns="182843" bIns="91422" rtlCol="0">
            <a:spAutoFit/>
          </a:bodyPr>
          <a:lstStyle/>
          <a:p>
            <a:pPr algn="ctr"/>
            <a:r>
              <a:rPr lang="en-US" altLang="zh-CN" sz="3200" b="1" dirty="0" smtClean="0">
                <a:solidFill>
                  <a:schemeClr val="bg1"/>
                </a:solidFill>
                <a:latin typeface="微软雅黑" panose="020B0503020204020204" pitchFamily="34" charset="-122"/>
              </a:rPr>
              <a:t>CEO</a:t>
            </a:r>
            <a:endParaRPr lang="id-ID" sz="3200" b="1" dirty="0">
              <a:solidFill>
                <a:schemeClr val="bg1"/>
              </a:solidFill>
              <a:latin typeface="微软雅黑" panose="020B0503020204020204" pitchFamily="34" charset="-122"/>
            </a:endParaRPr>
          </a:p>
        </p:txBody>
      </p:sp>
      <p:sp>
        <p:nvSpPr>
          <p:cNvPr id="38" name="TextBox 37"/>
          <p:cNvSpPr txBox="1"/>
          <p:nvPr/>
        </p:nvSpPr>
        <p:spPr>
          <a:xfrm>
            <a:off x="5757089" y="9463164"/>
            <a:ext cx="3239621"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区块链总架构师</a:t>
            </a:r>
            <a:endParaRPr lang="id-ID" sz="3200" b="1" dirty="0">
              <a:solidFill>
                <a:schemeClr val="bg1"/>
              </a:solidFill>
              <a:latin typeface="微软雅黑" panose="020B0503020204020204" pitchFamily="34" charset="-122"/>
            </a:endParaRPr>
          </a:p>
        </p:txBody>
      </p:sp>
      <p:sp>
        <p:nvSpPr>
          <p:cNvPr id="39" name="TextBox 38"/>
          <p:cNvSpPr txBox="1"/>
          <p:nvPr/>
        </p:nvSpPr>
        <p:spPr>
          <a:xfrm>
            <a:off x="10738710" y="4477137"/>
            <a:ext cx="2834368"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前端开发</a:t>
            </a:r>
            <a:endParaRPr lang="id-ID" sz="3200" b="1" dirty="0">
              <a:solidFill>
                <a:schemeClr val="bg1"/>
              </a:solidFill>
              <a:latin typeface="微软雅黑" panose="020B0503020204020204" pitchFamily="34" charset="-122"/>
            </a:endParaRPr>
          </a:p>
        </p:txBody>
      </p:sp>
      <p:sp>
        <p:nvSpPr>
          <p:cNvPr id="40" name="TextBox 39"/>
          <p:cNvSpPr txBox="1"/>
          <p:nvPr/>
        </p:nvSpPr>
        <p:spPr>
          <a:xfrm>
            <a:off x="10738710" y="7033642"/>
            <a:ext cx="2834368"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区块链后台</a:t>
            </a:r>
            <a:endParaRPr lang="id-ID" sz="3200" b="1" dirty="0">
              <a:solidFill>
                <a:schemeClr val="bg1"/>
              </a:solidFill>
              <a:latin typeface="微软雅黑" panose="020B0503020204020204" pitchFamily="34" charset="-122"/>
            </a:endParaRPr>
          </a:p>
        </p:txBody>
      </p:sp>
      <p:sp>
        <p:nvSpPr>
          <p:cNvPr id="41" name="TextBox 40"/>
          <p:cNvSpPr txBox="1"/>
          <p:nvPr/>
        </p:nvSpPr>
        <p:spPr>
          <a:xfrm>
            <a:off x="10808995" y="9480829"/>
            <a:ext cx="2834367"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系统架构师</a:t>
            </a:r>
            <a:endParaRPr lang="id-ID" sz="3200" b="1" dirty="0">
              <a:solidFill>
                <a:schemeClr val="bg1"/>
              </a:solidFill>
              <a:latin typeface="微软雅黑" panose="020B0503020204020204" pitchFamily="34" charset="-122"/>
            </a:endParaRPr>
          </a:p>
        </p:txBody>
      </p:sp>
      <p:sp>
        <p:nvSpPr>
          <p:cNvPr id="43" name="Freeform 42"/>
          <p:cNvSpPr/>
          <p:nvPr/>
        </p:nvSpPr>
        <p:spPr>
          <a:xfrm>
            <a:off x="10171221" y="5558787"/>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44" name="TextBox 43"/>
          <p:cNvSpPr txBox="1"/>
          <p:nvPr/>
        </p:nvSpPr>
        <p:spPr>
          <a:xfrm>
            <a:off x="10716453" y="5761345"/>
            <a:ext cx="3114335"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区块链中间件</a:t>
            </a:r>
            <a:endParaRPr lang="id-ID" sz="3200" b="1" dirty="0">
              <a:solidFill>
                <a:schemeClr val="bg1"/>
              </a:solidFill>
              <a:latin typeface="微软雅黑" panose="020B0503020204020204" pitchFamily="34" charset="-122"/>
            </a:endParaRPr>
          </a:p>
        </p:txBody>
      </p:sp>
      <p:sp>
        <p:nvSpPr>
          <p:cNvPr id="45" name="Freeform 44"/>
          <p:cNvSpPr/>
          <p:nvPr/>
        </p:nvSpPr>
        <p:spPr>
          <a:xfrm>
            <a:off x="9012078" y="6118050"/>
            <a:ext cx="1467570" cy="52843"/>
          </a:xfrm>
          <a:custGeom>
            <a:avLst/>
            <a:gdLst>
              <a:gd name="connsiteX0" fmla="*/ 0 w 1710635"/>
              <a:gd name="connsiteY0" fmla="*/ 19226 h 38452"/>
              <a:gd name="connsiteX1" fmla="*/ 1710635 w 1710635"/>
              <a:gd name="connsiteY1" fmla="*/ 19226 h 38452"/>
            </a:gdLst>
            <a:ahLst/>
            <a:cxnLst>
              <a:cxn ang="0">
                <a:pos x="connsiteX0" y="connsiteY0"/>
              </a:cxn>
              <a:cxn ang="0">
                <a:pos x="connsiteX1" y="connsiteY1"/>
              </a:cxn>
            </a:cxnLst>
            <a:rect l="l" t="t" r="r" b="b"/>
            <a:pathLst>
              <a:path w="1710635" h="38452">
                <a:moveTo>
                  <a:pt x="0" y="19226"/>
                </a:moveTo>
                <a:lnTo>
                  <a:pt x="1710635" y="19226"/>
                </a:lnTo>
              </a:path>
            </a:pathLst>
          </a:custGeom>
          <a:noFill/>
          <a:ln>
            <a:solidFill>
              <a:schemeClr val="bg1">
                <a:lumMod val="65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5252" tIns="-23540" rIns="825252" bIns="-23539" numCol="1" spcCol="1270" anchor="ctr" anchorCtr="0">
            <a:noAutofit/>
          </a:bodyPr>
          <a:lstStyle/>
          <a:p>
            <a:pPr lvl="0" algn="ctr" defTabSz="266700">
              <a:lnSpc>
                <a:spcPct val="90000"/>
              </a:lnSpc>
              <a:spcBef>
                <a:spcPct val="0"/>
              </a:spcBef>
              <a:spcAft>
                <a:spcPct val="35000"/>
              </a:spcAft>
            </a:pPr>
            <a:endParaRPr lang="en-US" sz="600" kern="1200" dirty="0">
              <a:latin typeface="微软雅黑" panose="020B0503020204020204" pitchFamily="34" charset="-122"/>
            </a:endParaRPr>
          </a:p>
        </p:txBody>
      </p:sp>
      <p:cxnSp>
        <p:nvCxnSpPr>
          <p:cNvPr id="3" name="Straight Connector 2"/>
          <p:cNvCxnSpPr/>
          <p:nvPr/>
        </p:nvCxnSpPr>
        <p:spPr>
          <a:xfrm>
            <a:off x="7880318" y="6706326"/>
            <a:ext cx="0" cy="2570413"/>
          </a:xfrm>
          <a:prstGeom prst="line">
            <a:avLst/>
          </a:prstGeom>
        </p:spPr>
        <p:style>
          <a:lnRef idx="1">
            <a:schemeClr val="accent1"/>
          </a:lnRef>
          <a:fillRef idx="0">
            <a:schemeClr val="accent1"/>
          </a:fillRef>
          <a:effectRef idx="0">
            <a:schemeClr val="accent1"/>
          </a:effectRef>
          <a:fontRef idx="minor">
            <a:schemeClr val="tx1"/>
          </a:fontRef>
        </p:style>
      </p:cxnSp>
      <p:sp>
        <p:nvSpPr>
          <p:cNvPr id="4" name="Right Bracket 3"/>
          <p:cNvSpPr/>
          <p:nvPr/>
        </p:nvSpPr>
        <p:spPr>
          <a:xfrm>
            <a:off x="14303044" y="4823219"/>
            <a:ext cx="510107" cy="504422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flipV="1">
            <a:off x="14248150" y="6125173"/>
            <a:ext cx="1200672" cy="45719"/>
          </a:xfrm>
          <a:custGeom>
            <a:avLst/>
            <a:gdLst>
              <a:gd name="connsiteX0" fmla="*/ 0 w 1710635"/>
              <a:gd name="connsiteY0" fmla="*/ 19226 h 38452"/>
              <a:gd name="connsiteX1" fmla="*/ 1710635 w 1710635"/>
              <a:gd name="connsiteY1" fmla="*/ 19226 h 38452"/>
            </a:gdLst>
            <a:ahLst/>
            <a:cxnLst>
              <a:cxn ang="0">
                <a:pos x="connsiteX0" y="connsiteY0"/>
              </a:cxn>
              <a:cxn ang="0">
                <a:pos x="connsiteX1" y="connsiteY1"/>
              </a:cxn>
            </a:cxnLst>
            <a:rect l="l" t="t" r="r" b="b"/>
            <a:pathLst>
              <a:path w="1710635" h="38452">
                <a:moveTo>
                  <a:pt x="0" y="19226"/>
                </a:moveTo>
                <a:lnTo>
                  <a:pt x="1710635" y="19226"/>
                </a:lnTo>
              </a:path>
            </a:pathLst>
          </a:custGeom>
          <a:ln/>
        </p:spPr>
        <p:style>
          <a:lnRef idx="3">
            <a:schemeClr val="accent1"/>
          </a:lnRef>
          <a:fillRef idx="0">
            <a:schemeClr val="accent1"/>
          </a:fillRef>
          <a:effectRef idx="2">
            <a:schemeClr val="accent1"/>
          </a:effectRef>
          <a:fontRef idx="minor">
            <a:schemeClr val="tx1"/>
          </a:fontRef>
        </p:style>
        <p:txBody>
          <a:bodyPr spcFirstLastPara="0" vert="horz" wrap="square" lIns="825252" tIns="-23540" rIns="825252" bIns="-23539" numCol="1" spcCol="1270" anchor="ctr" anchorCtr="0">
            <a:noAutofit/>
          </a:bodyPr>
          <a:lstStyle/>
          <a:p>
            <a:pPr lvl="0" algn="ctr" defTabSz="266700">
              <a:lnSpc>
                <a:spcPct val="90000"/>
              </a:lnSpc>
              <a:spcBef>
                <a:spcPct val="0"/>
              </a:spcBef>
              <a:spcAft>
                <a:spcPct val="35000"/>
              </a:spcAft>
            </a:pPr>
            <a:endParaRPr lang="en-US" sz="600" kern="1200" dirty="0">
              <a:latin typeface="微软雅黑" panose="020B0503020204020204" pitchFamily="34" charset="-122"/>
            </a:endParaRPr>
          </a:p>
        </p:txBody>
      </p:sp>
      <p:sp>
        <p:nvSpPr>
          <p:cNvPr id="48" name="Freeform 47"/>
          <p:cNvSpPr/>
          <p:nvPr/>
        </p:nvSpPr>
        <p:spPr>
          <a:xfrm flipV="1">
            <a:off x="14208499" y="7309448"/>
            <a:ext cx="1096829" cy="162364"/>
          </a:xfrm>
          <a:custGeom>
            <a:avLst/>
            <a:gdLst>
              <a:gd name="connsiteX0" fmla="*/ 0 w 1710635"/>
              <a:gd name="connsiteY0" fmla="*/ 19226 h 38452"/>
              <a:gd name="connsiteX1" fmla="*/ 1710635 w 1710635"/>
              <a:gd name="connsiteY1" fmla="*/ 19226 h 38452"/>
            </a:gdLst>
            <a:ahLst/>
            <a:cxnLst>
              <a:cxn ang="0">
                <a:pos x="connsiteX0" y="connsiteY0"/>
              </a:cxn>
              <a:cxn ang="0">
                <a:pos x="connsiteX1" y="connsiteY1"/>
              </a:cxn>
            </a:cxnLst>
            <a:rect l="l" t="t" r="r" b="b"/>
            <a:pathLst>
              <a:path w="1710635" h="38452">
                <a:moveTo>
                  <a:pt x="0" y="19226"/>
                </a:moveTo>
                <a:lnTo>
                  <a:pt x="1710635" y="19226"/>
                </a:lnTo>
              </a:path>
            </a:pathLst>
          </a:custGeom>
          <a:ln/>
        </p:spPr>
        <p:style>
          <a:lnRef idx="3">
            <a:schemeClr val="accent1"/>
          </a:lnRef>
          <a:fillRef idx="0">
            <a:schemeClr val="accent1"/>
          </a:fillRef>
          <a:effectRef idx="2">
            <a:schemeClr val="accent1"/>
          </a:effectRef>
          <a:fontRef idx="minor">
            <a:schemeClr val="tx1"/>
          </a:fontRef>
        </p:style>
        <p:txBody>
          <a:bodyPr spcFirstLastPara="0" vert="horz" wrap="square" lIns="825252" tIns="-23540" rIns="825252" bIns="-23539" numCol="1" spcCol="1270" anchor="ctr" anchorCtr="0">
            <a:noAutofit/>
          </a:bodyPr>
          <a:lstStyle/>
          <a:p>
            <a:pPr lvl="0" algn="ctr" defTabSz="266700">
              <a:lnSpc>
                <a:spcPct val="90000"/>
              </a:lnSpc>
              <a:spcBef>
                <a:spcPct val="0"/>
              </a:spcBef>
              <a:spcAft>
                <a:spcPct val="35000"/>
              </a:spcAft>
            </a:pPr>
            <a:endParaRPr lang="en-US" sz="600" kern="1200" dirty="0">
              <a:latin typeface="微软雅黑" panose="020B0503020204020204" pitchFamily="34" charset="-122"/>
            </a:endParaRPr>
          </a:p>
        </p:txBody>
      </p:sp>
      <p:sp>
        <p:nvSpPr>
          <p:cNvPr id="42" name="Freeform 41"/>
          <p:cNvSpPr/>
          <p:nvPr/>
        </p:nvSpPr>
        <p:spPr>
          <a:xfrm>
            <a:off x="3598949" y="8901490"/>
            <a:ext cx="1594963" cy="896803"/>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r>
              <a:rPr lang="en-US" altLang="zh-CN" sz="3200" kern="1200" dirty="0" smtClean="0">
                <a:latin typeface="微软雅黑" panose="020B0503020204020204" pitchFamily="34" charset="-122"/>
              </a:rPr>
              <a:t>CTO</a:t>
            </a:r>
            <a:endParaRPr lang="en-US" sz="3200" kern="1200" dirty="0">
              <a:latin typeface="微软雅黑" panose="020B0503020204020204" pitchFamily="34" charset="-122"/>
            </a:endParaRPr>
          </a:p>
        </p:txBody>
      </p:sp>
      <p:cxnSp>
        <p:nvCxnSpPr>
          <p:cNvPr id="5" name="Straight Connector 4"/>
          <p:cNvCxnSpPr>
            <a:endCxn id="32" idx="0"/>
          </p:cNvCxnSpPr>
          <p:nvPr/>
        </p:nvCxnSpPr>
        <p:spPr>
          <a:xfrm flipV="1">
            <a:off x="3624959" y="7990278"/>
            <a:ext cx="1435671" cy="9496"/>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V="1">
            <a:off x="4459824" y="8005885"/>
            <a:ext cx="0" cy="889494"/>
          </a:xfrm>
          <a:prstGeom prst="line">
            <a:avLst/>
          </a:prstGeom>
        </p:spPr>
        <p:style>
          <a:lnRef idx="3">
            <a:schemeClr val="dk1"/>
          </a:lnRef>
          <a:fillRef idx="0">
            <a:schemeClr val="dk1"/>
          </a:fillRef>
          <a:effectRef idx="2">
            <a:schemeClr val="dk1"/>
          </a:effectRef>
          <a:fontRef idx="minor">
            <a:schemeClr val="tx1"/>
          </a:fontRef>
        </p:style>
      </p:cxnSp>
      <p:sp>
        <p:nvSpPr>
          <p:cNvPr id="47" name="Freeform 46"/>
          <p:cNvSpPr/>
          <p:nvPr/>
        </p:nvSpPr>
        <p:spPr>
          <a:xfrm>
            <a:off x="5500728" y="6055722"/>
            <a:ext cx="3349462"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37" name="TextBox 36"/>
          <p:cNvSpPr txBox="1"/>
          <p:nvPr/>
        </p:nvSpPr>
        <p:spPr>
          <a:xfrm>
            <a:off x="5652230" y="6208592"/>
            <a:ext cx="3197960"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研发总监</a:t>
            </a:r>
            <a:r>
              <a:rPr lang="en-US" altLang="zh-CN" sz="3200" b="1" dirty="0" smtClean="0">
                <a:solidFill>
                  <a:schemeClr val="bg1"/>
                </a:solidFill>
                <a:latin typeface="微软雅黑" panose="020B0503020204020204" pitchFamily="34" charset="-122"/>
              </a:rPr>
              <a:t>/</a:t>
            </a:r>
            <a:r>
              <a:rPr lang="zh-CN" altLang="en-US" sz="3200" b="1" dirty="0" smtClean="0">
                <a:solidFill>
                  <a:schemeClr val="bg1"/>
                </a:solidFill>
                <a:latin typeface="微软雅黑" panose="020B0503020204020204" pitchFamily="34" charset="-122"/>
              </a:rPr>
              <a:t>经理</a:t>
            </a:r>
            <a:endParaRPr lang="id-ID" sz="3200" b="1" dirty="0">
              <a:solidFill>
                <a:schemeClr val="bg1"/>
              </a:solidFill>
              <a:latin typeface="微软雅黑" panose="020B0503020204020204" pitchFamily="34" charset="-122"/>
            </a:endParaRPr>
          </a:p>
        </p:txBody>
      </p:sp>
      <p:sp>
        <p:nvSpPr>
          <p:cNvPr id="49" name="Freeform 48"/>
          <p:cNvSpPr/>
          <p:nvPr/>
        </p:nvSpPr>
        <p:spPr>
          <a:xfrm>
            <a:off x="15462139" y="4274578"/>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50" name="Freeform 49"/>
          <p:cNvSpPr/>
          <p:nvPr/>
        </p:nvSpPr>
        <p:spPr>
          <a:xfrm>
            <a:off x="15462139" y="6832472"/>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51" name="TextBox 50"/>
          <p:cNvSpPr txBox="1"/>
          <p:nvPr/>
        </p:nvSpPr>
        <p:spPr>
          <a:xfrm>
            <a:off x="15474330" y="4477136"/>
            <a:ext cx="3867722" cy="677072"/>
          </a:xfrm>
          <a:prstGeom prst="rect">
            <a:avLst/>
          </a:prstGeom>
          <a:noFill/>
        </p:spPr>
        <p:txBody>
          <a:bodyPr wrap="square" lIns="182843" tIns="91422" rIns="182843" bIns="91422" rtlCol="0">
            <a:spAutoFit/>
          </a:bodyPr>
          <a:lstStyle/>
          <a:p>
            <a:pPr algn="ctr"/>
            <a:r>
              <a:rPr lang="zh-CN" altLang="en-US" sz="3200" b="1" smtClean="0">
                <a:solidFill>
                  <a:schemeClr val="bg1"/>
                </a:solidFill>
                <a:latin typeface="微软雅黑" panose="020B0503020204020204" pitchFamily="34" charset="-122"/>
              </a:rPr>
              <a:t>供应链金融平台</a:t>
            </a:r>
            <a:endParaRPr lang="id-ID" sz="3200" b="1" dirty="0">
              <a:solidFill>
                <a:schemeClr val="bg1"/>
              </a:solidFill>
              <a:latin typeface="微软雅黑" panose="020B0503020204020204" pitchFamily="34" charset="-122"/>
            </a:endParaRPr>
          </a:p>
        </p:txBody>
      </p:sp>
      <p:sp>
        <p:nvSpPr>
          <p:cNvPr id="52" name="TextBox 51"/>
          <p:cNvSpPr txBox="1"/>
          <p:nvPr/>
        </p:nvSpPr>
        <p:spPr>
          <a:xfrm>
            <a:off x="16040849" y="7033641"/>
            <a:ext cx="2834368"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交易中心</a:t>
            </a:r>
            <a:endParaRPr lang="id-ID" sz="3200" b="1" dirty="0">
              <a:solidFill>
                <a:schemeClr val="bg1"/>
              </a:solidFill>
              <a:latin typeface="微软雅黑" panose="020B0503020204020204" pitchFamily="34" charset="-122"/>
            </a:endParaRPr>
          </a:p>
        </p:txBody>
      </p:sp>
      <p:sp>
        <p:nvSpPr>
          <p:cNvPr id="53" name="Freeform 52"/>
          <p:cNvSpPr/>
          <p:nvPr/>
        </p:nvSpPr>
        <p:spPr>
          <a:xfrm>
            <a:off x="15473360" y="5558786"/>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54" name="TextBox 53"/>
          <p:cNvSpPr txBox="1"/>
          <p:nvPr/>
        </p:nvSpPr>
        <p:spPr>
          <a:xfrm>
            <a:off x="15636084" y="5761344"/>
            <a:ext cx="3496844"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数字</a:t>
            </a:r>
            <a:r>
              <a:rPr lang="zh-CN" altLang="en-US" sz="3200" b="1" smtClean="0">
                <a:solidFill>
                  <a:schemeClr val="bg1"/>
                </a:solidFill>
                <a:latin typeface="微软雅黑" panose="020B0503020204020204" pitchFamily="34" charset="-122"/>
              </a:rPr>
              <a:t>资产／代币</a:t>
            </a:r>
            <a:endParaRPr lang="id-ID" sz="3200" b="1" dirty="0">
              <a:solidFill>
                <a:schemeClr val="bg1"/>
              </a:solidFill>
              <a:latin typeface="微软雅黑" panose="020B0503020204020204" pitchFamily="34" charset="-122"/>
            </a:endParaRPr>
          </a:p>
        </p:txBody>
      </p:sp>
      <p:sp>
        <p:nvSpPr>
          <p:cNvPr id="56" name="Right Bracket 55"/>
          <p:cNvSpPr/>
          <p:nvPr/>
        </p:nvSpPr>
        <p:spPr>
          <a:xfrm flipH="1">
            <a:off x="14938713" y="4823218"/>
            <a:ext cx="510107" cy="5044225"/>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15473360" y="9264220"/>
            <a:ext cx="3879914" cy="1097280"/>
          </a:xfrm>
          <a:custGeom>
            <a:avLst/>
            <a:gdLst>
              <a:gd name="connsiteX0" fmla="*/ 0 w 4276588"/>
              <a:gd name="connsiteY0" fmla="*/ 213829 h 2138294"/>
              <a:gd name="connsiteX1" fmla="*/ 213829 w 4276588"/>
              <a:gd name="connsiteY1" fmla="*/ 0 h 2138294"/>
              <a:gd name="connsiteX2" fmla="*/ 4062759 w 4276588"/>
              <a:gd name="connsiteY2" fmla="*/ 0 h 2138294"/>
              <a:gd name="connsiteX3" fmla="*/ 4276588 w 4276588"/>
              <a:gd name="connsiteY3" fmla="*/ 213829 h 2138294"/>
              <a:gd name="connsiteX4" fmla="*/ 4276588 w 4276588"/>
              <a:gd name="connsiteY4" fmla="*/ 1924465 h 2138294"/>
              <a:gd name="connsiteX5" fmla="*/ 4062759 w 4276588"/>
              <a:gd name="connsiteY5" fmla="*/ 2138294 h 2138294"/>
              <a:gd name="connsiteX6" fmla="*/ 213829 w 4276588"/>
              <a:gd name="connsiteY6" fmla="*/ 2138294 h 2138294"/>
              <a:gd name="connsiteX7" fmla="*/ 0 w 4276588"/>
              <a:gd name="connsiteY7" fmla="*/ 1924465 h 2138294"/>
              <a:gd name="connsiteX8" fmla="*/ 0 w 4276588"/>
              <a:gd name="connsiteY8" fmla="*/ 213829 h 213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588" h="2138294">
                <a:moveTo>
                  <a:pt x="0" y="213829"/>
                </a:moveTo>
                <a:cubicBezTo>
                  <a:pt x="0" y="95735"/>
                  <a:pt x="95735" y="0"/>
                  <a:pt x="213829" y="0"/>
                </a:cubicBezTo>
                <a:lnTo>
                  <a:pt x="4062759" y="0"/>
                </a:lnTo>
                <a:cubicBezTo>
                  <a:pt x="4180853" y="0"/>
                  <a:pt x="4276588" y="95735"/>
                  <a:pt x="4276588" y="213829"/>
                </a:cubicBezTo>
                <a:lnTo>
                  <a:pt x="4276588" y="1924465"/>
                </a:lnTo>
                <a:cubicBezTo>
                  <a:pt x="4276588" y="2042559"/>
                  <a:pt x="4180853" y="2138294"/>
                  <a:pt x="4062759" y="2138294"/>
                </a:cubicBezTo>
                <a:lnTo>
                  <a:pt x="213829" y="2138294"/>
                </a:lnTo>
                <a:cubicBezTo>
                  <a:pt x="95735" y="2138294"/>
                  <a:pt x="0" y="2042559"/>
                  <a:pt x="0" y="1924465"/>
                </a:cubicBezTo>
                <a:lnTo>
                  <a:pt x="0" y="213829"/>
                </a:ln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03" tIns="103903" rIns="103903" bIns="103903" numCol="1" spcCol="1270" anchor="ctr" anchorCtr="0">
            <a:noAutofit/>
          </a:bodyPr>
          <a:lstStyle/>
          <a:p>
            <a:pPr lvl="0" algn="ctr" defTabSz="2889250">
              <a:lnSpc>
                <a:spcPct val="90000"/>
              </a:lnSpc>
              <a:spcBef>
                <a:spcPct val="0"/>
              </a:spcBef>
              <a:spcAft>
                <a:spcPct val="35000"/>
              </a:spcAft>
            </a:pPr>
            <a:endParaRPr lang="en-US" sz="6500" kern="1200" dirty="0">
              <a:latin typeface="微软雅黑" panose="020B0503020204020204" pitchFamily="34" charset="-122"/>
            </a:endParaRPr>
          </a:p>
        </p:txBody>
      </p:sp>
      <p:sp>
        <p:nvSpPr>
          <p:cNvPr id="58" name="TextBox 57"/>
          <p:cNvSpPr txBox="1"/>
          <p:nvPr/>
        </p:nvSpPr>
        <p:spPr>
          <a:xfrm>
            <a:off x="15993652" y="9463164"/>
            <a:ext cx="2834367" cy="677072"/>
          </a:xfrm>
          <a:prstGeom prst="rect">
            <a:avLst/>
          </a:prstGeom>
          <a:noFill/>
        </p:spPr>
        <p:txBody>
          <a:bodyPr wrap="square" lIns="182843" tIns="91422" rIns="182843" bIns="91422" rtlCol="0">
            <a:spAutoFit/>
          </a:bodyPr>
          <a:lstStyle/>
          <a:p>
            <a:pPr algn="ctr"/>
            <a:r>
              <a:rPr lang="zh-CN" altLang="en-US" sz="3200" b="1" dirty="0" smtClean="0">
                <a:solidFill>
                  <a:schemeClr val="bg1"/>
                </a:solidFill>
                <a:latin typeface="微软雅黑" panose="020B0503020204020204" pitchFamily="34" charset="-122"/>
              </a:rPr>
              <a:t>平台架构师</a:t>
            </a:r>
            <a:endParaRPr lang="id-ID" sz="3200" b="1" dirty="0">
              <a:solidFill>
                <a:schemeClr val="bg1"/>
              </a:solidFill>
              <a:latin typeface="微软雅黑" panose="020B0503020204020204" pitchFamily="34" charset="-122"/>
            </a:endParaRPr>
          </a:p>
        </p:txBody>
      </p:sp>
      <p:sp>
        <p:nvSpPr>
          <p:cNvPr id="59" name="TextBox 58"/>
          <p:cNvSpPr txBox="1"/>
          <p:nvPr/>
        </p:nvSpPr>
        <p:spPr>
          <a:xfrm>
            <a:off x="16065983" y="3026583"/>
            <a:ext cx="2518183" cy="676995"/>
          </a:xfrm>
          <a:prstGeom prst="rect">
            <a:avLst/>
          </a:prstGeom>
          <a:noFill/>
        </p:spPr>
        <p:txBody>
          <a:bodyPr vert="horz" wrap="square" lIns="243731" tIns="121864" rIns="243731" bIns="121864" rtlCol="0">
            <a:spAutoFit/>
          </a:bodyPr>
          <a:lstStyle/>
          <a:p>
            <a:pPr algn="ctr"/>
            <a:r>
              <a:rPr lang="zh-CN" altLang="en-US" sz="2800" smtClean="0">
                <a:latin typeface="微软雅黑" panose="020B0503020204020204" pitchFamily="34" charset="-122"/>
                <a:cs typeface="Aparajita" panose="020B0604020202020204" pitchFamily="34" charset="0"/>
              </a:rPr>
              <a:t>后期运营后</a:t>
            </a:r>
            <a:endParaRPr lang="en-US" sz="2800" dirty="0">
              <a:latin typeface="微软雅黑" panose="020B0503020204020204" pitchFamily="34" charset="-122"/>
              <a:cs typeface="Aparajita" panose="020B0604020202020204" pitchFamily="34" charset="0"/>
            </a:endParaRPr>
          </a:p>
        </p:txBody>
      </p:sp>
      <p:sp>
        <p:nvSpPr>
          <p:cNvPr id="60" name="TextBox 59"/>
          <p:cNvSpPr txBox="1"/>
          <p:nvPr/>
        </p:nvSpPr>
        <p:spPr>
          <a:xfrm>
            <a:off x="10685037" y="3000160"/>
            <a:ext cx="2888041" cy="676995"/>
          </a:xfrm>
          <a:prstGeom prst="rect">
            <a:avLst/>
          </a:prstGeom>
          <a:noFill/>
        </p:spPr>
        <p:txBody>
          <a:bodyPr vert="horz" wrap="square" lIns="243731" tIns="121864" rIns="243731" bIns="121864" rtlCol="0">
            <a:spAutoFit/>
          </a:bodyPr>
          <a:lstStyle/>
          <a:p>
            <a:pPr algn="ctr"/>
            <a:r>
              <a:rPr lang="zh-CN" altLang="en-US" sz="2800" smtClean="0">
                <a:latin typeface="微软雅黑" panose="020B0503020204020204" pitchFamily="34" charset="-122"/>
                <a:cs typeface="Aparajita" panose="020B0604020202020204" pitchFamily="34" charset="0"/>
              </a:rPr>
              <a:t>早期突击开发</a:t>
            </a:r>
            <a:endParaRPr lang="en-US" sz="2800" dirty="0">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1320668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853715" y="3964027"/>
            <a:ext cx="20738703" cy="6904585"/>
            <a:chOff x="1809861" y="2893458"/>
            <a:chExt cx="20746806" cy="6904585"/>
          </a:xfrm>
        </p:grpSpPr>
        <p:grpSp>
          <p:nvGrpSpPr>
            <p:cNvPr id="93" name="Group 92"/>
            <p:cNvGrpSpPr/>
            <p:nvPr/>
          </p:nvGrpSpPr>
          <p:grpSpPr>
            <a:xfrm>
              <a:off x="7943804" y="2893458"/>
              <a:ext cx="14584943" cy="6904584"/>
              <a:chOff x="4019359" y="1562560"/>
              <a:chExt cx="7291522" cy="4140000"/>
            </a:xfrm>
          </p:grpSpPr>
          <p:cxnSp>
            <p:nvCxnSpPr>
              <p:cNvPr id="94" name="Straight Connector 93"/>
              <p:cNvCxnSpPr/>
              <p:nvPr/>
            </p:nvCxnSpPr>
            <p:spPr>
              <a:xfrm>
                <a:off x="5846070"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662148"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019359"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509188"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1310881" y="1562560"/>
                <a:ext cx="0" cy="414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99" name="Rectangle 98"/>
            <p:cNvSpPr/>
            <p:nvPr/>
          </p:nvSpPr>
          <p:spPr>
            <a:xfrm>
              <a:off x="1809861" y="6947777"/>
              <a:ext cx="20695986" cy="948442"/>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en-US" dirty="0">
                <a:solidFill>
                  <a:schemeClr val="tx1"/>
                </a:solidFill>
                <a:latin typeface="微软雅黑" panose="020B0503020204020204" pitchFamily="34" charset="-122"/>
                <a:cs typeface="Aparajita" panose="020B0604020202020204" pitchFamily="34" charset="0"/>
              </a:endParaRPr>
            </a:p>
          </p:txBody>
        </p:sp>
        <p:sp>
          <p:nvSpPr>
            <p:cNvPr id="100" name="Rectangle 99"/>
            <p:cNvSpPr/>
            <p:nvPr/>
          </p:nvSpPr>
          <p:spPr>
            <a:xfrm>
              <a:off x="1835271" y="5020831"/>
              <a:ext cx="20695986" cy="948442"/>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en-US" dirty="0">
                <a:solidFill>
                  <a:schemeClr val="tx1"/>
                </a:solidFill>
                <a:latin typeface="微软雅黑" panose="020B0503020204020204" pitchFamily="34" charset="-122"/>
                <a:cs typeface="Aparajita" panose="020B0604020202020204" pitchFamily="34" charset="0"/>
              </a:endParaRPr>
            </a:p>
          </p:txBody>
        </p:sp>
        <p:sp>
          <p:nvSpPr>
            <p:cNvPr id="101" name="Rectangle 100"/>
            <p:cNvSpPr/>
            <p:nvPr/>
          </p:nvSpPr>
          <p:spPr>
            <a:xfrm>
              <a:off x="1860681" y="8849601"/>
              <a:ext cx="20695986" cy="948442"/>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en-US" dirty="0">
                <a:solidFill>
                  <a:schemeClr val="tx1"/>
                </a:solidFill>
                <a:latin typeface="微软雅黑" panose="020B0503020204020204" pitchFamily="34" charset="-122"/>
                <a:cs typeface="Aparajita" panose="020B0604020202020204" pitchFamily="34" charset="0"/>
              </a:endParaRPr>
            </a:p>
          </p:txBody>
        </p:sp>
        <p:sp>
          <p:nvSpPr>
            <p:cNvPr id="107" name="TextBox 106"/>
            <p:cNvSpPr txBox="1"/>
            <p:nvPr/>
          </p:nvSpPr>
          <p:spPr>
            <a:xfrm>
              <a:off x="1824082" y="5218053"/>
              <a:ext cx="6103517" cy="677119"/>
            </a:xfrm>
            <a:prstGeom prst="rect">
              <a:avLst/>
            </a:prstGeom>
            <a:noFill/>
          </p:spPr>
          <p:txBody>
            <a:bodyPr wrap="square" lIns="182889" tIns="91445" rIns="182889" bIns="91445" rtlCol="0">
              <a:spAutoFit/>
            </a:bodyPr>
            <a:lstStyle/>
            <a:p>
              <a:pPr algn="ctr"/>
              <a:r>
                <a:rPr lang="zh-CN" altLang="en-US" sz="3200" dirty="0" smtClean="0">
                  <a:latin typeface="微软雅黑" panose="020B0503020204020204" pitchFamily="34" charset="-122"/>
                  <a:cs typeface="Aparajita" panose="020B0604020202020204" pitchFamily="34" charset="0"/>
                </a:rPr>
                <a:t>系统构架师</a:t>
              </a:r>
              <a:r>
                <a:rPr lang="en-US" altLang="zh-CN" sz="3200" dirty="0" smtClean="0">
                  <a:latin typeface="微软雅黑" panose="020B0503020204020204" pitchFamily="34" charset="-122"/>
                  <a:cs typeface="Aparajita" panose="020B0604020202020204" pitchFamily="34" charset="0"/>
                </a:rPr>
                <a:t>/</a:t>
              </a:r>
              <a:r>
                <a:rPr lang="zh-CN" altLang="en-US" sz="3200" dirty="0" smtClean="0">
                  <a:latin typeface="微软雅黑" panose="020B0503020204020204" pitchFamily="34" charset="-122"/>
                  <a:cs typeface="Aparajita" panose="020B0604020202020204" pitchFamily="34" charset="0"/>
                </a:rPr>
                <a:t>研发总监</a:t>
              </a:r>
              <a:endParaRPr lang="en-US" sz="3200" dirty="0">
                <a:latin typeface="微软雅黑" panose="020B0503020204020204" pitchFamily="34" charset="-122"/>
                <a:cs typeface="Aparajita" panose="020B0604020202020204" pitchFamily="34" charset="0"/>
              </a:endParaRPr>
            </a:p>
          </p:txBody>
        </p:sp>
        <p:sp>
          <p:nvSpPr>
            <p:cNvPr id="108" name="TextBox 107"/>
            <p:cNvSpPr txBox="1"/>
            <p:nvPr/>
          </p:nvSpPr>
          <p:spPr>
            <a:xfrm>
              <a:off x="1824082" y="6171243"/>
              <a:ext cx="6103517" cy="677119"/>
            </a:xfrm>
            <a:prstGeom prst="rect">
              <a:avLst/>
            </a:prstGeom>
            <a:noFill/>
          </p:spPr>
          <p:txBody>
            <a:bodyPr wrap="square" lIns="182889" tIns="91445" rIns="182889" bIns="91445" rtlCol="0">
              <a:spAutoFit/>
            </a:bodyPr>
            <a:lstStyle/>
            <a:p>
              <a:pPr algn="ctr"/>
              <a:r>
                <a:rPr lang="zh-CN" altLang="en-US" sz="3200" dirty="0" smtClean="0">
                  <a:latin typeface="微软雅黑" panose="020B0503020204020204" pitchFamily="34" charset="-122"/>
                  <a:cs typeface="Aparajita" panose="020B0604020202020204" pitchFamily="34" charset="0"/>
                </a:rPr>
                <a:t>前端开发工程师</a:t>
              </a:r>
              <a:endParaRPr lang="en-US" sz="3200" dirty="0">
                <a:latin typeface="微软雅黑" panose="020B0503020204020204" pitchFamily="34" charset="-122"/>
                <a:cs typeface="Aparajita" panose="020B0604020202020204" pitchFamily="34" charset="0"/>
              </a:endParaRPr>
            </a:p>
          </p:txBody>
        </p:sp>
        <p:sp>
          <p:nvSpPr>
            <p:cNvPr id="109" name="TextBox 108"/>
            <p:cNvSpPr txBox="1"/>
            <p:nvPr/>
          </p:nvSpPr>
          <p:spPr>
            <a:xfrm>
              <a:off x="1824082" y="7144999"/>
              <a:ext cx="6103517" cy="677119"/>
            </a:xfrm>
            <a:prstGeom prst="rect">
              <a:avLst/>
            </a:prstGeom>
            <a:noFill/>
          </p:spPr>
          <p:txBody>
            <a:bodyPr wrap="square" lIns="182889" tIns="91445" rIns="182889" bIns="91445" rtlCol="0">
              <a:spAutoFit/>
            </a:bodyPr>
            <a:lstStyle/>
            <a:p>
              <a:pPr algn="ctr"/>
              <a:r>
                <a:rPr lang="zh-CN" altLang="en-US" sz="3200" dirty="0" smtClean="0">
                  <a:latin typeface="微软雅黑" panose="020B0503020204020204" pitchFamily="34" charset="-122"/>
                  <a:cs typeface="Aparajita" panose="020B0604020202020204" pitchFamily="34" charset="0"/>
                </a:rPr>
                <a:t>中间件开发工程师</a:t>
              </a:r>
              <a:endParaRPr lang="en-US" sz="3200" dirty="0">
                <a:latin typeface="微软雅黑" panose="020B0503020204020204" pitchFamily="34" charset="-122"/>
                <a:cs typeface="Aparajita" panose="020B0604020202020204" pitchFamily="34" charset="0"/>
              </a:endParaRPr>
            </a:p>
          </p:txBody>
        </p:sp>
        <p:sp>
          <p:nvSpPr>
            <p:cNvPr id="110" name="TextBox 109"/>
            <p:cNvSpPr txBox="1"/>
            <p:nvPr/>
          </p:nvSpPr>
          <p:spPr>
            <a:xfrm>
              <a:off x="1824082" y="8111507"/>
              <a:ext cx="6103517" cy="677119"/>
            </a:xfrm>
            <a:prstGeom prst="rect">
              <a:avLst/>
            </a:prstGeom>
            <a:noFill/>
          </p:spPr>
          <p:txBody>
            <a:bodyPr wrap="square" lIns="182889" tIns="91445" rIns="182889" bIns="91445" rtlCol="0">
              <a:spAutoFit/>
            </a:bodyPr>
            <a:lstStyle/>
            <a:p>
              <a:pPr algn="ctr"/>
              <a:r>
                <a:rPr lang="zh-CN" altLang="en-US" sz="3200" dirty="0" smtClean="0">
                  <a:latin typeface="微软雅黑" panose="020B0503020204020204" pitchFamily="34" charset="-122"/>
                  <a:cs typeface="Aparajita" panose="020B0604020202020204" pitchFamily="34" charset="0"/>
                </a:rPr>
                <a:t>区块链后台及云计算平台</a:t>
              </a:r>
              <a:endParaRPr lang="en-US" sz="3200" dirty="0">
                <a:latin typeface="微软雅黑" panose="020B0503020204020204" pitchFamily="34" charset="-122"/>
                <a:cs typeface="Aparajita" panose="020B0604020202020204" pitchFamily="34" charset="0"/>
              </a:endParaRPr>
            </a:p>
          </p:txBody>
        </p:sp>
        <p:sp>
          <p:nvSpPr>
            <p:cNvPr id="111" name="TextBox 110"/>
            <p:cNvSpPr txBox="1"/>
            <p:nvPr/>
          </p:nvSpPr>
          <p:spPr>
            <a:xfrm>
              <a:off x="1824082" y="9046823"/>
              <a:ext cx="6103517" cy="677119"/>
            </a:xfrm>
            <a:prstGeom prst="rect">
              <a:avLst/>
            </a:prstGeom>
            <a:noFill/>
          </p:spPr>
          <p:txBody>
            <a:bodyPr wrap="square" lIns="182889" tIns="91445" rIns="182889" bIns="91445" rtlCol="0">
              <a:spAutoFit/>
            </a:bodyPr>
            <a:lstStyle/>
            <a:p>
              <a:pPr algn="ctr"/>
              <a:r>
                <a:rPr lang="zh-CN" altLang="en-US" sz="3200" dirty="0" smtClean="0">
                  <a:latin typeface="微软雅黑" panose="020B0503020204020204" pitchFamily="34" charset="-122"/>
                  <a:cs typeface="Aparajita" panose="020B0604020202020204" pitchFamily="34" charset="0"/>
                </a:rPr>
                <a:t>系统运维和自动化</a:t>
              </a:r>
              <a:endParaRPr lang="en-US" sz="3200" dirty="0">
                <a:latin typeface="微软雅黑" panose="020B0503020204020204" pitchFamily="34" charset="-122"/>
                <a:cs typeface="Aparajita" panose="020B0604020202020204" pitchFamily="34" charset="0"/>
              </a:endParaRPr>
            </a:p>
          </p:txBody>
        </p:sp>
        <p:sp>
          <p:nvSpPr>
            <p:cNvPr id="23" name="TextBox 22"/>
            <p:cNvSpPr txBox="1"/>
            <p:nvPr/>
          </p:nvSpPr>
          <p:spPr>
            <a:xfrm>
              <a:off x="7941297" y="4141156"/>
              <a:ext cx="3653898" cy="738674"/>
            </a:xfrm>
            <a:prstGeom prst="rect">
              <a:avLst/>
            </a:prstGeom>
            <a:noFill/>
          </p:spPr>
          <p:txBody>
            <a:bodyPr wrap="square" lIns="182889" tIns="91445" rIns="182889" bIns="91445" rtlCol="0">
              <a:spAutoFit/>
            </a:bodyPr>
            <a:lstStyle/>
            <a:p>
              <a:pPr algn="ctr"/>
              <a:r>
                <a:rPr lang="zh-CN" altLang="en-US" sz="3600" b="1" dirty="0" smtClean="0">
                  <a:latin typeface="微软雅黑" panose="020B0503020204020204" pitchFamily="34" charset="-122"/>
                  <a:cs typeface="Aparajita" panose="020B0604020202020204" pitchFamily="34" charset="0"/>
                </a:rPr>
                <a:t>供应链金融</a:t>
              </a:r>
              <a:r>
                <a:rPr lang="zh-CN" altLang="en-US" b="1" dirty="0" smtClean="0">
                  <a:latin typeface="微软雅黑" panose="020B0503020204020204" pitchFamily="34" charset="-122"/>
                  <a:cs typeface="Aparajita" panose="020B0604020202020204" pitchFamily="34" charset="0"/>
                </a:rPr>
                <a:t>开发</a:t>
              </a:r>
              <a:endParaRPr lang="en-US" sz="3600" b="1" dirty="0" smtClean="0">
                <a:latin typeface="微软雅黑" panose="020B0503020204020204" pitchFamily="34" charset="-122"/>
                <a:cs typeface="Aparajita" panose="020B0604020202020204" pitchFamily="34" charset="0"/>
              </a:endParaRPr>
            </a:p>
          </p:txBody>
        </p:sp>
        <p:sp>
          <p:nvSpPr>
            <p:cNvPr id="24" name="TextBox 23"/>
            <p:cNvSpPr txBox="1"/>
            <p:nvPr/>
          </p:nvSpPr>
          <p:spPr>
            <a:xfrm>
              <a:off x="1824082" y="4106706"/>
              <a:ext cx="6103517" cy="738674"/>
            </a:xfrm>
            <a:prstGeom prst="rect">
              <a:avLst/>
            </a:prstGeom>
            <a:noFill/>
          </p:spPr>
          <p:txBody>
            <a:bodyPr wrap="square" lIns="182889" tIns="91445" rIns="182889" bIns="91445" rtlCol="0">
              <a:spAutoFit/>
            </a:bodyPr>
            <a:lstStyle/>
            <a:p>
              <a:pPr algn="ctr"/>
              <a:r>
                <a:rPr lang="zh-CN" altLang="en-US" sz="3600" b="1" dirty="0" smtClean="0">
                  <a:latin typeface="微软雅黑" panose="020B0503020204020204" pitchFamily="34" charset="-122"/>
                  <a:cs typeface="Aparajita" panose="020B0604020202020204" pitchFamily="34" charset="0"/>
                </a:rPr>
                <a:t>技术研发活动</a:t>
              </a:r>
              <a:endParaRPr lang="en-US" sz="3600" b="1" dirty="0" smtClean="0">
                <a:latin typeface="微软雅黑" panose="020B0503020204020204" pitchFamily="34" charset="-122"/>
                <a:cs typeface="Aparajita" panose="020B0604020202020204" pitchFamily="34" charset="0"/>
              </a:endParaRPr>
            </a:p>
          </p:txBody>
        </p:sp>
        <p:sp>
          <p:nvSpPr>
            <p:cNvPr id="25" name="TextBox 24"/>
            <p:cNvSpPr txBox="1"/>
            <p:nvPr/>
          </p:nvSpPr>
          <p:spPr>
            <a:xfrm>
              <a:off x="11593940" y="4141156"/>
              <a:ext cx="3653898" cy="738674"/>
            </a:xfrm>
            <a:prstGeom prst="rect">
              <a:avLst/>
            </a:prstGeom>
            <a:noFill/>
          </p:spPr>
          <p:txBody>
            <a:bodyPr wrap="square" lIns="182889" tIns="91445" rIns="182889" bIns="91445" rtlCol="0">
              <a:spAutoFit/>
            </a:bodyPr>
            <a:lstStyle/>
            <a:p>
              <a:pPr algn="ctr"/>
              <a:r>
                <a:rPr lang="zh-CN" altLang="en-US" sz="3600" b="1" dirty="0" smtClean="0">
                  <a:latin typeface="微软雅黑" panose="020B0503020204020204" pitchFamily="34" charset="-122"/>
                  <a:cs typeface="Aparajita" panose="020B0604020202020204" pitchFamily="34" charset="0"/>
                </a:rPr>
                <a:t>区块链外包集成</a:t>
              </a:r>
              <a:endParaRPr lang="en-US" sz="3600" b="1" dirty="0" smtClean="0">
                <a:latin typeface="微软雅黑" panose="020B0503020204020204" pitchFamily="34" charset="-122"/>
                <a:cs typeface="Aparajita" panose="020B0604020202020204" pitchFamily="34" charset="0"/>
              </a:endParaRPr>
            </a:p>
          </p:txBody>
        </p:sp>
        <p:sp>
          <p:nvSpPr>
            <p:cNvPr id="26" name="TextBox 25"/>
            <p:cNvSpPr txBox="1"/>
            <p:nvPr/>
          </p:nvSpPr>
          <p:spPr>
            <a:xfrm>
              <a:off x="15272943" y="4141156"/>
              <a:ext cx="3653898" cy="738674"/>
            </a:xfrm>
            <a:prstGeom prst="rect">
              <a:avLst/>
            </a:prstGeom>
            <a:noFill/>
          </p:spPr>
          <p:txBody>
            <a:bodyPr wrap="square" lIns="182889" tIns="91445" rIns="182889" bIns="91445" rtlCol="0">
              <a:spAutoFit/>
            </a:bodyPr>
            <a:lstStyle/>
            <a:p>
              <a:pPr algn="ctr"/>
              <a:r>
                <a:rPr lang="zh-CN" altLang="en-US" sz="3600" b="1" dirty="0" smtClean="0">
                  <a:latin typeface="微软雅黑" panose="020B0503020204020204" pitchFamily="34" charset="-122"/>
                  <a:cs typeface="Aparajita" panose="020B0604020202020204" pitchFamily="34" charset="0"/>
                </a:rPr>
                <a:t>区块链中间件</a:t>
              </a:r>
              <a:endParaRPr lang="en-US" sz="3600" b="1" dirty="0" smtClean="0">
                <a:latin typeface="微软雅黑" panose="020B0503020204020204" pitchFamily="34" charset="-122"/>
                <a:cs typeface="Aparajita" panose="020B0604020202020204" pitchFamily="34" charset="0"/>
              </a:endParaRPr>
            </a:p>
          </p:txBody>
        </p:sp>
        <p:sp>
          <p:nvSpPr>
            <p:cNvPr id="27" name="TextBox 26"/>
            <p:cNvSpPr txBox="1"/>
            <p:nvPr/>
          </p:nvSpPr>
          <p:spPr>
            <a:xfrm>
              <a:off x="18886111" y="3787301"/>
              <a:ext cx="3653898" cy="1292672"/>
            </a:xfrm>
            <a:prstGeom prst="rect">
              <a:avLst/>
            </a:prstGeom>
            <a:noFill/>
          </p:spPr>
          <p:txBody>
            <a:bodyPr wrap="square" lIns="182889" tIns="91445" rIns="182889" bIns="91445" rtlCol="0">
              <a:spAutoFit/>
            </a:bodyPr>
            <a:lstStyle/>
            <a:p>
              <a:pPr algn="ctr"/>
              <a:r>
                <a:rPr lang="zh-CN" altLang="en-US" sz="3600" b="1" dirty="0" smtClean="0">
                  <a:latin typeface="微软雅黑" panose="020B0503020204020204" pitchFamily="34" charset="-122"/>
                  <a:cs typeface="Aparajita" panose="020B0604020202020204" pitchFamily="34" charset="0"/>
                </a:rPr>
                <a:t>后台</a:t>
              </a:r>
              <a:r>
                <a:rPr lang="en-US" altLang="zh-CN" sz="3600" b="1" dirty="0" smtClean="0">
                  <a:latin typeface="微软雅黑" panose="020B0503020204020204" pitchFamily="34" charset="-122"/>
                  <a:cs typeface="Aparajita" panose="020B0604020202020204" pitchFamily="34" charset="0"/>
                </a:rPr>
                <a:t>&amp;</a:t>
              </a:r>
            </a:p>
            <a:p>
              <a:pPr algn="ctr"/>
              <a:r>
                <a:rPr lang="zh-CN" altLang="en-US" sz="3600" b="1" dirty="0" smtClean="0">
                  <a:latin typeface="微软雅黑" panose="020B0503020204020204" pitchFamily="34" charset="-122"/>
                  <a:cs typeface="Aparajita" panose="020B0604020202020204" pitchFamily="34" charset="0"/>
                </a:rPr>
                <a:t>区块链定制</a:t>
              </a:r>
              <a:endParaRPr lang="en-US" sz="3600" b="1" dirty="0" smtClean="0">
                <a:latin typeface="微软雅黑" panose="020B0503020204020204" pitchFamily="34" charset="-122"/>
                <a:cs typeface="Aparajita" panose="020B0604020202020204" pitchFamily="34" charset="0"/>
              </a:endParaRPr>
            </a:p>
          </p:txBody>
        </p:sp>
        <p:sp>
          <p:nvSpPr>
            <p:cNvPr id="28" name="Freeform 169"/>
            <p:cNvSpPr>
              <a:spLocks noChangeArrowheads="1"/>
            </p:cNvSpPr>
            <p:nvPr/>
          </p:nvSpPr>
          <p:spPr bwMode="auto">
            <a:xfrm>
              <a:off x="9236608" y="3168937"/>
              <a:ext cx="1027870" cy="822294"/>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accent1"/>
            </a:solidFill>
            <a:ln>
              <a:noFill/>
            </a:ln>
            <a:effectLst/>
            <a:extLst/>
          </p:spPr>
          <p:txBody>
            <a:bodyPr wrap="none" anchor="ctr"/>
            <a:lstStyle/>
            <a:p>
              <a:endParaRPr lang="en-US" dirty="0">
                <a:latin typeface="微软雅黑" panose="020B0503020204020204" pitchFamily="34" charset="-122"/>
              </a:endParaRPr>
            </a:p>
          </p:txBody>
        </p:sp>
        <p:sp>
          <p:nvSpPr>
            <p:cNvPr id="29" name="Freeform 65"/>
            <p:cNvSpPr>
              <a:spLocks noChangeArrowheads="1"/>
            </p:cNvSpPr>
            <p:nvPr/>
          </p:nvSpPr>
          <p:spPr bwMode="auto">
            <a:xfrm>
              <a:off x="13030291" y="3143812"/>
              <a:ext cx="887700" cy="887700"/>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accent2"/>
            </a:solidFill>
            <a:ln>
              <a:noFill/>
            </a:ln>
            <a:effectLst/>
            <a:extLst/>
          </p:spPr>
          <p:txBody>
            <a:bodyPr wrap="none" anchor="ctr"/>
            <a:lstStyle/>
            <a:p>
              <a:endParaRPr lang="en-US" dirty="0">
                <a:latin typeface="微软雅黑" panose="020B0503020204020204" pitchFamily="34" charset="-122"/>
              </a:endParaRPr>
            </a:p>
          </p:txBody>
        </p:sp>
        <p:sp>
          <p:nvSpPr>
            <p:cNvPr id="30" name="Freeform 101"/>
            <p:cNvSpPr>
              <a:spLocks noChangeArrowheads="1"/>
            </p:cNvSpPr>
            <p:nvPr/>
          </p:nvSpPr>
          <p:spPr bwMode="auto">
            <a:xfrm>
              <a:off x="16488345" y="3168937"/>
              <a:ext cx="959907" cy="73904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accent3"/>
            </a:solidFill>
            <a:ln>
              <a:noFill/>
            </a:ln>
            <a:effectLst/>
            <a:extLst/>
          </p:spPr>
          <p:txBody>
            <a:bodyPr wrap="none" anchor="ctr"/>
            <a:lstStyle/>
            <a:p>
              <a:endParaRPr lang="en-US" dirty="0">
                <a:latin typeface="微软雅黑" panose="020B0503020204020204" pitchFamily="34" charset="-122"/>
              </a:endParaRPr>
            </a:p>
          </p:txBody>
        </p:sp>
        <p:sp>
          <p:nvSpPr>
            <p:cNvPr id="31" name="Freeform 97"/>
            <p:cNvSpPr>
              <a:spLocks noChangeArrowheads="1"/>
            </p:cNvSpPr>
            <p:nvPr/>
          </p:nvSpPr>
          <p:spPr bwMode="auto">
            <a:xfrm>
              <a:off x="20284010" y="3222466"/>
              <a:ext cx="872649" cy="749088"/>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accent4"/>
            </a:solidFill>
            <a:ln>
              <a:noFill/>
            </a:ln>
            <a:effectLst/>
            <a:extLst/>
          </p:spPr>
          <p:txBody>
            <a:bodyPr wrap="none" anchor="ctr"/>
            <a:lstStyle/>
            <a:p>
              <a:endParaRPr lang="en-US" dirty="0">
                <a:latin typeface="微软雅黑" panose="020B0503020204020204" pitchFamily="34" charset="-122"/>
              </a:endParaRPr>
            </a:p>
          </p:txBody>
        </p:sp>
        <p:sp>
          <p:nvSpPr>
            <p:cNvPr id="32" name="Freeform 77"/>
            <p:cNvSpPr>
              <a:spLocks noChangeArrowheads="1"/>
            </p:cNvSpPr>
            <p:nvPr/>
          </p:nvSpPr>
          <p:spPr bwMode="auto">
            <a:xfrm>
              <a:off x="4467980" y="3284922"/>
              <a:ext cx="872649" cy="733643"/>
            </a:xfrm>
            <a:custGeom>
              <a:avLst/>
              <a:gdLst>
                <a:gd name="T0" fmla="*/ 372 w 497"/>
                <a:gd name="T1" fmla="*/ 124 h 418"/>
                <a:gd name="T2" fmla="*/ 372 w 497"/>
                <a:gd name="T3" fmla="*/ 124 h 418"/>
                <a:gd name="T4" fmla="*/ 389 w 497"/>
                <a:gd name="T5" fmla="*/ 124 h 418"/>
                <a:gd name="T6" fmla="*/ 389 w 497"/>
                <a:gd name="T7" fmla="*/ 178 h 418"/>
                <a:gd name="T8" fmla="*/ 496 w 497"/>
                <a:gd name="T9" fmla="*/ 89 h 418"/>
                <a:gd name="T10" fmla="*/ 389 w 497"/>
                <a:gd name="T11" fmla="*/ 0 h 418"/>
                <a:gd name="T12" fmla="*/ 389 w 497"/>
                <a:gd name="T13" fmla="*/ 53 h 418"/>
                <a:gd name="T14" fmla="*/ 372 w 497"/>
                <a:gd name="T15" fmla="*/ 53 h 418"/>
                <a:gd name="T16" fmla="*/ 186 w 497"/>
                <a:gd name="T17" fmla="*/ 187 h 418"/>
                <a:gd name="T18" fmla="*/ 53 w 497"/>
                <a:gd name="T19" fmla="*/ 284 h 418"/>
                <a:gd name="T20" fmla="*/ 0 w 497"/>
                <a:gd name="T21" fmla="*/ 284 h 418"/>
                <a:gd name="T22" fmla="*/ 0 w 497"/>
                <a:gd name="T23" fmla="*/ 355 h 418"/>
                <a:gd name="T24" fmla="*/ 53 w 497"/>
                <a:gd name="T25" fmla="*/ 355 h 418"/>
                <a:gd name="T26" fmla="*/ 239 w 497"/>
                <a:gd name="T27" fmla="*/ 222 h 418"/>
                <a:gd name="T28" fmla="*/ 372 w 497"/>
                <a:gd name="T29" fmla="*/ 124 h 418"/>
                <a:gd name="T30" fmla="*/ 132 w 497"/>
                <a:gd name="T31" fmla="*/ 169 h 418"/>
                <a:gd name="T32" fmla="*/ 132 w 497"/>
                <a:gd name="T33" fmla="*/ 169 h 418"/>
                <a:gd name="T34" fmla="*/ 141 w 497"/>
                <a:gd name="T35" fmla="*/ 152 h 418"/>
                <a:gd name="T36" fmla="*/ 177 w 497"/>
                <a:gd name="T37" fmla="*/ 116 h 418"/>
                <a:gd name="T38" fmla="*/ 53 w 497"/>
                <a:gd name="T39" fmla="*/ 63 h 418"/>
                <a:gd name="T40" fmla="*/ 0 w 497"/>
                <a:gd name="T41" fmla="*/ 63 h 418"/>
                <a:gd name="T42" fmla="*/ 0 w 497"/>
                <a:gd name="T43" fmla="*/ 134 h 418"/>
                <a:gd name="T44" fmla="*/ 53 w 497"/>
                <a:gd name="T45" fmla="*/ 134 h 418"/>
                <a:gd name="T46" fmla="*/ 132 w 497"/>
                <a:gd name="T47" fmla="*/ 169 h 418"/>
                <a:gd name="T48" fmla="*/ 389 w 497"/>
                <a:gd name="T49" fmla="*/ 293 h 418"/>
                <a:gd name="T50" fmla="*/ 389 w 497"/>
                <a:gd name="T51" fmla="*/ 293 h 418"/>
                <a:gd name="T52" fmla="*/ 372 w 497"/>
                <a:gd name="T53" fmla="*/ 293 h 418"/>
                <a:gd name="T54" fmla="*/ 283 w 497"/>
                <a:gd name="T55" fmla="*/ 249 h 418"/>
                <a:gd name="T56" fmla="*/ 283 w 497"/>
                <a:gd name="T57" fmla="*/ 258 h 418"/>
                <a:gd name="T58" fmla="*/ 248 w 497"/>
                <a:gd name="T59" fmla="*/ 302 h 418"/>
                <a:gd name="T60" fmla="*/ 372 w 497"/>
                <a:gd name="T61" fmla="*/ 355 h 418"/>
                <a:gd name="T62" fmla="*/ 389 w 497"/>
                <a:gd name="T63" fmla="*/ 355 h 418"/>
                <a:gd name="T64" fmla="*/ 389 w 497"/>
                <a:gd name="T65" fmla="*/ 417 h 418"/>
                <a:gd name="T66" fmla="*/ 496 w 497"/>
                <a:gd name="T67" fmla="*/ 328 h 418"/>
                <a:gd name="T68" fmla="*/ 389 w 497"/>
                <a:gd name="T69" fmla="*/ 240 h 418"/>
                <a:gd name="T70" fmla="*/ 389 w 497"/>
                <a:gd name="T71" fmla="*/ 29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418">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chemeClr val="tx1"/>
            </a:solidFill>
            <a:ln>
              <a:noFill/>
            </a:ln>
            <a:effectLst/>
            <a:extLst/>
          </p:spPr>
          <p:txBody>
            <a:bodyPr wrap="none" anchor="ctr"/>
            <a:lstStyle/>
            <a:p>
              <a:endParaRPr lang="en-US" dirty="0">
                <a:latin typeface="微软雅黑" panose="020B0503020204020204" pitchFamily="34" charset="-122"/>
              </a:endParaRPr>
            </a:p>
          </p:txBody>
        </p:sp>
        <p:sp>
          <p:nvSpPr>
            <p:cNvPr id="35" name="AutoShape 105"/>
            <p:cNvSpPr>
              <a:spLocks/>
            </p:cNvSpPr>
            <p:nvPr/>
          </p:nvSpPr>
          <p:spPr bwMode="auto">
            <a:xfrm>
              <a:off x="13188930" y="9161095"/>
              <a:ext cx="448456" cy="45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chemeClr val="accent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0" name="AutoShape 105"/>
            <p:cNvSpPr>
              <a:spLocks/>
            </p:cNvSpPr>
            <p:nvPr/>
          </p:nvSpPr>
          <p:spPr bwMode="auto">
            <a:xfrm>
              <a:off x="16824926" y="9150448"/>
              <a:ext cx="448456" cy="45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chemeClr val="accent3"/>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4" name="AutoShape 39"/>
            <p:cNvSpPr>
              <a:spLocks/>
            </p:cNvSpPr>
            <p:nvPr/>
          </p:nvSpPr>
          <p:spPr bwMode="auto">
            <a:xfrm>
              <a:off x="9556468" y="8241229"/>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5" name="AutoShape 39"/>
            <p:cNvSpPr>
              <a:spLocks/>
            </p:cNvSpPr>
            <p:nvPr/>
          </p:nvSpPr>
          <p:spPr bwMode="auto">
            <a:xfrm>
              <a:off x="9552308" y="6169826"/>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6" name="AutoShape 39"/>
            <p:cNvSpPr>
              <a:spLocks/>
            </p:cNvSpPr>
            <p:nvPr/>
          </p:nvSpPr>
          <p:spPr bwMode="auto">
            <a:xfrm>
              <a:off x="16772457" y="8316811"/>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7" name="AutoShape 39"/>
            <p:cNvSpPr>
              <a:spLocks/>
            </p:cNvSpPr>
            <p:nvPr/>
          </p:nvSpPr>
          <p:spPr bwMode="auto">
            <a:xfrm>
              <a:off x="9519034" y="9099535"/>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48" name="AutoShape 39"/>
            <p:cNvSpPr>
              <a:spLocks/>
            </p:cNvSpPr>
            <p:nvPr/>
          </p:nvSpPr>
          <p:spPr bwMode="auto">
            <a:xfrm>
              <a:off x="20447271" y="9169348"/>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0" name="AutoShape 39"/>
            <p:cNvSpPr>
              <a:spLocks/>
            </p:cNvSpPr>
            <p:nvPr/>
          </p:nvSpPr>
          <p:spPr bwMode="auto">
            <a:xfrm>
              <a:off x="20401533" y="8170968"/>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2" name="AutoShape 39"/>
            <p:cNvSpPr>
              <a:spLocks/>
            </p:cNvSpPr>
            <p:nvPr/>
          </p:nvSpPr>
          <p:spPr bwMode="auto">
            <a:xfrm>
              <a:off x="13148140" y="8168604"/>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6" name="AutoShape 39"/>
            <p:cNvSpPr>
              <a:spLocks/>
            </p:cNvSpPr>
            <p:nvPr/>
          </p:nvSpPr>
          <p:spPr bwMode="auto">
            <a:xfrm>
              <a:off x="13163615" y="6239969"/>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ln/>
            <a:extLst/>
          </p:spPr>
          <p:style>
            <a:lnRef idx="0">
              <a:schemeClr val="accent4"/>
            </a:lnRef>
            <a:fillRef idx="3">
              <a:schemeClr val="accent4"/>
            </a:fillRef>
            <a:effectRef idx="3">
              <a:schemeClr val="accent4"/>
            </a:effectRef>
            <a:fontRef idx="minor">
              <a:schemeClr val="lt1"/>
            </a:fontRef>
          </p:style>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7" name="AutoShape 39"/>
            <p:cNvSpPr>
              <a:spLocks/>
            </p:cNvSpPr>
            <p:nvPr/>
          </p:nvSpPr>
          <p:spPr bwMode="auto">
            <a:xfrm>
              <a:off x="13135423" y="5226341"/>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ln/>
            <a:extLst/>
          </p:spPr>
          <p:style>
            <a:lnRef idx="0">
              <a:schemeClr val="accent4"/>
            </a:lnRef>
            <a:fillRef idx="3">
              <a:schemeClr val="accent4"/>
            </a:fillRef>
            <a:effectRef idx="3">
              <a:schemeClr val="accent4"/>
            </a:effectRef>
            <a:fontRef idx="minor">
              <a:schemeClr val="lt1"/>
            </a:fontRef>
          </p:style>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8" name="AutoShape 39"/>
            <p:cNvSpPr>
              <a:spLocks/>
            </p:cNvSpPr>
            <p:nvPr/>
          </p:nvSpPr>
          <p:spPr bwMode="auto">
            <a:xfrm>
              <a:off x="9524651" y="5183929"/>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ln/>
            <a:extLst/>
          </p:spPr>
          <p:style>
            <a:lnRef idx="0">
              <a:schemeClr val="accent4"/>
            </a:lnRef>
            <a:fillRef idx="3">
              <a:schemeClr val="accent4"/>
            </a:fillRef>
            <a:effectRef idx="3">
              <a:schemeClr val="accent4"/>
            </a:effectRef>
            <a:fontRef idx="minor">
              <a:schemeClr val="lt1"/>
            </a:fontRef>
          </p:style>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9" name="AutoShape 39"/>
            <p:cNvSpPr>
              <a:spLocks/>
            </p:cNvSpPr>
            <p:nvPr/>
          </p:nvSpPr>
          <p:spPr bwMode="auto">
            <a:xfrm>
              <a:off x="20425436" y="5232770"/>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ln/>
            <a:extLst/>
          </p:spPr>
          <p:style>
            <a:lnRef idx="0">
              <a:schemeClr val="accent4"/>
            </a:lnRef>
            <a:fillRef idx="3">
              <a:schemeClr val="accent4"/>
            </a:fillRef>
            <a:effectRef idx="3">
              <a:schemeClr val="accent4"/>
            </a:effectRef>
            <a:fontRef idx="minor">
              <a:schemeClr val="lt1"/>
            </a:fontRef>
          </p:style>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60" name="AutoShape 39"/>
            <p:cNvSpPr>
              <a:spLocks/>
            </p:cNvSpPr>
            <p:nvPr/>
          </p:nvSpPr>
          <p:spPr bwMode="auto">
            <a:xfrm>
              <a:off x="16803747" y="5183930"/>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61" name="AutoShape 39"/>
            <p:cNvSpPr>
              <a:spLocks/>
            </p:cNvSpPr>
            <p:nvPr/>
          </p:nvSpPr>
          <p:spPr bwMode="auto">
            <a:xfrm>
              <a:off x="16780141" y="7259271"/>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62" name="AutoShape 39"/>
            <p:cNvSpPr>
              <a:spLocks/>
            </p:cNvSpPr>
            <p:nvPr/>
          </p:nvSpPr>
          <p:spPr bwMode="auto">
            <a:xfrm>
              <a:off x="20434735" y="7230050"/>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tx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63" name="AutoShape 105"/>
            <p:cNvSpPr>
              <a:spLocks/>
            </p:cNvSpPr>
            <p:nvPr/>
          </p:nvSpPr>
          <p:spPr bwMode="auto">
            <a:xfrm>
              <a:off x="16751299" y="6199333"/>
              <a:ext cx="448456" cy="45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solidFill>
              <a:schemeClr val="accent2"/>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64" name="AutoShape 39"/>
            <p:cNvSpPr>
              <a:spLocks/>
            </p:cNvSpPr>
            <p:nvPr/>
          </p:nvSpPr>
          <p:spPr bwMode="auto">
            <a:xfrm>
              <a:off x="9523679" y="7259270"/>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ln/>
            <a:extLst/>
          </p:spPr>
          <p:style>
            <a:lnRef idx="0">
              <a:schemeClr val="accent4"/>
            </a:lnRef>
            <a:fillRef idx="3">
              <a:schemeClr val="accent4"/>
            </a:fillRef>
            <a:effectRef idx="3">
              <a:schemeClr val="accent4"/>
            </a:effectRef>
            <a:fontRef idx="minor">
              <a:schemeClr val="lt1"/>
            </a:fontRef>
          </p:style>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54" name="AutoShape 39"/>
            <p:cNvSpPr>
              <a:spLocks/>
            </p:cNvSpPr>
            <p:nvPr/>
          </p:nvSpPr>
          <p:spPr bwMode="auto">
            <a:xfrm>
              <a:off x="13145153" y="7230049"/>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ln/>
            <a:extLst/>
          </p:spPr>
          <p:style>
            <a:lnRef idx="0">
              <a:schemeClr val="accent2"/>
            </a:lnRef>
            <a:fillRef idx="3">
              <a:schemeClr val="accent2"/>
            </a:fillRef>
            <a:effectRef idx="3">
              <a:schemeClr val="accent2"/>
            </a:effectRef>
            <a:fontRef idx="minor">
              <a:schemeClr val="lt1"/>
            </a:fontRef>
          </p:style>
          <p:txBody>
            <a:bodyPr lIns="101578" tIns="101578" rIns="101578" bIns="101578" anchor="ctr"/>
            <a:lstStyle/>
            <a:p>
              <a:pPr defTabSz="914195">
                <a:defRPr/>
              </a:pPr>
              <a:endParaRPr lang="es-ES" sz="5800" dirty="0">
                <a:solidFill>
                  <a:srgbClr val="92D050"/>
                </a:solidFill>
                <a:effectLst>
                  <a:outerShdw blurRad="38100" dist="38100" dir="2700000" algn="tl">
                    <a:srgbClr val="000000"/>
                  </a:outerShdw>
                </a:effectLst>
                <a:latin typeface="Gill Sans" charset="0"/>
                <a:cs typeface="Gill Sans" charset="0"/>
                <a:sym typeface="Gill Sans" charset="0"/>
              </a:endParaRPr>
            </a:p>
          </p:txBody>
        </p:sp>
        <p:sp>
          <p:nvSpPr>
            <p:cNvPr id="65" name="AutoShape 39"/>
            <p:cNvSpPr>
              <a:spLocks/>
            </p:cNvSpPr>
            <p:nvPr/>
          </p:nvSpPr>
          <p:spPr bwMode="auto">
            <a:xfrm>
              <a:off x="20401013" y="6239968"/>
              <a:ext cx="493302" cy="448573"/>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ln/>
            <a:extLst/>
          </p:spPr>
          <p:style>
            <a:lnRef idx="0">
              <a:schemeClr val="accent2"/>
            </a:lnRef>
            <a:fillRef idx="3">
              <a:schemeClr val="accent2"/>
            </a:fillRef>
            <a:effectRef idx="3">
              <a:schemeClr val="accent2"/>
            </a:effectRef>
            <a:fontRef idx="minor">
              <a:schemeClr val="lt1"/>
            </a:fontRef>
          </p:style>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grpSp>
      <p:grpSp>
        <p:nvGrpSpPr>
          <p:cNvPr id="49" name="Group 48"/>
          <p:cNvGrpSpPr/>
          <p:nvPr/>
        </p:nvGrpSpPr>
        <p:grpSpPr>
          <a:xfrm>
            <a:off x="6381823" y="483017"/>
            <a:ext cx="11655185" cy="2442925"/>
            <a:chOff x="6361236" y="483017"/>
            <a:chExt cx="11655185" cy="2442925"/>
          </a:xfrm>
        </p:grpSpPr>
        <p:sp>
          <p:nvSpPr>
            <p:cNvPr id="51" name="TextBox 50"/>
            <p:cNvSpPr txBox="1"/>
            <p:nvPr/>
          </p:nvSpPr>
          <p:spPr>
            <a:xfrm>
              <a:off x="6433372" y="483017"/>
              <a:ext cx="11469771" cy="1323421"/>
            </a:xfrm>
            <a:prstGeom prst="rect">
              <a:avLst/>
            </a:prstGeom>
            <a:noFill/>
          </p:spPr>
          <p:txBody>
            <a:bodyPr wrap="none" lIns="91422" tIns="45711" rIns="91422" bIns="45711" rtlCol="0">
              <a:spAutoFit/>
            </a:bodyPr>
            <a:lstStyle/>
            <a:p>
              <a:pPr algn="ctr"/>
              <a:r>
                <a:rPr lang="zh-CN" altLang="en-US" sz="8000" b="1" dirty="0" smtClean="0">
                  <a:solidFill>
                    <a:schemeClr val="tx2"/>
                  </a:solidFill>
                  <a:latin typeface="微软雅黑" panose="020B0503020204020204" pitchFamily="34" charset="-122"/>
                  <a:cs typeface="Aparajita" panose="020B0604020202020204" pitchFamily="34" charset="0"/>
                </a:rPr>
                <a:t>区块链技术开发活动矩阵</a:t>
              </a:r>
              <a:endParaRPr lang="id-ID" sz="8000" b="1" dirty="0">
                <a:solidFill>
                  <a:schemeClr val="tx2"/>
                </a:solidFill>
                <a:latin typeface="微软雅黑" panose="020B0503020204020204" pitchFamily="34" charset="-122"/>
                <a:cs typeface="Aparajita" panose="020B0604020202020204" pitchFamily="34" charset="0"/>
              </a:endParaRPr>
            </a:p>
          </p:txBody>
        </p:sp>
        <p:sp>
          <p:nvSpPr>
            <p:cNvPr id="53" name="Rectangle 52"/>
            <p:cNvSpPr/>
            <p:nvPr/>
          </p:nvSpPr>
          <p:spPr>
            <a:xfrm flipV="1">
              <a:off x="7497813" y="2710387"/>
              <a:ext cx="9344516" cy="21555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sp>
          <p:nvSpPr>
            <p:cNvPr id="55" name="Subtitle 2"/>
            <p:cNvSpPr txBox="1">
              <a:spLocks/>
            </p:cNvSpPr>
            <p:nvPr/>
          </p:nvSpPr>
          <p:spPr>
            <a:xfrm>
              <a:off x="6361236" y="1916082"/>
              <a:ext cx="11655185" cy="868860"/>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3100" dirty="0" smtClean="0">
                  <a:latin typeface="微软雅黑" panose="020B0503020204020204" pitchFamily="34" charset="-122"/>
                  <a:cs typeface="Aparajita" panose="020B0604020202020204" pitchFamily="34" charset="0"/>
                </a:rPr>
                <a:t>团队和任务可根据实际供应链金融平台和市场变化调整</a:t>
              </a:r>
              <a:endParaRPr lang="en-US" sz="3100" dirty="0">
                <a:solidFill>
                  <a:schemeClr val="accent1"/>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25756258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14672" y="3195130"/>
            <a:ext cx="20041321" cy="9489830"/>
            <a:chOff x="708934" y="3505200"/>
            <a:chExt cx="22202912" cy="8660714"/>
          </a:xfrm>
        </p:grpSpPr>
        <p:graphicFrame>
          <p:nvGraphicFramePr>
            <p:cNvPr id="4" name="Content Placeholder 20"/>
            <p:cNvGraphicFramePr>
              <a:graphicFrameLocks/>
            </p:cNvGraphicFramePr>
            <p:nvPr>
              <p:extLst>
                <p:ext uri="{D42A27DB-BD31-4B8C-83A1-F6EECF244321}">
                  <p14:modId xmlns:p14="http://schemas.microsoft.com/office/powerpoint/2010/main" val="276514014"/>
                </p:ext>
              </p:extLst>
            </p:nvPr>
          </p:nvGraphicFramePr>
          <p:xfrm>
            <a:off x="708934" y="3505200"/>
            <a:ext cx="22202912" cy="8660714"/>
          </p:xfrm>
          <a:graphic>
            <a:graphicData uri="http://schemas.openxmlformats.org/drawingml/2006/table">
              <a:tbl>
                <a:tblPr>
                  <a:tableStyleId>{BDBED569-4797-4DF1-A0F4-6AAB3CD982D8}</a:tableStyleId>
                </a:tblPr>
                <a:tblGrid>
                  <a:gridCol w="3380430"/>
                  <a:gridCol w="1281607"/>
                  <a:gridCol w="1281607"/>
                  <a:gridCol w="1281607"/>
                  <a:gridCol w="1281607"/>
                  <a:gridCol w="1281607"/>
                  <a:gridCol w="1281607"/>
                  <a:gridCol w="1281607"/>
                  <a:gridCol w="1281607"/>
                  <a:gridCol w="1281607"/>
                  <a:gridCol w="1281607"/>
                  <a:gridCol w="1281607"/>
                  <a:gridCol w="1281607"/>
                  <a:gridCol w="1281607"/>
                </a:tblGrid>
                <a:tr h="1014046">
                  <a:tc>
                    <a:txBody>
                      <a:bodyPr/>
                      <a:lstStyle/>
                      <a:p>
                        <a:endParaRPr lang="en-US" sz="3700"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5</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6</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7</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8</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9</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10</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11</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12</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1</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2</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3</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4</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3200" dirty="0" smtClean="0">
                            <a:solidFill>
                              <a:schemeClr val="bg1"/>
                            </a:solidFill>
                            <a:latin typeface="微软雅黑" panose="020B0503020204020204" pitchFamily="34" charset="-122"/>
                            <a:cs typeface="Aparajita" panose="020B0604020202020204" pitchFamily="34" charset="0"/>
                          </a:rPr>
                          <a:t>5</a:t>
                        </a:r>
                        <a:r>
                          <a:rPr lang="zh-CN" altLang="en-US" sz="3200" dirty="0" smtClean="0">
                            <a:solidFill>
                              <a:schemeClr val="bg1"/>
                            </a:solidFill>
                            <a:latin typeface="微软雅黑" panose="020B0503020204020204" pitchFamily="34" charset="-122"/>
                            <a:cs typeface="Aparajita" panose="020B0604020202020204" pitchFamily="34" charset="0"/>
                          </a:rPr>
                          <a:t>月</a:t>
                        </a:r>
                        <a:endParaRPr lang="en-US" sz="3200" dirty="0">
                          <a:solidFill>
                            <a:schemeClr val="bg1"/>
                          </a:solidFill>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014046">
                  <a:tc>
                    <a:txBody>
                      <a:bodyPr/>
                      <a:lstStyle/>
                      <a:p>
                        <a:pPr algn="ctr"/>
                        <a:r>
                          <a:rPr lang="zh-CN" altLang="en-US" sz="2700" b="1" dirty="0" smtClean="0">
                            <a:solidFill>
                              <a:schemeClr val="tx2"/>
                            </a:solidFill>
                            <a:latin typeface="微软雅黑" panose="020B0503020204020204" pitchFamily="34" charset="-122"/>
                            <a:cs typeface="Aparajita" panose="020B0604020202020204" pitchFamily="34" charset="0"/>
                          </a:rPr>
                          <a:t>区块链技术调研</a:t>
                        </a:r>
                        <a:endParaRPr lang="en-US" sz="2700" b="1"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1014046">
                  <a:tc>
                    <a:txBody>
                      <a:bodyPr/>
                      <a:lstStyle/>
                      <a:p>
                        <a:pPr algn="ctr"/>
                        <a:r>
                          <a:rPr lang="zh-CN" altLang="en-US" sz="2700" b="1" dirty="0" smtClean="0">
                            <a:solidFill>
                              <a:schemeClr val="tx2"/>
                            </a:solidFill>
                            <a:latin typeface="微软雅黑" panose="020B0503020204020204" pitchFamily="34" charset="-122"/>
                            <a:cs typeface="Aparajita" panose="020B0604020202020204" pitchFamily="34" charset="0"/>
                          </a:rPr>
                          <a:t>数字资产交易前端</a:t>
                        </a:r>
                        <a:endParaRPr lang="en-US" sz="2700" b="1"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1014046">
                  <a:tc>
                    <a:txBody>
                      <a:bodyPr/>
                      <a:lstStyle/>
                      <a:p>
                        <a:pPr algn="ctr"/>
                        <a:r>
                          <a:rPr lang="zh-CN" altLang="en-US" sz="2700" b="1" dirty="0" smtClean="0">
                            <a:solidFill>
                              <a:schemeClr val="tx2"/>
                            </a:solidFill>
                            <a:latin typeface="微软雅黑" panose="020B0503020204020204" pitchFamily="34" charset="-122"/>
                            <a:cs typeface="Aparajita" panose="020B0604020202020204" pitchFamily="34" charset="0"/>
                          </a:rPr>
                          <a:t>保理平台</a:t>
                        </a:r>
                        <a:r>
                          <a:rPr lang="en-US" altLang="zh-CN" sz="2700" b="1" dirty="0" smtClean="0">
                            <a:solidFill>
                              <a:schemeClr val="tx2"/>
                            </a:solidFill>
                            <a:latin typeface="微软雅黑" panose="020B0503020204020204" pitchFamily="34" charset="-122"/>
                            <a:cs typeface="Aparajita" panose="020B0604020202020204" pitchFamily="34" charset="0"/>
                          </a:rPr>
                          <a:t>Demo</a:t>
                        </a:r>
                      </a:p>
                      <a:p>
                        <a:pPr algn="ctr"/>
                        <a:r>
                          <a:rPr lang="en-US" altLang="zh-CN" sz="2700" b="1" dirty="0" smtClean="0">
                            <a:solidFill>
                              <a:schemeClr val="tx2"/>
                            </a:solidFill>
                            <a:latin typeface="微软雅黑" panose="020B0503020204020204" pitchFamily="34" charset="-122"/>
                            <a:cs typeface="Aparajita" panose="020B0604020202020204" pitchFamily="34" charset="0"/>
                          </a:rPr>
                          <a:t>/</a:t>
                        </a:r>
                        <a:r>
                          <a:rPr lang="zh-CN" altLang="en-US" sz="2700" b="1" dirty="0" smtClean="0">
                            <a:solidFill>
                              <a:schemeClr val="tx2"/>
                            </a:solidFill>
                            <a:latin typeface="微软雅黑" panose="020B0503020204020204" pitchFamily="34" charset="-122"/>
                            <a:cs typeface="Aparajita" panose="020B0604020202020204" pitchFamily="34" charset="0"/>
                          </a:rPr>
                          <a:t>核心企业上线</a:t>
                        </a:r>
                        <a:endParaRPr lang="en-US" sz="2700" b="1"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1014046">
                  <a:tc>
                    <a:txBody>
                      <a:bodyPr/>
                      <a:lstStyle/>
                      <a:p>
                        <a:r>
                          <a:rPr lang="zh-CN" altLang="en-US" sz="2700" b="1" dirty="0" smtClean="0">
                            <a:solidFill>
                              <a:schemeClr val="tx2"/>
                            </a:solidFill>
                            <a:latin typeface="微软雅黑" panose="020B0503020204020204" pitchFamily="34" charset="-122"/>
                            <a:cs typeface="Aparajita" panose="020B0604020202020204" pitchFamily="34" charset="0"/>
                          </a:rPr>
                          <a:t>以太坊构架定制一</a:t>
                        </a:r>
                        <a:endParaRPr lang="en-US" sz="2700" b="1"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1014046">
                  <a:tc>
                    <a:txBody>
                      <a:bodyPr/>
                      <a:lstStyle/>
                      <a:p>
                        <a:r>
                          <a:rPr lang="zh-CN" altLang="en-US" sz="2700" b="1" dirty="0" smtClean="0">
                            <a:solidFill>
                              <a:schemeClr val="tx2"/>
                            </a:solidFill>
                            <a:latin typeface="微软雅黑" panose="020B0503020204020204" pitchFamily="34" charset="-122"/>
                            <a:cs typeface="Aparajita" panose="020B0604020202020204" pitchFamily="34" charset="0"/>
                          </a:rPr>
                          <a:t>以太坊构架定制二</a:t>
                        </a:r>
                        <a:endParaRPr lang="en-US" sz="2700" b="1"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1014046">
                  <a:tc>
                    <a:txBody>
                      <a:bodyPr/>
                      <a:lstStyle/>
                      <a:p>
                        <a:pPr algn="ctr"/>
                        <a:r>
                          <a:rPr lang="zh-CN" altLang="en-US" sz="2700" b="1" dirty="0" smtClean="0">
                            <a:solidFill>
                              <a:schemeClr val="tx2"/>
                            </a:solidFill>
                            <a:latin typeface="微软雅黑" panose="020B0503020204020204" pitchFamily="34" charset="-122"/>
                            <a:cs typeface="Aparajita" panose="020B0604020202020204" pitchFamily="34" charset="0"/>
                          </a:rPr>
                          <a:t>企业级定制化</a:t>
                        </a:r>
                        <a:endParaRPr lang="en-US" altLang="zh-CN" sz="2700" b="1" dirty="0" smtClean="0">
                          <a:solidFill>
                            <a:schemeClr val="tx2"/>
                          </a:solidFill>
                          <a:latin typeface="微软雅黑" panose="020B0503020204020204" pitchFamily="34" charset="-122"/>
                          <a:cs typeface="Aparajita" panose="020B0604020202020204" pitchFamily="34" charset="0"/>
                        </a:endParaRPr>
                      </a:p>
                      <a:p>
                        <a:pPr algn="ctr"/>
                        <a:r>
                          <a:rPr lang="zh-CN" altLang="en-US" sz="2700" b="1" dirty="0" smtClean="0">
                            <a:solidFill>
                              <a:schemeClr val="tx2"/>
                            </a:solidFill>
                            <a:latin typeface="微软雅黑" panose="020B0503020204020204" pitchFamily="34" charset="-122"/>
                            <a:cs typeface="Aparajita" panose="020B0604020202020204" pitchFamily="34" charset="0"/>
                          </a:rPr>
                          <a:t>金融服务实验</a:t>
                        </a:r>
                        <a:endParaRPr lang="en-US" sz="2700" b="1"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1014046">
                  <a:tc>
                    <a:txBody>
                      <a:bodyPr/>
                      <a:lstStyle/>
                      <a:p>
                        <a:pPr algn="ctr"/>
                        <a:r>
                          <a:rPr lang="zh-CN" altLang="en-US" sz="2700" b="1" dirty="0" smtClean="0">
                            <a:solidFill>
                              <a:schemeClr val="tx2"/>
                            </a:solidFill>
                            <a:latin typeface="微软雅黑" panose="020B0503020204020204" pitchFamily="34" charset="-122"/>
                            <a:cs typeface="Aparajita" panose="020B0604020202020204" pitchFamily="34" charset="0"/>
                          </a:rPr>
                          <a:t>区块链后台</a:t>
                        </a:r>
                        <a:endParaRPr lang="en-US" altLang="zh-CN" sz="2700" b="1" dirty="0" smtClean="0">
                          <a:solidFill>
                            <a:schemeClr val="tx2"/>
                          </a:solidFill>
                          <a:latin typeface="微软雅黑" panose="020B0503020204020204" pitchFamily="34" charset="-122"/>
                          <a:cs typeface="Aparajita" panose="020B0604020202020204" pitchFamily="34" charset="0"/>
                        </a:endParaRPr>
                      </a:p>
                      <a:p>
                        <a:pPr algn="ctr"/>
                        <a:r>
                          <a:rPr lang="zh-CN" altLang="en-US" sz="2700" b="1" dirty="0" smtClean="0">
                            <a:solidFill>
                              <a:schemeClr val="tx2"/>
                            </a:solidFill>
                            <a:latin typeface="微软雅黑" panose="020B0503020204020204" pitchFamily="34" charset="-122"/>
                            <a:cs typeface="Aparajita" panose="020B0604020202020204" pitchFamily="34" charset="0"/>
                          </a:rPr>
                          <a:t>数字资产／代币</a:t>
                        </a:r>
                        <a:endParaRPr lang="en-US" sz="2700" b="1" dirty="0">
                          <a:solidFill>
                            <a:schemeClr val="tx2"/>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r h="1014046">
                  <a:tc>
                    <a:txBody>
                      <a:bodyPr/>
                      <a:lstStyle/>
                      <a:p>
                        <a:pPr algn="ctr"/>
                        <a:r>
                          <a:rPr lang="zh-CN" altLang="en-US" sz="3200" b="1" dirty="0" smtClean="0">
                            <a:solidFill>
                              <a:srgbClr val="FF0000"/>
                            </a:solidFill>
                            <a:latin typeface="微软雅黑" panose="020B0503020204020204" pitchFamily="34" charset="-122"/>
                            <a:cs typeface="Aparajita" panose="020B0604020202020204" pitchFamily="34" charset="0"/>
                          </a:rPr>
                          <a:t>外包项目集成</a:t>
                        </a:r>
                        <a:endParaRPr lang="en-US" altLang="zh-CN" sz="3200" b="1" dirty="0" smtClean="0">
                          <a:solidFill>
                            <a:srgbClr val="FF0000"/>
                          </a:solidFill>
                          <a:latin typeface="微软雅黑" panose="020B0503020204020204" pitchFamily="34" charset="-122"/>
                          <a:cs typeface="Aparajita" panose="020B0604020202020204" pitchFamily="34" charset="0"/>
                        </a:endParaRPr>
                      </a:p>
                      <a:p>
                        <a:pPr algn="ctr"/>
                        <a:r>
                          <a:rPr lang="zh-CN" altLang="en-US" sz="3200" b="1" dirty="0" smtClean="0">
                            <a:solidFill>
                              <a:srgbClr val="FF0000"/>
                            </a:solidFill>
                            <a:latin typeface="微软雅黑" panose="020B0503020204020204" pitchFamily="34" charset="-122"/>
                            <a:cs typeface="Aparajita" panose="020B0604020202020204" pitchFamily="34" charset="0"/>
                          </a:rPr>
                          <a:t>平行开发</a:t>
                        </a:r>
                        <a:endParaRPr lang="en-US" sz="3200" b="1" dirty="0">
                          <a:solidFill>
                            <a:srgbClr val="FF0000"/>
                          </a:solidFill>
                          <a:latin typeface="微软雅黑" panose="020B0503020204020204" pitchFamily="34" charset="-122"/>
                          <a:cs typeface="Aparajita" panose="020B0604020202020204" pitchFamily="34" charset="0"/>
                        </a:endParaRPr>
                      </a:p>
                    </a:txBody>
                    <a:tcPr marL="237716" marR="237716" marT="121920" marB="121920" anchor="ctr">
                      <a:lnL w="12700" cmpd="sng">
                        <a:noFill/>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700" dirty="0">
                          <a:latin typeface="微软雅黑" panose="020B0503020204020204" pitchFamily="34" charset="-122"/>
                          <a:cs typeface="Aparajita" panose="020B0604020202020204" pitchFamily="34" charset="0"/>
                        </a:endParaRPr>
                      </a:p>
                    </a:txBody>
                    <a:tcPr marL="237716" marR="237716" marT="121920" marB="121920" anchor="ctr">
                      <a:lnL w="6350" cap="flat" cmpd="sng" algn="ctr">
                        <a:solidFill>
                          <a:prstClr val="white">
                            <a:lumMod val="75000"/>
                          </a:prstClr>
                        </a:solidFill>
                        <a:prstDash val="solid"/>
                        <a:round/>
                        <a:headEnd type="none" w="med" len="med"/>
                        <a:tailEnd type="none" w="med" len="med"/>
                      </a:lnL>
                      <a:lnR w="6350" cap="flat" cmpd="sng" algn="ctr">
                        <a:solidFill>
                          <a:prstClr val="white">
                            <a:lumMod val="75000"/>
                          </a:prstClr>
                        </a:solidFill>
                        <a:prstDash val="solid"/>
                        <a:round/>
                        <a:headEnd type="none" w="med" len="med"/>
                        <a:tailEnd type="none" w="med" len="med"/>
                      </a:lnR>
                      <a:lnT w="6350" cap="flat" cmpd="sng" algn="ctr">
                        <a:solidFill>
                          <a:prstClr val="white">
                            <a:lumMod val="75000"/>
                          </a:prstClr>
                        </a:solidFill>
                        <a:prstDash val="solid"/>
                        <a:round/>
                        <a:headEnd type="none" w="med" len="med"/>
                        <a:tailEnd type="none" w="med" len="med"/>
                      </a:lnT>
                      <a:lnB w="63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ounded Rectangle 4"/>
            <p:cNvSpPr/>
            <p:nvPr/>
          </p:nvSpPr>
          <p:spPr>
            <a:xfrm>
              <a:off x="5453090" y="4648200"/>
              <a:ext cx="2743061" cy="25542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6" name="Rounded Rectangle 5"/>
            <p:cNvSpPr/>
            <p:nvPr/>
          </p:nvSpPr>
          <p:spPr>
            <a:xfrm>
              <a:off x="7951381" y="5520053"/>
              <a:ext cx="6717951" cy="422103"/>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7" name="Rounded Rectangle 6"/>
            <p:cNvSpPr/>
            <p:nvPr/>
          </p:nvSpPr>
          <p:spPr>
            <a:xfrm>
              <a:off x="5593298" y="6558581"/>
              <a:ext cx="6493987" cy="416461"/>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8" name="Rounded Rectangle 7"/>
            <p:cNvSpPr/>
            <p:nvPr/>
          </p:nvSpPr>
          <p:spPr>
            <a:xfrm>
              <a:off x="6938357" y="7424793"/>
              <a:ext cx="8443535" cy="451555"/>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9" name="Rounded Rectangle 8"/>
            <p:cNvSpPr/>
            <p:nvPr/>
          </p:nvSpPr>
          <p:spPr>
            <a:xfrm>
              <a:off x="12148813" y="8326099"/>
              <a:ext cx="7588573" cy="451555"/>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10" name="Rounded Rectangle 9"/>
            <p:cNvSpPr/>
            <p:nvPr/>
          </p:nvSpPr>
          <p:spPr>
            <a:xfrm>
              <a:off x="17130592" y="9253351"/>
              <a:ext cx="5213588" cy="45155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11" name="Rounded Rectangle 10"/>
            <p:cNvSpPr/>
            <p:nvPr/>
          </p:nvSpPr>
          <p:spPr>
            <a:xfrm>
              <a:off x="8635857" y="10165049"/>
              <a:ext cx="11101531" cy="451555"/>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13" name="Rounded Rectangle 12"/>
            <p:cNvSpPr/>
            <p:nvPr/>
          </p:nvSpPr>
          <p:spPr>
            <a:xfrm>
              <a:off x="18478860" y="11339500"/>
              <a:ext cx="2795493" cy="451555"/>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22" name="Rounded Rectangle 21"/>
            <p:cNvSpPr/>
            <p:nvPr/>
          </p:nvSpPr>
          <p:spPr>
            <a:xfrm>
              <a:off x="8196151" y="11339500"/>
              <a:ext cx="2795493" cy="451555"/>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23" name="Rounded Rectangle 22"/>
            <p:cNvSpPr/>
            <p:nvPr/>
          </p:nvSpPr>
          <p:spPr>
            <a:xfrm>
              <a:off x="18505384" y="5520053"/>
              <a:ext cx="4042173" cy="451555"/>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18" name="Rounded Rectangle 17"/>
            <p:cNvSpPr/>
            <p:nvPr/>
          </p:nvSpPr>
          <p:spPr>
            <a:xfrm>
              <a:off x="11623721" y="11339500"/>
              <a:ext cx="2795493" cy="451555"/>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19" name="Rounded Rectangle 18"/>
            <p:cNvSpPr/>
            <p:nvPr/>
          </p:nvSpPr>
          <p:spPr>
            <a:xfrm>
              <a:off x="15051291" y="11339500"/>
              <a:ext cx="2795493" cy="451555"/>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24" name="Rounded Rectangle 23"/>
            <p:cNvSpPr/>
            <p:nvPr/>
          </p:nvSpPr>
          <p:spPr>
            <a:xfrm>
              <a:off x="12844917" y="6555271"/>
              <a:ext cx="6566109" cy="41977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26" name="Rounded Rectangle 25"/>
            <p:cNvSpPr/>
            <p:nvPr/>
          </p:nvSpPr>
          <p:spPr>
            <a:xfrm>
              <a:off x="6176702" y="5034948"/>
              <a:ext cx="2743061" cy="25542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33" name="Rounded Rectangle 32"/>
            <p:cNvSpPr/>
            <p:nvPr/>
          </p:nvSpPr>
          <p:spPr>
            <a:xfrm>
              <a:off x="11441437" y="4648200"/>
              <a:ext cx="2743061" cy="25542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34" name="Rounded Rectangle 33"/>
            <p:cNvSpPr/>
            <p:nvPr/>
          </p:nvSpPr>
          <p:spPr>
            <a:xfrm>
              <a:off x="11473386" y="5034948"/>
              <a:ext cx="2743061" cy="255428"/>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35" name="Rounded Rectangle 34"/>
            <p:cNvSpPr/>
            <p:nvPr/>
          </p:nvSpPr>
          <p:spPr>
            <a:xfrm>
              <a:off x="16175460" y="4534380"/>
              <a:ext cx="2743061" cy="15806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36" name="Rounded Rectangle 35"/>
            <p:cNvSpPr/>
            <p:nvPr/>
          </p:nvSpPr>
          <p:spPr>
            <a:xfrm>
              <a:off x="16179270" y="4851585"/>
              <a:ext cx="2743061" cy="15806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37" name="Rounded Rectangle 36"/>
            <p:cNvSpPr/>
            <p:nvPr/>
          </p:nvSpPr>
          <p:spPr>
            <a:xfrm>
              <a:off x="16176652" y="5153168"/>
              <a:ext cx="2743061" cy="158065"/>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sp>
          <p:nvSpPr>
            <p:cNvPr id="40" name="Rounded Rectangle 39"/>
            <p:cNvSpPr/>
            <p:nvPr/>
          </p:nvSpPr>
          <p:spPr>
            <a:xfrm>
              <a:off x="4778956" y="11339500"/>
              <a:ext cx="2795493" cy="451555"/>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微软雅黑" panose="020B0503020204020204" pitchFamily="34" charset="-122"/>
                <a:cs typeface="Aparajita" panose="020B0604020202020204" pitchFamily="34" charset="0"/>
              </a:endParaRPr>
            </a:p>
          </p:txBody>
        </p:sp>
      </p:grpSp>
      <p:grpSp>
        <p:nvGrpSpPr>
          <p:cNvPr id="15" name="Group 14"/>
          <p:cNvGrpSpPr/>
          <p:nvPr/>
        </p:nvGrpSpPr>
        <p:grpSpPr>
          <a:xfrm>
            <a:off x="6381823" y="668760"/>
            <a:ext cx="11655185" cy="2288738"/>
            <a:chOff x="6361236" y="483017"/>
            <a:chExt cx="11655185" cy="2079087"/>
          </a:xfrm>
        </p:grpSpPr>
        <p:sp>
          <p:nvSpPr>
            <p:cNvPr id="16" name="TextBox 15"/>
            <p:cNvSpPr txBox="1"/>
            <p:nvPr/>
          </p:nvSpPr>
          <p:spPr>
            <a:xfrm>
              <a:off x="6433375" y="483017"/>
              <a:ext cx="11469770" cy="1323421"/>
            </a:xfrm>
            <a:prstGeom prst="rect">
              <a:avLst/>
            </a:prstGeom>
            <a:noFill/>
          </p:spPr>
          <p:txBody>
            <a:bodyPr wrap="none" lIns="91422" tIns="45711" rIns="91422" bIns="45711" rtlCol="0">
              <a:spAutoFit/>
            </a:bodyPr>
            <a:lstStyle/>
            <a:p>
              <a:pPr algn="ctr"/>
              <a:r>
                <a:rPr lang="zh-CN" altLang="en-US" sz="8000" b="1" dirty="0" smtClean="0">
                  <a:solidFill>
                    <a:schemeClr val="tx2"/>
                  </a:solidFill>
                  <a:latin typeface="微软雅黑" panose="020B0503020204020204" pitchFamily="34" charset="-122"/>
                  <a:cs typeface="Aparajita" panose="020B0604020202020204" pitchFamily="34" charset="0"/>
                </a:rPr>
                <a:t>分项任务及核心模块进度</a:t>
              </a:r>
              <a:endParaRPr lang="id-ID" sz="8000" b="1" dirty="0">
                <a:solidFill>
                  <a:schemeClr val="tx2"/>
                </a:solidFill>
                <a:latin typeface="微软雅黑" panose="020B0503020204020204" pitchFamily="34" charset="-122"/>
                <a:cs typeface="Aparajita" panose="020B0604020202020204" pitchFamily="34" charset="0"/>
              </a:endParaRPr>
            </a:p>
          </p:txBody>
        </p:sp>
        <p:sp>
          <p:nvSpPr>
            <p:cNvPr id="20" name="Rectangle 19"/>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sp>
          <p:nvSpPr>
            <p:cNvPr id="21"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3100" dirty="0" smtClean="0">
                  <a:latin typeface="微软雅黑" panose="020B0503020204020204" pitchFamily="34" charset="-122"/>
                  <a:cs typeface="Aparajita" panose="020B0604020202020204" pitchFamily="34" charset="0"/>
                </a:rPr>
                <a:t>前期重点是开发</a:t>
              </a:r>
              <a:r>
                <a:rPr lang="zh-CN" altLang="en-US" sz="3100" b="1" dirty="0" smtClean="0">
                  <a:latin typeface="微软雅黑" panose="020B0503020204020204" pitchFamily="34" charset="-122"/>
                  <a:cs typeface="Aparajita" panose="020B0604020202020204" pitchFamily="34" charset="0"/>
                </a:rPr>
                <a:t>供应链金融（保理）平台的演示版</a:t>
              </a:r>
              <a:endParaRPr lang="en-US" sz="3100" b="1" dirty="0">
                <a:solidFill>
                  <a:schemeClr val="accent1"/>
                </a:solidFill>
                <a:latin typeface="微软雅黑" panose="020B0503020204020204" pitchFamily="34" charset="-122"/>
                <a:cs typeface="Aparajita" panose="020B0604020202020204" pitchFamily="34" charset="0"/>
              </a:endParaRPr>
            </a:p>
          </p:txBody>
        </p:sp>
      </p:grpSp>
      <p:sp>
        <p:nvSpPr>
          <p:cNvPr id="3" name="Rectangle 2"/>
          <p:cNvSpPr/>
          <p:nvPr/>
        </p:nvSpPr>
        <p:spPr>
          <a:xfrm>
            <a:off x="12907299" y="6032590"/>
            <a:ext cx="2031325" cy="461665"/>
          </a:xfrm>
          <a:prstGeom prst="rect">
            <a:avLst/>
          </a:prstGeom>
        </p:spPr>
        <p:txBody>
          <a:bodyPr wrap="none">
            <a:spAutoFit/>
          </a:bodyPr>
          <a:lstStyle/>
          <a:p>
            <a:r>
              <a:rPr lang="zh-CN" altLang="en-US" sz="2400" b="1">
                <a:solidFill>
                  <a:schemeClr val="tx2"/>
                </a:solidFill>
                <a:latin typeface="微软雅黑" panose="020B0503020204020204" pitchFamily="34" charset="-122"/>
                <a:cs typeface="Aparajita" panose="020B0604020202020204" pitchFamily="34" charset="0"/>
              </a:rPr>
              <a:t>核心企业上线</a:t>
            </a:r>
            <a:endParaRPr lang="en-US" sz="2400" b="1" dirty="0">
              <a:solidFill>
                <a:schemeClr val="tx2"/>
              </a:solidFill>
              <a:latin typeface="微软雅黑" panose="020B0503020204020204" pitchFamily="34" charset="-122"/>
              <a:cs typeface="Aparajita" panose="020B0604020202020204" pitchFamily="34" charset="0"/>
            </a:endParaRPr>
          </a:p>
        </p:txBody>
      </p:sp>
      <p:sp>
        <p:nvSpPr>
          <p:cNvPr id="27" name="Rectangle 26"/>
          <p:cNvSpPr/>
          <p:nvPr/>
        </p:nvSpPr>
        <p:spPr>
          <a:xfrm>
            <a:off x="8919080" y="4283827"/>
            <a:ext cx="1107996" cy="461665"/>
          </a:xfrm>
          <a:prstGeom prst="rect">
            <a:avLst/>
          </a:prstGeom>
        </p:spPr>
        <p:txBody>
          <a:bodyPr wrap="none">
            <a:spAutoFit/>
          </a:bodyPr>
          <a:lstStyle/>
          <a:p>
            <a:r>
              <a:rPr lang="zh-CN" altLang="en-US" sz="2400" b="1" smtClean="0">
                <a:solidFill>
                  <a:schemeClr val="tx2"/>
                </a:solidFill>
                <a:latin typeface="微软雅黑" panose="020B0503020204020204" pitchFamily="34" charset="-122"/>
                <a:cs typeface="Aparajita" panose="020B0604020202020204" pitchFamily="34" charset="0"/>
              </a:rPr>
              <a:t>以太坊</a:t>
            </a:r>
            <a:endParaRPr lang="en-US" sz="2400" b="1" dirty="0">
              <a:solidFill>
                <a:schemeClr val="tx2"/>
              </a:solidFill>
              <a:latin typeface="微软雅黑" panose="020B0503020204020204" pitchFamily="34" charset="-122"/>
              <a:cs typeface="Aparajita" panose="020B0604020202020204" pitchFamily="34" charset="0"/>
            </a:endParaRPr>
          </a:p>
        </p:txBody>
      </p:sp>
      <p:sp>
        <p:nvSpPr>
          <p:cNvPr id="28" name="Rectangle 27"/>
          <p:cNvSpPr/>
          <p:nvPr/>
        </p:nvSpPr>
        <p:spPr>
          <a:xfrm>
            <a:off x="9701986" y="4761680"/>
            <a:ext cx="1454244" cy="461665"/>
          </a:xfrm>
          <a:prstGeom prst="rect">
            <a:avLst/>
          </a:prstGeom>
        </p:spPr>
        <p:txBody>
          <a:bodyPr wrap="none">
            <a:spAutoFit/>
          </a:bodyPr>
          <a:lstStyle/>
          <a:p>
            <a:r>
              <a:rPr lang="zh-CN" altLang="en-US" sz="2400" b="1" dirty="0" smtClean="0">
                <a:solidFill>
                  <a:schemeClr val="tx2"/>
                </a:solidFill>
                <a:latin typeface="微软雅黑" panose="020B0503020204020204" pitchFamily="34" charset="-122"/>
                <a:cs typeface="Aparajita" panose="020B0604020202020204" pitchFamily="34" charset="0"/>
              </a:rPr>
              <a:t>超级账本</a:t>
            </a:r>
            <a:endParaRPr lang="en-US" sz="2400" b="1" dirty="0">
              <a:solidFill>
                <a:schemeClr val="tx2"/>
              </a:solidFill>
              <a:latin typeface="微软雅黑" panose="020B0503020204020204" pitchFamily="34" charset="-122"/>
              <a:cs typeface="Aparajita" panose="020B0604020202020204" pitchFamily="34" charset="0"/>
            </a:endParaRPr>
          </a:p>
        </p:txBody>
      </p:sp>
      <p:sp>
        <p:nvSpPr>
          <p:cNvPr id="38" name="Rectangle 37"/>
          <p:cNvSpPr/>
          <p:nvPr/>
        </p:nvSpPr>
        <p:spPr>
          <a:xfrm>
            <a:off x="14211453" y="4758638"/>
            <a:ext cx="1454244" cy="461665"/>
          </a:xfrm>
          <a:prstGeom prst="rect">
            <a:avLst/>
          </a:prstGeom>
        </p:spPr>
        <p:txBody>
          <a:bodyPr wrap="none">
            <a:spAutoFit/>
          </a:bodyPr>
          <a:lstStyle/>
          <a:p>
            <a:r>
              <a:rPr lang="zh-CN" altLang="en-US" sz="2400" b="1" dirty="0" smtClean="0">
                <a:solidFill>
                  <a:schemeClr val="tx2"/>
                </a:solidFill>
                <a:latin typeface="微软雅黑" panose="020B0503020204020204" pitchFamily="34" charset="-122"/>
                <a:cs typeface="Aparajita" panose="020B0604020202020204" pitchFamily="34" charset="0"/>
              </a:rPr>
              <a:t>超级账本</a:t>
            </a:r>
            <a:endParaRPr lang="en-US" sz="2400" b="1" dirty="0">
              <a:solidFill>
                <a:schemeClr val="tx2"/>
              </a:solidFill>
              <a:latin typeface="微软雅黑" panose="020B0503020204020204" pitchFamily="34" charset="-122"/>
              <a:cs typeface="Aparajita" panose="020B0604020202020204" pitchFamily="34" charset="0"/>
            </a:endParaRPr>
          </a:p>
        </p:txBody>
      </p:sp>
      <p:sp>
        <p:nvSpPr>
          <p:cNvPr id="39" name="Rectangle 38"/>
          <p:cNvSpPr/>
          <p:nvPr/>
        </p:nvSpPr>
        <p:spPr>
          <a:xfrm>
            <a:off x="14306714" y="4304230"/>
            <a:ext cx="1107996" cy="461665"/>
          </a:xfrm>
          <a:prstGeom prst="rect">
            <a:avLst/>
          </a:prstGeom>
        </p:spPr>
        <p:txBody>
          <a:bodyPr wrap="none">
            <a:spAutoFit/>
          </a:bodyPr>
          <a:lstStyle/>
          <a:p>
            <a:r>
              <a:rPr lang="zh-CN" altLang="en-US" sz="2400" b="1" smtClean="0">
                <a:solidFill>
                  <a:schemeClr val="tx2"/>
                </a:solidFill>
                <a:latin typeface="微软雅黑" panose="020B0503020204020204" pitchFamily="34" charset="-122"/>
                <a:cs typeface="Aparajita" panose="020B0604020202020204" pitchFamily="34" charset="0"/>
              </a:rPr>
              <a:t>以太坊</a:t>
            </a:r>
            <a:endParaRPr lang="en-US" sz="2400" b="1" dirty="0">
              <a:solidFill>
                <a:schemeClr val="tx2"/>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7788295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976" b="7976"/>
          <a:stretch>
            <a:fillRect/>
          </a:stretch>
        </p:blipFill>
        <p:spPr>
          <a:xfrm>
            <a:off x="0" y="0"/>
            <a:ext cx="24377650" cy="13716000"/>
          </a:xfrm>
        </p:spPr>
      </p:pic>
      <p:sp>
        <p:nvSpPr>
          <p:cNvPr id="5" name="Rectangle 4"/>
          <p:cNvSpPr>
            <a:spLocks noChangeAspect="1"/>
          </p:cNvSpPr>
          <p:nvPr/>
        </p:nvSpPr>
        <p:spPr>
          <a:xfrm rot="5400000">
            <a:off x="5330823" y="-5330825"/>
            <a:ext cx="13716000" cy="24377651"/>
          </a:xfrm>
          <a:prstGeom prst="rect">
            <a:avLst/>
          </a:prstGeom>
          <a:solidFill>
            <a:schemeClr val="accent6">
              <a:alpha val="80000"/>
            </a:schemeClr>
          </a:solidFill>
          <a:ln>
            <a:noFill/>
          </a:ln>
        </p:spPr>
        <p:style>
          <a:lnRef idx="1">
            <a:schemeClr val="accent1"/>
          </a:lnRef>
          <a:fillRef idx="3">
            <a:schemeClr val="accent1"/>
          </a:fillRef>
          <a:effectRef idx="2">
            <a:schemeClr val="accent1"/>
          </a:effectRef>
          <a:fontRef idx="minor">
            <a:schemeClr val="lt1"/>
          </a:fontRef>
        </p:style>
        <p:txBody>
          <a:bodyPr lIns="243731" tIns="121864" rIns="243731" bIns="121864" rtlCol="0" anchor="ctr"/>
          <a:lstStyle/>
          <a:p>
            <a:pPr algn="ctr"/>
            <a:endParaRPr lang="en-US" dirty="0">
              <a:latin typeface="微软雅黑" panose="020B0503020204020204" pitchFamily="34" charset="-122"/>
            </a:endParaRPr>
          </a:p>
        </p:txBody>
      </p:sp>
      <p:sp>
        <p:nvSpPr>
          <p:cNvPr id="23" name="AutoShape 5"/>
          <p:cNvSpPr>
            <a:spLocks/>
          </p:cNvSpPr>
          <p:nvPr/>
        </p:nvSpPr>
        <p:spPr bwMode="auto">
          <a:xfrm>
            <a:off x="6982304" y="5352662"/>
            <a:ext cx="10469715" cy="398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790" tIns="50790" rIns="50790" bIns="50790" anchor="ctr"/>
          <a:lstStyle/>
          <a:p>
            <a:pPr algn="ctr">
              <a:defRPr/>
            </a:pPr>
            <a:r>
              <a:rPr lang="es-ES" sz="9200" dirty="0" smtClean="0">
                <a:solidFill>
                  <a:schemeClr val="bg1"/>
                </a:solidFill>
                <a:latin typeface="微软雅黑" panose="020B0503020204020204" pitchFamily="34" charset="-122"/>
                <a:cs typeface="Aparajita" panose="020B0604020202020204" pitchFamily="34" charset="0"/>
              </a:rPr>
              <a:t>THANK YOU</a:t>
            </a:r>
            <a:endParaRPr lang="es-ES" sz="9200" dirty="0">
              <a:solidFill>
                <a:schemeClr val="bg1"/>
              </a:solidFill>
              <a:latin typeface="微软雅黑" panose="020B0503020204020204" pitchFamily="34" charset="-122"/>
              <a:cs typeface="Aparajita" panose="020B0604020202020204" pitchFamily="34" charset="0"/>
            </a:endParaRPr>
          </a:p>
        </p:txBody>
      </p:sp>
      <p:sp>
        <p:nvSpPr>
          <p:cNvPr id="24" name="Line 4"/>
          <p:cNvSpPr>
            <a:spLocks noChangeShapeType="1"/>
          </p:cNvSpPr>
          <p:nvPr/>
        </p:nvSpPr>
        <p:spPr bwMode="auto">
          <a:xfrm flipV="1">
            <a:off x="9824219" y="8272016"/>
            <a:ext cx="4795207" cy="0"/>
          </a:xfrm>
          <a:prstGeom prst="line">
            <a:avLst/>
          </a:prstGeom>
          <a:noFill/>
          <a:ln w="25400" cap="flat" cmpd="sng">
            <a:solidFill>
              <a:srgbClr val="DCDEE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endParaRPr lang="es-ES" sz="5600">
              <a:effectLst>
                <a:outerShdw blurRad="38100" dist="38100" dir="2700000" algn="tl">
                  <a:srgbClr val="DDDDDD"/>
                </a:outerShdw>
              </a:effectLst>
              <a:latin typeface="Gill Sans" charset="0"/>
              <a:cs typeface="Gill Sans" charset="0"/>
              <a:sym typeface="Gill Sans" charset="0"/>
            </a:endParaRPr>
          </a:p>
        </p:txBody>
      </p:sp>
      <p:sp>
        <p:nvSpPr>
          <p:cNvPr id="16" name="AutoShape 119"/>
          <p:cNvSpPr>
            <a:spLocks/>
          </p:cNvSpPr>
          <p:nvPr/>
        </p:nvSpPr>
        <p:spPr bwMode="auto">
          <a:xfrm>
            <a:off x="9891060" y="1564864"/>
            <a:ext cx="4613544" cy="45963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Tree>
    <p:extLst>
      <p:ext uri="{BB962C8B-B14F-4D97-AF65-F5344CB8AC3E}">
        <p14:creationId xmlns:p14="http://schemas.microsoft.com/office/powerpoint/2010/main" val="1754166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p:cNvGrpSpPr/>
          <p:nvPr/>
        </p:nvGrpSpPr>
        <p:grpSpPr>
          <a:xfrm>
            <a:off x="3146802" y="2736019"/>
            <a:ext cx="1736186" cy="1795630"/>
            <a:chOff x="10914389" y="3398630"/>
            <a:chExt cx="2545697" cy="2546360"/>
          </a:xfrm>
          <a:solidFill>
            <a:schemeClr val="bg1"/>
          </a:solidFill>
        </p:grpSpPr>
        <p:sp>
          <p:nvSpPr>
            <p:cNvPr id="130" name="Freeform 9"/>
            <p:cNvSpPr>
              <a:spLocks noEditPoints="1"/>
            </p:cNvSpPr>
            <p:nvPr/>
          </p:nvSpPr>
          <p:spPr bwMode="auto">
            <a:xfrm>
              <a:off x="10914389" y="3398630"/>
              <a:ext cx="2545697" cy="2546360"/>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lIns="182843" tIns="91422" rIns="182843" bIns="91422"/>
            <a:lstStyle/>
            <a:p>
              <a:pPr defTabSz="1828434" fontAlgn="auto">
                <a:spcBef>
                  <a:spcPts val="0"/>
                </a:spcBef>
                <a:spcAft>
                  <a:spcPts val="0"/>
                </a:spcAft>
                <a:defRPr/>
              </a:pPr>
              <a:endParaRPr lang="id-ID" dirty="0">
                <a:ln w="0"/>
                <a:solidFill>
                  <a:schemeClr val="accent2">
                    <a:lumMod val="50000"/>
                  </a:schemeClr>
                </a:solidFill>
                <a:effectLst>
                  <a:outerShdw blurRad="38100" dist="19050" dir="2700000" algn="tl" rotWithShape="0">
                    <a:schemeClr val="dk1">
                      <a:alpha val="40000"/>
                    </a:schemeClr>
                  </a:outerShdw>
                </a:effectLst>
                <a:latin typeface="微软雅黑" panose="020B0503020204020204" pitchFamily="34" charset="-122"/>
                <a:ea typeface="+mn-ea"/>
                <a:cs typeface="+mn-cs"/>
              </a:endParaRPr>
            </a:p>
          </p:txBody>
        </p:sp>
        <p:grpSp>
          <p:nvGrpSpPr>
            <p:cNvPr id="131" name="Group 130"/>
            <p:cNvGrpSpPr/>
            <p:nvPr/>
          </p:nvGrpSpPr>
          <p:grpSpPr>
            <a:xfrm>
              <a:off x="11795226" y="4278110"/>
              <a:ext cx="787195" cy="787400"/>
              <a:chOff x="6350" y="4763"/>
              <a:chExt cx="2898775" cy="2898776"/>
            </a:xfrm>
            <a:grpFill/>
          </p:grpSpPr>
          <p:sp>
            <p:nvSpPr>
              <p:cNvPr id="132" name="Freeform 131"/>
              <p:cNvSpPr>
                <a:spLocks/>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a:lstStyle/>
              <a:p>
                <a:pPr defTabSz="1828434" fontAlgn="auto">
                  <a:spcBef>
                    <a:spcPts val="0"/>
                  </a:spcBef>
                  <a:spcAft>
                    <a:spcPts val="0"/>
                  </a:spcAft>
                  <a:defRPr/>
                </a:pPr>
                <a:endParaRPr lang="id-ID" dirty="0">
                  <a:ln w="0"/>
                  <a:solidFill>
                    <a:schemeClr val="accent2">
                      <a:lumMod val="50000"/>
                    </a:schemeClr>
                  </a:solidFill>
                  <a:effectLst>
                    <a:outerShdw blurRad="38100" dist="19050" dir="2700000" algn="tl" rotWithShape="0">
                      <a:schemeClr val="dk1">
                        <a:alpha val="40000"/>
                      </a:schemeClr>
                    </a:outerShdw>
                  </a:effectLst>
                  <a:latin typeface="微软雅黑" panose="020B0503020204020204" pitchFamily="34" charset="-122"/>
                  <a:ea typeface="+mn-ea"/>
                  <a:cs typeface="+mn-cs"/>
                </a:endParaRPr>
              </a:p>
            </p:txBody>
          </p:sp>
          <p:sp>
            <p:nvSpPr>
              <p:cNvPr id="133" name="Freeform 132"/>
              <p:cNvSpPr>
                <a:spLocks/>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a:lstStyle/>
              <a:p>
                <a:pPr defTabSz="1828434" fontAlgn="auto">
                  <a:spcBef>
                    <a:spcPts val="0"/>
                  </a:spcBef>
                  <a:spcAft>
                    <a:spcPts val="0"/>
                  </a:spcAft>
                  <a:defRPr/>
                </a:pPr>
                <a:endParaRPr lang="id-ID" dirty="0">
                  <a:ln w="0"/>
                  <a:solidFill>
                    <a:schemeClr val="accent2">
                      <a:lumMod val="50000"/>
                    </a:schemeClr>
                  </a:solidFill>
                  <a:effectLst>
                    <a:outerShdw blurRad="38100" dist="19050" dir="2700000" algn="tl" rotWithShape="0">
                      <a:schemeClr val="dk1">
                        <a:alpha val="40000"/>
                      </a:schemeClr>
                    </a:outerShdw>
                  </a:effectLst>
                  <a:latin typeface="微软雅黑" panose="020B0503020204020204" pitchFamily="34" charset="-122"/>
                  <a:ea typeface="+mn-ea"/>
                  <a:cs typeface="+mn-cs"/>
                </a:endParaRPr>
              </a:p>
            </p:txBody>
          </p:sp>
          <p:sp>
            <p:nvSpPr>
              <p:cNvPr id="163" name="Freeform 162"/>
              <p:cNvSpPr>
                <a:spLocks/>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a:lstStyle/>
              <a:p>
                <a:pPr defTabSz="1828434" fontAlgn="auto">
                  <a:spcBef>
                    <a:spcPts val="0"/>
                  </a:spcBef>
                  <a:spcAft>
                    <a:spcPts val="0"/>
                  </a:spcAft>
                  <a:defRPr/>
                </a:pPr>
                <a:endParaRPr lang="id-ID" dirty="0">
                  <a:ln w="0"/>
                  <a:solidFill>
                    <a:schemeClr val="accent2">
                      <a:lumMod val="50000"/>
                    </a:schemeClr>
                  </a:solidFill>
                  <a:effectLst>
                    <a:outerShdw blurRad="38100" dist="19050" dir="2700000" algn="tl" rotWithShape="0">
                      <a:schemeClr val="dk1">
                        <a:alpha val="40000"/>
                      </a:schemeClr>
                    </a:outerShdw>
                  </a:effectLst>
                  <a:latin typeface="微软雅黑" panose="020B0503020204020204" pitchFamily="34" charset="-122"/>
                  <a:ea typeface="+mn-ea"/>
                  <a:cs typeface="+mn-cs"/>
                </a:endParaRPr>
              </a:p>
            </p:txBody>
          </p:sp>
          <p:sp>
            <p:nvSpPr>
              <p:cNvPr id="164" name="Freeform 8"/>
              <p:cNvSpPr>
                <a:spLocks/>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a:lstStyle/>
              <a:p>
                <a:pPr defTabSz="1828434" fontAlgn="auto">
                  <a:spcBef>
                    <a:spcPts val="0"/>
                  </a:spcBef>
                  <a:spcAft>
                    <a:spcPts val="0"/>
                  </a:spcAft>
                  <a:defRPr/>
                </a:pPr>
                <a:endParaRPr lang="id-ID" dirty="0">
                  <a:ln w="0"/>
                  <a:solidFill>
                    <a:schemeClr val="accent2">
                      <a:lumMod val="50000"/>
                    </a:schemeClr>
                  </a:solidFill>
                  <a:effectLst>
                    <a:outerShdw blurRad="38100" dist="19050" dir="2700000" algn="tl" rotWithShape="0">
                      <a:schemeClr val="dk1">
                        <a:alpha val="40000"/>
                      </a:schemeClr>
                    </a:outerShdw>
                  </a:effectLst>
                  <a:latin typeface="微软雅黑" panose="020B0503020204020204" pitchFamily="34" charset="-122"/>
                  <a:ea typeface="+mn-ea"/>
                  <a:cs typeface="+mn-cs"/>
                </a:endParaRPr>
              </a:p>
            </p:txBody>
          </p:sp>
          <p:sp>
            <p:nvSpPr>
              <p:cNvPr id="165" name="Freeform 9"/>
              <p:cNvSpPr>
                <a:spLocks/>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a:lstStyle/>
              <a:p>
                <a:pPr defTabSz="1828434" fontAlgn="auto">
                  <a:spcBef>
                    <a:spcPts val="0"/>
                  </a:spcBef>
                  <a:spcAft>
                    <a:spcPts val="0"/>
                  </a:spcAft>
                  <a:defRPr/>
                </a:pPr>
                <a:endParaRPr lang="id-ID" dirty="0">
                  <a:ln w="0"/>
                  <a:solidFill>
                    <a:schemeClr val="accent2">
                      <a:lumMod val="50000"/>
                    </a:schemeClr>
                  </a:solidFill>
                  <a:effectLst>
                    <a:outerShdw blurRad="38100" dist="19050" dir="2700000" algn="tl" rotWithShape="0">
                      <a:schemeClr val="dk1">
                        <a:alpha val="40000"/>
                      </a:schemeClr>
                    </a:outerShdw>
                  </a:effectLst>
                  <a:latin typeface="微软雅黑" panose="020B0503020204020204" pitchFamily="34" charset="-122"/>
                  <a:ea typeface="+mn-ea"/>
                  <a:cs typeface="+mn-cs"/>
                </a:endParaRPr>
              </a:p>
            </p:txBody>
          </p:sp>
          <p:sp>
            <p:nvSpPr>
              <p:cNvPr id="166" name="Freeform 10"/>
              <p:cNvSpPr>
                <a:spLocks/>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a:lstStyle/>
              <a:p>
                <a:pPr defTabSz="1828434" fontAlgn="auto">
                  <a:spcBef>
                    <a:spcPts val="0"/>
                  </a:spcBef>
                  <a:spcAft>
                    <a:spcPts val="0"/>
                  </a:spcAft>
                  <a:defRPr/>
                </a:pPr>
                <a:endParaRPr lang="id-ID" dirty="0">
                  <a:ln w="0"/>
                  <a:solidFill>
                    <a:schemeClr val="accent2">
                      <a:lumMod val="50000"/>
                    </a:schemeClr>
                  </a:solidFill>
                  <a:effectLst>
                    <a:outerShdw blurRad="38100" dist="19050" dir="2700000" algn="tl" rotWithShape="0">
                      <a:schemeClr val="dk1">
                        <a:alpha val="40000"/>
                      </a:schemeClr>
                    </a:outerShdw>
                  </a:effectLst>
                  <a:latin typeface="微软雅黑" panose="020B0503020204020204" pitchFamily="34" charset="-122"/>
                  <a:ea typeface="+mn-ea"/>
                  <a:cs typeface="+mn-cs"/>
                </a:endParaRPr>
              </a:p>
            </p:txBody>
          </p:sp>
        </p:grpSp>
      </p:grpSp>
      <p:sp>
        <p:nvSpPr>
          <p:cNvPr id="64" name="TextBox 63"/>
          <p:cNvSpPr txBox="1"/>
          <p:nvPr/>
        </p:nvSpPr>
        <p:spPr>
          <a:xfrm>
            <a:off x="6008974" y="483017"/>
            <a:ext cx="13737115" cy="1015644"/>
          </a:xfrm>
          <a:prstGeom prst="rect">
            <a:avLst/>
          </a:prstGeom>
          <a:noFill/>
        </p:spPr>
        <p:txBody>
          <a:bodyPr wrap="square" lIns="91422" tIns="45711" rIns="91422" bIns="45711" rtlCol="0">
            <a:spAutoFit/>
          </a:bodyPr>
          <a:lstStyle/>
          <a:p>
            <a:pPr algn="ctr"/>
            <a:r>
              <a:rPr lang="zh-CN" altLang="en-US" sz="6000" b="1" smtClean="0">
                <a:solidFill>
                  <a:schemeClr val="accent2">
                    <a:lumMod val="50000"/>
                  </a:schemeClr>
                </a:solidFill>
                <a:latin typeface="微软雅黑" panose="020B0503020204020204" pitchFamily="34" charset="-122"/>
                <a:cs typeface="Aparajita" panose="020B0604020202020204" pitchFamily="34" charset="0"/>
              </a:rPr>
              <a:t>区块链</a:t>
            </a:r>
            <a:r>
              <a:rPr lang="zh-CN" altLang="en-US" sz="6000" b="1" dirty="0" smtClean="0">
                <a:solidFill>
                  <a:schemeClr val="accent2">
                    <a:lumMod val="50000"/>
                  </a:schemeClr>
                </a:solidFill>
                <a:latin typeface="微软雅黑" panose="020B0503020204020204" pitchFamily="34" charset="-122"/>
                <a:cs typeface="Aparajita" panose="020B0604020202020204" pitchFamily="34" charset="0"/>
              </a:rPr>
              <a:t>金融平台 </a:t>
            </a:r>
            <a:r>
              <a:rPr lang="en-US" altLang="zh-CN" sz="6000" b="1" dirty="0" smtClean="0">
                <a:solidFill>
                  <a:schemeClr val="accent2">
                    <a:lumMod val="50000"/>
                  </a:schemeClr>
                </a:solidFill>
                <a:latin typeface="微软雅黑" panose="020B0503020204020204" pitchFamily="34" charset="-122"/>
                <a:cs typeface="Aparajita" panose="020B0604020202020204" pitchFamily="34" charset="0"/>
              </a:rPr>
              <a:t>-</a:t>
            </a:r>
            <a:r>
              <a:rPr lang="zh-CN" altLang="en-US" sz="6000" b="1" dirty="0" smtClean="0">
                <a:solidFill>
                  <a:schemeClr val="accent2">
                    <a:lumMod val="50000"/>
                  </a:schemeClr>
                </a:solidFill>
                <a:latin typeface="微软雅黑" panose="020B0503020204020204" pitchFamily="34" charset="-122"/>
                <a:cs typeface="Aparajita" panose="020B0604020202020204" pitchFamily="34" charset="0"/>
              </a:rPr>
              <a:t> 开发目标</a:t>
            </a:r>
            <a:endParaRPr lang="id-ID" sz="6000" b="1" dirty="0" smtClean="0">
              <a:solidFill>
                <a:schemeClr val="accent2">
                  <a:lumMod val="50000"/>
                </a:schemeClr>
              </a:solidFill>
              <a:latin typeface="微软雅黑" panose="020B0503020204020204" pitchFamily="34" charset="-122"/>
              <a:cs typeface="Aparajita" panose="020B0604020202020204" pitchFamily="34" charset="0"/>
            </a:endParaRPr>
          </a:p>
        </p:txBody>
      </p:sp>
      <p:grpSp>
        <p:nvGrpSpPr>
          <p:cNvPr id="2" name="Group 1"/>
          <p:cNvGrpSpPr/>
          <p:nvPr/>
        </p:nvGrpSpPr>
        <p:grpSpPr>
          <a:xfrm>
            <a:off x="5619114" y="5111353"/>
            <a:ext cx="15507335" cy="1698890"/>
            <a:chOff x="6763349" y="5499169"/>
            <a:chExt cx="14004080" cy="1698890"/>
          </a:xfrm>
        </p:grpSpPr>
        <p:sp>
          <p:nvSpPr>
            <p:cNvPr id="101" name="TextBox 100"/>
            <p:cNvSpPr txBox="1"/>
            <p:nvPr/>
          </p:nvSpPr>
          <p:spPr>
            <a:xfrm>
              <a:off x="7719189" y="5499169"/>
              <a:ext cx="13048240" cy="1698890"/>
            </a:xfrm>
            <a:prstGeom prst="rect">
              <a:avLst/>
            </a:prstGeom>
            <a:noFill/>
          </p:spPr>
          <p:txBody>
            <a:bodyPr wrap="square" lIns="219419" tIns="109710" rIns="219419" bIns="109710" rtlCol="0">
              <a:spAutoFit/>
            </a:bodyPr>
            <a:lstStyle/>
            <a:p>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提供以核心企业应付账款的数字资产（</a:t>
              </a:r>
              <a:r>
                <a:rPr lang="en-US" altLang="zh-CN"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e</a:t>
              </a:r>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信）为价值流通媒介的并用区块链技术实现的，科学有效优质安全的，具有创新性的供应链金融业务（保理）服务。</a:t>
              </a:r>
              <a:endParaRPr 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13" name="Round Same Side Corner Rectangle 112"/>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endParaRPr lang="bg-BG" dirty="0">
                <a:solidFill>
                  <a:schemeClr val="accent2">
                    <a:lumMod val="50000"/>
                  </a:schemeClr>
                </a:solidFill>
                <a:latin typeface="微软雅黑" panose="020B0503020204020204" pitchFamily="34" charset="-122"/>
              </a:endParaRPr>
            </a:p>
          </p:txBody>
        </p:sp>
        <p:sp>
          <p:nvSpPr>
            <p:cNvPr id="120" name="Round Same Side Corner Rectangle 119"/>
            <p:cNvSpPr/>
            <p:nvPr/>
          </p:nvSpPr>
          <p:spPr>
            <a:xfrm rot="10800000" flipH="1">
              <a:off x="7736447" y="560794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endParaRPr lang="bg-BG" dirty="0">
                <a:solidFill>
                  <a:schemeClr val="accent2">
                    <a:lumMod val="50000"/>
                  </a:schemeClr>
                </a:solidFill>
                <a:latin typeface="微软雅黑" panose="020B0503020204020204" pitchFamily="34" charset="-122"/>
              </a:endParaRPr>
            </a:p>
          </p:txBody>
        </p:sp>
        <p:sp>
          <p:nvSpPr>
            <p:cNvPr id="88" name="Freeform 222"/>
            <p:cNvSpPr>
              <a:spLocks noEditPoints="1"/>
            </p:cNvSpPr>
            <p:nvPr/>
          </p:nvSpPr>
          <p:spPr bwMode="auto">
            <a:xfrm>
              <a:off x="6763349" y="5765073"/>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accent2">
                    <a:lumMod val="50000"/>
                  </a:schemeClr>
                </a:solidFill>
                <a:latin typeface="微软雅黑" panose="020B0503020204020204" pitchFamily="34" charset="-122"/>
              </a:endParaRPr>
            </a:p>
          </p:txBody>
        </p:sp>
      </p:grpSp>
      <p:grpSp>
        <p:nvGrpSpPr>
          <p:cNvPr id="3" name="Group 2"/>
          <p:cNvGrpSpPr/>
          <p:nvPr/>
        </p:nvGrpSpPr>
        <p:grpSpPr>
          <a:xfrm>
            <a:off x="5610321" y="6612650"/>
            <a:ext cx="15516128" cy="1206448"/>
            <a:chOff x="6746875" y="6964492"/>
            <a:chExt cx="14012795" cy="1206448"/>
          </a:xfrm>
        </p:grpSpPr>
        <p:sp>
          <p:nvSpPr>
            <p:cNvPr id="103" name="TextBox 102"/>
            <p:cNvSpPr txBox="1"/>
            <p:nvPr/>
          </p:nvSpPr>
          <p:spPr>
            <a:xfrm>
              <a:off x="7719189" y="6964492"/>
              <a:ext cx="13040481" cy="1206448"/>
            </a:xfrm>
            <a:prstGeom prst="rect">
              <a:avLst/>
            </a:prstGeom>
            <a:noFill/>
          </p:spPr>
          <p:txBody>
            <a:bodyPr wrap="square" lIns="219419" tIns="109710" rIns="219419" bIns="109710" rtlCol="0">
              <a:spAutoFit/>
            </a:bodyPr>
            <a:lstStyle/>
            <a:p>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提供具有一定通用性的基于区块链技术的流程可控的面向多个行业的区块链即是服务的金融服务及金融产品交易中心（或准交易中心）</a:t>
              </a:r>
              <a:endParaRPr 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14"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endParaRPr lang="bg-BG" dirty="0">
                <a:solidFill>
                  <a:schemeClr val="accent2">
                    <a:lumMod val="50000"/>
                  </a:schemeClr>
                </a:solidFill>
                <a:latin typeface="微软雅黑" panose="020B0503020204020204" pitchFamily="34" charset="-122"/>
              </a:endParaRPr>
            </a:p>
          </p:txBody>
        </p:sp>
        <p:sp>
          <p:nvSpPr>
            <p:cNvPr id="8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accent2">
                    <a:lumMod val="50000"/>
                  </a:schemeClr>
                </a:solidFill>
                <a:latin typeface="微软雅黑" panose="020B0503020204020204" pitchFamily="34" charset="-122"/>
              </a:endParaRPr>
            </a:p>
          </p:txBody>
        </p:sp>
      </p:grpSp>
      <p:grpSp>
        <p:nvGrpSpPr>
          <p:cNvPr id="4" name="Group 3"/>
          <p:cNvGrpSpPr/>
          <p:nvPr/>
        </p:nvGrpSpPr>
        <p:grpSpPr>
          <a:xfrm>
            <a:off x="5619115" y="8113947"/>
            <a:ext cx="15507334" cy="1206448"/>
            <a:chOff x="6763349" y="8475174"/>
            <a:chExt cx="14004080" cy="1206448"/>
          </a:xfrm>
        </p:grpSpPr>
        <p:sp>
          <p:nvSpPr>
            <p:cNvPr id="111" name="TextBox 110"/>
            <p:cNvSpPr txBox="1"/>
            <p:nvPr/>
          </p:nvSpPr>
          <p:spPr>
            <a:xfrm>
              <a:off x="7719190" y="8475174"/>
              <a:ext cx="13048239" cy="1206448"/>
            </a:xfrm>
            <a:prstGeom prst="rect">
              <a:avLst/>
            </a:prstGeom>
            <a:noFill/>
          </p:spPr>
          <p:txBody>
            <a:bodyPr wrap="square" lIns="219419" tIns="109710" rIns="219419" bIns="109710" rtlCol="0">
              <a:spAutoFit/>
            </a:bodyPr>
            <a:lstStyle/>
            <a:p>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提供一个具有可延展性的，有很强联通性的，保证企业用户的易用性，可扩充并方便进行二次开发的企业级区块链金融服务技术构架和底层区块链平台。</a:t>
              </a:r>
              <a:endParaRPr 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15"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endParaRPr lang="bg-BG" dirty="0">
                <a:solidFill>
                  <a:schemeClr val="accent2">
                    <a:lumMod val="50000"/>
                  </a:schemeClr>
                </a:solidFill>
                <a:latin typeface="微软雅黑" panose="020B0503020204020204" pitchFamily="34" charset="-122"/>
              </a:endParaRPr>
            </a:p>
          </p:txBody>
        </p:sp>
        <p:sp>
          <p:nvSpPr>
            <p:cNvPr id="90" name="Freeform 222"/>
            <p:cNvSpPr>
              <a:spLocks noEditPoints="1"/>
            </p:cNvSpPr>
            <p:nvPr/>
          </p:nvSpPr>
          <p:spPr bwMode="auto">
            <a:xfrm>
              <a:off x="6763349" y="8718798"/>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accent2">
                    <a:lumMod val="50000"/>
                  </a:schemeClr>
                </a:solidFill>
                <a:latin typeface="微软雅黑" panose="020B0503020204020204" pitchFamily="34" charset="-122"/>
              </a:endParaRPr>
            </a:p>
          </p:txBody>
        </p:sp>
      </p:grpSp>
      <p:grpSp>
        <p:nvGrpSpPr>
          <p:cNvPr id="6" name="Group 5"/>
          <p:cNvGrpSpPr/>
          <p:nvPr/>
        </p:nvGrpSpPr>
        <p:grpSpPr>
          <a:xfrm>
            <a:off x="5610321" y="9615244"/>
            <a:ext cx="15516127" cy="1206448"/>
            <a:chOff x="6746875" y="11269025"/>
            <a:chExt cx="14012795" cy="1206448"/>
          </a:xfrm>
        </p:grpSpPr>
        <p:sp>
          <p:nvSpPr>
            <p:cNvPr id="126" name="TextBox 125"/>
            <p:cNvSpPr txBox="1"/>
            <p:nvPr/>
          </p:nvSpPr>
          <p:spPr>
            <a:xfrm>
              <a:off x="7741160" y="11269025"/>
              <a:ext cx="13018510" cy="1206448"/>
            </a:xfrm>
            <a:prstGeom prst="rect">
              <a:avLst/>
            </a:prstGeom>
            <a:noFill/>
          </p:spPr>
          <p:txBody>
            <a:bodyPr wrap="square" lIns="219419" tIns="109710" rIns="219419" bIns="109710" rtlCol="0">
              <a:spAutoFit/>
            </a:bodyPr>
            <a:lstStyle/>
            <a:p>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安全的，稳定的，高效的，接口多样化的，易于维护的，易于备份和恢复的，用户可定制的区块链智能合约机制或未来的数字资产</a:t>
              </a:r>
              <a:r>
                <a:rPr lang="en-US" altLang="zh-CN"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a:t>
              </a:r>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数字货币平台。</a:t>
              </a:r>
              <a:endParaRPr 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27" name="Round Same Side Corner Rectangle 126"/>
            <p:cNvSpPr/>
            <p:nvPr/>
          </p:nvSpPr>
          <p:spPr>
            <a:xfrm rot="10800000" flipH="1">
              <a:off x="7758417" y="11343399"/>
              <a:ext cx="109697" cy="913591"/>
            </a:xfrm>
            <a:prstGeom prst="round2SameRect">
              <a:avLst>
                <a:gd name="adj1" fmla="val 50000"/>
                <a:gd name="adj2"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endParaRPr lang="bg-BG" dirty="0">
                <a:solidFill>
                  <a:schemeClr val="accent2">
                    <a:lumMod val="50000"/>
                  </a:schemeClr>
                </a:solidFill>
                <a:latin typeface="微软雅黑" panose="020B0503020204020204" pitchFamily="34" charset="-122"/>
              </a:endParaRPr>
            </a:p>
          </p:txBody>
        </p:sp>
        <p:sp>
          <p:nvSpPr>
            <p:cNvPr id="94" name="Freeform 222"/>
            <p:cNvSpPr>
              <a:spLocks noEditPoints="1"/>
            </p:cNvSpPr>
            <p:nvPr/>
          </p:nvSpPr>
          <p:spPr bwMode="auto">
            <a:xfrm>
              <a:off x="6746875" y="11454799"/>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accent2">
                    <a:lumMod val="50000"/>
                  </a:schemeClr>
                </a:solidFill>
                <a:latin typeface="微软雅黑" panose="020B0503020204020204" pitchFamily="34" charset="-122"/>
              </a:endParaRPr>
            </a:p>
          </p:txBody>
        </p:sp>
      </p:grpSp>
      <p:grpSp>
        <p:nvGrpSpPr>
          <p:cNvPr id="38" name="Group 37"/>
          <p:cNvGrpSpPr/>
          <p:nvPr/>
        </p:nvGrpSpPr>
        <p:grpSpPr>
          <a:xfrm>
            <a:off x="5619114" y="11116541"/>
            <a:ext cx="15507333" cy="1206448"/>
            <a:chOff x="6763349" y="8475174"/>
            <a:chExt cx="14004080" cy="1206448"/>
          </a:xfrm>
        </p:grpSpPr>
        <p:sp>
          <p:nvSpPr>
            <p:cNvPr id="39" name="TextBox 38"/>
            <p:cNvSpPr txBox="1"/>
            <p:nvPr/>
          </p:nvSpPr>
          <p:spPr>
            <a:xfrm>
              <a:off x="7719190" y="8475174"/>
              <a:ext cx="13048239" cy="1206448"/>
            </a:xfrm>
            <a:prstGeom prst="rect">
              <a:avLst/>
            </a:prstGeom>
            <a:noFill/>
          </p:spPr>
          <p:txBody>
            <a:bodyPr wrap="square" lIns="219419" tIns="109710" rIns="219419" bIns="109710" rtlCol="0">
              <a:spAutoFit/>
            </a:bodyPr>
            <a:lstStyle/>
            <a:p>
              <a:r>
                <a:rPr lang="zh-CN" alt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丰富的</a:t>
              </a:r>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区块链金融服务平台及金融科技技术，定制化</a:t>
              </a:r>
              <a:r>
                <a:rPr lang="zh-CN" alt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的区块链</a:t>
              </a:r>
              <a:r>
                <a:rPr lang="en-US" altLang="zh-CN"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a:t>
              </a:r>
              <a:r>
                <a:rPr lang="zh-CN" alt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数字资产钱包，数字资产</a:t>
              </a:r>
              <a:r>
                <a:rPr lang="zh-CN" altLang="en-US" sz="3200" dirty="0" smtClean="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rPr>
                <a:t>浏览器，以及区块链数据处理</a:t>
              </a:r>
              <a:endParaRPr lang="en-US" sz="3200" dirty="0">
                <a:solidFill>
                  <a:schemeClr val="accent2">
                    <a:lumMod val="50000"/>
                  </a:scheme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40" name="Round Same Side Corner Rectangle 39"/>
            <p:cNvSpPr/>
            <p:nvPr/>
          </p:nvSpPr>
          <p:spPr>
            <a:xfrm rot="10800000" flipH="1">
              <a:off x="7736447" y="8557859"/>
              <a:ext cx="109697" cy="913591"/>
            </a:xfrm>
            <a:prstGeom prst="round2SameRect">
              <a:avLst>
                <a:gd name="adj1" fmla="val 50000"/>
                <a:gd name="adj2" fmla="val 50000"/>
              </a:avLst>
            </a:prstGeom>
            <a:ln/>
          </p:spPr>
          <p:style>
            <a:lnRef idx="1">
              <a:schemeClr val="accent4"/>
            </a:lnRef>
            <a:fillRef idx="3">
              <a:schemeClr val="accent4"/>
            </a:fillRef>
            <a:effectRef idx="2">
              <a:schemeClr val="accent4"/>
            </a:effectRef>
            <a:fontRef idx="minor">
              <a:schemeClr val="lt1"/>
            </a:fontRef>
          </p:style>
          <p:txBody>
            <a:bodyPr lIns="219419" tIns="109710" rIns="219419" bIns="109710" rtlCol="0" anchor="ctr"/>
            <a:lstStyle/>
            <a:p>
              <a:endParaRPr lang="bg-BG" dirty="0">
                <a:solidFill>
                  <a:schemeClr val="accent2">
                    <a:lumMod val="50000"/>
                  </a:schemeClr>
                </a:solidFill>
                <a:latin typeface="微软雅黑" panose="020B0503020204020204" pitchFamily="34" charset="-122"/>
              </a:endParaRPr>
            </a:p>
          </p:txBody>
        </p:sp>
        <p:sp>
          <p:nvSpPr>
            <p:cNvPr id="41" name="Freeform 222"/>
            <p:cNvSpPr>
              <a:spLocks noEditPoints="1"/>
            </p:cNvSpPr>
            <p:nvPr/>
          </p:nvSpPr>
          <p:spPr bwMode="auto">
            <a:xfrm>
              <a:off x="6763349" y="8718798"/>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accent2">
                    <a:lumMod val="50000"/>
                  </a:schemeClr>
                </a:solidFill>
                <a:latin typeface="微软雅黑" panose="020B0503020204020204" pitchFamily="34" charset="-122"/>
              </a:endParaRPr>
            </a:p>
          </p:txBody>
        </p:sp>
      </p:grpSp>
      <p:sp>
        <p:nvSpPr>
          <p:cNvPr id="36" name="TextBox 35"/>
          <p:cNvSpPr txBox="1"/>
          <p:nvPr/>
        </p:nvSpPr>
        <p:spPr>
          <a:xfrm>
            <a:off x="5425099" y="2972115"/>
            <a:ext cx="15110801" cy="1323439"/>
          </a:xfrm>
          <a:prstGeom prst="rect">
            <a:avLst/>
          </a:prstGeom>
          <a:noFill/>
        </p:spPr>
        <p:txBody>
          <a:bodyPr wrap="square" rtlCol="0">
            <a:spAutoFit/>
          </a:bodyPr>
          <a:lstStyle/>
          <a:p>
            <a:r>
              <a:rPr lang="zh-CN" altLang="en-US" sz="4000" b="1" dirty="0" smtClean="0">
                <a:latin typeface="微软雅黑" panose="020B0503020204020204" pitchFamily="34" charset="-122"/>
                <a:cs typeface="Aparajita" panose="020B0604020202020204" pitchFamily="34" charset="0"/>
              </a:rPr>
              <a:t>以区块链技术为核心，实现全新的供应链金融服务，解决中小企业融资难的问题</a:t>
            </a:r>
            <a:r>
              <a:rPr lang="zh-CN" altLang="en-US" sz="4000" b="1" dirty="0">
                <a:latin typeface="微软雅黑" panose="020B0503020204020204" pitchFamily="34" charset="-122"/>
                <a:cs typeface="Aparajita" panose="020B0604020202020204" pitchFamily="34" charset="0"/>
              </a:rPr>
              <a:t>，并逐步实现资产／</a:t>
            </a:r>
            <a:r>
              <a:rPr lang="zh-CN" altLang="en-US" sz="4000" b="1" dirty="0" smtClean="0">
                <a:latin typeface="微软雅黑" panose="020B0503020204020204" pitchFamily="34" charset="-122"/>
                <a:cs typeface="Aparajita" panose="020B0604020202020204" pitchFamily="34" charset="0"/>
              </a:rPr>
              <a:t>财富／地产／基金等金融服务。</a:t>
            </a:r>
            <a:endParaRPr lang="id-ID" sz="4000" b="1" dirty="0">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4643161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5589077" y="1738091"/>
            <a:ext cx="8463276" cy="707886"/>
          </a:xfrm>
          <a:prstGeom prst="rect">
            <a:avLst/>
          </a:prstGeom>
          <a:noFill/>
        </p:spPr>
        <p:txBody>
          <a:bodyPr wrap="square" rtlCol="0">
            <a:spAutoFit/>
          </a:bodyPr>
          <a:lstStyle/>
          <a:p>
            <a:pPr algn="ctr"/>
            <a:r>
              <a:rPr lang="zh-CN" altLang="en-US" sz="4000" dirty="0" smtClean="0"/>
              <a:t>供应链金融区</a:t>
            </a:r>
            <a:r>
              <a:rPr lang="zh-CN" altLang="en-US" sz="4000" dirty="0"/>
              <a:t>块链</a:t>
            </a:r>
            <a:r>
              <a:rPr lang="zh-CN" altLang="en-US" sz="4000" dirty="0" smtClean="0"/>
              <a:t>系统部署拓扑构架</a:t>
            </a:r>
            <a:endParaRPr lang="en-US" altLang="zh-CN" sz="4000" dirty="0"/>
          </a:p>
        </p:txBody>
      </p:sp>
      <p:grpSp>
        <p:nvGrpSpPr>
          <p:cNvPr id="2" name="Group 1"/>
          <p:cNvGrpSpPr/>
          <p:nvPr/>
        </p:nvGrpSpPr>
        <p:grpSpPr>
          <a:xfrm>
            <a:off x="5389900" y="3207765"/>
            <a:ext cx="15315914" cy="7886324"/>
            <a:chOff x="5389900" y="3207765"/>
            <a:chExt cx="15315914" cy="7886324"/>
          </a:xfrm>
        </p:grpSpPr>
        <p:sp>
          <p:nvSpPr>
            <p:cNvPr id="5" name="TextBox 4"/>
            <p:cNvSpPr txBox="1"/>
            <p:nvPr/>
          </p:nvSpPr>
          <p:spPr>
            <a:xfrm>
              <a:off x="14052353" y="9776148"/>
              <a:ext cx="4654535" cy="646331"/>
            </a:xfrm>
            <a:prstGeom prst="rect">
              <a:avLst/>
            </a:prstGeom>
            <a:noFill/>
          </p:spPr>
          <p:txBody>
            <a:bodyPr wrap="square" rtlCol="0">
              <a:spAutoFit/>
            </a:bodyPr>
            <a:lstStyle/>
            <a:p>
              <a:pPr algn="ctr"/>
              <a:r>
                <a:rPr lang="zh-CN" altLang="en-US" dirty="0" smtClean="0"/>
                <a:t>供应链金融区</a:t>
              </a:r>
              <a:r>
                <a:rPr lang="zh-CN" altLang="en-US" dirty="0"/>
                <a:t>块链</a:t>
              </a:r>
              <a:endParaRPr lang="en-US" altLang="zh-CN" dirty="0"/>
            </a:p>
          </p:txBody>
        </p:sp>
        <p:sp>
          <p:nvSpPr>
            <p:cNvPr id="6" name="Oval 5"/>
            <p:cNvSpPr/>
            <p:nvPr/>
          </p:nvSpPr>
          <p:spPr>
            <a:xfrm>
              <a:off x="17784966" y="5590161"/>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7" name="TextBox 6"/>
            <p:cNvSpPr txBox="1"/>
            <p:nvPr/>
          </p:nvSpPr>
          <p:spPr>
            <a:xfrm>
              <a:off x="17878689" y="5869472"/>
              <a:ext cx="800219" cy="461665"/>
            </a:xfrm>
            <a:prstGeom prst="rect">
              <a:avLst/>
            </a:prstGeom>
            <a:noFill/>
          </p:spPr>
          <p:txBody>
            <a:bodyPr wrap="none" rtlCol="0">
              <a:spAutoFit/>
            </a:bodyPr>
            <a:lstStyle/>
            <a:p>
              <a:r>
                <a:rPr lang="zh-CN" altLang="en-US" sz="2400" dirty="0"/>
                <a:t>融资</a:t>
              </a:r>
              <a:endParaRPr lang="en-US" sz="2400" dirty="0"/>
            </a:p>
          </p:txBody>
        </p:sp>
        <p:sp>
          <p:nvSpPr>
            <p:cNvPr id="8" name="Oval 7"/>
            <p:cNvSpPr/>
            <p:nvPr/>
          </p:nvSpPr>
          <p:spPr>
            <a:xfrm>
              <a:off x="14527888" y="8174507"/>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9" name="TextBox 8"/>
            <p:cNvSpPr txBox="1"/>
            <p:nvPr/>
          </p:nvSpPr>
          <p:spPr>
            <a:xfrm>
              <a:off x="14544796" y="8467183"/>
              <a:ext cx="800219" cy="461665"/>
            </a:xfrm>
            <a:prstGeom prst="rect">
              <a:avLst/>
            </a:prstGeom>
            <a:noFill/>
          </p:spPr>
          <p:txBody>
            <a:bodyPr wrap="none" rtlCol="0">
              <a:spAutoFit/>
            </a:bodyPr>
            <a:lstStyle/>
            <a:p>
              <a:r>
                <a:rPr lang="zh-CN" altLang="en-US" sz="2400" dirty="0"/>
                <a:t>节点</a:t>
              </a:r>
              <a:endParaRPr lang="en-US" sz="2400" dirty="0"/>
            </a:p>
          </p:txBody>
        </p:sp>
        <p:sp>
          <p:nvSpPr>
            <p:cNvPr id="10" name="Oval 9"/>
            <p:cNvSpPr/>
            <p:nvPr/>
          </p:nvSpPr>
          <p:spPr>
            <a:xfrm>
              <a:off x="13576818" y="7005807"/>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11" name="TextBox 10"/>
            <p:cNvSpPr txBox="1"/>
            <p:nvPr/>
          </p:nvSpPr>
          <p:spPr>
            <a:xfrm>
              <a:off x="13633945" y="7305206"/>
              <a:ext cx="800219" cy="461665"/>
            </a:xfrm>
            <a:prstGeom prst="rect">
              <a:avLst/>
            </a:prstGeom>
            <a:noFill/>
          </p:spPr>
          <p:txBody>
            <a:bodyPr wrap="none" rtlCol="0">
              <a:spAutoFit/>
            </a:bodyPr>
            <a:lstStyle/>
            <a:p>
              <a:r>
                <a:rPr lang="zh-CN" altLang="en-US" sz="2400" dirty="0"/>
                <a:t>节点</a:t>
              </a:r>
              <a:endParaRPr lang="en-US" sz="2400" dirty="0"/>
            </a:p>
          </p:txBody>
        </p:sp>
        <p:sp>
          <p:nvSpPr>
            <p:cNvPr id="12" name="Oval 11"/>
            <p:cNvSpPr/>
            <p:nvPr/>
          </p:nvSpPr>
          <p:spPr>
            <a:xfrm>
              <a:off x="13576818" y="5405519"/>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13" name="TextBox 12"/>
            <p:cNvSpPr txBox="1"/>
            <p:nvPr/>
          </p:nvSpPr>
          <p:spPr>
            <a:xfrm>
              <a:off x="13652243" y="5668412"/>
              <a:ext cx="800219" cy="461665"/>
            </a:xfrm>
            <a:prstGeom prst="rect">
              <a:avLst/>
            </a:prstGeom>
            <a:noFill/>
          </p:spPr>
          <p:txBody>
            <a:bodyPr wrap="none" rtlCol="0">
              <a:spAutoFit/>
            </a:bodyPr>
            <a:lstStyle/>
            <a:p>
              <a:r>
                <a:rPr lang="zh-CN" altLang="en-US" sz="2400" dirty="0"/>
                <a:t>节点</a:t>
              </a:r>
              <a:endParaRPr lang="en-US" sz="2400" dirty="0"/>
            </a:p>
          </p:txBody>
        </p:sp>
        <p:sp>
          <p:nvSpPr>
            <p:cNvPr id="14" name="Oval 13"/>
            <p:cNvSpPr/>
            <p:nvPr/>
          </p:nvSpPr>
          <p:spPr>
            <a:xfrm>
              <a:off x="15032400" y="4317865"/>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15" name="TextBox 14"/>
            <p:cNvSpPr txBox="1"/>
            <p:nvPr/>
          </p:nvSpPr>
          <p:spPr>
            <a:xfrm>
              <a:off x="15054947" y="4593328"/>
              <a:ext cx="800219" cy="461665"/>
            </a:xfrm>
            <a:prstGeom prst="rect">
              <a:avLst/>
            </a:prstGeom>
            <a:noFill/>
          </p:spPr>
          <p:txBody>
            <a:bodyPr wrap="none" rtlCol="0">
              <a:spAutoFit/>
            </a:bodyPr>
            <a:lstStyle/>
            <a:p>
              <a:r>
                <a:rPr lang="zh-CN" altLang="en-US" sz="2400" dirty="0"/>
                <a:t>节点</a:t>
              </a:r>
              <a:endParaRPr lang="en-US" sz="2400" dirty="0"/>
            </a:p>
          </p:txBody>
        </p:sp>
        <p:sp>
          <p:nvSpPr>
            <p:cNvPr id="16" name="Oval 15"/>
            <p:cNvSpPr/>
            <p:nvPr/>
          </p:nvSpPr>
          <p:spPr>
            <a:xfrm>
              <a:off x="16050370" y="8338553"/>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17" name="TextBox 16"/>
            <p:cNvSpPr txBox="1"/>
            <p:nvPr/>
          </p:nvSpPr>
          <p:spPr>
            <a:xfrm>
              <a:off x="16104205" y="8640879"/>
              <a:ext cx="800219" cy="461665"/>
            </a:xfrm>
            <a:prstGeom prst="rect">
              <a:avLst/>
            </a:prstGeom>
            <a:noFill/>
          </p:spPr>
          <p:txBody>
            <a:bodyPr wrap="none" rtlCol="0">
              <a:spAutoFit/>
            </a:bodyPr>
            <a:lstStyle/>
            <a:p>
              <a:r>
                <a:rPr lang="zh-CN" altLang="en-US" sz="2400" dirty="0"/>
                <a:t>节点</a:t>
              </a:r>
              <a:endParaRPr lang="en-US" sz="2400" dirty="0"/>
            </a:p>
          </p:txBody>
        </p:sp>
        <p:sp>
          <p:nvSpPr>
            <p:cNvPr id="18" name="Rectangle 17"/>
            <p:cNvSpPr/>
            <p:nvPr/>
          </p:nvSpPr>
          <p:spPr>
            <a:xfrm rot="1902744">
              <a:off x="17128977" y="4691452"/>
              <a:ext cx="1212984" cy="584775"/>
            </a:xfrm>
            <a:prstGeom prst="rect">
              <a:avLst/>
            </a:prstGeom>
          </p:spPr>
          <p:txBody>
            <a:bodyPr wrap="square">
              <a:spAutoFit/>
            </a:bodyPr>
            <a:lstStyle/>
            <a:p>
              <a:pPr algn="ctr"/>
              <a:r>
                <a:rPr lang="mr-IN" altLang="zh-CN" sz="3200" dirty="0">
                  <a:latin typeface="+mn-ea"/>
                </a:rPr>
                <a:t>…</a:t>
              </a:r>
              <a:endParaRPr lang="zh-CN" altLang="en-US" sz="3200" dirty="0">
                <a:latin typeface="+mn-ea"/>
              </a:endParaRPr>
            </a:p>
          </p:txBody>
        </p:sp>
        <p:sp>
          <p:nvSpPr>
            <p:cNvPr id="19" name="Document 18"/>
            <p:cNvSpPr/>
            <p:nvPr/>
          </p:nvSpPr>
          <p:spPr>
            <a:xfrm>
              <a:off x="16539650" y="5214148"/>
              <a:ext cx="461790" cy="608784"/>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20" name="TextBox 19"/>
            <p:cNvSpPr txBox="1"/>
            <p:nvPr/>
          </p:nvSpPr>
          <p:spPr>
            <a:xfrm>
              <a:off x="16142703" y="4502507"/>
              <a:ext cx="1415772" cy="461665"/>
            </a:xfrm>
            <a:prstGeom prst="rect">
              <a:avLst/>
            </a:prstGeom>
            <a:noFill/>
          </p:spPr>
          <p:txBody>
            <a:bodyPr wrap="none" rtlCol="0">
              <a:spAutoFit/>
            </a:bodyPr>
            <a:lstStyle/>
            <a:p>
              <a:pPr algn="ctr"/>
              <a:r>
                <a:rPr lang="zh-CN" altLang="en-US" sz="2400" dirty="0"/>
                <a:t>公共账本</a:t>
              </a:r>
              <a:endParaRPr lang="en-US" sz="2400" dirty="0"/>
            </a:p>
          </p:txBody>
        </p:sp>
        <p:sp>
          <p:nvSpPr>
            <p:cNvPr id="21" name="Oval 20"/>
            <p:cNvSpPr/>
            <p:nvPr/>
          </p:nvSpPr>
          <p:spPr>
            <a:xfrm>
              <a:off x="17403154" y="7750109"/>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22" name="TextBox 21"/>
            <p:cNvSpPr txBox="1"/>
            <p:nvPr/>
          </p:nvSpPr>
          <p:spPr>
            <a:xfrm>
              <a:off x="17460282" y="8068202"/>
              <a:ext cx="800219" cy="461665"/>
            </a:xfrm>
            <a:prstGeom prst="rect">
              <a:avLst/>
            </a:prstGeom>
            <a:noFill/>
          </p:spPr>
          <p:txBody>
            <a:bodyPr wrap="none" rtlCol="0">
              <a:spAutoFit/>
            </a:bodyPr>
            <a:lstStyle/>
            <a:p>
              <a:r>
                <a:rPr lang="zh-CN" altLang="en-US" sz="2400" dirty="0"/>
                <a:t>节点</a:t>
              </a:r>
              <a:endParaRPr lang="en-US" sz="2400" dirty="0"/>
            </a:p>
          </p:txBody>
        </p:sp>
        <p:cxnSp>
          <p:nvCxnSpPr>
            <p:cNvPr id="24" name="Straight Arrow Connector 23"/>
            <p:cNvCxnSpPr>
              <a:stCxn id="14" idx="4"/>
              <a:endCxn id="16" idx="0"/>
            </p:cNvCxnSpPr>
            <p:nvPr/>
          </p:nvCxnSpPr>
          <p:spPr>
            <a:xfrm>
              <a:off x="15507936" y="5350399"/>
              <a:ext cx="1017970" cy="298815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6"/>
              <a:endCxn id="6" idx="2"/>
            </p:cNvCxnSpPr>
            <p:nvPr/>
          </p:nvCxnSpPr>
          <p:spPr>
            <a:xfrm>
              <a:off x="14527888" y="5921786"/>
              <a:ext cx="3257078" cy="18464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0" idx="6"/>
              <a:endCxn id="6" idx="3"/>
            </p:cNvCxnSpPr>
            <p:nvPr/>
          </p:nvCxnSpPr>
          <p:spPr>
            <a:xfrm flipV="1">
              <a:off x="14527888" y="6471484"/>
              <a:ext cx="3396359" cy="10505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8" idx="7"/>
              <a:endCxn id="6" idx="3"/>
            </p:cNvCxnSpPr>
            <p:nvPr/>
          </p:nvCxnSpPr>
          <p:spPr>
            <a:xfrm flipV="1">
              <a:off x="15339677" y="6471482"/>
              <a:ext cx="2584568" cy="18542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1" idx="1"/>
              <a:endCxn id="14" idx="4"/>
            </p:cNvCxnSpPr>
            <p:nvPr/>
          </p:nvCxnSpPr>
          <p:spPr>
            <a:xfrm flipH="1" flipV="1">
              <a:off x="15507936" y="5350399"/>
              <a:ext cx="2034498" cy="255092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10" idx="7"/>
            </p:cNvCxnSpPr>
            <p:nvPr/>
          </p:nvCxnSpPr>
          <p:spPr>
            <a:xfrm flipH="1">
              <a:off x="14388607" y="5704918"/>
              <a:ext cx="1181295" cy="14521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4307838" y="5056504"/>
              <a:ext cx="724562" cy="53365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4"/>
              <a:endCxn id="10" idx="0"/>
            </p:cNvCxnSpPr>
            <p:nvPr/>
          </p:nvCxnSpPr>
          <p:spPr>
            <a:xfrm>
              <a:off x="14052353" y="6438053"/>
              <a:ext cx="0" cy="56775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0" idx="5"/>
            </p:cNvCxnSpPr>
            <p:nvPr/>
          </p:nvCxnSpPr>
          <p:spPr>
            <a:xfrm>
              <a:off x="14388608" y="7887128"/>
              <a:ext cx="402010" cy="4720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6" idx="4"/>
              <a:endCxn id="21" idx="0"/>
            </p:cNvCxnSpPr>
            <p:nvPr/>
          </p:nvCxnSpPr>
          <p:spPr>
            <a:xfrm flipH="1">
              <a:off x="17878689" y="6622695"/>
              <a:ext cx="381812" cy="112741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5" name="Can 54"/>
            <p:cNvSpPr/>
            <p:nvPr/>
          </p:nvSpPr>
          <p:spPr>
            <a:xfrm>
              <a:off x="9446921" y="5281527"/>
              <a:ext cx="1427356" cy="133274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56" name="Folded Corner 55"/>
            <p:cNvSpPr/>
            <p:nvPr/>
          </p:nvSpPr>
          <p:spPr>
            <a:xfrm>
              <a:off x="11476056" y="5149777"/>
              <a:ext cx="548150" cy="625026"/>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57" name="TextBox 56"/>
            <p:cNvSpPr txBox="1"/>
            <p:nvPr/>
          </p:nvSpPr>
          <p:spPr>
            <a:xfrm>
              <a:off x="13076576" y="3207765"/>
              <a:ext cx="2646878" cy="461665"/>
            </a:xfrm>
            <a:prstGeom prst="rect">
              <a:avLst/>
            </a:prstGeom>
            <a:noFill/>
          </p:spPr>
          <p:txBody>
            <a:bodyPr wrap="none" rtlCol="0">
              <a:spAutoFit/>
            </a:bodyPr>
            <a:lstStyle/>
            <a:p>
              <a:pPr algn="ctr"/>
              <a:r>
                <a:rPr lang="zh-CN" altLang="en-US" sz="2400" dirty="0" smtClean="0"/>
                <a:t>核心企业共识</a:t>
              </a:r>
              <a:r>
                <a:rPr lang="zh-CN" altLang="en-US" sz="2400" dirty="0"/>
                <a:t>节点</a:t>
              </a:r>
              <a:endParaRPr lang="en-US" sz="2400" dirty="0"/>
            </a:p>
          </p:txBody>
        </p:sp>
        <p:sp>
          <p:nvSpPr>
            <p:cNvPr id="58" name="Cube 57"/>
            <p:cNvSpPr/>
            <p:nvPr/>
          </p:nvSpPr>
          <p:spPr>
            <a:xfrm>
              <a:off x="9911364" y="8948828"/>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62" name="TextBox 61"/>
            <p:cNvSpPr txBox="1"/>
            <p:nvPr/>
          </p:nvSpPr>
          <p:spPr>
            <a:xfrm>
              <a:off x="9427588" y="7885742"/>
              <a:ext cx="1980029" cy="523220"/>
            </a:xfrm>
            <a:prstGeom prst="rect">
              <a:avLst/>
            </a:prstGeom>
            <a:noFill/>
          </p:spPr>
          <p:txBody>
            <a:bodyPr wrap="none" rtlCol="0">
              <a:spAutoFit/>
            </a:bodyPr>
            <a:lstStyle/>
            <a:p>
              <a:r>
                <a:rPr lang="zh-CN" altLang="en-US" sz="2800" dirty="0"/>
                <a:t>大数据平台</a:t>
              </a:r>
              <a:endParaRPr lang="en-US" sz="2800" dirty="0"/>
            </a:p>
          </p:txBody>
        </p:sp>
        <p:sp>
          <p:nvSpPr>
            <p:cNvPr id="63" name="Cube 62"/>
            <p:cNvSpPr/>
            <p:nvPr/>
          </p:nvSpPr>
          <p:spPr>
            <a:xfrm>
              <a:off x="10405078" y="8950718"/>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64" name="Cube 63"/>
            <p:cNvSpPr/>
            <p:nvPr/>
          </p:nvSpPr>
          <p:spPr>
            <a:xfrm>
              <a:off x="9911364" y="8392938"/>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65" name="Cube 64"/>
            <p:cNvSpPr/>
            <p:nvPr/>
          </p:nvSpPr>
          <p:spPr>
            <a:xfrm>
              <a:off x="10405078" y="8394828"/>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66" name="Cube 65"/>
            <p:cNvSpPr/>
            <p:nvPr/>
          </p:nvSpPr>
          <p:spPr>
            <a:xfrm>
              <a:off x="9743002" y="9207040"/>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67" name="Cube 66"/>
            <p:cNvSpPr/>
            <p:nvPr/>
          </p:nvSpPr>
          <p:spPr>
            <a:xfrm>
              <a:off x="10236716" y="9208930"/>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68" name="Cube 67"/>
            <p:cNvSpPr/>
            <p:nvPr/>
          </p:nvSpPr>
          <p:spPr>
            <a:xfrm>
              <a:off x="9743002" y="8651150"/>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69" name="Cube 68"/>
            <p:cNvSpPr/>
            <p:nvPr/>
          </p:nvSpPr>
          <p:spPr>
            <a:xfrm>
              <a:off x="10236716" y="8653040"/>
              <a:ext cx="650706" cy="71829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70" name="TextBox 69"/>
            <p:cNvSpPr txBox="1"/>
            <p:nvPr/>
          </p:nvSpPr>
          <p:spPr>
            <a:xfrm>
              <a:off x="9178767" y="4618645"/>
              <a:ext cx="1980029" cy="523220"/>
            </a:xfrm>
            <a:prstGeom prst="rect">
              <a:avLst/>
            </a:prstGeom>
            <a:noFill/>
          </p:spPr>
          <p:txBody>
            <a:bodyPr wrap="none" rtlCol="0">
              <a:spAutoFit/>
            </a:bodyPr>
            <a:lstStyle/>
            <a:p>
              <a:r>
                <a:rPr lang="zh-CN" altLang="en-US" sz="2800" dirty="0"/>
                <a:t>关系型数据</a:t>
              </a:r>
              <a:endParaRPr lang="en-US" sz="2800" dirty="0"/>
            </a:p>
          </p:txBody>
        </p:sp>
        <p:cxnSp>
          <p:nvCxnSpPr>
            <p:cNvPr id="72" name="Elbow Connector 71"/>
            <p:cNvCxnSpPr>
              <a:stCxn id="10" idx="2"/>
              <a:endCxn id="55" idx="4"/>
            </p:cNvCxnSpPr>
            <p:nvPr/>
          </p:nvCxnSpPr>
          <p:spPr>
            <a:xfrm rot="10800000">
              <a:off x="10874277" y="5947903"/>
              <a:ext cx="2702540" cy="1574174"/>
            </a:xfrm>
            <a:prstGeom prst="bentConnector3">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11" idx="1"/>
              <a:endCxn id="63" idx="5"/>
            </p:cNvCxnSpPr>
            <p:nvPr/>
          </p:nvCxnSpPr>
          <p:spPr>
            <a:xfrm rot="10800000" flipV="1">
              <a:off x="11055785" y="7536038"/>
              <a:ext cx="2578161" cy="1692489"/>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0" name="Folded Corner 79"/>
            <p:cNvSpPr/>
            <p:nvPr/>
          </p:nvSpPr>
          <p:spPr>
            <a:xfrm>
              <a:off x="11919014" y="9350279"/>
              <a:ext cx="548150" cy="625026"/>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81" name="TextBox 80"/>
            <p:cNvSpPr txBox="1"/>
            <p:nvPr/>
          </p:nvSpPr>
          <p:spPr>
            <a:xfrm>
              <a:off x="11535957" y="8834347"/>
              <a:ext cx="800219" cy="461665"/>
            </a:xfrm>
            <a:prstGeom prst="rect">
              <a:avLst/>
            </a:prstGeom>
            <a:noFill/>
          </p:spPr>
          <p:txBody>
            <a:bodyPr wrap="none" rtlCol="0">
              <a:spAutoFit/>
            </a:bodyPr>
            <a:lstStyle/>
            <a:p>
              <a:pPr algn="ctr"/>
              <a:r>
                <a:rPr lang="zh-CN" altLang="en-US" sz="2400" dirty="0"/>
                <a:t>数据</a:t>
              </a:r>
              <a:endParaRPr lang="en-US" sz="2400" dirty="0"/>
            </a:p>
          </p:txBody>
        </p:sp>
        <p:sp>
          <p:nvSpPr>
            <p:cNvPr id="82" name="TextBox 81"/>
            <p:cNvSpPr txBox="1"/>
            <p:nvPr/>
          </p:nvSpPr>
          <p:spPr>
            <a:xfrm>
              <a:off x="11518903" y="4595779"/>
              <a:ext cx="800219" cy="461665"/>
            </a:xfrm>
            <a:prstGeom prst="rect">
              <a:avLst/>
            </a:prstGeom>
            <a:noFill/>
          </p:spPr>
          <p:txBody>
            <a:bodyPr wrap="none" rtlCol="0">
              <a:spAutoFit/>
            </a:bodyPr>
            <a:lstStyle/>
            <a:p>
              <a:pPr algn="ctr"/>
              <a:r>
                <a:rPr lang="zh-CN" altLang="en-US" sz="2400" dirty="0"/>
                <a:t>数据</a:t>
              </a:r>
              <a:endParaRPr lang="en-US" sz="2400" dirty="0"/>
            </a:p>
          </p:txBody>
        </p:sp>
        <p:sp>
          <p:nvSpPr>
            <p:cNvPr id="83" name="Rounded Rectangle 82"/>
            <p:cNvSpPr/>
            <p:nvPr/>
          </p:nvSpPr>
          <p:spPr>
            <a:xfrm>
              <a:off x="5604386" y="4882420"/>
              <a:ext cx="3443718" cy="2862028"/>
            </a:xfrm>
            <a:prstGeom prst="roundRect">
              <a:avLst>
                <a:gd name="adj" fmla="val 8921"/>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7200"/>
            </a:p>
          </p:txBody>
        </p:sp>
        <p:sp>
          <p:nvSpPr>
            <p:cNvPr id="84" name="TextBox 83"/>
            <p:cNvSpPr txBox="1"/>
            <p:nvPr/>
          </p:nvSpPr>
          <p:spPr>
            <a:xfrm>
              <a:off x="5389900" y="5214148"/>
              <a:ext cx="3872686" cy="2308324"/>
            </a:xfrm>
            <a:prstGeom prst="rect">
              <a:avLst/>
            </a:prstGeom>
            <a:noFill/>
          </p:spPr>
          <p:txBody>
            <a:bodyPr wrap="square" rtlCol="0">
              <a:spAutoFit/>
            </a:bodyPr>
            <a:lstStyle/>
            <a:p>
              <a:pPr algn="ctr"/>
              <a:r>
                <a:rPr lang="zh-CN" altLang="en-US" dirty="0" smtClean="0">
                  <a:solidFill>
                    <a:schemeClr val="bg1"/>
                  </a:solidFill>
                </a:rPr>
                <a:t>供应链金融</a:t>
              </a:r>
              <a:endParaRPr lang="en-US" altLang="zh-CN" dirty="0" smtClean="0">
                <a:solidFill>
                  <a:schemeClr val="bg1"/>
                </a:solidFill>
              </a:endParaRPr>
            </a:p>
            <a:p>
              <a:pPr algn="ctr"/>
              <a:r>
                <a:rPr lang="zh-CN" altLang="en-US" dirty="0" smtClean="0">
                  <a:solidFill>
                    <a:schemeClr val="bg1"/>
                  </a:solidFill>
                </a:rPr>
                <a:t>（含资管）</a:t>
              </a:r>
              <a:endParaRPr lang="en-US" altLang="zh-CN" dirty="0">
                <a:solidFill>
                  <a:schemeClr val="bg1"/>
                </a:solidFill>
              </a:endParaRPr>
            </a:p>
            <a:p>
              <a:pPr algn="ctr"/>
              <a:r>
                <a:rPr lang="en-US" altLang="zh-CN" dirty="0">
                  <a:solidFill>
                    <a:schemeClr val="bg1"/>
                  </a:solidFill>
                </a:rPr>
                <a:t>MIS/ERP/CRM</a:t>
              </a:r>
            </a:p>
            <a:p>
              <a:pPr algn="ctr"/>
              <a:r>
                <a:rPr lang="zh-CN" altLang="en-US" dirty="0">
                  <a:solidFill>
                    <a:schemeClr val="bg1"/>
                  </a:solidFill>
                </a:rPr>
                <a:t>核心系统</a:t>
              </a:r>
              <a:endParaRPr lang="en-US" altLang="zh-CN" dirty="0">
                <a:solidFill>
                  <a:schemeClr val="bg1"/>
                </a:solidFill>
              </a:endParaRPr>
            </a:p>
          </p:txBody>
        </p:sp>
        <p:cxnSp>
          <p:nvCxnSpPr>
            <p:cNvPr id="85" name="Straight Arrow Connector 84"/>
            <p:cNvCxnSpPr>
              <a:stCxn id="55" idx="2"/>
            </p:cNvCxnSpPr>
            <p:nvPr/>
          </p:nvCxnSpPr>
          <p:spPr>
            <a:xfrm flipH="1">
              <a:off x="8880193" y="5947901"/>
              <a:ext cx="566728" cy="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8" name="Elbow Connector 87"/>
            <p:cNvCxnSpPr>
              <a:endCxn id="83" idx="2"/>
            </p:cNvCxnSpPr>
            <p:nvPr/>
          </p:nvCxnSpPr>
          <p:spPr>
            <a:xfrm rot="10800000">
              <a:off x="7326245" y="7744451"/>
              <a:ext cx="2416756" cy="1665462"/>
            </a:xfrm>
            <a:prstGeom prst="bentConnector2">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92" name="Rounded Rectangle 91"/>
            <p:cNvSpPr/>
            <p:nvPr/>
          </p:nvSpPr>
          <p:spPr>
            <a:xfrm>
              <a:off x="6371174" y="3484764"/>
              <a:ext cx="1910138" cy="5877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dirty="0"/>
                <a:t>系统用户</a:t>
              </a:r>
              <a:endParaRPr lang="en-US" sz="2400" dirty="0"/>
            </a:p>
          </p:txBody>
        </p:sp>
        <p:sp>
          <p:nvSpPr>
            <p:cNvPr id="93" name="Up-Down Arrow 92"/>
            <p:cNvSpPr/>
            <p:nvPr/>
          </p:nvSpPr>
          <p:spPr>
            <a:xfrm>
              <a:off x="7116337" y="4141996"/>
              <a:ext cx="419812" cy="107722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sp>
          <p:nvSpPr>
            <p:cNvPr id="94" name="Folded Corner 93"/>
            <p:cNvSpPr/>
            <p:nvPr/>
          </p:nvSpPr>
          <p:spPr>
            <a:xfrm>
              <a:off x="11750130" y="9442353"/>
              <a:ext cx="548150" cy="625026"/>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95" name="Folded Corner 94"/>
            <p:cNvSpPr/>
            <p:nvPr/>
          </p:nvSpPr>
          <p:spPr>
            <a:xfrm>
              <a:off x="11365098" y="5349475"/>
              <a:ext cx="548150" cy="625026"/>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96" name="Document 95"/>
            <p:cNvSpPr/>
            <p:nvPr/>
          </p:nvSpPr>
          <p:spPr>
            <a:xfrm>
              <a:off x="16324158" y="5313002"/>
              <a:ext cx="461790" cy="608784"/>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97" name="TextBox 96"/>
            <p:cNvSpPr txBox="1"/>
            <p:nvPr/>
          </p:nvSpPr>
          <p:spPr>
            <a:xfrm>
              <a:off x="12067441" y="7897382"/>
              <a:ext cx="2031325" cy="830997"/>
            </a:xfrm>
            <a:prstGeom prst="rect">
              <a:avLst/>
            </a:prstGeom>
            <a:noFill/>
          </p:spPr>
          <p:txBody>
            <a:bodyPr wrap="none" rtlCol="0">
              <a:spAutoFit/>
            </a:bodyPr>
            <a:lstStyle/>
            <a:p>
              <a:pPr algn="ctr"/>
              <a:r>
                <a:rPr lang="zh-CN" altLang="en-US" sz="2400" dirty="0"/>
                <a:t>区块链</a:t>
              </a:r>
              <a:endParaRPr lang="en-US" altLang="zh-CN" sz="2400" dirty="0"/>
            </a:p>
            <a:p>
              <a:pPr algn="ctr"/>
              <a:r>
                <a:rPr lang="zh-CN" altLang="en-US" sz="2400" dirty="0" smtClean="0"/>
                <a:t>数据读写引擎</a:t>
              </a:r>
              <a:endParaRPr lang="en-US" sz="2400" dirty="0"/>
            </a:p>
          </p:txBody>
        </p:sp>
        <p:cxnSp>
          <p:nvCxnSpPr>
            <p:cNvPr id="102" name="Straight Arrow Connector 101"/>
            <p:cNvCxnSpPr>
              <a:stCxn id="57" idx="2"/>
              <a:endCxn id="14" idx="1"/>
            </p:cNvCxnSpPr>
            <p:nvPr/>
          </p:nvCxnSpPr>
          <p:spPr>
            <a:xfrm>
              <a:off x="14400015" y="3669430"/>
              <a:ext cx="771666" cy="79964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3" name="Cube 102"/>
            <p:cNvSpPr/>
            <p:nvPr/>
          </p:nvSpPr>
          <p:spPr>
            <a:xfrm>
              <a:off x="12003206" y="7190448"/>
              <a:ext cx="590146" cy="628088"/>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7200"/>
            </a:p>
          </p:txBody>
        </p:sp>
        <p:sp>
          <p:nvSpPr>
            <p:cNvPr id="61" name="TextBox 60"/>
            <p:cNvSpPr txBox="1"/>
            <p:nvPr/>
          </p:nvSpPr>
          <p:spPr>
            <a:xfrm>
              <a:off x="5412616" y="9893760"/>
              <a:ext cx="4319016" cy="1200329"/>
            </a:xfrm>
            <a:prstGeom prst="rect">
              <a:avLst/>
            </a:prstGeom>
            <a:noFill/>
          </p:spPr>
          <p:txBody>
            <a:bodyPr wrap="square" rtlCol="0">
              <a:spAutoFit/>
            </a:bodyPr>
            <a:lstStyle/>
            <a:p>
              <a:pPr algn="ctr"/>
              <a:r>
                <a:rPr lang="zh-CN" altLang="en-US" dirty="0" smtClean="0"/>
                <a:t>供应链金融传统系统集成</a:t>
              </a:r>
              <a:endParaRPr lang="en-US" altLang="zh-CN" dirty="0"/>
            </a:p>
          </p:txBody>
        </p:sp>
        <p:sp>
          <p:nvSpPr>
            <p:cNvPr id="71" name="TextBox 70"/>
            <p:cNvSpPr txBox="1"/>
            <p:nvPr/>
          </p:nvSpPr>
          <p:spPr>
            <a:xfrm>
              <a:off x="12870604" y="4540835"/>
              <a:ext cx="1723549" cy="461665"/>
            </a:xfrm>
            <a:prstGeom prst="rect">
              <a:avLst/>
            </a:prstGeom>
            <a:noFill/>
          </p:spPr>
          <p:txBody>
            <a:bodyPr wrap="none" rtlCol="0">
              <a:spAutoFit/>
            </a:bodyPr>
            <a:lstStyle/>
            <a:p>
              <a:pPr algn="ctr"/>
              <a:r>
                <a:rPr lang="zh-CN" altLang="en-US" sz="2400" smtClean="0"/>
                <a:t>供应商节点</a:t>
              </a:r>
              <a:endParaRPr lang="en-US" sz="2400" dirty="0"/>
            </a:p>
          </p:txBody>
        </p:sp>
        <p:cxnSp>
          <p:nvCxnSpPr>
            <p:cNvPr id="74" name="Straight Arrow Connector 73"/>
            <p:cNvCxnSpPr>
              <a:endCxn id="12" idx="0"/>
            </p:cNvCxnSpPr>
            <p:nvPr/>
          </p:nvCxnSpPr>
          <p:spPr>
            <a:xfrm>
              <a:off x="13695285" y="4964642"/>
              <a:ext cx="357068" cy="44087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5" name="TextBox 74"/>
            <p:cNvSpPr txBox="1"/>
            <p:nvPr/>
          </p:nvSpPr>
          <p:spPr>
            <a:xfrm>
              <a:off x="18624796" y="5149777"/>
              <a:ext cx="2081018" cy="461665"/>
            </a:xfrm>
            <a:prstGeom prst="rect">
              <a:avLst/>
            </a:prstGeom>
            <a:noFill/>
          </p:spPr>
          <p:txBody>
            <a:bodyPr wrap="none" rtlCol="0">
              <a:spAutoFit/>
            </a:bodyPr>
            <a:lstStyle/>
            <a:p>
              <a:pPr algn="ctr"/>
              <a:r>
                <a:rPr lang="zh-CN" altLang="en-US" sz="2400" dirty="0" smtClean="0"/>
                <a:t>金融企业节点</a:t>
              </a:r>
              <a:endParaRPr lang="en-US" sz="2400" dirty="0"/>
            </a:p>
          </p:txBody>
        </p:sp>
        <p:cxnSp>
          <p:nvCxnSpPr>
            <p:cNvPr id="76" name="Straight Arrow Connector 75"/>
            <p:cNvCxnSpPr>
              <a:endCxn id="6" idx="6"/>
            </p:cNvCxnSpPr>
            <p:nvPr/>
          </p:nvCxnSpPr>
          <p:spPr>
            <a:xfrm flipH="1">
              <a:off x="18736036" y="5668412"/>
              <a:ext cx="785989" cy="43801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7" name="TextBox 76"/>
            <p:cNvSpPr txBox="1"/>
            <p:nvPr/>
          </p:nvSpPr>
          <p:spPr>
            <a:xfrm>
              <a:off x="18646256" y="7024605"/>
              <a:ext cx="1415772" cy="461665"/>
            </a:xfrm>
            <a:prstGeom prst="rect">
              <a:avLst/>
            </a:prstGeom>
            <a:noFill/>
          </p:spPr>
          <p:txBody>
            <a:bodyPr wrap="none" rtlCol="0">
              <a:spAutoFit/>
            </a:bodyPr>
            <a:lstStyle/>
            <a:p>
              <a:pPr algn="ctr"/>
              <a:r>
                <a:rPr lang="zh-CN" altLang="en-US" sz="2400" dirty="0" smtClean="0"/>
                <a:t>保理节点</a:t>
              </a:r>
              <a:endParaRPr lang="en-US" sz="2400" dirty="0"/>
            </a:p>
          </p:txBody>
        </p:sp>
        <p:cxnSp>
          <p:nvCxnSpPr>
            <p:cNvPr id="78" name="Straight Arrow Connector 77"/>
            <p:cNvCxnSpPr>
              <a:endCxn id="21" idx="7"/>
            </p:cNvCxnSpPr>
            <p:nvPr/>
          </p:nvCxnSpPr>
          <p:spPr>
            <a:xfrm flipH="1">
              <a:off x="18214943" y="7497052"/>
              <a:ext cx="802848" cy="40426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6" name="Straight Arrow Connector 85"/>
            <p:cNvCxnSpPr>
              <a:stCxn id="8" idx="6"/>
              <a:endCxn id="16" idx="2"/>
            </p:cNvCxnSpPr>
            <p:nvPr/>
          </p:nvCxnSpPr>
          <p:spPr>
            <a:xfrm>
              <a:off x="15478958" y="8690774"/>
              <a:ext cx="571412" cy="16404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16" idx="6"/>
              <a:endCxn id="21" idx="3"/>
            </p:cNvCxnSpPr>
            <p:nvPr/>
          </p:nvCxnSpPr>
          <p:spPr>
            <a:xfrm flipV="1">
              <a:off x="17001440" y="8631432"/>
              <a:ext cx="540995" cy="2233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11820051" y="6674516"/>
              <a:ext cx="1723549" cy="461665"/>
            </a:xfrm>
            <a:prstGeom prst="rect">
              <a:avLst/>
            </a:prstGeom>
            <a:noFill/>
          </p:spPr>
          <p:txBody>
            <a:bodyPr wrap="none" rtlCol="0">
              <a:spAutoFit/>
            </a:bodyPr>
            <a:lstStyle/>
            <a:p>
              <a:pPr algn="ctr"/>
              <a:r>
                <a:rPr lang="zh-CN" altLang="en-US" sz="2400" dirty="0" smtClean="0"/>
                <a:t>区块链网关</a:t>
              </a:r>
              <a:endParaRPr lang="en-US" sz="2400" dirty="0"/>
            </a:p>
          </p:txBody>
        </p:sp>
      </p:grpSp>
      <p:sp>
        <p:nvSpPr>
          <p:cNvPr id="47" name="Left-Right Arrow 46"/>
          <p:cNvSpPr/>
          <p:nvPr/>
        </p:nvSpPr>
        <p:spPr>
          <a:xfrm>
            <a:off x="12679450" y="7305206"/>
            <a:ext cx="706213" cy="439242"/>
          </a:xfrm>
          <a:prstGeom prst="lef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018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00266" y="1952582"/>
            <a:ext cx="15465606" cy="8292917"/>
            <a:chOff x="4700266" y="1952582"/>
            <a:chExt cx="15465606" cy="8292917"/>
          </a:xfrm>
        </p:grpSpPr>
        <p:grpSp>
          <p:nvGrpSpPr>
            <p:cNvPr id="2" name="Group 1"/>
            <p:cNvGrpSpPr/>
            <p:nvPr/>
          </p:nvGrpSpPr>
          <p:grpSpPr>
            <a:xfrm>
              <a:off x="4933962" y="1952582"/>
              <a:ext cx="15231910" cy="8292917"/>
              <a:chOff x="4933962" y="1952582"/>
              <a:chExt cx="15231910" cy="8292917"/>
            </a:xfrm>
          </p:grpSpPr>
          <p:sp>
            <p:nvSpPr>
              <p:cNvPr id="5" name="Rounded Rectangle 4"/>
              <p:cNvSpPr/>
              <p:nvPr/>
            </p:nvSpPr>
            <p:spPr>
              <a:xfrm>
                <a:off x="9383949" y="7130498"/>
                <a:ext cx="2265596" cy="1007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a:t>金融平台</a:t>
                </a:r>
                <a:endParaRPr lang="en-US" sz="3200" dirty="0"/>
              </a:p>
            </p:txBody>
          </p:sp>
          <p:sp>
            <p:nvSpPr>
              <p:cNvPr id="6" name="Rounded Rectangle 5"/>
              <p:cNvSpPr/>
              <p:nvPr/>
            </p:nvSpPr>
            <p:spPr>
              <a:xfrm>
                <a:off x="13372185" y="7130498"/>
                <a:ext cx="1721224" cy="10076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t>共识节点</a:t>
                </a:r>
                <a:endParaRPr lang="en-US" sz="2800" dirty="0"/>
              </a:p>
            </p:txBody>
          </p:sp>
          <p:cxnSp>
            <p:nvCxnSpPr>
              <p:cNvPr id="9" name="Curved Connector 8"/>
              <p:cNvCxnSpPr>
                <a:stCxn id="6" idx="0"/>
              </p:cNvCxnSpPr>
              <p:nvPr/>
            </p:nvCxnSpPr>
            <p:spPr>
              <a:xfrm rot="16200000" flipV="1">
                <a:off x="12589773" y="5487473"/>
                <a:ext cx="1428368" cy="1857682"/>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2"/>
              <p:cNvCxnSpPr>
                <a:stCxn id="5" idx="2"/>
              </p:cNvCxnSpPr>
              <p:nvPr/>
            </p:nvCxnSpPr>
            <p:spPr>
              <a:xfrm rot="16200000" flipH="1">
                <a:off x="10780661" y="7874224"/>
                <a:ext cx="1508960" cy="2036788"/>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Curved Connector 19"/>
              <p:cNvCxnSpPr>
                <a:endCxn id="6" idx="2"/>
              </p:cNvCxnSpPr>
              <p:nvPr/>
            </p:nvCxnSpPr>
            <p:spPr>
              <a:xfrm flipV="1">
                <a:off x="12553536" y="8138138"/>
                <a:ext cx="1679262" cy="1508960"/>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Curved Connector 28"/>
              <p:cNvCxnSpPr>
                <a:endCxn id="5" idx="0"/>
              </p:cNvCxnSpPr>
              <p:nvPr/>
            </p:nvCxnSpPr>
            <p:spPr>
              <a:xfrm rot="10800000" flipV="1">
                <a:off x="10516747" y="5702130"/>
                <a:ext cx="1858368" cy="1428368"/>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49" name="TextBox 48"/>
              <p:cNvSpPr txBox="1"/>
              <p:nvPr/>
            </p:nvSpPr>
            <p:spPr>
              <a:xfrm>
                <a:off x="15776613" y="7125609"/>
                <a:ext cx="3209533" cy="1200329"/>
              </a:xfrm>
              <a:prstGeom prst="rect">
                <a:avLst/>
              </a:prstGeom>
              <a:noFill/>
            </p:spPr>
            <p:txBody>
              <a:bodyPr wrap="none" rtlCol="0">
                <a:spAutoFit/>
              </a:bodyPr>
              <a:lstStyle/>
              <a:p>
                <a:pPr algn="ctr"/>
                <a:r>
                  <a:rPr lang="zh-CN" altLang="en-US" dirty="0" smtClean="0"/>
                  <a:t>供应链金融</a:t>
                </a:r>
                <a:endParaRPr lang="en-US" altLang="zh-CN" dirty="0"/>
              </a:p>
              <a:p>
                <a:pPr algn="ctr"/>
                <a:r>
                  <a:rPr lang="zh-CN" altLang="en-US" dirty="0" smtClean="0"/>
                  <a:t>私有链</a:t>
                </a:r>
                <a:r>
                  <a:rPr lang="en-US" altLang="zh-CN" dirty="0" smtClean="0"/>
                  <a:t>(option)</a:t>
                </a:r>
                <a:endParaRPr lang="en-US" dirty="0"/>
              </a:p>
            </p:txBody>
          </p:sp>
          <p:sp>
            <p:nvSpPr>
              <p:cNvPr id="50" name="Donut 49"/>
              <p:cNvSpPr/>
              <p:nvPr/>
            </p:nvSpPr>
            <p:spPr>
              <a:xfrm>
                <a:off x="15072420" y="5346132"/>
                <a:ext cx="4617918" cy="4459316"/>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7200">
                  <a:solidFill>
                    <a:schemeClr val="tx1"/>
                  </a:solidFill>
                </a:endParaRPr>
              </a:p>
            </p:txBody>
          </p:sp>
          <p:sp>
            <p:nvSpPr>
              <p:cNvPr id="51" name="Document 50"/>
              <p:cNvSpPr/>
              <p:nvPr/>
            </p:nvSpPr>
            <p:spPr>
              <a:xfrm>
                <a:off x="12375116" y="5879844"/>
                <a:ext cx="461790" cy="608784"/>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7200"/>
              </a:p>
            </p:txBody>
          </p:sp>
          <p:sp>
            <p:nvSpPr>
              <p:cNvPr id="52" name="Document 51"/>
              <p:cNvSpPr/>
              <p:nvPr/>
            </p:nvSpPr>
            <p:spPr>
              <a:xfrm>
                <a:off x="11336088" y="8692844"/>
                <a:ext cx="461790" cy="608784"/>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7200"/>
              </a:p>
            </p:txBody>
          </p:sp>
          <p:sp>
            <p:nvSpPr>
              <p:cNvPr id="53" name="Document 52"/>
              <p:cNvSpPr/>
              <p:nvPr/>
            </p:nvSpPr>
            <p:spPr>
              <a:xfrm>
                <a:off x="13288206" y="8692844"/>
                <a:ext cx="461790" cy="608784"/>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7200"/>
              </a:p>
            </p:txBody>
          </p:sp>
          <p:sp>
            <p:nvSpPr>
              <p:cNvPr id="54" name="TextBox 53"/>
              <p:cNvSpPr txBox="1"/>
              <p:nvPr/>
            </p:nvSpPr>
            <p:spPr>
              <a:xfrm>
                <a:off x="11446374" y="8053851"/>
                <a:ext cx="2135521" cy="830997"/>
              </a:xfrm>
              <a:prstGeom prst="rect">
                <a:avLst/>
              </a:prstGeom>
              <a:noFill/>
            </p:spPr>
            <p:txBody>
              <a:bodyPr wrap="none" rtlCol="0">
                <a:spAutoFit/>
              </a:bodyPr>
              <a:lstStyle/>
              <a:p>
                <a:pPr algn="ctr"/>
                <a:r>
                  <a:rPr lang="zh-CN" altLang="en-US" sz="2400" dirty="0"/>
                  <a:t>资产流</a:t>
                </a:r>
                <a:endParaRPr lang="en-US" altLang="zh-CN" sz="2400" dirty="0"/>
              </a:p>
              <a:p>
                <a:r>
                  <a:rPr lang="zh-CN" altLang="en-US" sz="2400" dirty="0"/>
                  <a:t>公共账本</a:t>
                </a:r>
                <a:endParaRPr lang="en-US" sz="2400" dirty="0"/>
              </a:p>
            </p:txBody>
          </p:sp>
          <p:sp>
            <p:nvSpPr>
              <p:cNvPr id="55" name="TextBox 54"/>
              <p:cNvSpPr txBox="1"/>
              <p:nvPr/>
            </p:nvSpPr>
            <p:spPr>
              <a:xfrm>
                <a:off x="11845649" y="6408977"/>
                <a:ext cx="1415772" cy="830997"/>
              </a:xfrm>
              <a:prstGeom prst="rect">
                <a:avLst/>
              </a:prstGeom>
              <a:noFill/>
            </p:spPr>
            <p:txBody>
              <a:bodyPr wrap="none" rtlCol="0">
                <a:spAutoFit/>
              </a:bodyPr>
              <a:lstStyle/>
              <a:p>
                <a:pPr algn="ctr"/>
                <a:r>
                  <a:rPr lang="zh-CN" altLang="en-US" sz="2400" dirty="0"/>
                  <a:t>数据流</a:t>
                </a:r>
                <a:endParaRPr lang="en-US" altLang="zh-CN" sz="2400" dirty="0"/>
              </a:p>
              <a:p>
                <a:pPr algn="ctr"/>
                <a:r>
                  <a:rPr lang="zh-CN" altLang="en-US" sz="2400" dirty="0"/>
                  <a:t>公共账本</a:t>
                </a:r>
                <a:endParaRPr lang="en-US" sz="2400" dirty="0"/>
              </a:p>
            </p:txBody>
          </p:sp>
          <p:sp>
            <p:nvSpPr>
              <p:cNvPr id="56" name="Rectangle 55"/>
              <p:cNvSpPr/>
              <p:nvPr/>
            </p:nvSpPr>
            <p:spPr>
              <a:xfrm>
                <a:off x="12028773" y="8624521"/>
                <a:ext cx="1212984" cy="584775"/>
              </a:xfrm>
              <a:prstGeom prst="rect">
                <a:avLst/>
              </a:prstGeom>
            </p:spPr>
            <p:txBody>
              <a:bodyPr wrap="square">
                <a:spAutoFit/>
              </a:bodyPr>
              <a:lstStyle/>
              <a:p>
                <a:pPr algn="ctr"/>
                <a:r>
                  <a:rPr lang="mr-IN" altLang="zh-CN" sz="3200" dirty="0">
                    <a:latin typeface="+mn-ea"/>
                  </a:rPr>
                  <a:t>…</a:t>
                </a:r>
                <a:endParaRPr lang="zh-CN" altLang="en-US" sz="3200" dirty="0">
                  <a:latin typeface="+mn-ea"/>
                </a:endParaRPr>
              </a:p>
            </p:txBody>
          </p:sp>
          <p:sp>
            <p:nvSpPr>
              <p:cNvPr id="57" name="Rectangle 56"/>
              <p:cNvSpPr/>
              <p:nvPr/>
            </p:nvSpPr>
            <p:spPr>
              <a:xfrm rot="5059710">
                <a:off x="18455585" y="6833222"/>
                <a:ext cx="1212984" cy="584775"/>
              </a:xfrm>
              <a:prstGeom prst="rect">
                <a:avLst/>
              </a:prstGeom>
            </p:spPr>
            <p:txBody>
              <a:bodyPr wrap="square">
                <a:spAutoFit/>
              </a:bodyPr>
              <a:lstStyle/>
              <a:p>
                <a:pPr algn="ctr"/>
                <a:r>
                  <a:rPr lang="mr-IN" altLang="zh-CN" sz="3200" dirty="0">
                    <a:latin typeface="+mn-ea"/>
                  </a:rPr>
                  <a:t>…</a:t>
                </a:r>
                <a:endParaRPr lang="zh-CN" altLang="en-US" sz="3200" dirty="0">
                  <a:latin typeface="+mn-ea"/>
                </a:endParaRPr>
              </a:p>
            </p:txBody>
          </p:sp>
          <p:sp>
            <p:nvSpPr>
              <p:cNvPr id="58" name="Donut 57"/>
              <p:cNvSpPr/>
              <p:nvPr/>
            </p:nvSpPr>
            <p:spPr>
              <a:xfrm>
                <a:off x="4933962" y="5430102"/>
                <a:ext cx="4617918" cy="4459316"/>
              </a:xfrm>
              <a:prstGeom prst="donut">
                <a:avLst>
                  <a:gd name="adj" fmla="val 334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7200">
                  <a:solidFill>
                    <a:schemeClr val="tx1"/>
                  </a:solidFill>
                </a:endParaRPr>
              </a:p>
            </p:txBody>
          </p:sp>
          <p:sp>
            <p:nvSpPr>
              <p:cNvPr id="61" name="TextBox 60"/>
              <p:cNvSpPr txBox="1"/>
              <p:nvPr/>
            </p:nvSpPr>
            <p:spPr>
              <a:xfrm>
                <a:off x="5995613" y="7110880"/>
                <a:ext cx="2492990" cy="1200329"/>
              </a:xfrm>
              <a:prstGeom prst="rect">
                <a:avLst/>
              </a:prstGeom>
              <a:noFill/>
            </p:spPr>
            <p:txBody>
              <a:bodyPr wrap="none" rtlCol="0">
                <a:spAutoFit/>
              </a:bodyPr>
              <a:lstStyle/>
              <a:p>
                <a:pPr algn="ctr"/>
                <a:r>
                  <a:rPr lang="zh-CN" altLang="en-US" dirty="0" smtClean="0"/>
                  <a:t>供应链金融</a:t>
                </a:r>
                <a:endParaRPr lang="en-US" altLang="zh-CN" dirty="0" smtClean="0"/>
              </a:p>
              <a:p>
                <a:pPr algn="ctr"/>
                <a:r>
                  <a:rPr lang="zh-CN" altLang="en-US" dirty="0" smtClean="0"/>
                  <a:t>平台联盟</a:t>
                </a:r>
                <a:r>
                  <a:rPr lang="zh-CN" altLang="en-US" dirty="0"/>
                  <a:t>链</a:t>
                </a:r>
                <a:endParaRPr lang="en-US" dirty="0"/>
              </a:p>
            </p:txBody>
          </p:sp>
          <p:sp>
            <p:nvSpPr>
              <p:cNvPr id="64" name="Oval 63"/>
              <p:cNvSpPr/>
              <p:nvPr/>
            </p:nvSpPr>
            <p:spPr>
              <a:xfrm>
                <a:off x="15345296" y="8583981"/>
                <a:ext cx="951070" cy="10325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7200"/>
              </a:p>
            </p:txBody>
          </p:sp>
          <p:sp>
            <p:nvSpPr>
              <p:cNvPr id="65" name="TextBox 64"/>
              <p:cNvSpPr txBox="1"/>
              <p:nvPr/>
            </p:nvSpPr>
            <p:spPr>
              <a:xfrm>
                <a:off x="15345296" y="8768623"/>
                <a:ext cx="800219" cy="461665"/>
              </a:xfrm>
              <a:prstGeom prst="rect">
                <a:avLst/>
              </a:prstGeom>
              <a:noFill/>
            </p:spPr>
            <p:txBody>
              <a:bodyPr wrap="none" rtlCol="0">
                <a:spAutoFit/>
              </a:bodyPr>
              <a:lstStyle/>
              <a:p>
                <a:r>
                  <a:rPr lang="zh-CN" altLang="en-US" sz="2400" dirty="0"/>
                  <a:t>注册</a:t>
                </a:r>
                <a:endParaRPr lang="en-US" sz="2400" dirty="0"/>
              </a:p>
            </p:txBody>
          </p:sp>
          <p:sp>
            <p:nvSpPr>
              <p:cNvPr id="66" name="Oval 65"/>
              <p:cNvSpPr/>
              <p:nvPr/>
            </p:nvSpPr>
            <p:spPr>
              <a:xfrm>
                <a:off x="15282326" y="5702131"/>
                <a:ext cx="951070" cy="10325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7200"/>
              </a:p>
            </p:txBody>
          </p:sp>
          <p:sp>
            <p:nvSpPr>
              <p:cNvPr id="67" name="TextBox 66"/>
              <p:cNvSpPr txBox="1"/>
              <p:nvPr/>
            </p:nvSpPr>
            <p:spPr>
              <a:xfrm>
                <a:off x="15282326" y="5886773"/>
                <a:ext cx="800219" cy="461665"/>
              </a:xfrm>
              <a:prstGeom prst="rect">
                <a:avLst/>
              </a:prstGeom>
              <a:noFill/>
            </p:spPr>
            <p:txBody>
              <a:bodyPr wrap="none" rtlCol="0">
                <a:spAutoFit/>
              </a:bodyPr>
              <a:lstStyle/>
              <a:p>
                <a:r>
                  <a:rPr lang="zh-CN" altLang="en-US" sz="2400" dirty="0"/>
                  <a:t>监管</a:t>
                </a:r>
                <a:endParaRPr lang="en-US" sz="2400" dirty="0"/>
              </a:p>
            </p:txBody>
          </p:sp>
          <p:sp>
            <p:nvSpPr>
              <p:cNvPr id="68" name="Oval 67"/>
              <p:cNvSpPr/>
              <p:nvPr/>
            </p:nvSpPr>
            <p:spPr>
              <a:xfrm>
                <a:off x="17063724" y="9112691"/>
                <a:ext cx="951070" cy="10325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7200"/>
              </a:p>
            </p:txBody>
          </p:sp>
          <p:sp>
            <p:nvSpPr>
              <p:cNvPr id="69" name="TextBox 68"/>
              <p:cNvSpPr txBox="1"/>
              <p:nvPr/>
            </p:nvSpPr>
            <p:spPr>
              <a:xfrm>
                <a:off x="17063724" y="9297333"/>
                <a:ext cx="800219" cy="461665"/>
              </a:xfrm>
              <a:prstGeom prst="rect">
                <a:avLst/>
              </a:prstGeom>
              <a:noFill/>
            </p:spPr>
            <p:txBody>
              <a:bodyPr wrap="none" rtlCol="0">
                <a:spAutoFit/>
              </a:bodyPr>
              <a:lstStyle/>
              <a:p>
                <a:r>
                  <a:rPr lang="zh-CN" altLang="en-US" sz="2400" dirty="0"/>
                  <a:t>风控</a:t>
                </a:r>
                <a:endParaRPr lang="en-US" sz="2400" dirty="0"/>
              </a:p>
            </p:txBody>
          </p:sp>
          <p:sp>
            <p:nvSpPr>
              <p:cNvPr id="70" name="Oval 69"/>
              <p:cNvSpPr/>
              <p:nvPr/>
            </p:nvSpPr>
            <p:spPr>
              <a:xfrm>
                <a:off x="19214802" y="7279983"/>
                <a:ext cx="951070" cy="10325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7200"/>
              </a:p>
            </p:txBody>
          </p:sp>
          <p:sp>
            <p:nvSpPr>
              <p:cNvPr id="71" name="TextBox 70"/>
              <p:cNvSpPr txBox="1"/>
              <p:nvPr/>
            </p:nvSpPr>
            <p:spPr>
              <a:xfrm>
                <a:off x="19214802" y="7464625"/>
                <a:ext cx="800219" cy="461665"/>
              </a:xfrm>
              <a:prstGeom prst="rect">
                <a:avLst/>
              </a:prstGeom>
              <a:noFill/>
            </p:spPr>
            <p:txBody>
              <a:bodyPr wrap="none" rtlCol="0">
                <a:spAutoFit/>
              </a:bodyPr>
              <a:lstStyle/>
              <a:p>
                <a:r>
                  <a:rPr lang="zh-CN" altLang="en-US" sz="2400" dirty="0"/>
                  <a:t>查处</a:t>
                </a:r>
                <a:endParaRPr lang="en-US" sz="2400" dirty="0"/>
              </a:p>
            </p:txBody>
          </p:sp>
          <p:sp>
            <p:nvSpPr>
              <p:cNvPr id="72" name="Oval 71"/>
              <p:cNvSpPr/>
              <p:nvPr/>
            </p:nvSpPr>
            <p:spPr>
              <a:xfrm>
                <a:off x="18279532" y="5541291"/>
                <a:ext cx="951070" cy="10325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7200"/>
              </a:p>
            </p:txBody>
          </p:sp>
          <p:sp>
            <p:nvSpPr>
              <p:cNvPr id="73" name="TextBox 72"/>
              <p:cNvSpPr txBox="1"/>
              <p:nvPr/>
            </p:nvSpPr>
            <p:spPr>
              <a:xfrm>
                <a:off x="18279532" y="5725933"/>
                <a:ext cx="800219" cy="461665"/>
              </a:xfrm>
              <a:prstGeom prst="rect">
                <a:avLst/>
              </a:prstGeom>
              <a:noFill/>
            </p:spPr>
            <p:txBody>
              <a:bodyPr wrap="none" rtlCol="0">
                <a:spAutoFit/>
              </a:bodyPr>
              <a:lstStyle/>
              <a:p>
                <a:r>
                  <a:rPr lang="zh-CN" altLang="en-US" sz="2400" dirty="0"/>
                  <a:t>分析</a:t>
                </a:r>
                <a:endParaRPr lang="en-US" sz="2400" dirty="0"/>
              </a:p>
            </p:txBody>
          </p:sp>
          <p:sp>
            <p:nvSpPr>
              <p:cNvPr id="74" name="Oval 73"/>
              <p:cNvSpPr/>
              <p:nvPr/>
            </p:nvSpPr>
            <p:spPr>
              <a:xfrm>
                <a:off x="18474024" y="8614565"/>
                <a:ext cx="951070" cy="10325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7200"/>
              </a:p>
            </p:txBody>
          </p:sp>
          <p:sp>
            <p:nvSpPr>
              <p:cNvPr id="75" name="TextBox 74"/>
              <p:cNvSpPr txBox="1"/>
              <p:nvPr/>
            </p:nvSpPr>
            <p:spPr>
              <a:xfrm>
                <a:off x="18474024" y="8799207"/>
                <a:ext cx="800219" cy="461665"/>
              </a:xfrm>
              <a:prstGeom prst="rect">
                <a:avLst/>
              </a:prstGeom>
              <a:noFill/>
            </p:spPr>
            <p:txBody>
              <a:bodyPr wrap="none" rtlCol="0">
                <a:spAutoFit/>
              </a:bodyPr>
              <a:lstStyle/>
              <a:p>
                <a:r>
                  <a:rPr lang="zh-CN" altLang="en-US" sz="2400" dirty="0"/>
                  <a:t>事故</a:t>
                </a:r>
                <a:endParaRPr lang="en-US" sz="2400" dirty="0"/>
              </a:p>
            </p:txBody>
          </p:sp>
          <p:sp>
            <p:nvSpPr>
              <p:cNvPr id="76" name="Oval 75"/>
              <p:cNvSpPr/>
              <p:nvPr/>
            </p:nvSpPr>
            <p:spPr>
              <a:xfrm>
                <a:off x="8908414" y="6464573"/>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77" name="TextBox 76"/>
              <p:cNvSpPr txBox="1"/>
              <p:nvPr/>
            </p:nvSpPr>
            <p:spPr>
              <a:xfrm>
                <a:off x="8908414" y="6649215"/>
                <a:ext cx="800219" cy="461665"/>
              </a:xfrm>
              <a:prstGeom prst="rect">
                <a:avLst/>
              </a:prstGeom>
              <a:noFill/>
            </p:spPr>
            <p:txBody>
              <a:bodyPr wrap="none" rtlCol="0">
                <a:spAutoFit/>
              </a:bodyPr>
              <a:lstStyle/>
              <a:p>
                <a:r>
                  <a:rPr lang="zh-CN" altLang="en-US" sz="2400" dirty="0"/>
                  <a:t>融资</a:t>
                </a:r>
                <a:endParaRPr lang="en-US" sz="2400" dirty="0"/>
              </a:p>
            </p:txBody>
          </p:sp>
          <p:sp>
            <p:nvSpPr>
              <p:cNvPr id="78" name="Oval 77"/>
              <p:cNvSpPr/>
              <p:nvPr/>
            </p:nvSpPr>
            <p:spPr>
              <a:xfrm>
                <a:off x="5651336" y="9048919"/>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79" name="TextBox 78"/>
              <p:cNvSpPr txBox="1"/>
              <p:nvPr/>
            </p:nvSpPr>
            <p:spPr>
              <a:xfrm>
                <a:off x="5651336" y="9233561"/>
                <a:ext cx="800219" cy="461665"/>
              </a:xfrm>
              <a:prstGeom prst="rect">
                <a:avLst/>
              </a:prstGeom>
              <a:noFill/>
            </p:spPr>
            <p:txBody>
              <a:bodyPr wrap="none" rtlCol="0">
                <a:spAutoFit/>
              </a:bodyPr>
              <a:lstStyle/>
              <a:p>
                <a:r>
                  <a:rPr lang="zh-CN" altLang="en-US" sz="2400" dirty="0" smtClean="0"/>
                  <a:t>注册</a:t>
                </a:r>
                <a:endParaRPr lang="en-US" sz="2400" dirty="0"/>
              </a:p>
            </p:txBody>
          </p:sp>
          <p:sp>
            <p:nvSpPr>
              <p:cNvPr id="84" name="Oval 83"/>
              <p:cNvSpPr/>
              <p:nvPr/>
            </p:nvSpPr>
            <p:spPr>
              <a:xfrm>
                <a:off x="6155848" y="5192277"/>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85" name="TextBox 84"/>
              <p:cNvSpPr txBox="1"/>
              <p:nvPr/>
            </p:nvSpPr>
            <p:spPr>
              <a:xfrm>
                <a:off x="6194397" y="5430102"/>
                <a:ext cx="800219" cy="461665"/>
              </a:xfrm>
              <a:prstGeom prst="rect">
                <a:avLst/>
              </a:prstGeom>
              <a:noFill/>
            </p:spPr>
            <p:txBody>
              <a:bodyPr wrap="none" rtlCol="0">
                <a:spAutoFit/>
              </a:bodyPr>
              <a:lstStyle/>
              <a:p>
                <a:r>
                  <a:rPr lang="zh-CN" altLang="en-US" sz="2400" dirty="0" smtClean="0"/>
                  <a:t>授信</a:t>
                </a:r>
                <a:endParaRPr lang="en-US" sz="2400" dirty="0"/>
              </a:p>
            </p:txBody>
          </p:sp>
          <p:sp>
            <p:nvSpPr>
              <p:cNvPr id="86" name="Oval 85"/>
              <p:cNvSpPr/>
              <p:nvPr/>
            </p:nvSpPr>
            <p:spPr>
              <a:xfrm>
                <a:off x="7173818" y="9212965"/>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87" name="TextBox 86"/>
              <p:cNvSpPr txBox="1"/>
              <p:nvPr/>
            </p:nvSpPr>
            <p:spPr>
              <a:xfrm>
                <a:off x="7196270" y="9465974"/>
                <a:ext cx="800219" cy="461665"/>
              </a:xfrm>
              <a:prstGeom prst="rect">
                <a:avLst/>
              </a:prstGeom>
              <a:noFill/>
            </p:spPr>
            <p:txBody>
              <a:bodyPr wrap="none" rtlCol="0">
                <a:spAutoFit/>
              </a:bodyPr>
              <a:lstStyle/>
              <a:p>
                <a:r>
                  <a:rPr lang="zh-CN" altLang="en-US" sz="2400" dirty="0"/>
                  <a:t>保险</a:t>
                </a:r>
                <a:endParaRPr lang="en-US" sz="2400" dirty="0"/>
              </a:p>
            </p:txBody>
          </p:sp>
          <p:sp>
            <p:nvSpPr>
              <p:cNvPr id="88" name="Rectangle 87"/>
              <p:cNvSpPr/>
              <p:nvPr/>
            </p:nvSpPr>
            <p:spPr>
              <a:xfrm rot="18647874">
                <a:off x="8170965" y="7906758"/>
                <a:ext cx="1212984" cy="584775"/>
              </a:xfrm>
              <a:prstGeom prst="rect">
                <a:avLst/>
              </a:prstGeom>
            </p:spPr>
            <p:txBody>
              <a:bodyPr wrap="square">
                <a:spAutoFit/>
              </a:bodyPr>
              <a:lstStyle/>
              <a:p>
                <a:pPr algn="ctr"/>
                <a:r>
                  <a:rPr lang="mr-IN" altLang="zh-CN" sz="3200" dirty="0">
                    <a:latin typeface="+mn-ea"/>
                  </a:rPr>
                  <a:t>…</a:t>
                </a:r>
                <a:endParaRPr lang="zh-CN" altLang="en-US" sz="3200" dirty="0">
                  <a:latin typeface="+mn-ea"/>
                </a:endParaRPr>
              </a:p>
            </p:txBody>
          </p:sp>
          <p:sp>
            <p:nvSpPr>
              <p:cNvPr id="89" name="Document 88"/>
              <p:cNvSpPr/>
              <p:nvPr/>
            </p:nvSpPr>
            <p:spPr>
              <a:xfrm>
                <a:off x="7504205" y="5565740"/>
                <a:ext cx="562168" cy="608784"/>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90" name="TextBox 89"/>
              <p:cNvSpPr txBox="1"/>
              <p:nvPr/>
            </p:nvSpPr>
            <p:spPr>
              <a:xfrm>
                <a:off x="7698348" y="4936408"/>
                <a:ext cx="1415772" cy="830997"/>
              </a:xfrm>
              <a:prstGeom prst="rect">
                <a:avLst/>
              </a:prstGeom>
              <a:noFill/>
            </p:spPr>
            <p:txBody>
              <a:bodyPr wrap="none" rtlCol="0">
                <a:spAutoFit/>
              </a:bodyPr>
              <a:lstStyle/>
              <a:p>
                <a:pPr algn="ctr"/>
                <a:r>
                  <a:rPr lang="zh-CN" altLang="en-US" sz="2400" dirty="0" smtClean="0"/>
                  <a:t>数字资产</a:t>
                </a:r>
                <a:endParaRPr lang="en-US" altLang="zh-CN" sz="2400" dirty="0" smtClean="0"/>
              </a:p>
              <a:p>
                <a:pPr algn="ctr"/>
                <a:r>
                  <a:rPr lang="zh-CN" altLang="en-US" sz="2400" dirty="0" smtClean="0"/>
                  <a:t>公共账本</a:t>
                </a:r>
                <a:endParaRPr lang="en-US" sz="2400" dirty="0"/>
              </a:p>
            </p:txBody>
          </p:sp>
          <p:sp>
            <p:nvSpPr>
              <p:cNvPr id="91" name="Document 90"/>
              <p:cNvSpPr/>
              <p:nvPr/>
            </p:nvSpPr>
            <p:spPr>
              <a:xfrm>
                <a:off x="16781534" y="5585940"/>
                <a:ext cx="461790" cy="608784"/>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7200"/>
              </a:p>
            </p:txBody>
          </p:sp>
          <p:sp>
            <p:nvSpPr>
              <p:cNvPr id="92" name="TextBox 91"/>
              <p:cNvSpPr txBox="1"/>
              <p:nvPr/>
            </p:nvSpPr>
            <p:spPr>
              <a:xfrm>
                <a:off x="8693675" y="2409537"/>
                <a:ext cx="4678509" cy="1446550"/>
              </a:xfrm>
              <a:prstGeom prst="rect">
                <a:avLst/>
              </a:prstGeom>
              <a:noFill/>
            </p:spPr>
            <p:txBody>
              <a:bodyPr wrap="square" rtlCol="0">
                <a:spAutoFit/>
              </a:bodyPr>
              <a:lstStyle/>
              <a:p>
                <a:pPr algn="ctr"/>
                <a:r>
                  <a:rPr lang="zh-CN" altLang="en-US" sz="4400" dirty="0" smtClean="0"/>
                  <a:t>供应链金融区</a:t>
                </a:r>
                <a:r>
                  <a:rPr lang="zh-CN" altLang="en-US" sz="4400"/>
                  <a:t>块链</a:t>
                </a:r>
                <a:r>
                  <a:rPr lang="zh-CN" altLang="en-US" sz="4400" smtClean="0"/>
                  <a:t>应用部署拓扑图</a:t>
                </a:r>
                <a:endParaRPr lang="en-US" sz="4400" dirty="0"/>
              </a:p>
            </p:txBody>
          </p:sp>
          <p:sp>
            <p:nvSpPr>
              <p:cNvPr id="97" name="Oval 96"/>
              <p:cNvSpPr/>
              <p:nvPr/>
            </p:nvSpPr>
            <p:spPr>
              <a:xfrm>
                <a:off x="8526602" y="8624521"/>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98" name="TextBox 97"/>
              <p:cNvSpPr txBox="1"/>
              <p:nvPr/>
            </p:nvSpPr>
            <p:spPr>
              <a:xfrm>
                <a:off x="8526602" y="8809163"/>
                <a:ext cx="800219" cy="461665"/>
              </a:xfrm>
              <a:prstGeom prst="rect">
                <a:avLst/>
              </a:prstGeom>
              <a:noFill/>
            </p:spPr>
            <p:txBody>
              <a:bodyPr wrap="none" rtlCol="0">
                <a:spAutoFit/>
              </a:bodyPr>
              <a:lstStyle/>
              <a:p>
                <a:r>
                  <a:rPr lang="zh-CN" altLang="en-US" sz="2400" dirty="0"/>
                  <a:t>交易</a:t>
                </a:r>
                <a:endParaRPr lang="en-US" sz="2400" dirty="0"/>
              </a:p>
            </p:txBody>
          </p:sp>
          <p:sp>
            <p:nvSpPr>
              <p:cNvPr id="59" name="Document 58"/>
              <p:cNvSpPr/>
              <p:nvPr/>
            </p:nvSpPr>
            <p:spPr>
              <a:xfrm>
                <a:off x="7268685" y="5746826"/>
                <a:ext cx="464208" cy="608784"/>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7200"/>
              </a:p>
            </p:txBody>
          </p:sp>
          <p:sp>
            <p:nvSpPr>
              <p:cNvPr id="60" name="Rounded Rectangle 59"/>
              <p:cNvSpPr/>
              <p:nvPr/>
            </p:nvSpPr>
            <p:spPr>
              <a:xfrm>
                <a:off x="15095703" y="3618185"/>
                <a:ext cx="5070169" cy="1032306"/>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7200"/>
              </a:p>
            </p:txBody>
          </p:sp>
          <p:sp>
            <p:nvSpPr>
              <p:cNvPr id="62" name="TextBox 61"/>
              <p:cNvSpPr txBox="1"/>
              <p:nvPr/>
            </p:nvSpPr>
            <p:spPr>
              <a:xfrm>
                <a:off x="15172272" y="3831779"/>
                <a:ext cx="4742496" cy="646331"/>
              </a:xfrm>
              <a:prstGeom prst="rect">
                <a:avLst/>
              </a:prstGeom>
              <a:noFill/>
            </p:spPr>
            <p:txBody>
              <a:bodyPr wrap="square" rtlCol="0">
                <a:spAutoFit/>
              </a:bodyPr>
              <a:lstStyle/>
              <a:p>
                <a:pPr algn="ctr"/>
                <a:r>
                  <a:rPr lang="zh-CN" altLang="en-US" dirty="0" smtClean="0"/>
                  <a:t>供应链金融核心</a:t>
                </a:r>
                <a:r>
                  <a:rPr lang="zh-CN" altLang="en-US" dirty="0"/>
                  <a:t>系统</a:t>
                </a:r>
                <a:endParaRPr lang="en-US" altLang="zh-CN" dirty="0"/>
              </a:p>
            </p:txBody>
          </p:sp>
          <p:sp>
            <p:nvSpPr>
              <p:cNvPr id="63" name="Rounded Rectangle 62"/>
              <p:cNvSpPr/>
              <p:nvPr/>
            </p:nvSpPr>
            <p:spPr>
              <a:xfrm>
                <a:off x="16528940" y="1952582"/>
                <a:ext cx="1945084" cy="5877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800" dirty="0"/>
                  <a:t>系统用户</a:t>
                </a:r>
                <a:endParaRPr lang="en-US" sz="2800" dirty="0"/>
              </a:p>
            </p:txBody>
          </p:sp>
          <p:sp>
            <p:nvSpPr>
              <p:cNvPr id="93" name="Up-Down Arrow 92"/>
              <p:cNvSpPr/>
              <p:nvPr/>
            </p:nvSpPr>
            <p:spPr>
              <a:xfrm>
                <a:off x="17282208" y="2586824"/>
                <a:ext cx="514102" cy="107722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200"/>
              </a:p>
            </p:txBody>
          </p:sp>
          <p:cxnSp>
            <p:nvCxnSpPr>
              <p:cNvPr id="3" name="Elbow Connector 2"/>
              <p:cNvCxnSpPr>
                <a:stCxn id="6" idx="0"/>
                <a:endCxn id="60" idx="1"/>
              </p:cNvCxnSpPr>
              <p:nvPr/>
            </p:nvCxnSpPr>
            <p:spPr>
              <a:xfrm rot="5400000" flipH="1" flipV="1">
                <a:off x="13166170" y="5200965"/>
                <a:ext cx="2996160" cy="862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0" name="Oval 79"/>
            <p:cNvSpPr/>
            <p:nvPr/>
          </p:nvSpPr>
          <p:spPr>
            <a:xfrm>
              <a:off x="4700266" y="7880219"/>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81" name="TextBox 80"/>
            <p:cNvSpPr txBox="1"/>
            <p:nvPr/>
          </p:nvSpPr>
          <p:spPr>
            <a:xfrm>
              <a:off x="4768570" y="8172478"/>
              <a:ext cx="800219" cy="461665"/>
            </a:xfrm>
            <a:prstGeom prst="rect">
              <a:avLst/>
            </a:prstGeom>
            <a:noFill/>
          </p:spPr>
          <p:txBody>
            <a:bodyPr wrap="none" rtlCol="0">
              <a:spAutoFit/>
            </a:bodyPr>
            <a:lstStyle/>
            <a:p>
              <a:r>
                <a:rPr lang="zh-CN" altLang="en-US" sz="2400" smtClean="0"/>
                <a:t>贴现</a:t>
              </a:r>
              <a:endParaRPr lang="en-US" sz="2400" dirty="0"/>
            </a:p>
          </p:txBody>
        </p:sp>
        <p:sp>
          <p:nvSpPr>
            <p:cNvPr id="82" name="Oval 81"/>
            <p:cNvSpPr/>
            <p:nvPr/>
          </p:nvSpPr>
          <p:spPr>
            <a:xfrm>
              <a:off x="4700266" y="6279931"/>
              <a:ext cx="951070" cy="103253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7200"/>
            </a:p>
          </p:txBody>
        </p:sp>
        <p:sp>
          <p:nvSpPr>
            <p:cNvPr id="83" name="TextBox 82"/>
            <p:cNvSpPr txBox="1"/>
            <p:nvPr/>
          </p:nvSpPr>
          <p:spPr>
            <a:xfrm>
              <a:off x="4725077" y="6563890"/>
              <a:ext cx="800219" cy="461665"/>
            </a:xfrm>
            <a:prstGeom prst="rect">
              <a:avLst/>
            </a:prstGeom>
            <a:noFill/>
          </p:spPr>
          <p:txBody>
            <a:bodyPr wrap="none" rtlCol="0">
              <a:spAutoFit/>
            </a:bodyPr>
            <a:lstStyle/>
            <a:p>
              <a:r>
                <a:rPr lang="zh-CN" altLang="en-US" sz="2400" dirty="0" smtClean="0"/>
                <a:t>发放</a:t>
              </a:r>
              <a:endParaRPr lang="en-US" sz="2400" dirty="0"/>
            </a:p>
          </p:txBody>
        </p:sp>
      </p:grpSp>
    </p:spTree>
    <p:extLst>
      <p:ext uri="{BB962C8B-B14F-4D97-AF65-F5344CB8AC3E}">
        <p14:creationId xmlns:p14="http://schemas.microsoft.com/office/powerpoint/2010/main" val="348458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14231" y="10798907"/>
            <a:ext cx="4322051" cy="2260059"/>
            <a:chOff x="6725834" y="9135119"/>
            <a:chExt cx="4387851" cy="2294467"/>
          </a:xfrm>
        </p:grpSpPr>
        <p:sp>
          <p:nvSpPr>
            <p:cNvPr id="31"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32"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33"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grpSp>
      <p:grpSp>
        <p:nvGrpSpPr>
          <p:cNvPr id="44" name="Group 43"/>
          <p:cNvGrpSpPr/>
          <p:nvPr/>
        </p:nvGrpSpPr>
        <p:grpSpPr>
          <a:xfrm>
            <a:off x="7636282" y="9779378"/>
            <a:ext cx="4322051" cy="2260059"/>
            <a:chOff x="6725834" y="9135119"/>
            <a:chExt cx="4387851" cy="2294467"/>
          </a:xfrm>
        </p:grpSpPr>
        <p:sp>
          <p:nvSpPr>
            <p:cNvPr id="45"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46"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2">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47"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grpSp>
      <p:grpSp>
        <p:nvGrpSpPr>
          <p:cNvPr id="48" name="Group 47"/>
          <p:cNvGrpSpPr/>
          <p:nvPr/>
        </p:nvGrpSpPr>
        <p:grpSpPr>
          <a:xfrm>
            <a:off x="11958333" y="8759850"/>
            <a:ext cx="4322051" cy="2260059"/>
            <a:chOff x="6725834" y="9135119"/>
            <a:chExt cx="4387851" cy="2294467"/>
          </a:xfrm>
        </p:grpSpPr>
        <p:sp>
          <p:nvSpPr>
            <p:cNvPr id="49"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3">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50"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3">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51"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grpSp>
      <p:grpSp>
        <p:nvGrpSpPr>
          <p:cNvPr id="52" name="Group 51"/>
          <p:cNvGrpSpPr/>
          <p:nvPr/>
        </p:nvGrpSpPr>
        <p:grpSpPr>
          <a:xfrm>
            <a:off x="16280383" y="7765720"/>
            <a:ext cx="4322051" cy="2260059"/>
            <a:chOff x="6725834" y="9135119"/>
            <a:chExt cx="4387851" cy="2294467"/>
          </a:xfrm>
        </p:grpSpPr>
        <p:sp>
          <p:nvSpPr>
            <p:cNvPr id="53"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4">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54"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4">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sp>
          <p:nvSpPr>
            <p:cNvPr id="55"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ndParaRPr>
            </a:p>
          </p:txBody>
        </p:sp>
      </p:grpSp>
      <p:grpSp>
        <p:nvGrpSpPr>
          <p:cNvPr id="8" name="Group 7"/>
          <p:cNvGrpSpPr/>
          <p:nvPr/>
        </p:nvGrpSpPr>
        <p:grpSpPr>
          <a:xfrm>
            <a:off x="2877671" y="6487189"/>
            <a:ext cx="4758611" cy="3714942"/>
            <a:chOff x="3164277" y="4545829"/>
            <a:chExt cx="4758611" cy="3714942"/>
          </a:xfrm>
        </p:grpSpPr>
        <p:grpSp>
          <p:nvGrpSpPr>
            <p:cNvPr id="7" name="Group 6"/>
            <p:cNvGrpSpPr/>
            <p:nvPr/>
          </p:nvGrpSpPr>
          <p:grpSpPr>
            <a:xfrm>
              <a:off x="4973680" y="4545829"/>
              <a:ext cx="1529720" cy="1530119"/>
              <a:chOff x="4818927" y="8917227"/>
              <a:chExt cx="1529720" cy="1530119"/>
            </a:xfrm>
          </p:grpSpPr>
          <p:sp>
            <p:nvSpPr>
              <p:cNvPr id="58" name="Oval 57"/>
              <p:cNvSpPr/>
              <p:nvPr/>
            </p:nvSpPr>
            <p:spPr bwMode="auto">
              <a:xfrm>
                <a:off x="4818927" y="8917227"/>
                <a:ext cx="1529720" cy="153011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3200" dirty="0">
                  <a:latin typeface="微软雅黑" panose="020B0503020204020204" pitchFamily="34" charset="-122"/>
                </a:endParaRPr>
              </a:p>
            </p:txBody>
          </p:sp>
          <p:sp>
            <p:nvSpPr>
              <p:cNvPr id="61" name="Freeform 36"/>
              <p:cNvSpPr>
                <a:spLocks noChangeArrowheads="1"/>
              </p:cNvSpPr>
              <p:nvPr/>
            </p:nvSpPr>
            <p:spPr bwMode="auto">
              <a:xfrm>
                <a:off x="5315759" y="9328146"/>
                <a:ext cx="545389" cy="709746"/>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3200" dirty="0">
                  <a:latin typeface="微软雅黑" panose="020B0503020204020204" pitchFamily="34" charset="-122"/>
                </a:endParaRPr>
              </a:p>
            </p:txBody>
          </p:sp>
        </p:grpSp>
        <p:sp>
          <p:nvSpPr>
            <p:cNvPr id="69" name="TextBox 68"/>
            <p:cNvSpPr txBox="1"/>
            <p:nvPr/>
          </p:nvSpPr>
          <p:spPr>
            <a:xfrm>
              <a:off x="3164277" y="6085340"/>
              <a:ext cx="4758611" cy="2175431"/>
            </a:xfrm>
            <a:prstGeom prst="rect">
              <a:avLst/>
            </a:prstGeom>
            <a:noFill/>
          </p:spPr>
          <p:txBody>
            <a:bodyPr wrap="square" lIns="182843" tIns="91422" rIns="182843" bIns="91422" rtlCol="0">
              <a:spAutoFit/>
            </a:bodyPr>
            <a:lstStyle/>
            <a:p>
              <a:pPr algn="ctr" defTabSz="647570">
                <a:lnSpc>
                  <a:spcPct val="120000"/>
                </a:lnSpc>
                <a:spcBef>
                  <a:spcPts val="1700"/>
                </a:spcBef>
                <a:defRPr/>
              </a:pPr>
              <a:r>
                <a:rPr lang="zh-CN" altLang="en-US" sz="4000" b="1" dirty="0" smtClean="0">
                  <a:latin typeface="微软雅黑" panose="020B0503020204020204" pitchFamily="34" charset="-122"/>
                  <a:cs typeface="Aparajita" panose="020B0604020202020204" pitchFamily="34" charset="0"/>
                </a:rPr>
                <a:t>部署视图</a:t>
              </a:r>
              <a:endParaRPr lang="en-US" altLang="zh-CN" sz="4000" b="1" dirty="0" smtClean="0">
                <a:latin typeface="微软雅黑" panose="020B0503020204020204" pitchFamily="34" charset="-122"/>
                <a:cs typeface="Aparajita" panose="020B0604020202020204" pitchFamily="34" charset="0"/>
              </a:endParaRPr>
            </a:p>
            <a:p>
              <a:pPr algn="ctr" defTabSz="647570">
                <a:lnSpc>
                  <a:spcPct val="120000"/>
                </a:lnSpc>
                <a:spcBef>
                  <a:spcPts val="1700"/>
                </a:spcBef>
                <a:defRPr/>
              </a:pPr>
              <a:r>
                <a:rPr lang="zh-CN" altLang="en-US" sz="2800" dirty="0" smtClean="0">
                  <a:latin typeface="微软雅黑" panose="020B0503020204020204" pitchFamily="34" charset="-122"/>
                  <a:cs typeface="Aparajita" panose="020B0604020202020204" pitchFamily="34" charset="0"/>
                </a:rPr>
                <a:t>基于</a:t>
              </a:r>
              <a:r>
                <a:rPr lang="en-US" altLang="zh-CN" sz="2800" dirty="0" smtClean="0">
                  <a:latin typeface="微软雅黑" panose="020B0503020204020204" pitchFamily="34" charset="-122"/>
                  <a:cs typeface="Aparajita" panose="020B0604020202020204" pitchFamily="34" charset="0"/>
                </a:rPr>
                <a:t>IT</a:t>
              </a:r>
              <a:r>
                <a:rPr lang="zh-CN" altLang="en-US" sz="2800" dirty="0" smtClean="0">
                  <a:latin typeface="微软雅黑" panose="020B0503020204020204" pitchFamily="34" charset="-122"/>
                  <a:cs typeface="Aparajita" panose="020B0604020202020204" pitchFamily="34" charset="0"/>
                </a:rPr>
                <a:t>基础设施，区块链功能的技术部署结构及逻辑</a:t>
              </a:r>
              <a:endParaRPr lang="es-ES" sz="2800" dirty="0">
                <a:latin typeface="微软雅黑" panose="020B0503020204020204" pitchFamily="34" charset="-122"/>
                <a:cs typeface="Aparajita" panose="020B0604020202020204" pitchFamily="34" charset="0"/>
              </a:endParaRPr>
            </a:p>
          </p:txBody>
        </p:sp>
      </p:grpSp>
      <p:grpSp>
        <p:nvGrpSpPr>
          <p:cNvPr id="11" name="Group 10"/>
          <p:cNvGrpSpPr/>
          <p:nvPr/>
        </p:nvGrpSpPr>
        <p:grpSpPr>
          <a:xfrm>
            <a:off x="7612686" y="5449424"/>
            <a:ext cx="5135897" cy="3731337"/>
            <a:chOff x="7877012" y="4599784"/>
            <a:chExt cx="5135897" cy="3731337"/>
          </a:xfrm>
        </p:grpSpPr>
        <p:grpSp>
          <p:nvGrpSpPr>
            <p:cNvPr id="5" name="Group 4"/>
            <p:cNvGrpSpPr/>
            <p:nvPr/>
          </p:nvGrpSpPr>
          <p:grpSpPr>
            <a:xfrm>
              <a:off x="9295731" y="4599784"/>
              <a:ext cx="1529720" cy="1530119"/>
              <a:chOff x="4859743" y="5333169"/>
              <a:chExt cx="1529720" cy="1530119"/>
            </a:xfrm>
          </p:grpSpPr>
          <p:sp>
            <p:nvSpPr>
              <p:cNvPr id="59" name="Oval 58"/>
              <p:cNvSpPr/>
              <p:nvPr/>
            </p:nvSpPr>
            <p:spPr bwMode="auto">
              <a:xfrm>
                <a:off x="4859743" y="5333169"/>
                <a:ext cx="1529720" cy="15301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3200" dirty="0">
                  <a:latin typeface="微软雅黑" panose="020B0503020204020204" pitchFamily="34" charset="-122"/>
                </a:endParaRPr>
              </a:p>
            </p:txBody>
          </p:sp>
          <p:sp>
            <p:nvSpPr>
              <p:cNvPr id="64" name="Freeform 75"/>
              <p:cNvSpPr>
                <a:spLocks noChangeArrowheads="1"/>
              </p:cNvSpPr>
              <p:nvPr/>
            </p:nvSpPr>
            <p:spPr bwMode="auto">
              <a:xfrm>
                <a:off x="5294374" y="5830344"/>
                <a:ext cx="662867" cy="533813"/>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3200" dirty="0">
                  <a:latin typeface="微软雅黑" panose="020B0503020204020204" pitchFamily="34" charset="-122"/>
                </a:endParaRPr>
              </a:p>
            </p:txBody>
          </p:sp>
        </p:grpSp>
        <p:sp>
          <p:nvSpPr>
            <p:cNvPr id="71" name="TextBox 70"/>
            <p:cNvSpPr txBox="1"/>
            <p:nvPr/>
          </p:nvSpPr>
          <p:spPr>
            <a:xfrm>
              <a:off x="7877012" y="6155690"/>
              <a:ext cx="5135897" cy="2175431"/>
            </a:xfrm>
            <a:prstGeom prst="rect">
              <a:avLst/>
            </a:prstGeom>
            <a:noFill/>
          </p:spPr>
          <p:txBody>
            <a:bodyPr wrap="square" lIns="182843" tIns="91422" rIns="182843" bIns="91422" rtlCol="0">
              <a:spAutoFit/>
            </a:bodyPr>
            <a:lstStyle/>
            <a:p>
              <a:pPr algn="ctr" defTabSz="647570">
                <a:lnSpc>
                  <a:spcPct val="120000"/>
                </a:lnSpc>
                <a:spcBef>
                  <a:spcPts val="1700"/>
                </a:spcBef>
                <a:defRPr/>
              </a:pPr>
              <a:r>
                <a:rPr lang="zh-CN" altLang="en-US" sz="4000" b="1" dirty="0" smtClean="0">
                  <a:latin typeface="微软雅黑" panose="020B0503020204020204" pitchFamily="34" charset="-122"/>
                  <a:cs typeface="Aparajita" panose="020B0604020202020204" pitchFamily="34" charset="0"/>
                </a:rPr>
                <a:t>实现视图</a:t>
              </a:r>
              <a:endParaRPr lang="en-US" altLang="zh-CN" sz="4000" b="1" dirty="0" smtClean="0">
                <a:latin typeface="微软雅黑" panose="020B0503020204020204" pitchFamily="34" charset="-122"/>
                <a:cs typeface="Aparajita" panose="020B0604020202020204" pitchFamily="34" charset="0"/>
              </a:endParaRPr>
            </a:p>
            <a:p>
              <a:pPr algn="ctr" defTabSz="647570">
                <a:lnSpc>
                  <a:spcPct val="120000"/>
                </a:lnSpc>
                <a:spcBef>
                  <a:spcPts val="1700"/>
                </a:spcBef>
                <a:defRPr/>
              </a:pPr>
              <a:r>
                <a:rPr lang="zh-CN" altLang="en-US" sz="2800" dirty="0" smtClean="0">
                  <a:latin typeface="微软雅黑" panose="020B0503020204020204" pitchFamily="34" charset="-122"/>
                  <a:cs typeface="Aparajita" panose="020B0604020202020204" pitchFamily="34" charset="0"/>
                </a:rPr>
                <a:t>实现区块链功能所需要的具体的区块链技术和框架及逻辑</a:t>
              </a:r>
              <a:endParaRPr lang="es-ES" sz="2800" dirty="0">
                <a:latin typeface="微软雅黑" panose="020B0503020204020204" pitchFamily="34" charset="-122"/>
                <a:cs typeface="Aparajita" panose="020B0604020202020204" pitchFamily="34" charset="0"/>
              </a:endParaRPr>
            </a:p>
          </p:txBody>
        </p:sp>
      </p:grpSp>
      <p:grpSp>
        <p:nvGrpSpPr>
          <p:cNvPr id="12" name="Group 11"/>
          <p:cNvGrpSpPr/>
          <p:nvPr/>
        </p:nvGrpSpPr>
        <p:grpSpPr>
          <a:xfrm>
            <a:off x="11937199" y="4435252"/>
            <a:ext cx="4369072" cy="3729423"/>
            <a:chOff x="12201525" y="3474212"/>
            <a:chExt cx="4369072" cy="3729423"/>
          </a:xfrm>
        </p:grpSpPr>
        <p:grpSp>
          <p:nvGrpSpPr>
            <p:cNvPr id="4" name="Group 3"/>
            <p:cNvGrpSpPr/>
            <p:nvPr/>
          </p:nvGrpSpPr>
          <p:grpSpPr>
            <a:xfrm>
              <a:off x="13614823" y="3474212"/>
              <a:ext cx="1529720" cy="1530119"/>
              <a:chOff x="4852103" y="3573516"/>
              <a:chExt cx="1529720" cy="1530119"/>
            </a:xfrm>
          </p:grpSpPr>
          <p:sp>
            <p:nvSpPr>
              <p:cNvPr id="57" name="Oval 56"/>
              <p:cNvSpPr/>
              <p:nvPr/>
            </p:nvSpPr>
            <p:spPr bwMode="auto">
              <a:xfrm>
                <a:off x="4852103" y="3573516"/>
                <a:ext cx="1529720" cy="153011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3200" dirty="0">
                  <a:latin typeface="微软雅黑" panose="020B0503020204020204" pitchFamily="34" charset="-122"/>
                </a:endParaRPr>
              </a:p>
            </p:txBody>
          </p:sp>
          <p:sp>
            <p:nvSpPr>
              <p:cNvPr id="63" name="Freeform 127"/>
              <p:cNvSpPr>
                <a:spLocks noChangeArrowheads="1"/>
              </p:cNvSpPr>
              <p:nvPr/>
            </p:nvSpPr>
            <p:spPr bwMode="auto">
              <a:xfrm>
                <a:off x="5225171" y="3999843"/>
                <a:ext cx="828417" cy="667132"/>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3200" dirty="0">
                  <a:latin typeface="微软雅黑" panose="020B0503020204020204" pitchFamily="34" charset="-122"/>
                </a:endParaRPr>
              </a:p>
            </p:txBody>
          </p:sp>
        </p:grpSp>
        <p:sp>
          <p:nvSpPr>
            <p:cNvPr id="72" name="TextBox 71"/>
            <p:cNvSpPr txBox="1"/>
            <p:nvPr/>
          </p:nvSpPr>
          <p:spPr>
            <a:xfrm>
              <a:off x="12201525" y="5028204"/>
              <a:ext cx="4369072" cy="2175431"/>
            </a:xfrm>
            <a:prstGeom prst="rect">
              <a:avLst/>
            </a:prstGeom>
            <a:noFill/>
          </p:spPr>
          <p:txBody>
            <a:bodyPr wrap="square" lIns="182843" tIns="91422" rIns="182843" bIns="91422" rtlCol="0">
              <a:spAutoFit/>
            </a:bodyPr>
            <a:lstStyle/>
            <a:p>
              <a:pPr algn="ctr" defTabSz="647570">
                <a:lnSpc>
                  <a:spcPct val="120000"/>
                </a:lnSpc>
                <a:spcBef>
                  <a:spcPts val="1700"/>
                </a:spcBef>
                <a:defRPr/>
              </a:pPr>
              <a:r>
                <a:rPr lang="zh-CN" altLang="en-US" sz="4000" b="1" dirty="0" smtClean="0">
                  <a:latin typeface="微软雅黑" panose="020B0503020204020204" pitchFamily="34" charset="-122"/>
                  <a:cs typeface="Aparajita" panose="020B0604020202020204" pitchFamily="34" charset="0"/>
                </a:rPr>
                <a:t>功能视图</a:t>
              </a:r>
              <a:endParaRPr lang="en-US" altLang="zh-CN" sz="4000" b="1" dirty="0" smtClean="0">
                <a:latin typeface="微软雅黑" panose="020B0503020204020204" pitchFamily="34" charset="-122"/>
                <a:cs typeface="Aparajita" panose="020B0604020202020204" pitchFamily="34" charset="0"/>
              </a:endParaRPr>
            </a:p>
            <a:p>
              <a:pPr algn="ctr" defTabSz="647570">
                <a:lnSpc>
                  <a:spcPct val="120000"/>
                </a:lnSpc>
                <a:spcBef>
                  <a:spcPts val="1700"/>
                </a:spcBef>
                <a:defRPr/>
              </a:pPr>
              <a:r>
                <a:rPr lang="zh-CN" altLang="en-US" sz="2800" dirty="0" smtClean="0">
                  <a:latin typeface="微软雅黑" panose="020B0503020204020204" pitchFamily="34" charset="-122"/>
                  <a:cs typeface="Aparajita" panose="020B0604020202020204" pitchFamily="34" charset="0"/>
                </a:rPr>
                <a:t>支撑区块链活动所需要的功能</a:t>
              </a:r>
              <a:endParaRPr lang="es-ES" sz="2800" b="1" dirty="0">
                <a:latin typeface="微软雅黑" panose="020B0503020204020204" pitchFamily="34" charset="-122"/>
                <a:cs typeface="Aparajita" panose="020B0604020202020204" pitchFamily="34" charset="0"/>
              </a:endParaRPr>
            </a:p>
          </p:txBody>
        </p:sp>
      </p:grpSp>
      <p:grpSp>
        <p:nvGrpSpPr>
          <p:cNvPr id="13" name="Group 12"/>
          <p:cNvGrpSpPr/>
          <p:nvPr/>
        </p:nvGrpSpPr>
        <p:grpSpPr>
          <a:xfrm>
            <a:off x="16255642" y="3404204"/>
            <a:ext cx="4369072" cy="3750110"/>
            <a:chOff x="16542248" y="2465444"/>
            <a:chExt cx="4369072" cy="3750110"/>
          </a:xfrm>
        </p:grpSpPr>
        <p:grpSp>
          <p:nvGrpSpPr>
            <p:cNvPr id="6" name="Group 5"/>
            <p:cNvGrpSpPr/>
            <p:nvPr/>
          </p:nvGrpSpPr>
          <p:grpSpPr>
            <a:xfrm>
              <a:off x="17939832" y="2465444"/>
              <a:ext cx="1529720" cy="1530119"/>
              <a:chOff x="4859743" y="7115847"/>
              <a:chExt cx="1529720" cy="1530119"/>
            </a:xfrm>
          </p:grpSpPr>
          <p:sp>
            <p:nvSpPr>
              <p:cNvPr id="60" name="Oval 59"/>
              <p:cNvSpPr/>
              <p:nvPr/>
            </p:nvSpPr>
            <p:spPr bwMode="auto">
              <a:xfrm>
                <a:off x="4859743" y="7115847"/>
                <a:ext cx="1529720" cy="15301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sz="3200" dirty="0">
                  <a:latin typeface="微软雅黑" panose="020B0503020204020204" pitchFamily="34" charset="-122"/>
                </a:endParaRPr>
              </a:p>
            </p:txBody>
          </p:sp>
          <p:sp>
            <p:nvSpPr>
              <p:cNvPr id="62" name="Freeform 46"/>
              <p:cNvSpPr>
                <a:spLocks noChangeArrowheads="1"/>
              </p:cNvSpPr>
              <p:nvPr/>
            </p:nvSpPr>
            <p:spPr bwMode="auto">
              <a:xfrm>
                <a:off x="5269730" y="7495375"/>
                <a:ext cx="717017" cy="682877"/>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3200" dirty="0">
                  <a:latin typeface="微软雅黑" panose="020B0503020204020204" pitchFamily="34" charset="-122"/>
                </a:endParaRPr>
              </a:p>
            </p:txBody>
          </p:sp>
        </p:grpSp>
        <p:sp>
          <p:nvSpPr>
            <p:cNvPr id="73" name="TextBox 72"/>
            <p:cNvSpPr txBox="1"/>
            <p:nvPr/>
          </p:nvSpPr>
          <p:spPr>
            <a:xfrm>
              <a:off x="16542248" y="4040123"/>
              <a:ext cx="4369072" cy="2175431"/>
            </a:xfrm>
            <a:prstGeom prst="rect">
              <a:avLst/>
            </a:prstGeom>
            <a:noFill/>
          </p:spPr>
          <p:txBody>
            <a:bodyPr wrap="square" lIns="182843" tIns="91422" rIns="182843" bIns="91422" rtlCol="0">
              <a:spAutoFit/>
            </a:bodyPr>
            <a:lstStyle/>
            <a:p>
              <a:pPr algn="ctr" defTabSz="647570">
                <a:lnSpc>
                  <a:spcPct val="120000"/>
                </a:lnSpc>
                <a:spcBef>
                  <a:spcPts val="1700"/>
                </a:spcBef>
                <a:defRPr/>
              </a:pPr>
              <a:r>
                <a:rPr lang="zh-CN" altLang="en-US" sz="4000" b="1" dirty="0" smtClean="0">
                  <a:latin typeface="微软雅黑" panose="020B0503020204020204" pitchFamily="34" charset="-122"/>
                  <a:cs typeface="Aparajita" panose="020B0604020202020204" pitchFamily="34" charset="0"/>
                </a:rPr>
                <a:t>用户视图</a:t>
              </a:r>
              <a:endParaRPr lang="en-US" altLang="zh-CN" sz="4000" b="1" dirty="0" smtClean="0">
                <a:latin typeface="微软雅黑" panose="020B0503020204020204" pitchFamily="34" charset="-122"/>
                <a:cs typeface="Aparajita" panose="020B0604020202020204" pitchFamily="34" charset="0"/>
              </a:endParaRPr>
            </a:p>
            <a:p>
              <a:pPr algn="ctr" defTabSz="647570">
                <a:lnSpc>
                  <a:spcPct val="120000"/>
                </a:lnSpc>
                <a:spcBef>
                  <a:spcPts val="1700"/>
                </a:spcBef>
                <a:defRPr/>
              </a:pPr>
              <a:r>
                <a:rPr lang="zh-CN" altLang="en-US" sz="2800" dirty="0" smtClean="0">
                  <a:latin typeface="微软雅黑" panose="020B0503020204020204" pitchFamily="34" charset="-122"/>
                  <a:cs typeface="Aparajita" panose="020B0604020202020204" pitchFamily="34" charset="0"/>
                </a:rPr>
                <a:t>系统环境，相关方，角色，子角色，区块链活动</a:t>
              </a:r>
              <a:endParaRPr lang="es-ES" sz="2800" dirty="0">
                <a:latin typeface="微软雅黑" panose="020B0503020204020204" pitchFamily="34" charset="-122"/>
                <a:cs typeface="Aparajita" panose="020B0604020202020204" pitchFamily="34" charset="0"/>
              </a:endParaRPr>
            </a:p>
          </p:txBody>
        </p:sp>
      </p:grpSp>
      <p:grpSp>
        <p:nvGrpSpPr>
          <p:cNvPr id="74" name="Group 73"/>
          <p:cNvGrpSpPr/>
          <p:nvPr/>
        </p:nvGrpSpPr>
        <p:grpSpPr>
          <a:xfrm rot="16200000">
            <a:off x="4829622" y="10542039"/>
            <a:ext cx="1466775" cy="457585"/>
            <a:chOff x="2057400" y="2800350"/>
            <a:chExt cx="885242" cy="91440"/>
          </a:xfrm>
          <a:solidFill>
            <a:schemeClr val="tx1">
              <a:lumMod val="50000"/>
            </a:schemeClr>
          </a:solidFill>
        </p:grpSpPr>
        <p:sp>
          <p:nvSpPr>
            <p:cNvPr id="75" name="Oval 74"/>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dirty="0">
                <a:latin typeface="微软雅黑" panose="020B0503020204020204" pitchFamily="34" charset="-122"/>
              </a:endParaRPr>
            </a:p>
          </p:txBody>
        </p:sp>
        <p:cxnSp>
          <p:nvCxnSpPr>
            <p:cNvPr id="76" name="Straight Connector 75"/>
            <p:cNvCxnSpPr/>
            <p:nvPr/>
          </p:nvCxnSpPr>
          <p:spPr>
            <a:xfrm rot="5400000" flipV="1">
              <a:off x="2545741" y="2449169"/>
              <a:ext cx="0" cy="793803"/>
            </a:xfrm>
            <a:prstGeom prst="line">
              <a:avLst/>
            </a:prstGeom>
            <a:grpFill/>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rot="16200000">
            <a:off x="9173952" y="9485899"/>
            <a:ext cx="1466775" cy="457585"/>
            <a:chOff x="2057400" y="2800350"/>
            <a:chExt cx="885242" cy="91440"/>
          </a:xfrm>
          <a:solidFill>
            <a:schemeClr val="tx1">
              <a:lumMod val="50000"/>
            </a:schemeClr>
          </a:solidFill>
        </p:grpSpPr>
        <p:sp>
          <p:nvSpPr>
            <p:cNvPr id="89" name="Oval 88"/>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dirty="0">
                <a:latin typeface="微软雅黑" panose="020B0503020204020204" pitchFamily="34" charset="-122"/>
              </a:endParaRPr>
            </a:p>
          </p:txBody>
        </p:sp>
        <p:cxnSp>
          <p:nvCxnSpPr>
            <p:cNvPr id="90" name="Straight Connector 89"/>
            <p:cNvCxnSpPr/>
            <p:nvPr/>
          </p:nvCxnSpPr>
          <p:spPr>
            <a:xfrm rot="5400000" flipV="1">
              <a:off x="2545741" y="2449169"/>
              <a:ext cx="0" cy="793803"/>
            </a:xfrm>
            <a:prstGeom prst="line">
              <a:avLst/>
            </a:prstGeom>
            <a:grpFill/>
            <a:ln w="1270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rot="16200000">
            <a:off x="13496003" y="8493092"/>
            <a:ext cx="1466775" cy="457585"/>
            <a:chOff x="2057400" y="2800350"/>
            <a:chExt cx="885242" cy="91440"/>
          </a:xfrm>
          <a:solidFill>
            <a:schemeClr val="tx1">
              <a:lumMod val="50000"/>
            </a:schemeClr>
          </a:solidFill>
        </p:grpSpPr>
        <p:sp>
          <p:nvSpPr>
            <p:cNvPr id="92" name="Oval 91"/>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3200" dirty="0">
                <a:latin typeface="微软雅黑" panose="020B0503020204020204" pitchFamily="34" charset="-122"/>
              </a:endParaRPr>
            </a:p>
          </p:txBody>
        </p:sp>
        <p:cxnSp>
          <p:nvCxnSpPr>
            <p:cNvPr id="93" name="Straight Connector 92"/>
            <p:cNvCxnSpPr/>
            <p:nvPr/>
          </p:nvCxnSpPr>
          <p:spPr>
            <a:xfrm rot="5400000" flipV="1">
              <a:off x="2545741" y="2449169"/>
              <a:ext cx="0" cy="793803"/>
            </a:xfrm>
            <a:prstGeom prst="line">
              <a:avLst/>
            </a:prstGeom>
            <a:grpFill/>
            <a:ln w="1270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rot="16200000">
            <a:off x="17818052" y="7484138"/>
            <a:ext cx="1466775" cy="457584"/>
            <a:chOff x="2057400" y="2800350"/>
            <a:chExt cx="885242" cy="91440"/>
          </a:xfrm>
          <a:solidFill>
            <a:schemeClr val="tx1">
              <a:lumMod val="50000"/>
            </a:schemeClr>
          </a:solidFill>
        </p:grpSpPr>
        <p:sp>
          <p:nvSpPr>
            <p:cNvPr id="95" name="Oval 94"/>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3200" dirty="0">
                <a:latin typeface="微软雅黑" panose="020B0503020204020204" pitchFamily="34" charset="-122"/>
              </a:endParaRPr>
            </a:p>
          </p:txBody>
        </p:sp>
        <p:cxnSp>
          <p:nvCxnSpPr>
            <p:cNvPr id="96" name="Straight Connector 95"/>
            <p:cNvCxnSpPr/>
            <p:nvPr/>
          </p:nvCxnSpPr>
          <p:spPr>
            <a:xfrm rot="5400000" flipV="1">
              <a:off x="2545741" y="2449169"/>
              <a:ext cx="0" cy="793803"/>
            </a:xfrm>
            <a:prstGeom prst="line">
              <a:avLst/>
            </a:prstGeom>
            <a:grpFill/>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2192282" y="726538"/>
            <a:ext cx="12359700" cy="2887374"/>
            <a:chOff x="5988388" y="483017"/>
            <a:chExt cx="12359700" cy="2020446"/>
          </a:xfrm>
        </p:grpSpPr>
        <p:sp>
          <p:nvSpPr>
            <p:cNvPr id="80" name="TextBox 79"/>
            <p:cNvSpPr txBox="1"/>
            <p:nvPr/>
          </p:nvSpPr>
          <p:spPr>
            <a:xfrm>
              <a:off x="5988388" y="483017"/>
              <a:ext cx="12359700" cy="926067"/>
            </a:xfrm>
            <a:prstGeom prst="rect">
              <a:avLst/>
            </a:prstGeom>
            <a:noFill/>
          </p:spPr>
          <p:txBody>
            <a:bodyPr wrap="square" lIns="91422" tIns="45711" rIns="91422" bIns="45711" rtlCol="0">
              <a:spAutoFit/>
            </a:bodyPr>
            <a:lstStyle/>
            <a:p>
              <a:pPr algn="ctr"/>
              <a:r>
                <a:rPr lang="zh-CN" altLang="en-US" sz="8000" b="1" dirty="0" smtClean="0">
                  <a:solidFill>
                    <a:schemeClr val="tx2"/>
                  </a:solidFill>
                  <a:latin typeface="微软雅黑" panose="020B0503020204020204" pitchFamily="34" charset="-122"/>
                  <a:cs typeface="Aparajita" panose="020B0604020202020204" pitchFamily="34" charset="0"/>
                </a:rPr>
                <a:t>供应链金融平台</a:t>
              </a:r>
              <a:endParaRPr lang="id-ID" sz="8000" b="1" dirty="0">
                <a:solidFill>
                  <a:schemeClr val="tx2"/>
                </a:solidFill>
                <a:latin typeface="微软雅黑" panose="020B0503020204020204" pitchFamily="34" charset="-122"/>
                <a:cs typeface="Aparajita" panose="020B0604020202020204" pitchFamily="34" charset="0"/>
              </a:endParaRPr>
            </a:p>
          </p:txBody>
        </p:sp>
        <p:sp>
          <p:nvSpPr>
            <p:cNvPr id="81" name="Rectangle 80"/>
            <p:cNvSpPr/>
            <p:nvPr/>
          </p:nvSpPr>
          <p:spPr>
            <a:xfrm>
              <a:off x="8980013" y="2364894"/>
              <a:ext cx="6500094" cy="13856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sp>
          <p:nvSpPr>
            <p:cNvPr id="82"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4800" dirty="0" smtClean="0">
                  <a:latin typeface="微软雅黑" panose="020B0503020204020204" pitchFamily="34" charset="-122"/>
                  <a:cs typeface="Aparajita" panose="020B0604020202020204" pitchFamily="34" charset="0"/>
                </a:rPr>
                <a:t>区块链系统视图描述</a:t>
              </a:r>
              <a:endParaRPr lang="en-US" sz="4800" dirty="0">
                <a:solidFill>
                  <a:schemeClr val="accent1"/>
                </a:solidFill>
                <a:latin typeface="微软雅黑" panose="020B0503020204020204" pitchFamily="34" charset="-122"/>
                <a:cs typeface="Aparajita" panose="020B0604020202020204" pitchFamily="34" charset="0"/>
              </a:endParaRPr>
            </a:p>
          </p:txBody>
        </p:sp>
      </p:grpSp>
      <p:sp>
        <p:nvSpPr>
          <p:cNvPr id="10" name="Left Arrow 9"/>
          <p:cNvSpPr/>
          <p:nvPr/>
        </p:nvSpPr>
        <p:spPr>
          <a:xfrm rot="20453659">
            <a:off x="15353139" y="4395607"/>
            <a:ext cx="1854489" cy="826848"/>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5" name="Left Arrow 64"/>
          <p:cNvSpPr/>
          <p:nvPr/>
        </p:nvSpPr>
        <p:spPr>
          <a:xfrm rot="20453659">
            <a:off x="11047828" y="5475870"/>
            <a:ext cx="1854489" cy="826848"/>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6" name="Left Arrow 65"/>
          <p:cNvSpPr/>
          <p:nvPr/>
        </p:nvSpPr>
        <p:spPr>
          <a:xfrm rot="20453659">
            <a:off x="6487801" y="6555026"/>
            <a:ext cx="1854489" cy="826848"/>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7" name="Left Arrow 66"/>
          <p:cNvSpPr/>
          <p:nvPr/>
        </p:nvSpPr>
        <p:spPr>
          <a:xfrm rot="20453659">
            <a:off x="19605642" y="3092764"/>
            <a:ext cx="1854489" cy="826848"/>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1192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图片占位符 3"/>
          <p:cNvPicPr>
            <a:picLocks noChangeAspect="1"/>
          </p:cNvPicPr>
          <p:nvPr/>
        </p:nvPicPr>
        <p:blipFill>
          <a:blip r:embed="rId2">
            <a:extLst>
              <a:ext uri="{28A0092B-C50C-407E-A947-70E740481C1C}">
                <a14:useLocalDpi xmlns:a14="http://schemas.microsoft.com/office/drawing/2010/main" val="0"/>
              </a:ext>
            </a:extLst>
          </a:blip>
          <a:srcRect l="20027" r="20027"/>
          <a:stretch>
            <a:fillRect/>
          </a:stretch>
        </p:blipFill>
        <p:spPr>
          <a:xfrm>
            <a:off x="0" y="-1"/>
            <a:ext cx="24399930" cy="13716001"/>
          </a:xfrm>
          <a:prstGeom prst="rect">
            <a:avLst/>
          </a:prstGeom>
        </p:spPr>
      </p:pic>
      <p:grpSp>
        <p:nvGrpSpPr>
          <p:cNvPr id="163" name="Group 162"/>
          <p:cNvGrpSpPr/>
          <p:nvPr/>
        </p:nvGrpSpPr>
        <p:grpSpPr>
          <a:xfrm rot="10800000">
            <a:off x="4541497" y="7577933"/>
            <a:ext cx="19892697" cy="5346910"/>
            <a:chOff x="-210622" y="4085211"/>
            <a:chExt cx="19892697" cy="5346910"/>
          </a:xfrm>
        </p:grpSpPr>
        <p:sp>
          <p:nvSpPr>
            <p:cNvPr id="164" name="Round Same Side Corner Rectangle 163"/>
            <p:cNvSpPr/>
            <p:nvPr/>
          </p:nvSpPr>
          <p:spPr>
            <a:xfrm rot="5400000">
              <a:off x="7062272" y="-3187683"/>
              <a:ext cx="5346910" cy="19892697"/>
            </a:xfrm>
            <a:prstGeom prst="round2SameRect">
              <a:avLst>
                <a:gd name="adj1" fmla="val 50000"/>
                <a:gd name="adj2" fmla="val 0"/>
              </a:avLst>
            </a:prstGeom>
            <a:solidFill>
              <a:schemeClr val="accent6">
                <a:lumMod val="5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166" name="Round Same Side Corner Rectangle 165"/>
            <p:cNvSpPr/>
            <p:nvPr/>
          </p:nvSpPr>
          <p:spPr>
            <a:xfrm rot="5400000">
              <a:off x="7346082" y="-2826026"/>
              <a:ext cx="4477219" cy="19169382"/>
            </a:xfrm>
            <a:prstGeom prst="round2SameRect">
              <a:avLst>
                <a:gd name="adj1" fmla="val 50000"/>
                <a:gd name="adj2" fmla="val 0"/>
              </a:avLst>
            </a:prstGeom>
            <a:solidFill>
              <a:schemeClr val="accent6">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grpSp>
      <p:sp>
        <p:nvSpPr>
          <p:cNvPr id="199" name="Title 2"/>
          <p:cNvSpPr txBox="1">
            <a:spLocks/>
          </p:cNvSpPr>
          <p:nvPr/>
        </p:nvSpPr>
        <p:spPr>
          <a:xfrm>
            <a:off x="-246330" y="8898984"/>
            <a:ext cx="18923151" cy="1025398"/>
          </a:xfrm>
          <a:prstGeom prst="rect">
            <a:avLst/>
          </a:prstGeom>
        </p:spPr>
        <p:txBody>
          <a:bodyPr lIns="219419" tIns="109710" rIns="219419" bIns="10971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bg-BG" sz="58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00" name="Oval 199"/>
          <p:cNvSpPr/>
          <p:nvPr/>
        </p:nvSpPr>
        <p:spPr>
          <a:xfrm>
            <a:off x="10095126" y="8580718"/>
            <a:ext cx="1859898" cy="186038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微软雅黑" panose="020B0503020204020204" pitchFamily="34" charset="-122"/>
            </a:endParaRPr>
          </a:p>
        </p:txBody>
      </p:sp>
      <p:sp>
        <p:nvSpPr>
          <p:cNvPr id="201" name="Oval 200"/>
          <p:cNvSpPr/>
          <p:nvPr/>
        </p:nvSpPr>
        <p:spPr>
          <a:xfrm>
            <a:off x="13612990" y="8580718"/>
            <a:ext cx="1859898" cy="1860380"/>
          </a:xfrm>
          <a:prstGeom prst="ellips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微软雅黑" panose="020B0503020204020204" pitchFamily="34" charset="-122"/>
            </a:endParaRPr>
          </a:p>
        </p:txBody>
      </p:sp>
      <p:sp>
        <p:nvSpPr>
          <p:cNvPr id="202" name="Oval 201"/>
          <p:cNvSpPr/>
          <p:nvPr/>
        </p:nvSpPr>
        <p:spPr>
          <a:xfrm>
            <a:off x="17130853" y="8580718"/>
            <a:ext cx="1859898" cy="1860380"/>
          </a:xfrm>
          <a:prstGeom prst="ellipse">
            <a:avLst/>
          </a:prstGeom>
          <a:solidFill>
            <a:schemeClr val="accent3"/>
          </a:solidFill>
          <a:ln w="15875">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微软雅黑" panose="020B0503020204020204" pitchFamily="34" charset="-122"/>
            </a:endParaRPr>
          </a:p>
        </p:txBody>
      </p:sp>
      <p:sp>
        <p:nvSpPr>
          <p:cNvPr id="203" name="Oval 202"/>
          <p:cNvSpPr/>
          <p:nvPr/>
        </p:nvSpPr>
        <p:spPr>
          <a:xfrm>
            <a:off x="20648717" y="8580718"/>
            <a:ext cx="1859898" cy="1860380"/>
          </a:xfrm>
          <a:prstGeom prst="ellipse">
            <a:avLst/>
          </a:prstGeom>
          <a:solidFill>
            <a:schemeClr val="accent4"/>
          </a:solidFill>
          <a:ln w="15875">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dirty="0">
              <a:latin typeface="微软雅黑" panose="020B0503020204020204" pitchFamily="34" charset="-122"/>
            </a:endParaRPr>
          </a:p>
        </p:txBody>
      </p:sp>
      <p:sp>
        <p:nvSpPr>
          <p:cNvPr id="204" name="TextBox 203"/>
          <p:cNvSpPr txBox="1"/>
          <p:nvPr/>
        </p:nvSpPr>
        <p:spPr>
          <a:xfrm>
            <a:off x="10019711" y="10466591"/>
            <a:ext cx="2010732" cy="677072"/>
          </a:xfrm>
          <a:prstGeom prst="rect">
            <a:avLst/>
          </a:prstGeom>
          <a:noFill/>
        </p:spPr>
        <p:txBody>
          <a:bodyPr wrap="none" lIns="182843" tIns="91422" rIns="182843" bIns="91422" rtlCol="0">
            <a:spAutoFit/>
          </a:bodyPr>
          <a:lstStyle/>
          <a:p>
            <a:pPr algn="ctr"/>
            <a:r>
              <a:rPr lang="zh-CN" altLang="en-US" sz="3200" b="1" dirty="0" smtClean="0">
                <a:solidFill>
                  <a:schemeClr val="bg1"/>
                </a:solidFill>
                <a:latin typeface="微软雅黑" panose="020B0503020204020204" pitchFamily="34" charset="-122"/>
                <a:cs typeface="Aparajita" panose="020B0604020202020204" pitchFamily="34" charset="0"/>
              </a:rPr>
              <a:t>核心企业</a:t>
            </a:r>
            <a:endParaRPr lang="id-ID" sz="3200" b="1" dirty="0">
              <a:solidFill>
                <a:schemeClr val="bg1"/>
              </a:solidFill>
              <a:latin typeface="微软雅黑" panose="020B0503020204020204" pitchFamily="34" charset="-122"/>
              <a:cs typeface="Aparajita" panose="020B0604020202020204" pitchFamily="34" charset="0"/>
            </a:endParaRPr>
          </a:p>
        </p:txBody>
      </p:sp>
      <p:sp>
        <p:nvSpPr>
          <p:cNvPr id="205" name="TextBox 204"/>
          <p:cNvSpPr txBox="1"/>
          <p:nvPr/>
        </p:nvSpPr>
        <p:spPr>
          <a:xfrm>
            <a:off x="8977866" y="10988098"/>
            <a:ext cx="3794232" cy="997160"/>
          </a:xfrm>
          <a:prstGeom prst="rect">
            <a:avLst/>
          </a:prstGeom>
          <a:noFill/>
        </p:spPr>
        <p:txBody>
          <a:bodyPr wrap="square" lIns="182843" tIns="91422" rIns="182843" bIns="91422" rtlCol="0">
            <a:spAutoFit/>
          </a:bodyPr>
          <a:lstStyle/>
          <a:p>
            <a:pPr algn="ctr">
              <a:lnSpc>
                <a:spcPct val="110000"/>
              </a:lnSpc>
            </a:pPr>
            <a:r>
              <a:rPr lang="zh-CN" altLang="en-US" sz="2400" dirty="0" smtClean="0">
                <a:solidFill>
                  <a:schemeClr val="bg1"/>
                </a:solidFill>
                <a:latin typeface="微软雅黑" panose="020B0503020204020204" pitchFamily="34" charset="-122"/>
                <a:cs typeface="Aparajita" panose="020B0604020202020204" pitchFamily="34" charset="0"/>
              </a:rPr>
              <a:t>应付账款上链 </a:t>
            </a:r>
            <a:r>
              <a:rPr lang="mr-IN" altLang="zh-CN" sz="2400" dirty="0" smtClean="0">
                <a:solidFill>
                  <a:schemeClr val="bg1"/>
                </a:solidFill>
                <a:latin typeface="微软雅黑" panose="020B0503020204020204" pitchFamily="34" charset="-122"/>
                <a:cs typeface="Aparajita" panose="020B0604020202020204" pitchFamily="34" charset="0"/>
              </a:rPr>
              <a:t>–</a:t>
            </a:r>
            <a:r>
              <a:rPr lang="zh-CN" altLang="en-US" sz="2400" dirty="0" smtClean="0">
                <a:solidFill>
                  <a:schemeClr val="bg1"/>
                </a:solidFill>
                <a:latin typeface="微软雅黑" panose="020B0503020204020204" pitchFamily="34" charset="-122"/>
                <a:cs typeface="Aparajita" panose="020B0604020202020204" pitchFamily="34" charset="0"/>
              </a:rPr>
              <a:t> 方便快捷并有利可图</a:t>
            </a:r>
            <a:endParaRPr lang="en-US" sz="2400" dirty="0">
              <a:solidFill>
                <a:schemeClr val="bg1"/>
              </a:solidFill>
              <a:latin typeface="微软雅黑" panose="020B0503020204020204" pitchFamily="34" charset="-122"/>
              <a:cs typeface="Aparajita" panose="020B0604020202020204" pitchFamily="34" charset="0"/>
            </a:endParaRPr>
          </a:p>
        </p:txBody>
      </p:sp>
      <p:sp>
        <p:nvSpPr>
          <p:cNvPr id="206" name="TextBox 205"/>
          <p:cNvSpPr txBox="1"/>
          <p:nvPr/>
        </p:nvSpPr>
        <p:spPr>
          <a:xfrm>
            <a:off x="13742759" y="10466591"/>
            <a:ext cx="1600363" cy="677072"/>
          </a:xfrm>
          <a:prstGeom prst="rect">
            <a:avLst/>
          </a:prstGeom>
          <a:noFill/>
        </p:spPr>
        <p:txBody>
          <a:bodyPr wrap="none" lIns="182843" tIns="91422" rIns="182843" bIns="91422" rtlCol="0">
            <a:spAutoFit/>
          </a:bodyPr>
          <a:lstStyle/>
          <a:p>
            <a:pPr algn="ctr"/>
            <a:r>
              <a:rPr lang="zh-CN" altLang="en-US" sz="3200" dirty="0" smtClean="0">
                <a:solidFill>
                  <a:schemeClr val="bg1"/>
                </a:solidFill>
                <a:latin typeface="微软雅黑" panose="020B0503020204020204" pitchFamily="34" charset="-122"/>
                <a:cs typeface="Aparajita" panose="020B0604020202020204" pitchFamily="34" charset="0"/>
              </a:rPr>
              <a:t>供应商</a:t>
            </a:r>
            <a:endParaRPr lang="id-ID" sz="3200" b="1" dirty="0">
              <a:solidFill>
                <a:schemeClr val="bg1"/>
              </a:solidFill>
              <a:latin typeface="微软雅黑" panose="020B0503020204020204" pitchFamily="34" charset="-122"/>
              <a:cs typeface="Aparajita" panose="020B0604020202020204" pitchFamily="34" charset="0"/>
            </a:endParaRPr>
          </a:p>
        </p:txBody>
      </p:sp>
      <p:sp>
        <p:nvSpPr>
          <p:cNvPr id="207" name="TextBox 206"/>
          <p:cNvSpPr txBox="1"/>
          <p:nvPr/>
        </p:nvSpPr>
        <p:spPr>
          <a:xfrm>
            <a:off x="12931445" y="10969962"/>
            <a:ext cx="3709320" cy="997160"/>
          </a:xfrm>
          <a:prstGeom prst="rect">
            <a:avLst/>
          </a:prstGeom>
          <a:noFill/>
        </p:spPr>
        <p:txBody>
          <a:bodyPr wrap="square" lIns="182843" tIns="91422" rIns="182843" bIns="91422" rtlCol="0">
            <a:spAutoFit/>
          </a:bodyPr>
          <a:lstStyle/>
          <a:p>
            <a:pPr algn="ctr">
              <a:lnSpc>
                <a:spcPct val="110000"/>
              </a:lnSpc>
            </a:pPr>
            <a:r>
              <a:rPr lang="zh-CN" altLang="en-US" sz="2400" dirty="0" smtClean="0">
                <a:solidFill>
                  <a:schemeClr val="bg1"/>
                </a:solidFill>
                <a:latin typeface="微软雅黑" panose="020B0503020204020204" pitchFamily="34" charset="-122"/>
                <a:cs typeface="Aparajita" panose="020B0604020202020204" pitchFamily="34" charset="0"/>
              </a:rPr>
              <a:t>融资方便，流转灵活</a:t>
            </a:r>
            <a:r>
              <a:rPr lang="zh-CN" altLang="en-US" sz="2400" smtClean="0">
                <a:solidFill>
                  <a:schemeClr val="bg1"/>
                </a:solidFill>
                <a:latin typeface="微软雅黑" panose="020B0503020204020204" pitchFamily="34" charset="-122"/>
                <a:cs typeface="Aparajita" panose="020B0604020202020204" pitchFamily="34" charset="0"/>
              </a:rPr>
              <a:t>，增信流转分利，</a:t>
            </a:r>
            <a:endParaRPr lang="en-US" sz="2400" dirty="0">
              <a:solidFill>
                <a:schemeClr val="bg1"/>
              </a:solidFill>
              <a:latin typeface="微软雅黑" panose="020B0503020204020204" pitchFamily="34" charset="-122"/>
              <a:cs typeface="Aparajita" panose="020B0604020202020204" pitchFamily="34" charset="0"/>
            </a:endParaRPr>
          </a:p>
        </p:txBody>
      </p:sp>
      <p:sp>
        <p:nvSpPr>
          <p:cNvPr id="208" name="TextBox 207"/>
          <p:cNvSpPr txBox="1"/>
          <p:nvPr/>
        </p:nvSpPr>
        <p:spPr>
          <a:xfrm>
            <a:off x="17055445" y="10466591"/>
            <a:ext cx="2010732" cy="677072"/>
          </a:xfrm>
          <a:prstGeom prst="rect">
            <a:avLst/>
          </a:prstGeom>
          <a:noFill/>
        </p:spPr>
        <p:txBody>
          <a:bodyPr wrap="none" lIns="182843" tIns="91422" rIns="182843" bIns="91422" rtlCol="0">
            <a:spAutoFit/>
          </a:bodyPr>
          <a:lstStyle/>
          <a:p>
            <a:pPr algn="ctr"/>
            <a:r>
              <a:rPr lang="zh-CN" altLang="en-US" sz="3200" dirty="0" smtClean="0">
                <a:solidFill>
                  <a:schemeClr val="bg1"/>
                </a:solidFill>
                <a:latin typeface="微软雅黑" panose="020B0503020204020204" pitchFamily="34" charset="-122"/>
                <a:cs typeface="Aparajita" panose="020B0604020202020204" pitchFamily="34" charset="0"/>
              </a:rPr>
              <a:t>金融机构</a:t>
            </a:r>
            <a:endParaRPr lang="id-ID" sz="3200" b="1" dirty="0">
              <a:solidFill>
                <a:schemeClr val="bg1"/>
              </a:solidFill>
              <a:latin typeface="微软雅黑" panose="020B0503020204020204" pitchFamily="34" charset="-122"/>
              <a:cs typeface="Aparajita" panose="020B0604020202020204" pitchFamily="34" charset="0"/>
            </a:endParaRPr>
          </a:p>
        </p:txBody>
      </p:sp>
      <p:sp>
        <p:nvSpPr>
          <p:cNvPr id="209" name="TextBox 208"/>
          <p:cNvSpPr txBox="1"/>
          <p:nvPr/>
        </p:nvSpPr>
        <p:spPr>
          <a:xfrm>
            <a:off x="16060979" y="10969962"/>
            <a:ext cx="4086087" cy="997160"/>
          </a:xfrm>
          <a:prstGeom prst="rect">
            <a:avLst/>
          </a:prstGeom>
          <a:noFill/>
        </p:spPr>
        <p:txBody>
          <a:bodyPr wrap="square" lIns="182843" tIns="91422" rIns="182843" bIns="91422" rtlCol="0">
            <a:spAutoFit/>
          </a:bodyPr>
          <a:lstStyle/>
          <a:p>
            <a:pPr algn="ctr">
              <a:lnSpc>
                <a:spcPct val="110000"/>
              </a:lnSpc>
            </a:pPr>
            <a:r>
              <a:rPr lang="zh-CN" altLang="en-US" sz="2400" dirty="0" smtClean="0">
                <a:solidFill>
                  <a:schemeClr val="bg1"/>
                </a:solidFill>
                <a:latin typeface="微软雅黑" panose="020B0503020204020204" pitchFamily="34" charset="-122"/>
                <a:cs typeface="Aparajita" panose="020B0604020202020204" pitchFamily="34" charset="0"/>
              </a:rPr>
              <a:t>授信征信借贷</a:t>
            </a:r>
            <a:endParaRPr lang="en-US" altLang="zh-CN" sz="2400" dirty="0" smtClean="0">
              <a:solidFill>
                <a:schemeClr val="bg1"/>
              </a:solidFill>
              <a:latin typeface="微软雅黑" panose="020B0503020204020204" pitchFamily="34" charset="-122"/>
              <a:cs typeface="Aparajita" panose="020B0604020202020204" pitchFamily="34" charset="0"/>
            </a:endParaRPr>
          </a:p>
          <a:p>
            <a:pPr algn="ctr">
              <a:lnSpc>
                <a:spcPct val="110000"/>
              </a:lnSpc>
            </a:pPr>
            <a:r>
              <a:rPr lang="zh-CN" altLang="en-US" sz="2400" dirty="0" smtClean="0">
                <a:solidFill>
                  <a:schemeClr val="bg1"/>
                </a:solidFill>
                <a:latin typeface="微软雅黑" panose="020B0503020204020204" pitchFamily="34" charset="-122"/>
                <a:cs typeface="Aparajita" panose="020B0604020202020204" pitchFamily="34" charset="0"/>
              </a:rPr>
              <a:t>低风险优质资产</a:t>
            </a:r>
            <a:endParaRPr lang="en-US" sz="2400" dirty="0">
              <a:solidFill>
                <a:schemeClr val="bg1"/>
              </a:solidFill>
              <a:latin typeface="微软雅黑" panose="020B0503020204020204" pitchFamily="34" charset="-122"/>
              <a:cs typeface="Aparajita" panose="020B0604020202020204" pitchFamily="34" charset="0"/>
            </a:endParaRPr>
          </a:p>
        </p:txBody>
      </p:sp>
      <p:sp>
        <p:nvSpPr>
          <p:cNvPr id="210" name="TextBox 209"/>
          <p:cNvSpPr txBox="1"/>
          <p:nvPr/>
        </p:nvSpPr>
        <p:spPr>
          <a:xfrm>
            <a:off x="20564896" y="10466591"/>
            <a:ext cx="2010732" cy="677072"/>
          </a:xfrm>
          <a:prstGeom prst="rect">
            <a:avLst/>
          </a:prstGeom>
          <a:noFill/>
        </p:spPr>
        <p:txBody>
          <a:bodyPr wrap="none" lIns="182843" tIns="91422" rIns="182843" bIns="91422" rtlCol="0">
            <a:spAutoFit/>
          </a:bodyPr>
          <a:lstStyle/>
          <a:p>
            <a:pPr algn="ctr"/>
            <a:r>
              <a:rPr lang="zh-CN" altLang="en-US" sz="3200" dirty="0" smtClean="0">
                <a:solidFill>
                  <a:schemeClr val="bg1"/>
                </a:solidFill>
                <a:latin typeface="微软雅黑" panose="020B0503020204020204" pitchFamily="34" charset="-122"/>
                <a:cs typeface="Aparajita" panose="020B0604020202020204" pitchFamily="34" charset="0"/>
              </a:rPr>
              <a:t>平台运营</a:t>
            </a:r>
            <a:endParaRPr lang="id-ID" sz="3200" b="1" dirty="0">
              <a:solidFill>
                <a:schemeClr val="bg1"/>
              </a:solidFill>
              <a:latin typeface="微软雅黑" panose="020B0503020204020204" pitchFamily="34" charset="-122"/>
              <a:cs typeface="Aparajita" panose="020B0604020202020204" pitchFamily="34" charset="0"/>
            </a:endParaRPr>
          </a:p>
        </p:txBody>
      </p:sp>
      <p:sp>
        <p:nvSpPr>
          <p:cNvPr id="211" name="TextBox 210"/>
          <p:cNvSpPr txBox="1"/>
          <p:nvPr/>
        </p:nvSpPr>
        <p:spPr>
          <a:xfrm>
            <a:off x="19770298" y="10969962"/>
            <a:ext cx="4453273" cy="1809690"/>
          </a:xfrm>
          <a:prstGeom prst="rect">
            <a:avLst/>
          </a:prstGeom>
          <a:noFill/>
        </p:spPr>
        <p:txBody>
          <a:bodyPr wrap="square" lIns="182843" tIns="91422" rIns="182843" bIns="91422" rtlCol="0">
            <a:spAutoFit/>
          </a:bodyPr>
          <a:lstStyle/>
          <a:p>
            <a:pPr>
              <a:lnSpc>
                <a:spcPct val="110000"/>
              </a:lnSpc>
            </a:pPr>
            <a:r>
              <a:rPr lang="zh-CN" altLang="en-US" sz="2400" dirty="0" smtClean="0">
                <a:solidFill>
                  <a:schemeClr val="bg1"/>
                </a:solidFill>
                <a:latin typeface="微软雅黑" panose="020B0503020204020204" pitchFamily="34" charset="-122"/>
                <a:cs typeface="Aparajita" panose="020B0604020202020204" pitchFamily="34" charset="0"/>
              </a:rPr>
              <a:t>提供安全高质金融服务，获取金融服务费和利差通过区块链消除信息孤岛，实现互联互通，建立信任</a:t>
            </a:r>
            <a:endParaRPr lang="en-US" sz="2400" dirty="0">
              <a:solidFill>
                <a:schemeClr val="bg1"/>
              </a:solidFill>
              <a:latin typeface="微软雅黑" panose="020B0503020204020204" pitchFamily="34" charset="-122"/>
              <a:cs typeface="Aparajita" panose="020B0604020202020204" pitchFamily="34" charset="0"/>
            </a:endParaRPr>
          </a:p>
        </p:txBody>
      </p:sp>
      <p:grpSp>
        <p:nvGrpSpPr>
          <p:cNvPr id="212" name="Group 211"/>
          <p:cNvGrpSpPr/>
          <p:nvPr/>
        </p:nvGrpSpPr>
        <p:grpSpPr>
          <a:xfrm>
            <a:off x="12488877" y="9243134"/>
            <a:ext cx="632240" cy="598794"/>
            <a:chOff x="7573740" y="3813073"/>
            <a:chExt cx="466573" cy="748492"/>
          </a:xfrm>
          <a:solidFill>
            <a:schemeClr val="bg1">
              <a:lumMod val="95000"/>
            </a:schemeClr>
          </a:solidFill>
        </p:grpSpPr>
        <p:sp>
          <p:nvSpPr>
            <p:cNvPr id="213" name="Right Arrow 212"/>
            <p:cNvSpPr/>
            <p:nvPr/>
          </p:nvSpPr>
          <p:spPr>
            <a:xfrm>
              <a:off x="7573740" y="3813073"/>
              <a:ext cx="466573" cy="748492"/>
            </a:xfrm>
            <a:prstGeom prst="rightArrow">
              <a:avLst>
                <a:gd name="adj1" fmla="val 60000"/>
                <a:gd name="adj2" fmla="val 50000"/>
              </a:avLst>
            </a:prstGeom>
            <a:grp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14" name="Right Arrow 4"/>
            <p:cNvSpPr/>
            <p:nvPr/>
          </p:nvSpPr>
          <p:spPr>
            <a:xfrm>
              <a:off x="7573740" y="3962771"/>
              <a:ext cx="326601" cy="44909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id-ID" sz="1200" kern="1200" dirty="0">
                <a:latin typeface="微软雅黑" panose="020B0503020204020204" pitchFamily="34" charset="-122"/>
              </a:endParaRPr>
            </a:p>
          </p:txBody>
        </p:sp>
      </p:grpSp>
      <p:grpSp>
        <p:nvGrpSpPr>
          <p:cNvPr id="215" name="Group 214"/>
          <p:cNvGrpSpPr/>
          <p:nvPr/>
        </p:nvGrpSpPr>
        <p:grpSpPr>
          <a:xfrm>
            <a:off x="16055084" y="9242946"/>
            <a:ext cx="632240" cy="598794"/>
            <a:chOff x="7573740" y="3813073"/>
            <a:chExt cx="466573" cy="748492"/>
          </a:xfrm>
          <a:solidFill>
            <a:schemeClr val="bg1">
              <a:lumMod val="95000"/>
            </a:schemeClr>
          </a:solidFill>
        </p:grpSpPr>
        <p:sp>
          <p:nvSpPr>
            <p:cNvPr id="216" name="Right Arrow 215"/>
            <p:cNvSpPr/>
            <p:nvPr/>
          </p:nvSpPr>
          <p:spPr>
            <a:xfrm>
              <a:off x="7573740" y="3813073"/>
              <a:ext cx="466573" cy="748492"/>
            </a:xfrm>
            <a:prstGeom prst="rightArrow">
              <a:avLst>
                <a:gd name="adj1" fmla="val 60000"/>
                <a:gd name="adj2" fmla="val 50000"/>
              </a:avLst>
            </a:prstGeom>
            <a:grp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17" name="Right Arrow 4"/>
            <p:cNvSpPr/>
            <p:nvPr/>
          </p:nvSpPr>
          <p:spPr>
            <a:xfrm>
              <a:off x="7573740" y="3962771"/>
              <a:ext cx="326601" cy="44909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id-ID" sz="1200" kern="1200" dirty="0">
                <a:latin typeface="微软雅黑" panose="020B0503020204020204" pitchFamily="34" charset="-122"/>
              </a:endParaRPr>
            </a:p>
          </p:txBody>
        </p:sp>
      </p:grpSp>
      <p:grpSp>
        <p:nvGrpSpPr>
          <p:cNvPr id="218" name="Group 217"/>
          <p:cNvGrpSpPr/>
          <p:nvPr/>
        </p:nvGrpSpPr>
        <p:grpSpPr>
          <a:xfrm>
            <a:off x="19590237" y="9265226"/>
            <a:ext cx="632240" cy="598794"/>
            <a:chOff x="7573740" y="3813073"/>
            <a:chExt cx="466573" cy="748492"/>
          </a:xfrm>
          <a:solidFill>
            <a:schemeClr val="bg1">
              <a:lumMod val="95000"/>
            </a:schemeClr>
          </a:solidFill>
        </p:grpSpPr>
        <p:sp>
          <p:nvSpPr>
            <p:cNvPr id="219" name="Right Arrow 218"/>
            <p:cNvSpPr/>
            <p:nvPr/>
          </p:nvSpPr>
          <p:spPr>
            <a:xfrm>
              <a:off x="7573740" y="3813073"/>
              <a:ext cx="466573" cy="748492"/>
            </a:xfrm>
            <a:prstGeom prst="rightArrow">
              <a:avLst>
                <a:gd name="adj1" fmla="val 60000"/>
                <a:gd name="adj2" fmla="val 50000"/>
              </a:avLst>
            </a:prstGeom>
            <a:grp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20" name="Right Arrow 4"/>
            <p:cNvSpPr/>
            <p:nvPr/>
          </p:nvSpPr>
          <p:spPr>
            <a:xfrm>
              <a:off x="7573740" y="3962771"/>
              <a:ext cx="326601" cy="44909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id-ID" sz="1200" kern="1200" dirty="0">
                <a:latin typeface="微软雅黑" panose="020B0503020204020204" pitchFamily="34" charset="-122"/>
              </a:endParaRPr>
            </a:p>
          </p:txBody>
        </p:sp>
      </p:grpSp>
      <p:grpSp>
        <p:nvGrpSpPr>
          <p:cNvPr id="221" name="Group 220"/>
          <p:cNvGrpSpPr/>
          <p:nvPr/>
        </p:nvGrpSpPr>
        <p:grpSpPr>
          <a:xfrm>
            <a:off x="6287263" y="9190496"/>
            <a:ext cx="2758620" cy="1970888"/>
            <a:chOff x="6811778" y="5818274"/>
            <a:chExt cx="1234976" cy="882325"/>
          </a:xfrm>
        </p:grpSpPr>
        <p:sp>
          <p:nvSpPr>
            <p:cNvPr id="222" name="Freeform 123"/>
            <p:cNvSpPr>
              <a:spLocks noEditPoints="1"/>
            </p:cNvSpPr>
            <p:nvPr/>
          </p:nvSpPr>
          <p:spPr bwMode="auto">
            <a:xfrm>
              <a:off x="6811778" y="5818274"/>
              <a:ext cx="757615" cy="882325"/>
            </a:xfrm>
            <a:custGeom>
              <a:avLst/>
              <a:gdLst>
                <a:gd name="T0" fmla="*/ 0 w 439"/>
                <a:gd name="T1" fmla="*/ 439 h 512"/>
                <a:gd name="T2" fmla="*/ 0 w 439"/>
                <a:gd name="T3" fmla="*/ 390 h 512"/>
                <a:gd name="T4" fmla="*/ 93 w 439"/>
                <a:gd name="T5" fmla="*/ 427 h 512"/>
                <a:gd name="T6" fmla="*/ 219 w 439"/>
                <a:gd name="T7" fmla="*/ 439 h 512"/>
                <a:gd name="T8" fmla="*/ 346 w 439"/>
                <a:gd name="T9" fmla="*/ 427 h 512"/>
                <a:gd name="T10" fmla="*/ 439 w 439"/>
                <a:gd name="T11" fmla="*/ 390 h 512"/>
                <a:gd name="T12" fmla="*/ 439 w 439"/>
                <a:gd name="T13" fmla="*/ 439 h 512"/>
                <a:gd name="T14" fmla="*/ 409 w 439"/>
                <a:gd name="T15" fmla="*/ 475 h 512"/>
                <a:gd name="T16" fmla="*/ 329 w 439"/>
                <a:gd name="T17" fmla="*/ 502 h 512"/>
                <a:gd name="T18" fmla="*/ 219 w 439"/>
                <a:gd name="T19" fmla="*/ 512 h 512"/>
                <a:gd name="T20" fmla="*/ 109 w 439"/>
                <a:gd name="T21" fmla="*/ 502 h 512"/>
                <a:gd name="T22" fmla="*/ 29 w 439"/>
                <a:gd name="T23" fmla="*/ 475 h 512"/>
                <a:gd name="T24" fmla="*/ 0 w 439"/>
                <a:gd name="T25" fmla="*/ 439 h 512"/>
                <a:gd name="T26" fmla="*/ 0 w 439"/>
                <a:gd name="T27" fmla="*/ 329 h 512"/>
                <a:gd name="T28" fmla="*/ 0 w 439"/>
                <a:gd name="T29" fmla="*/ 281 h 512"/>
                <a:gd name="T30" fmla="*/ 93 w 439"/>
                <a:gd name="T31" fmla="*/ 317 h 512"/>
                <a:gd name="T32" fmla="*/ 219 w 439"/>
                <a:gd name="T33" fmla="*/ 329 h 512"/>
                <a:gd name="T34" fmla="*/ 346 w 439"/>
                <a:gd name="T35" fmla="*/ 317 h 512"/>
                <a:gd name="T36" fmla="*/ 439 w 439"/>
                <a:gd name="T37" fmla="*/ 281 h 512"/>
                <a:gd name="T38" fmla="*/ 439 w 439"/>
                <a:gd name="T39" fmla="*/ 329 h 512"/>
                <a:gd name="T40" fmla="*/ 409 w 439"/>
                <a:gd name="T41" fmla="*/ 366 h 512"/>
                <a:gd name="T42" fmla="*/ 329 w 439"/>
                <a:gd name="T43" fmla="*/ 392 h 512"/>
                <a:gd name="T44" fmla="*/ 219 w 439"/>
                <a:gd name="T45" fmla="*/ 402 h 512"/>
                <a:gd name="T46" fmla="*/ 109 w 439"/>
                <a:gd name="T47" fmla="*/ 392 h 512"/>
                <a:gd name="T48" fmla="*/ 29 w 439"/>
                <a:gd name="T49" fmla="*/ 366 h 512"/>
                <a:gd name="T50" fmla="*/ 0 w 439"/>
                <a:gd name="T51" fmla="*/ 329 h 512"/>
                <a:gd name="T52" fmla="*/ 0 w 439"/>
                <a:gd name="T53" fmla="*/ 219 h 512"/>
                <a:gd name="T54" fmla="*/ 0 w 439"/>
                <a:gd name="T55" fmla="*/ 171 h 512"/>
                <a:gd name="T56" fmla="*/ 93 w 439"/>
                <a:gd name="T57" fmla="*/ 207 h 512"/>
                <a:gd name="T58" fmla="*/ 219 w 439"/>
                <a:gd name="T59" fmla="*/ 219 h 512"/>
                <a:gd name="T60" fmla="*/ 346 w 439"/>
                <a:gd name="T61" fmla="*/ 207 h 512"/>
                <a:gd name="T62" fmla="*/ 439 w 439"/>
                <a:gd name="T63" fmla="*/ 171 h 512"/>
                <a:gd name="T64" fmla="*/ 439 w 439"/>
                <a:gd name="T65" fmla="*/ 219 h 512"/>
                <a:gd name="T66" fmla="*/ 409 w 439"/>
                <a:gd name="T67" fmla="*/ 256 h 512"/>
                <a:gd name="T68" fmla="*/ 329 w 439"/>
                <a:gd name="T69" fmla="*/ 283 h 512"/>
                <a:gd name="T70" fmla="*/ 219 w 439"/>
                <a:gd name="T71" fmla="*/ 293 h 512"/>
                <a:gd name="T72" fmla="*/ 109 w 439"/>
                <a:gd name="T73" fmla="*/ 283 h 512"/>
                <a:gd name="T74" fmla="*/ 29 w 439"/>
                <a:gd name="T75" fmla="*/ 256 h 512"/>
                <a:gd name="T76" fmla="*/ 0 w 439"/>
                <a:gd name="T77" fmla="*/ 219 h 512"/>
                <a:gd name="T78" fmla="*/ 0 w 439"/>
                <a:gd name="T79" fmla="*/ 110 h 512"/>
                <a:gd name="T80" fmla="*/ 0 w 439"/>
                <a:gd name="T81" fmla="*/ 73 h 512"/>
                <a:gd name="T82" fmla="*/ 29 w 439"/>
                <a:gd name="T83" fmla="*/ 37 h 512"/>
                <a:gd name="T84" fmla="*/ 109 w 439"/>
                <a:gd name="T85" fmla="*/ 10 h 512"/>
                <a:gd name="T86" fmla="*/ 219 w 439"/>
                <a:gd name="T87" fmla="*/ 0 h 512"/>
                <a:gd name="T88" fmla="*/ 329 w 439"/>
                <a:gd name="T89" fmla="*/ 10 h 512"/>
                <a:gd name="T90" fmla="*/ 409 w 439"/>
                <a:gd name="T91" fmla="*/ 37 h 512"/>
                <a:gd name="T92" fmla="*/ 439 w 439"/>
                <a:gd name="T93" fmla="*/ 73 h 512"/>
                <a:gd name="T94" fmla="*/ 439 w 439"/>
                <a:gd name="T95" fmla="*/ 110 h 512"/>
                <a:gd name="T96" fmla="*/ 409 w 439"/>
                <a:gd name="T97" fmla="*/ 146 h 512"/>
                <a:gd name="T98" fmla="*/ 329 w 439"/>
                <a:gd name="T99" fmla="*/ 173 h 512"/>
                <a:gd name="T100" fmla="*/ 219 w 439"/>
                <a:gd name="T101" fmla="*/ 183 h 512"/>
                <a:gd name="T102" fmla="*/ 109 w 439"/>
                <a:gd name="T103" fmla="*/ 173 h 512"/>
                <a:gd name="T104" fmla="*/ 29 w 439"/>
                <a:gd name="T105" fmla="*/ 146 h 512"/>
                <a:gd name="T106" fmla="*/ 0 w 439"/>
                <a:gd name="T107" fmla="*/ 11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9" h="512">
                  <a:moveTo>
                    <a:pt x="0" y="439"/>
                  </a:moveTo>
                  <a:cubicBezTo>
                    <a:pt x="0" y="390"/>
                    <a:pt x="0" y="390"/>
                    <a:pt x="0" y="390"/>
                  </a:cubicBezTo>
                  <a:cubicBezTo>
                    <a:pt x="23" y="406"/>
                    <a:pt x="54" y="418"/>
                    <a:pt x="93" y="427"/>
                  </a:cubicBezTo>
                  <a:cubicBezTo>
                    <a:pt x="132" y="435"/>
                    <a:pt x="174" y="439"/>
                    <a:pt x="219" y="439"/>
                  </a:cubicBezTo>
                  <a:cubicBezTo>
                    <a:pt x="265" y="439"/>
                    <a:pt x="307" y="435"/>
                    <a:pt x="346" y="427"/>
                  </a:cubicBezTo>
                  <a:cubicBezTo>
                    <a:pt x="385" y="418"/>
                    <a:pt x="416" y="406"/>
                    <a:pt x="439" y="390"/>
                  </a:cubicBezTo>
                  <a:cubicBezTo>
                    <a:pt x="439" y="439"/>
                    <a:pt x="439" y="439"/>
                    <a:pt x="439" y="439"/>
                  </a:cubicBezTo>
                  <a:cubicBezTo>
                    <a:pt x="439" y="452"/>
                    <a:pt x="429" y="464"/>
                    <a:pt x="409" y="475"/>
                  </a:cubicBezTo>
                  <a:cubicBezTo>
                    <a:pt x="390" y="487"/>
                    <a:pt x="363" y="496"/>
                    <a:pt x="329" y="502"/>
                  </a:cubicBezTo>
                  <a:cubicBezTo>
                    <a:pt x="296" y="509"/>
                    <a:pt x="259" y="512"/>
                    <a:pt x="219" y="512"/>
                  </a:cubicBezTo>
                  <a:cubicBezTo>
                    <a:pt x="180" y="512"/>
                    <a:pt x="143" y="509"/>
                    <a:pt x="109" y="502"/>
                  </a:cubicBezTo>
                  <a:cubicBezTo>
                    <a:pt x="76" y="496"/>
                    <a:pt x="49" y="487"/>
                    <a:pt x="29" y="475"/>
                  </a:cubicBezTo>
                  <a:cubicBezTo>
                    <a:pt x="10" y="464"/>
                    <a:pt x="0" y="452"/>
                    <a:pt x="0" y="439"/>
                  </a:cubicBezTo>
                  <a:close/>
                  <a:moveTo>
                    <a:pt x="0" y="329"/>
                  </a:moveTo>
                  <a:cubicBezTo>
                    <a:pt x="0" y="281"/>
                    <a:pt x="0" y="281"/>
                    <a:pt x="0" y="281"/>
                  </a:cubicBezTo>
                  <a:cubicBezTo>
                    <a:pt x="23" y="297"/>
                    <a:pt x="54" y="309"/>
                    <a:pt x="93" y="317"/>
                  </a:cubicBezTo>
                  <a:cubicBezTo>
                    <a:pt x="132" y="325"/>
                    <a:pt x="174" y="329"/>
                    <a:pt x="219" y="329"/>
                  </a:cubicBezTo>
                  <a:cubicBezTo>
                    <a:pt x="265" y="329"/>
                    <a:pt x="307" y="325"/>
                    <a:pt x="346" y="317"/>
                  </a:cubicBezTo>
                  <a:cubicBezTo>
                    <a:pt x="385" y="309"/>
                    <a:pt x="416" y="297"/>
                    <a:pt x="439" y="281"/>
                  </a:cubicBezTo>
                  <a:cubicBezTo>
                    <a:pt x="439" y="329"/>
                    <a:pt x="439" y="329"/>
                    <a:pt x="439" y="329"/>
                  </a:cubicBezTo>
                  <a:cubicBezTo>
                    <a:pt x="439" y="342"/>
                    <a:pt x="429" y="354"/>
                    <a:pt x="409" y="366"/>
                  </a:cubicBezTo>
                  <a:cubicBezTo>
                    <a:pt x="390" y="377"/>
                    <a:pt x="363" y="386"/>
                    <a:pt x="329" y="392"/>
                  </a:cubicBezTo>
                  <a:cubicBezTo>
                    <a:pt x="296" y="399"/>
                    <a:pt x="259" y="402"/>
                    <a:pt x="219" y="402"/>
                  </a:cubicBezTo>
                  <a:cubicBezTo>
                    <a:pt x="180" y="402"/>
                    <a:pt x="143" y="399"/>
                    <a:pt x="109" y="392"/>
                  </a:cubicBezTo>
                  <a:cubicBezTo>
                    <a:pt x="76" y="386"/>
                    <a:pt x="49" y="377"/>
                    <a:pt x="29" y="366"/>
                  </a:cubicBezTo>
                  <a:cubicBezTo>
                    <a:pt x="10" y="354"/>
                    <a:pt x="0" y="342"/>
                    <a:pt x="0" y="329"/>
                  </a:cubicBezTo>
                  <a:close/>
                  <a:moveTo>
                    <a:pt x="0" y="219"/>
                  </a:moveTo>
                  <a:cubicBezTo>
                    <a:pt x="0" y="171"/>
                    <a:pt x="0" y="171"/>
                    <a:pt x="0" y="171"/>
                  </a:cubicBezTo>
                  <a:cubicBezTo>
                    <a:pt x="23" y="187"/>
                    <a:pt x="54" y="199"/>
                    <a:pt x="93" y="207"/>
                  </a:cubicBezTo>
                  <a:cubicBezTo>
                    <a:pt x="132" y="215"/>
                    <a:pt x="174" y="219"/>
                    <a:pt x="219" y="219"/>
                  </a:cubicBezTo>
                  <a:cubicBezTo>
                    <a:pt x="265" y="219"/>
                    <a:pt x="307" y="215"/>
                    <a:pt x="346" y="207"/>
                  </a:cubicBezTo>
                  <a:cubicBezTo>
                    <a:pt x="385" y="199"/>
                    <a:pt x="416" y="187"/>
                    <a:pt x="439" y="171"/>
                  </a:cubicBezTo>
                  <a:cubicBezTo>
                    <a:pt x="439" y="219"/>
                    <a:pt x="439" y="219"/>
                    <a:pt x="439" y="219"/>
                  </a:cubicBezTo>
                  <a:cubicBezTo>
                    <a:pt x="439" y="233"/>
                    <a:pt x="429" y="245"/>
                    <a:pt x="409" y="256"/>
                  </a:cubicBezTo>
                  <a:cubicBezTo>
                    <a:pt x="390" y="267"/>
                    <a:pt x="363" y="276"/>
                    <a:pt x="329" y="283"/>
                  </a:cubicBezTo>
                  <a:cubicBezTo>
                    <a:pt x="296" y="289"/>
                    <a:pt x="259" y="293"/>
                    <a:pt x="219" y="293"/>
                  </a:cubicBezTo>
                  <a:cubicBezTo>
                    <a:pt x="180" y="293"/>
                    <a:pt x="143" y="289"/>
                    <a:pt x="109" y="283"/>
                  </a:cubicBezTo>
                  <a:cubicBezTo>
                    <a:pt x="76" y="276"/>
                    <a:pt x="49" y="267"/>
                    <a:pt x="29" y="256"/>
                  </a:cubicBezTo>
                  <a:cubicBezTo>
                    <a:pt x="10" y="245"/>
                    <a:pt x="0" y="233"/>
                    <a:pt x="0" y="219"/>
                  </a:cubicBezTo>
                  <a:close/>
                  <a:moveTo>
                    <a:pt x="0" y="110"/>
                  </a:moveTo>
                  <a:cubicBezTo>
                    <a:pt x="0" y="73"/>
                    <a:pt x="0" y="73"/>
                    <a:pt x="0" y="73"/>
                  </a:cubicBezTo>
                  <a:cubicBezTo>
                    <a:pt x="0" y="60"/>
                    <a:pt x="10" y="48"/>
                    <a:pt x="29" y="37"/>
                  </a:cubicBezTo>
                  <a:cubicBezTo>
                    <a:pt x="49" y="25"/>
                    <a:pt x="76" y="16"/>
                    <a:pt x="109" y="10"/>
                  </a:cubicBezTo>
                  <a:cubicBezTo>
                    <a:pt x="143" y="3"/>
                    <a:pt x="180" y="0"/>
                    <a:pt x="219" y="0"/>
                  </a:cubicBezTo>
                  <a:cubicBezTo>
                    <a:pt x="259" y="0"/>
                    <a:pt x="296" y="3"/>
                    <a:pt x="329" y="10"/>
                  </a:cubicBezTo>
                  <a:cubicBezTo>
                    <a:pt x="363" y="16"/>
                    <a:pt x="390" y="25"/>
                    <a:pt x="409" y="37"/>
                  </a:cubicBezTo>
                  <a:cubicBezTo>
                    <a:pt x="429" y="48"/>
                    <a:pt x="439" y="60"/>
                    <a:pt x="439" y="73"/>
                  </a:cubicBezTo>
                  <a:cubicBezTo>
                    <a:pt x="439" y="110"/>
                    <a:pt x="439" y="110"/>
                    <a:pt x="439" y="110"/>
                  </a:cubicBezTo>
                  <a:cubicBezTo>
                    <a:pt x="439" y="123"/>
                    <a:pt x="429" y="135"/>
                    <a:pt x="409" y="146"/>
                  </a:cubicBezTo>
                  <a:cubicBezTo>
                    <a:pt x="390" y="158"/>
                    <a:pt x="363" y="166"/>
                    <a:pt x="329" y="173"/>
                  </a:cubicBezTo>
                  <a:cubicBezTo>
                    <a:pt x="296" y="180"/>
                    <a:pt x="259" y="183"/>
                    <a:pt x="219" y="183"/>
                  </a:cubicBezTo>
                  <a:cubicBezTo>
                    <a:pt x="180" y="183"/>
                    <a:pt x="143" y="180"/>
                    <a:pt x="109" y="173"/>
                  </a:cubicBezTo>
                  <a:cubicBezTo>
                    <a:pt x="76" y="166"/>
                    <a:pt x="49" y="158"/>
                    <a:pt x="29" y="146"/>
                  </a:cubicBezTo>
                  <a:cubicBezTo>
                    <a:pt x="10" y="135"/>
                    <a:pt x="0" y="123"/>
                    <a:pt x="0" y="1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微软雅黑" panose="020B0503020204020204" pitchFamily="34" charset="-122"/>
              </a:endParaRPr>
            </a:p>
          </p:txBody>
        </p:sp>
        <p:sp>
          <p:nvSpPr>
            <p:cNvPr id="223" name="Freeform 123"/>
            <p:cNvSpPr>
              <a:spLocks noEditPoints="1"/>
            </p:cNvSpPr>
            <p:nvPr/>
          </p:nvSpPr>
          <p:spPr bwMode="auto">
            <a:xfrm>
              <a:off x="7725821" y="6326838"/>
              <a:ext cx="320933" cy="373761"/>
            </a:xfrm>
            <a:custGeom>
              <a:avLst/>
              <a:gdLst>
                <a:gd name="T0" fmla="*/ 0 w 439"/>
                <a:gd name="T1" fmla="*/ 439 h 512"/>
                <a:gd name="T2" fmla="*/ 0 w 439"/>
                <a:gd name="T3" fmla="*/ 390 h 512"/>
                <a:gd name="T4" fmla="*/ 93 w 439"/>
                <a:gd name="T5" fmla="*/ 427 h 512"/>
                <a:gd name="T6" fmla="*/ 219 w 439"/>
                <a:gd name="T7" fmla="*/ 439 h 512"/>
                <a:gd name="T8" fmla="*/ 346 w 439"/>
                <a:gd name="T9" fmla="*/ 427 h 512"/>
                <a:gd name="T10" fmla="*/ 439 w 439"/>
                <a:gd name="T11" fmla="*/ 390 h 512"/>
                <a:gd name="T12" fmla="*/ 439 w 439"/>
                <a:gd name="T13" fmla="*/ 439 h 512"/>
                <a:gd name="T14" fmla="*/ 409 w 439"/>
                <a:gd name="T15" fmla="*/ 475 h 512"/>
                <a:gd name="T16" fmla="*/ 329 w 439"/>
                <a:gd name="T17" fmla="*/ 502 h 512"/>
                <a:gd name="T18" fmla="*/ 219 w 439"/>
                <a:gd name="T19" fmla="*/ 512 h 512"/>
                <a:gd name="T20" fmla="*/ 109 w 439"/>
                <a:gd name="T21" fmla="*/ 502 h 512"/>
                <a:gd name="T22" fmla="*/ 29 w 439"/>
                <a:gd name="T23" fmla="*/ 475 h 512"/>
                <a:gd name="T24" fmla="*/ 0 w 439"/>
                <a:gd name="T25" fmla="*/ 439 h 512"/>
                <a:gd name="T26" fmla="*/ 0 w 439"/>
                <a:gd name="T27" fmla="*/ 329 h 512"/>
                <a:gd name="T28" fmla="*/ 0 w 439"/>
                <a:gd name="T29" fmla="*/ 281 h 512"/>
                <a:gd name="T30" fmla="*/ 93 w 439"/>
                <a:gd name="T31" fmla="*/ 317 h 512"/>
                <a:gd name="T32" fmla="*/ 219 w 439"/>
                <a:gd name="T33" fmla="*/ 329 h 512"/>
                <a:gd name="T34" fmla="*/ 346 w 439"/>
                <a:gd name="T35" fmla="*/ 317 h 512"/>
                <a:gd name="T36" fmla="*/ 439 w 439"/>
                <a:gd name="T37" fmla="*/ 281 h 512"/>
                <a:gd name="T38" fmla="*/ 439 w 439"/>
                <a:gd name="T39" fmla="*/ 329 h 512"/>
                <a:gd name="T40" fmla="*/ 409 w 439"/>
                <a:gd name="T41" fmla="*/ 366 h 512"/>
                <a:gd name="T42" fmla="*/ 329 w 439"/>
                <a:gd name="T43" fmla="*/ 392 h 512"/>
                <a:gd name="T44" fmla="*/ 219 w 439"/>
                <a:gd name="T45" fmla="*/ 402 h 512"/>
                <a:gd name="T46" fmla="*/ 109 w 439"/>
                <a:gd name="T47" fmla="*/ 392 h 512"/>
                <a:gd name="T48" fmla="*/ 29 w 439"/>
                <a:gd name="T49" fmla="*/ 366 h 512"/>
                <a:gd name="T50" fmla="*/ 0 w 439"/>
                <a:gd name="T51" fmla="*/ 329 h 512"/>
                <a:gd name="T52" fmla="*/ 0 w 439"/>
                <a:gd name="T53" fmla="*/ 219 h 512"/>
                <a:gd name="T54" fmla="*/ 0 w 439"/>
                <a:gd name="T55" fmla="*/ 171 h 512"/>
                <a:gd name="T56" fmla="*/ 93 w 439"/>
                <a:gd name="T57" fmla="*/ 207 h 512"/>
                <a:gd name="T58" fmla="*/ 219 w 439"/>
                <a:gd name="T59" fmla="*/ 219 h 512"/>
                <a:gd name="T60" fmla="*/ 346 w 439"/>
                <a:gd name="T61" fmla="*/ 207 h 512"/>
                <a:gd name="T62" fmla="*/ 439 w 439"/>
                <a:gd name="T63" fmla="*/ 171 h 512"/>
                <a:gd name="T64" fmla="*/ 439 w 439"/>
                <a:gd name="T65" fmla="*/ 219 h 512"/>
                <a:gd name="T66" fmla="*/ 409 w 439"/>
                <a:gd name="T67" fmla="*/ 256 h 512"/>
                <a:gd name="T68" fmla="*/ 329 w 439"/>
                <a:gd name="T69" fmla="*/ 283 h 512"/>
                <a:gd name="T70" fmla="*/ 219 w 439"/>
                <a:gd name="T71" fmla="*/ 293 h 512"/>
                <a:gd name="T72" fmla="*/ 109 w 439"/>
                <a:gd name="T73" fmla="*/ 283 h 512"/>
                <a:gd name="T74" fmla="*/ 29 w 439"/>
                <a:gd name="T75" fmla="*/ 256 h 512"/>
                <a:gd name="T76" fmla="*/ 0 w 439"/>
                <a:gd name="T77" fmla="*/ 219 h 512"/>
                <a:gd name="T78" fmla="*/ 0 w 439"/>
                <a:gd name="T79" fmla="*/ 110 h 512"/>
                <a:gd name="T80" fmla="*/ 0 w 439"/>
                <a:gd name="T81" fmla="*/ 73 h 512"/>
                <a:gd name="T82" fmla="*/ 29 w 439"/>
                <a:gd name="T83" fmla="*/ 37 h 512"/>
                <a:gd name="T84" fmla="*/ 109 w 439"/>
                <a:gd name="T85" fmla="*/ 10 h 512"/>
                <a:gd name="T86" fmla="*/ 219 w 439"/>
                <a:gd name="T87" fmla="*/ 0 h 512"/>
                <a:gd name="T88" fmla="*/ 329 w 439"/>
                <a:gd name="T89" fmla="*/ 10 h 512"/>
                <a:gd name="T90" fmla="*/ 409 w 439"/>
                <a:gd name="T91" fmla="*/ 37 h 512"/>
                <a:gd name="T92" fmla="*/ 439 w 439"/>
                <a:gd name="T93" fmla="*/ 73 h 512"/>
                <a:gd name="T94" fmla="*/ 439 w 439"/>
                <a:gd name="T95" fmla="*/ 110 h 512"/>
                <a:gd name="T96" fmla="*/ 409 w 439"/>
                <a:gd name="T97" fmla="*/ 146 h 512"/>
                <a:gd name="T98" fmla="*/ 329 w 439"/>
                <a:gd name="T99" fmla="*/ 173 h 512"/>
                <a:gd name="T100" fmla="*/ 219 w 439"/>
                <a:gd name="T101" fmla="*/ 183 h 512"/>
                <a:gd name="T102" fmla="*/ 109 w 439"/>
                <a:gd name="T103" fmla="*/ 173 h 512"/>
                <a:gd name="T104" fmla="*/ 29 w 439"/>
                <a:gd name="T105" fmla="*/ 146 h 512"/>
                <a:gd name="T106" fmla="*/ 0 w 439"/>
                <a:gd name="T107" fmla="*/ 11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9" h="512">
                  <a:moveTo>
                    <a:pt x="0" y="439"/>
                  </a:moveTo>
                  <a:cubicBezTo>
                    <a:pt x="0" y="390"/>
                    <a:pt x="0" y="390"/>
                    <a:pt x="0" y="390"/>
                  </a:cubicBezTo>
                  <a:cubicBezTo>
                    <a:pt x="23" y="406"/>
                    <a:pt x="54" y="418"/>
                    <a:pt x="93" y="427"/>
                  </a:cubicBezTo>
                  <a:cubicBezTo>
                    <a:pt x="132" y="435"/>
                    <a:pt x="174" y="439"/>
                    <a:pt x="219" y="439"/>
                  </a:cubicBezTo>
                  <a:cubicBezTo>
                    <a:pt x="265" y="439"/>
                    <a:pt x="307" y="435"/>
                    <a:pt x="346" y="427"/>
                  </a:cubicBezTo>
                  <a:cubicBezTo>
                    <a:pt x="385" y="418"/>
                    <a:pt x="416" y="406"/>
                    <a:pt x="439" y="390"/>
                  </a:cubicBezTo>
                  <a:cubicBezTo>
                    <a:pt x="439" y="439"/>
                    <a:pt x="439" y="439"/>
                    <a:pt x="439" y="439"/>
                  </a:cubicBezTo>
                  <a:cubicBezTo>
                    <a:pt x="439" y="452"/>
                    <a:pt x="429" y="464"/>
                    <a:pt x="409" y="475"/>
                  </a:cubicBezTo>
                  <a:cubicBezTo>
                    <a:pt x="390" y="487"/>
                    <a:pt x="363" y="496"/>
                    <a:pt x="329" y="502"/>
                  </a:cubicBezTo>
                  <a:cubicBezTo>
                    <a:pt x="296" y="509"/>
                    <a:pt x="259" y="512"/>
                    <a:pt x="219" y="512"/>
                  </a:cubicBezTo>
                  <a:cubicBezTo>
                    <a:pt x="180" y="512"/>
                    <a:pt x="143" y="509"/>
                    <a:pt x="109" y="502"/>
                  </a:cubicBezTo>
                  <a:cubicBezTo>
                    <a:pt x="76" y="496"/>
                    <a:pt x="49" y="487"/>
                    <a:pt x="29" y="475"/>
                  </a:cubicBezTo>
                  <a:cubicBezTo>
                    <a:pt x="10" y="464"/>
                    <a:pt x="0" y="452"/>
                    <a:pt x="0" y="439"/>
                  </a:cubicBezTo>
                  <a:close/>
                  <a:moveTo>
                    <a:pt x="0" y="329"/>
                  </a:moveTo>
                  <a:cubicBezTo>
                    <a:pt x="0" y="281"/>
                    <a:pt x="0" y="281"/>
                    <a:pt x="0" y="281"/>
                  </a:cubicBezTo>
                  <a:cubicBezTo>
                    <a:pt x="23" y="297"/>
                    <a:pt x="54" y="309"/>
                    <a:pt x="93" y="317"/>
                  </a:cubicBezTo>
                  <a:cubicBezTo>
                    <a:pt x="132" y="325"/>
                    <a:pt x="174" y="329"/>
                    <a:pt x="219" y="329"/>
                  </a:cubicBezTo>
                  <a:cubicBezTo>
                    <a:pt x="265" y="329"/>
                    <a:pt x="307" y="325"/>
                    <a:pt x="346" y="317"/>
                  </a:cubicBezTo>
                  <a:cubicBezTo>
                    <a:pt x="385" y="309"/>
                    <a:pt x="416" y="297"/>
                    <a:pt x="439" y="281"/>
                  </a:cubicBezTo>
                  <a:cubicBezTo>
                    <a:pt x="439" y="329"/>
                    <a:pt x="439" y="329"/>
                    <a:pt x="439" y="329"/>
                  </a:cubicBezTo>
                  <a:cubicBezTo>
                    <a:pt x="439" y="342"/>
                    <a:pt x="429" y="354"/>
                    <a:pt x="409" y="366"/>
                  </a:cubicBezTo>
                  <a:cubicBezTo>
                    <a:pt x="390" y="377"/>
                    <a:pt x="363" y="386"/>
                    <a:pt x="329" y="392"/>
                  </a:cubicBezTo>
                  <a:cubicBezTo>
                    <a:pt x="296" y="399"/>
                    <a:pt x="259" y="402"/>
                    <a:pt x="219" y="402"/>
                  </a:cubicBezTo>
                  <a:cubicBezTo>
                    <a:pt x="180" y="402"/>
                    <a:pt x="143" y="399"/>
                    <a:pt x="109" y="392"/>
                  </a:cubicBezTo>
                  <a:cubicBezTo>
                    <a:pt x="76" y="386"/>
                    <a:pt x="49" y="377"/>
                    <a:pt x="29" y="366"/>
                  </a:cubicBezTo>
                  <a:cubicBezTo>
                    <a:pt x="10" y="354"/>
                    <a:pt x="0" y="342"/>
                    <a:pt x="0" y="329"/>
                  </a:cubicBezTo>
                  <a:close/>
                  <a:moveTo>
                    <a:pt x="0" y="219"/>
                  </a:moveTo>
                  <a:cubicBezTo>
                    <a:pt x="0" y="171"/>
                    <a:pt x="0" y="171"/>
                    <a:pt x="0" y="171"/>
                  </a:cubicBezTo>
                  <a:cubicBezTo>
                    <a:pt x="23" y="187"/>
                    <a:pt x="54" y="199"/>
                    <a:pt x="93" y="207"/>
                  </a:cubicBezTo>
                  <a:cubicBezTo>
                    <a:pt x="132" y="215"/>
                    <a:pt x="174" y="219"/>
                    <a:pt x="219" y="219"/>
                  </a:cubicBezTo>
                  <a:cubicBezTo>
                    <a:pt x="265" y="219"/>
                    <a:pt x="307" y="215"/>
                    <a:pt x="346" y="207"/>
                  </a:cubicBezTo>
                  <a:cubicBezTo>
                    <a:pt x="385" y="199"/>
                    <a:pt x="416" y="187"/>
                    <a:pt x="439" y="171"/>
                  </a:cubicBezTo>
                  <a:cubicBezTo>
                    <a:pt x="439" y="219"/>
                    <a:pt x="439" y="219"/>
                    <a:pt x="439" y="219"/>
                  </a:cubicBezTo>
                  <a:cubicBezTo>
                    <a:pt x="439" y="233"/>
                    <a:pt x="429" y="245"/>
                    <a:pt x="409" y="256"/>
                  </a:cubicBezTo>
                  <a:cubicBezTo>
                    <a:pt x="390" y="267"/>
                    <a:pt x="363" y="276"/>
                    <a:pt x="329" y="283"/>
                  </a:cubicBezTo>
                  <a:cubicBezTo>
                    <a:pt x="296" y="289"/>
                    <a:pt x="259" y="293"/>
                    <a:pt x="219" y="293"/>
                  </a:cubicBezTo>
                  <a:cubicBezTo>
                    <a:pt x="180" y="293"/>
                    <a:pt x="143" y="289"/>
                    <a:pt x="109" y="283"/>
                  </a:cubicBezTo>
                  <a:cubicBezTo>
                    <a:pt x="76" y="276"/>
                    <a:pt x="49" y="267"/>
                    <a:pt x="29" y="256"/>
                  </a:cubicBezTo>
                  <a:cubicBezTo>
                    <a:pt x="10" y="245"/>
                    <a:pt x="0" y="233"/>
                    <a:pt x="0" y="219"/>
                  </a:cubicBezTo>
                  <a:close/>
                  <a:moveTo>
                    <a:pt x="0" y="110"/>
                  </a:moveTo>
                  <a:cubicBezTo>
                    <a:pt x="0" y="73"/>
                    <a:pt x="0" y="73"/>
                    <a:pt x="0" y="73"/>
                  </a:cubicBezTo>
                  <a:cubicBezTo>
                    <a:pt x="0" y="60"/>
                    <a:pt x="10" y="48"/>
                    <a:pt x="29" y="37"/>
                  </a:cubicBezTo>
                  <a:cubicBezTo>
                    <a:pt x="49" y="25"/>
                    <a:pt x="76" y="16"/>
                    <a:pt x="109" y="10"/>
                  </a:cubicBezTo>
                  <a:cubicBezTo>
                    <a:pt x="143" y="3"/>
                    <a:pt x="180" y="0"/>
                    <a:pt x="219" y="0"/>
                  </a:cubicBezTo>
                  <a:cubicBezTo>
                    <a:pt x="259" y="0"/>
                    <a:pt x="296" y="3"/>
                    <a:pt x="329" y="10"/>
                  </a:cubicBezTo>
                  <a:cubicBezTo>
                    <a:pt x="363" y="16"/>
                    <a:pt x="390" y="25"/>
                    <a:pt x="409" y="37"/>
                  </a:cubicBezTo>
                  <a:cubicBezTo>
                    <a:pt x="429" y="48"/>
                    <a:pt x="439" y="60"/>
                    <a:pt x="439" y="73"/>
                  </a:cubicBezTo>
                  <a:cubicBezTo>
                    <a:pt x="439" y="110"/>
                    <a:pt x="439" y="110"/>
                    <a:pt x="439" y="110"/>
                  </a:cubicBezTo>
                  <a:cubicBezTo>
                    <a:pt x="439" y="123"/>
                    <a:pt x="429" y="135"/>
                    <a:pt x="409" y="146"/>
                  </a:cubicBezTo>
                  <a:cubicBezTo>
                    <a:pt x="390" y="158"/>
                    <a:pt x="363" y="166"/>
                    <a:pt x="329" y="173"/>
                  </a:cubicBezTo>
                  <a:cubicBezTo>
                    <a:pt x="296" y="180"/>
                    <a:pt x="259" y="183"/>
                    <a:pt x="219" y="183"/>
                  </a:cubicBezTo>
                  <a:cubicBezTo>
                    <a:pt x="180" y="183"/>
                    <a:pt x="143" y="180"/>
                    <a:pt x="109" y="173"/>
                  </a:cubicBezTo>
                  <a:cubicBezTo>
                    <a:pt x="76" y="166"/>
                    <a:pt x="49" y="158"/>
                    <a:pt x="29" y="146"/>
                  </a:cubicBezTo>
                  <a:cubicBezTo>
                    <a:pt x="10" y="135"/>
                    <a:pt x="0" y="123"/>
                    <a:pt x="0" y="1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微软雅黑" panose="020B0503020204020204" pitchFamily="34" charset="-122"/>
              </a:endParaRPr>
            </a:p>
          </p:txBody>
        </p:sp>
      </p:grpSp>
      <p:sp>
        <p:nvSpPr>
          <p:cNvPr id="224" name="Freeform 102"/>
          <p:cNvSpPr>
            <a:spLocks noChangeArrowheads="1"/>
          </p:cNvSpPr>
          <p:nvPr/>
        </p:nvSpPr>
        <p:spPr bwMode="auto">
          <a:xfrm>
            <a:off x="10678592" y="9191918"/>
            <a:ext cx="702106" cy="627542"/>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25" name="AutoShape 61"/>
          <p:cNvSpPr>
            <a:spLocks/>
          </p:cNvSpPr>
          <p:nvPr/>
        </p:nvSpPr>
        <p:spPr bwMode="auto">
          <a:xfrm>
            <a:off x="14257102" y="9199594"/>
            <a:ext cx="591742" cy="59189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5"/>
                  <a:pt x="21335" y="314"/>
                </a:cubicBezTo>
                <a:cubicBezTo>
                  <a:pt x="21511" y="528"/>
                  <a:pt x="21599" y="781"/>
                  <a:pt x="21599" y="1069"/>
                </a:cubicBezTo>
                <a:lnTo>
                  <a:pt x="21599" y="4117"/>
                </a:lnTo>
                <a:cubicBezTo>
                  <a:pt x="21599" y="4411"/>
                  <a:pt x="21511" y="4661"/>
                  <a:pt x="21335" y="4872"/>
                </a:cubicBezTo>
                <a:cubicBezTo>
                  <a:pt x="21161" y="5084"/>
                  <a:pt x="20943" y="5189"/>
                  <a:pt x="20684" y="5189"/>
                </a:cubicBezTo>
                <a:lnTo>
                  <a:pt x="891" y="5189"/>
                </a:lnTo>
                <a:cubicBezTo>
                  <a:pt x="646" y="5189"/>
                  <a:pt x="438" y="5084"/>
                  <a:pt x="261" y="4872"/>
                </a:cubicBezTo>
                <a:cubicBezTo>
                  <a:pt x="88" y="4661"/>
                  <a:pt x="0" y="4411"/>
                  <a:pt x="0" y="4117"/>
                </a:cubicBezTo>
                <a:lnTo>
                  <a:pt x="0" y="1069"/>
                </a:lnTo>
                <a:cubicBezTo>
                  <a:pt x="0" y="781"/>
                  <a:pt x="88" y="528"/>
                  <a:pt x="261" y="314"/>
                </a:cubicBezTo>
                <a:cubicBezTo>
                  <a:pt x="438" y="105"/>
                  <a:pt x="646" y="0"/>
                  <a:pt x="891" y="0"/>
                </a:cubicBezTo>
                <a:lnTo>
                  <a:pt x="20684" y="0"/>
                </a:lnTo>
                <a:close/>
                <a:moveTo>
                  <a:pt x="20684" y="8212"/>
                </a:moveTo>
                <a:cubicBezTo>
                  <a:pt x="20941" y="8212"/>
                  <a:pt x="21159" y="8318"/>
                  <a:pt x="21335" y="8526"/>
                </a:cubicBezTo>
                <a:cubicBezTo>
                  <a:pt x="21511" y="8741"/>
                  <a:pt x="21599" y="8987"/>
                  <a:pt x="21599" y="9266"/>
                </a:cubicBezTo>
                <a:lnTo>
                  <a:pt x="21599" y="12292"/>
                </a:lnTo>
                <a:cubicBezTo>
                  <a:pt x="21599" y="12597"/>
                  <a:pt x="21511" y="12858"/>
                  <a:pt x="21335" y="13070"/>
                </a:cubicBezTo>
                <a:cubicBezTo>
                  <a:pt x="21161" y="13281"/>
                  <a:pt x="20943" y="13387"/>
                  <a:pt x="20684" y="13387"/>
                </a:cubicBezTo>
                <a:lnTo>
                  <a:pt x="891" y="13387"/>
                </a:lnTo>
                <a:cubicBezTo>
                  <a:pt x="646" y="13387"/>
                  <a:pt x="438" y="13281"/>
                  <a:pt x="261" y="13070"/>
                </a:cubicBezTo>
                <a:cubicBezTo>
                  <a:pt x="88" y="12859"/>
                  <a:pt x="0" y="12597"/>
                  <a:pt x="0" y="12292"/>
                </a:cubicBezTo>
                <a:lnTo>
                  <a:pt x="0" y="9266"/>
                </a:lnTo>
                <a:cubicBezTo>
                  <a:pt x="0" y="8976"/>
                  <a:pt x="88" y="8729"/>
                  <a:pt x="261" y="8520"/>
                </a:cubicBezTo>
                <a:cubicBezTo>
                  <a:pt x="438" y="8315"/>
                  <a:pt x="646" y="8212"/>
                  <a:pt x="891" y="8212"/>
                </a:cubicBezTo>
                <a:lnTo>
                  <a:pt x="20684" y="8212"/>
                </a:lnTo>
                <a:close/>
                <a:moveTo>
                  <a:pt x="20684" y="16410"/>
                </a:moveTo>
                <a:cubicBezTo>
                  <a:pt x="20941" y="16410"/>
                  <a:pt x="21159" y="16515"/>
                  <a:pt x="21335" y="16724"/>
                </a:cubicBezTo>
                <a:cubicBezTo>
                  <a:pt x="21511" y="16938"/>
                  <a:pt x="21599" y="17188"/>
                  <a:pt x="21599" y="17479"/>
                </a:cubicBezTo>
                <a:lnTo>
                  <a:pt x="21599" y="20527"/>
                </a:lnTo>
                <a:cubicBezTo>
                  <a:pt x="21599" y="20821"/>
                  <a:pt x="21511" y="21071"/>
                  <a:pt x="21335" y="21282"/>
                </a:cubicBezTo>
                <a:cubicBezTo>
                  <a:pt x="21161" y="21491"/>
                  <a:pt x="20943" y="21599"/>
                  <a:pt x="20684" y="21599"/>
                </a:cubicBezTo>
                <a:lnTo>
                  <a:pt x="891" y="21599"/>
                </a:lnTo>
                <a:cubicBezTo>
                  <a:pt x="646" y="21599"/>
                  <a:pt x="438" y="21491"/>
                  <a:pt x="261" y="21282"/>
                </a:cubicBezTo>
                <a:cubicBezTo>
                  <a:pt x="88" y="21071"/>
                  <a:pt x="0" y="20821"/>
                  <a:pt x="0" y="20527"/>
                </a:cubicBezTo>
                <a:lnTo>
                  <a:pt x="0" y="17479"/>
                </a:lnTo>
                <a:cubicBezTo>
                  <a:pt x="0" y="17188"/>
                  <a:pt x="88" y="16938"/>
                  <a:pt x="261" y="16724"/>
                </a:cubicBezTo>
                <a:cubicBezTo>
                  <a:pt x="438" y="16515"/>
                  <a:pt x="646" y="16410"/>
                  <a:pt x="891" y="16410"/>
                </a:cubicBezTo>
                <a:lnTo>
                  <a:pt x="20684" y="16410"/>
                </a:lnTo>
                <a:close/>
                <a:moveTo>
                  <a:pt x="20520" y="9704"/>
                </a:moveTo>
                <a:lnTo>
                  <a:pt x="8810" y="9704"/>
                </a:lnTo>
                <a:lnTo>
                  <a:pt x="8810" y="11869"/>
                </a:lnTo>
                <a:lnTo>
                  <a:pt x="20520" y="11869"/>
                </a:lnTo>
                <a:lnTo>
                  <a:pt x="20520" y="9704"/>
                </a:lnTo>
                <a:close/>
                <a:moveTo>
                  <a:pt x="20520" y="17916"/>
                </a:moveTo>
                <a:lnTo>
                  <a:pt x="12409" y="17916"/>
                </a:lnTo>
                <a:lnTo>
                  <a:pt x="12409" y="20066"/>
                </a:lnTo>
                <a:lnTo>
                  <a:pt x="20520" y="20066"/>
                </a:lnTo>
                <a:lnTo>
                  <a:pt x="20520" y="17916"/>
                </a:lnTo>
                <a:close/>
                <a:moveTo>
                  <a:pt x="20520" y="1533"/>
                </a:moveTo>
                <a:lnTo>
                  <a:pt x="16003" y="1533"/>
                </a:lnTo>
                <a:lnTo>
                  <a:pt x="16003" y="3683"/>
                </a:lnTo>
                <a:lnTo>
                  <a:pt x="20520" y="3683"/>
                </a:lnTo>
                <a:lnTo>
                  <a:pt x="20520" y="1533"/>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26" name="AutoShape 34"/>
          <p:cNvSpPr>
            <a:spLocks/>
          </p:cNvSpPr>
          <p:nvPr/>
        </p:nvSpPr>
        <p:spPr bwMode="auto">
          <a:xfrm>
            <a:off x="17714843" y="9135688"/>
            <a:ext cx="691918" cy="6948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solidFill>
            <a:schemeClr val="bg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pic>
        <p:nvPicPr>
          <p:cNvPr id="227" name="Picture 226"/>
          <p:cNvPicPr>
            <a:picLocks noChangeAspect="1"/>
          </p:cNvPicPr>
          <p:nvPr/>
        </p:nvPicPr>
        <p:blipFill>
          <a:blip r:embed="rId3"/>
          <a:stretch>
            <a:fillRect/>
          </a:stretch>
        </p:blipFill>
        <p:spPr>
          <a:xfrm>
            <a:off x="7669507" y="9594421"/>
            <a:ext cx="932836" cy="950950"/>
          </a:xfrm>
          <a:prstGeom prst="ellipse">
            <a:avLst/>
          </a:prstGeom>
        </p:spPr>
      </p:pic>
      <p:sp>
        <p:nvSpPr>
          <p:cNvPr id="259" name="Oval 258"/>
          <p:cNvSpPr/>
          <p:nvPr/>
        </p:nvSpPr>
        <p:spPr>
          <a:xfrm>
            <a:off x="6972414" y="9360088"/>
            <a:ext cx="915819" cy="89377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5400" b="1" dirty="0"/>
              <a:t>¥</a:t>
            </a:r>
            <a:endParaRPr lang="en-US" sz="5400" b="1" dirty="0"/>
          </a:p>
        </p:txBody>
      </p:sp>
      <p:sp>
        <p:nvSpPr>
          <p:cNvPr id="260" name="Rectangle 259"/>
          <p:cNvSpPr/>
          <p:nvPr/>
        </p:nvSpPr>
        <p:spPr>
          <a:xfrm>
            <a:off x="6571018" y="11250687"/>
            <a:ext cx="2031325" cy="646331"/>
          </a:xfrm>
          <a:prstGeom prst="rect">
            <a:avLst/>
          </a:prstGeom>
        </p:spPr>
        <p:txBody>
          <a:bodyPr wrap="none">
            <a:spAutoFit/>
          </a:bodyPr>
          <a:lstStyle/>
          <a:p>
            <a:pPr algn="ctr"/>
            <a:r>
              <a:rPr lang="zh-CN" altLang="en-US" dirty="0">
                <a:solidFill>
                  <a:schemeClr val="bg1"/>
                </a:solidFill>
                <a:latin typeface="微软雅黑" panose="020B0503020204020204" pitchFamily="34" charset="-122"/>
                <a:cs typeface="Aparajita" panose="020B0604020202020204" pitchFamily="34" charset="0"/>
              </a:rPr>
              <a:t>数字资产</a:t>
            </a:r>
            <a:endParaRPr lang="id-ID" b="1" dirty="0">
              <a:solidFill>
                <a:schemeClr val="bg1"/>
              </a:solidFill>
              <a:latin typeface="微软雅黑" panose="020B0503020204020204" pitchFamily="34" charset="-122"/>
              <a:cs typeface="Aparajita" panose="020B0604020202020204" pitchFamily="34" charset="0"/>
            </a:endParaRPr>
          </a:p>
        </p:txBody>
      </p:sp>
      <p:sp>
        <p:nvSpPr>
          <p:cNvPr id="261" name="AutoShape 94"/>
          <p:cNvSpPr>
            <a:spLocks/>
          </p:cNvSpPr>
          <p:nvPr/>
        </p:nvSpPr>
        <p:spPr bwMode="auto">
          <a:xfrm>
            <a:off x="21364577" y="9168294"/>
            <a:ext cx="515866" cy="6423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solidFill>
            <a:schemeClr val="bg1"/>
          </a:solidFill>
          <a:ln>
            <a:noFill/>
          </a:ln>
          <a:effectLst/>
          <a:extLst/>
        </p:spPr>
        <p:txBody>
          <a:bodyPr lIns="101578" tIns="101578" rIns="101578" bIns="101578" anchor="ctr"/>
          <a:lstStyle/>
          <a:p>
            <a:pPr defTabSz="914195">
              <a:defRPr/>
            </a:pPr>
            <a:endParaRPr lang="es-ES" sz="5800" dirty="0">
              <a:solidFill>
                <a:schemeClr val="bg1"/>
              </a:solidFill>
              <a:effectLst>
                <a:outerShdw blurRad="38100" dist="38100" dir="2700000" algn="tl">
                  <a:srgbClr val="000000"/>
                </a:outerShdw>
              </a:effectLst>
              <a:latin typeface="Gill Sans" charset="0"/>
              <a:cs typeface="Gill Sans" charset="0"/>
              <a:sym typeface="Gill Sans" charset="0"/>
            </a:endParaRPr>
          </a:p>
        </p:txBody>
      </p:sp>
      <p:grpSp>
        <p:nvGrpSpPr>
          <p:cNvPr id="262" name="Group 261"/>
          <p:cNvGrpSpPr/>
          <p:nvPr/>
        </p:nvGrpSpPr>
        <p:grpSpPr>
          <a:xfrm rot="10800000" flipH="1">
            <a:off x="828242" y="-2"/>
            <a:ext cx="19892697" cy="7704829"/>
            <a:chOff x="-210622" y="4085211"/>
            <a:chExt cx="19892697" cy="5346910"/>
          </a:xfrm>
        </p:grpSpPr>
        <p:sp>
          <p:nvSpPr>
            <p:cNvPr id="263" name="Round Same Side Corner Rectangle 262"/>
            <p:cNvSpPr/>
            <p:nvPr/>
          </p:nvSpPr>
          <p:spPr>
            <a:xfrm rot="5400000">
              <a:off x="7062272" y="-3187683"/>
              <a:ext cx="5346910" cy="19892697"/>
            </a:xfrm>
            <a:prstGeom prst="round2SameRect">
              <a:avLst>
                <a:gd name="adj1" fmla="val 50000"/>
                <a:gd name="adj2" fmla="val 0"/>
              </a:avLst>
            </a:prstGeom>
            <a:solidFill>
              <a:schemeClr val="accent6">
                <a:lumMod val="5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264" name="Round Same Side Corner Rectangle 263"/>
            <p:cNvSpPr/>
            <p:nvPr/>
          </p:nvSpPr>
          <p:spPr>
            <a:xfrm rot="5400000">
              <a:off x="7346082" y="-2826026"/>
              <a:ext cx="4477219" cy="19169382"/>
            </a:xfrm>
            <a:prstGeom prst="round2SameRect">
              <a:avLst>
                <a:gd name="adj1" fmla="val 50000"/>
                <a:gd name="adj2" fmla="val 0"/>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grpSp>
      <p:grpSp>
        <p:nvGrpSpPr>
          <p:cNvPr id="2" name="Group 1"/>
          <p:cNvGrpSpPr/>
          <p:nvPr/>
        </p:nvGrpSpPr>
        <p:grpSpPr>
          <a:xfrm>
            <a:off x="4205063" y="2950240"/>
            <a:ext cx="499771" cy="1181177"/>
            <a:chOff x="4026218" y="2848931"/>
            <a:chExt cx="515278" cy="1346499"/>
          </a:xfrm>
        </p:grpSpPr>
        <p:sp>
          <p:nvSpPr>
            <p:cNvPr id="266" name="Freeform 265"/>
            <p:cNvSpPr>
              <a:spLocks noChangeArrowheads="1"/>
            </p:cNvSpPr>
            <p:nvPr/>
          </p:nvSpPr>
          <p:spPr bwMode="auto">
            <a:xfrm>
              <a:off x="4026218" y="3115717"/>
              <a:ext cx="515278" cy="1079713"/>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7" name="Freeform 266"/>
            <p:cNvSpPr>
              <a:spLocks noChangeArrowheads="1"/>
            </p:cNvSpPr>
            <p:nvPr/>
          </p:nvSpPr>
          <p:spPr bwMode="auto">
            <a:xfrm>
              <a:off x="4184013" y="2848931"/>
              <a:ext cx="198291" cy="198343"/>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68" name="Group 267"/>
          <p:cNvGrpSpPr/>
          <p:nvPr/>
        </p:nvGrpSpPr>
        <p:grpSpPr>
          <a:xfrm>
            <a:off x="1634473" y="786851"/>
            <a:ext cx="5795850" cy="5618999"/>
            <a:chOff x="2582991" y="3600667"/>
            <a:chExt cx="8331465" cy="8894929"/>
          </a:xfrm>
        </p:grpSpPr>
        <p:grpSp>
          <p:nvGrpSpPr>
            <p:cNvPr id="269" name="Group 268"/>
            <p:cNvGrpSpPr/>
            <p:nvPr/>
          </p:nvGrpSpPr>
          <p:grpSpPr>
            <a:xfrm>
              <a:off x="7154463" y="8991503"/>
              <a:ext cx="673651" cy="1535333"/>
              <a:chOff x="5481404" y="1426062"/>
              <a:chExt cx="341669" cy="778503"/>
            </a:xfrm>
            <a:solidFill>
              <a:schemeClr val="accent4"/>
            </a:solidFill>
          </p:grpSpPr>
          <p:sp>
            <p:nvSpPr>
              <p:cNvPr id="396"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97"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0" name="Group 269"/>
            <p:cNvGrpSpPr/>
            <p:nvPr/>
          </p:nvGrpSpPr>
          <p:grpSpPr>
            <a:xfrm>
              <a:off x="8467908" y="10186929"/>
              <a:ext cx="673651" cy="1535333"/>
              <a:chOff x="5481404" y="1426062"/>
              <a:chExt cx="341669" cy="778503"/>
            </a:xfrm>
            <a:solidFill>
              <a:schemeClr val="accent4"/>
            </a:solidFill>
          </p:grpSpPr>
          <p:sp>
            <p:nvSpPr>
              <p:cNvPr id="394"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95"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1" name="Group 270"/>
            <p:cNvGrpSpPr/>
            <p:nvPr/>
          </p:nvGrpSpPr>
          <p:grpSpPr>
            <a:xfrm>
              <a:off x="4180326" y="4112447"/>
              <a:ext cx="673651" cy="1535333"/>
              <a:chOff x="5481404" y="1426062"/>
              <a:chExt cx="341669" cy="778503"/>
            </a:xfrm>
            <a:solidFill>
              <a:schemeClr val="accent4"/>
            </a:solidFill>
          </p:grpSpPr>
          <p:sp>
            <p:nvSpPr>
              <p:cNvPr id="392"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93"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3" name="Group 272"/>
            <p:cNvGrpSpPr/>
            <p:nvPr/>
          </p:nvGrpSpPr>
          <p:grpSpPr>
            <a:xfrm>
              <a:off x="2582991" y="6808036"/>
              <a:ext cx="673651" cy="1535333"/>
              <a:chOff x="5481404" y="1426062"/>
              <a:chExt cx="341669" cy="778503"/>
            </a:xfrm>
            <a:solidFill>
              <a:schemeClr val="accent4"/>
            </a:solidFill>
          </p:grpSpPr>
          <p:sp>
            <p:nvSpPr>
              <p:cNvPr id="388"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89"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4" name="Group 273"/>
            <p:cNvGrpSpPr/>
            <p:nvPr/>
          </p:nvGrpSpPr>
          <p:grpSpPr>
            <a:xfrm>
              <a:off x="3256642" y="9371916"/>
              <a:ext cx="673651" cy="1535333"/>
              <a:chOff x="5481404" y="1426062"/>
              <a:chExt cx="341669" cy="778503"/>
            </a:xfrm>
            <a:solidFill>
              <a:schemeClr val="accent4"/>
            </a:solidFill>
          </p:grpSpPr>
          <p:sp>
            <p:nvSpPr>
              <p:cNvPr id="386"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87"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5" name="Group 274"/>
            <p:cNvGrpSpPr/>
            <p:nvPr/>
          </p:nvGrpSpPr>
          <p:grpSpPr>
            <a:xfrm>
              <a:off x="5200647" y="10770260"/>
              <a:ext cx="673651" cy="1535333"/>
              <a:chOff x="5481404" y="1426062"/>
              <a:chExt cx="341669" cy="778503"/>
            </a:xfrm>
            <a:solidFill>
              <a:schemeClr val="accent4"/>
            </a:solidFill>
          </p:grpSpPr>
          <p:sp>
            <p:nvSpPr>
              <p:cNvPr id="384"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85"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6" name="Group 275"/>
            <p:cNvGrpSpPr/>
            <p:nvPr/>
          </p:nvGrpSpPr>
          <p:grpSpPr>
            <a:xfrm>
              <a:off x="4589432" y="8205366"/>
              <a:ext cx="673651" cy="1535333"/>
              <a:chOff x="5481404" y="1426062"/>
              <a:chExt cx="341669" cy="778503"/>
            </a:xfrm>
            <a:solidFill>
              <a:schemeClr val="accent4"/>
            </a:solidFill>
          </p:grpSpPr>
          <p:sp>
            <p:nvSpPr>
              <p:cNvPr id="382"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83"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7" name="Group 276"/>
            <p:cNvGrpSpPr/>
            <p:nvPr/>
          </p:nvGrpSpPr>
          <p:grpSpPr>
            <a:xfrm>
              <a:off x="4674346" y="6047180"/>
              <a:ext cx="673651" cy="1535333"/>
              <a:chOff x="5481404" y="1426062"/>
              <a:chExt cx="341669" cy="778503"/>
            </a:xfrm>
            <a:solidFill>
              <a:schemeClr val="accent4"/>
            </a:solidFill>
          </p:grpSpPr>
          <p:sp>
            <p:nvSpPr>
              <p:cNvPr id="380"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81"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8" name="Group 277"/>
            <p:cNvGrpSpPr/>
            <p:nvPr/>
          </p:nvGrpSpPr>
          <p:grpSpPr>
            <a:xfrm>
              <a:off x="7195237" y="5407262"/>
              <a:ext cx="673651" cy="1535333"/>
              <a:chOff x="5481404" y="1426062"/>
              <a:chExt cx="341669" cy="778503"/>
            </a:xfrm>
            <a:solidFill>
              <a:schemeClr val="accent4"/>
            </a:solidFill>
          </p:grpSpPr>
          <p:sp>
            <p:nvSpPr>
              <p:cNvPr id="378"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79"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79" name="Group 278"/>
            <p:cNvGrpSpPr/>
            <p:nvPr/>
          </p:nvGrpSpPr>
          <p:grpSpPr>
            <a:xfrm>
              <a:off x="6231323" y="3620098"/>
              <a:ext cx="673651" cy="1535333"/>
              <a:chOff x="5481404" y="1426062"/>
              <a:chExt cx="341669" cy="778503"/>
            </a:xfrm>
            <a:solidFill>
              <a:schemeClr val="accent4"/>
            </a:solidFill>
          </p:grpSpPr>
          <p:sp>
            <p:nvSpPr>
              <p:cNvPr id="376"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77"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0" name="Group 279"/>
            <p:cNvGrpSpPr/>
            <p:nvPr/>
          </p:nvGrpSpPr>
          <p:grpSpPr>
            <a:xfrm>
              <a:off x="9653246" y="8186602"/>
              <a:ext cx="673651" cy="1535333"/>
              <a:chOff x="5481404" y="1426062"/>
              <a:chExt cx="341669" cy="778503"/>
            </a:xfrm>
            <a:solidFill>
              <a:schemeClr val="accent4"/>
            </a:solidFill>
          </p:grpSpPr>
          <p:sp>
            <p:nvSpPr>
              <p:cNvPr id="374"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75"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1" name="Group 280"/>
            <p:cNvGrpSpPr/>
            <p:nvPr/>
          </p:nvGrpSpPr>
          <p:grpSpPr>
            <a:xfrm>
              <a:off x="2835706" y="8205366"/>
              <a:ext cx="607828" cy="1588347"/>
              <a:chOff x="1006475" y="1212850"/>
              <a:chExt cx="585788" cy="1530350"/>
            </a:xfrm>
            <a:solidFill>
              <a:schemeClr val="accent2"/>
            </a:solidFill>
          </p:grpSpPr>
          <p:sp>
            <p:nvSpPr>
              <p:cNvPr id="372"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73"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2" name="Group 281"/>
            <p:cNvGrpSpPr/>
            <p:nvPr/>
          </p:nvGrpSpPr>
          <p:grpSpPr>
            <a:xfrm>
              <a:off x="4148584" y="7065993"/>
              <a:ext cx="607828" cy="1588347"/>
              <a:chOff x="1006475" y="1212850"/>
              <a:chExt cx="585788" cy="1530350"/>
            </a:xfrm>
            <a:solidFill>
              <a:schemeClr val="accent2"/>
            </a:solidFill>
          </p:grpSpPr>
          <p:sp>
            <p:nvSpPr>
              <p:cNvPr id="370"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71"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3" name="Group 282"/>
            <p:cNvGrpSpPr/>
            <p:nvPr/>
          </p:nvGrpSpPr>
          <p:grpSpPr>
            <a:xfrm>
              <a:off x="3486903" y="4807343"/>
              <a:ext cx="607828" cy="1588347"/>
              <a:chOff x="1006475" y="1212850"/>
              <a:chExt cx="585788" cy="1530350"/>
            </a:xfrm>
            <a:solidFill>
              <a:schemeClr val="accent2"/>
            </a:solidFill>
          </p:grpSpPr>
          <p:sp>
            <p:nvSpPr>
              <p:cNvPr id="368"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69"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4" name="Group 283"/>
            <p:cNvGrpSpPr/>
            <p:nvPr/>
          </p:nvGrpSpPr>
          <p:grpSpPr>
            <a:xfrm>
              <a:off x="5021382" y="3742965"/>
              <a:ext cx="607828" cy="1588347"/>
              <a:chOff x="1006475" y="1212850"/>
              <a:chExt cx="585788" cy="1530350"/>
            </a:xfrm>
            <a:solidFill>
              <a:schemeClr val="accent2"/>
            </a:solidFill>
          </p:grpSpPr>
          <p:sp>
            <p:nvSpPr>
              <p:cNvPr id="366"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67"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5" name="Group 284"/>
            <p:cNvGrpSpPr/>
            <p:nvPr/>
          </p:nvGrpSpPr>
          <p:grpSpPr>
            <a:xfrm>
              <a:off x="6252586" y="5329952"/>
              <a:ext cx="607828" cy="1588347"/>
              <a:chOff x="1006475" y="1212850"/>
              <a:chExt cx="585788" cy="1530350"/>
            </a:xfrm>
            <a:solidFill>
              <a:schemeClr val="accent2"/>
            </a:solidFill>
          </p:grpSpPr>
          <p:sp>
            <p:nvSpPr>
              <p:cNvPr id="364"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65"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6" name="Group 285"/>
            <p:cNvGrpSpPr/>
            <p:nvPr/>
          </p:nvGrpSpPr>
          <p:grpSpPr>
            <a:xfrm>
              <a:off x="5316227" y="5285938"/>
              <a:ext cx="607828" cy="1588347"/>
              <a:chOff x="1006475" y="1212850"/>
              <a:chExt cx="585788" cy="1530350"/>
            </a:xfrm>
            <a:solidFill>
              <a:schemeClr val="accent2"/>
            </a:solidFill>
          </p:grpSpPr>
          <p:sp>
            <p:nvSpPr>
              <p:cNvPr id="362"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63"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7" name="Group 286"/>
            <p:cNvGrpSpPr/>
            <p:nvPr/>
          </p:nvGrpSpPr>
          <p:grpSpPr>
            <a:xfrm>
              <a:off x="7934028" y="8140642"/>
              <a:ext cx="607828" cy="1588347"/>
              <a:chOff x="1006475" y="1212850"/>
              <a:chExt cx="585788" cy="1530350"/>
            </a:xfrm>
            <a:solidFill>
              <a:schemeClr val="accent2"/>
            </a:solidFill>
          </p:grpSpPr>
          <p:sp>
            <p:nvSpPr>
              <p:cNvPr id="360"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61"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8" name="Group 287"/>
            <p:cNvGrpSpPr/>
            <p:nvPr/>
          </p:nvGrpSpPr>
          <p:grpSpPr>
            <a:xfrm>
              <a:off x="8993986" y="4734151"/>
              <a:ext cx="607828" cy="1588347"/>
              <a:chOff x="1006475" y="1212850"/>
              <a:chExt cx="585788" cy="1530350"/>
            </a:xfrm>
            <a:solidFill>
              <a:schemeClr val="accent2"/>
            </a:solidFill>
          </p:grpSpPr>
          <p:sp>
            <p:nvSpPr>
              <p:cNvPr id="358"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59"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289" name="Group 288"/>
            <p:cNvGrpSpPr/>
            <p:nvPr/>
          </p:nvGrpSpPr>
          <p:grpSpPr>
            <a:xfrm>
              <a:off x="6185611" y="9127765"/>
              <a:ext cx="607828" cy="1588347"/>
              <a:chOff x="1006475" y="1212850"/>
              <a:chExt cx="585788" cy="1530350"/>
            </a:xfrm>
            <a:solidFill>
              <a:schemeClr val="accent2"/>
            </a:solidFill>
          </p:grpSpPr>
          <p:sp>
            <p:nvSpPr>
              <p:cNvPr id="356"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57"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0" name="Group 319"/>
            <p:cNvGrpSpPr/>
            <p:nvPr/>
          </p:nvGrpSpPr>
          <p:grpSpPr>
            <a:xfrm>
              <a:off x="4214185" y="10191352"/>
              <a:ext cx="607828" cy="1588347"/>
              <a:chOff x="1006475" y="1212850"/>
              <a:chExt cx="585788" cy="1530350"/>
            </a:xfrm>
            <a:solidFill>
              <a:schemeClr val="accent2"/>
            </a:solidFill>
          </p:grpSpPr>
          <p:sp>
            <p:nvSpPr>
              <p:cNvPr id="354"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55"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1" name="Group 320"/>
            <p:cNvGrpSpPr/>
            <p:nvPr/>
          </p:nvGrpSpPr>
          <p:grpSpPr>
            <a:xfrm>
              <a:off x="6368603" y="10907249"/>
              <a:ext cx="607828" cy="1588347"/>
              <a:chOff x="1006475" y="1212850"/>
              <a:chExt cx="585788" cy="1530350"/>
            </a:xfrm>
            <a:solidFill>
              <a:schemeClr val="accent2"/>
            </a:solidFill>
          </p:grpSpPr>
          <p:sp>
            <p:nvSpPr>
              <p:cNvPr id="352"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53"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2" name="Group 321"/>
            <p:cNvGrpSpPr/>
            <p:nvPr/>
          </p:nvGrpSpPr>
          <p:grpSpPr>
            <a:xfrm>
              <a:off x="5357945" y="8946944"/>
              <a:ext cx="673651" cy="1535333"/>
              <a:chOff x="5481404" y="1426062"/>
              <a:chExt cx="341669" cy="778503"/>
            </a:xfrm>
            <a:solidFill>
              <a:schemeClr val="accent4"/>
            </a:solidFill>
          </p:grpSpPr>
          <p:sp>
            <p:nvSpPr>
              <p:cNvPr id="350"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51"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3" name="Group 322"/>
            <p:cNvGrpSpPr/>
            <p:nvPr/>
          </p:nvGrpSpPr>
          <p:grpSpPr>
            <a:xfrm>
              <a:off x="7332214" y="10795283"/>
              <a:ext cx="673651" cy="1535333"/>
              <a:chOff x="5481404" y="1426062"/>
              <a:chExt cx="341669" cy="778503"/>
            </a:xfrm>
            <a:solidFill>
              <a:schemeClr val="accent4"/>
            </a:solidFill>
          </p:grpSpPr>
          <p:sp>
            <p:nvSpPr>
              <p:cNvPr id="348"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49"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4" name="Group 323"/>
            <p:cNvGrpSpPr/>
            <p:nvPr/>
          </p:nvGrpSpPr>
          <p:grpSpPr>
            <a:xfrm>
              <a:off x="9256193" y="9343665"/>
              <a:ext cx="607828" cy="1588347"/>
              <a:chOff x="1006475" y="1212850"/>
              <a:chExt cx="585788" cy="1530350"/>
            </a:xfrm>
            <a:solidFill>
              <a:schemeClr val="accent2"/>
            </a:solidFill>
          </p:grpSpPr>
          <p:sp>
            <p:nvSpPr>
              <p:cNvPr id="346"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47"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5" name="Group 324"/>
            <p:cNvGrpSpPr/>
            <p:nvPr/>
          </p:nvGrpSpPr>
          <p:grpSpPr>
            <a:xfrm>
              <a:off x="7934028" y="5871930"/>
              <a:ext cx="607828" cy="1588347"/>
              <a:chOff x="1006475" y="1212850"/>
              <a:chExt cx="585788" cy="1530350"/>
            </a:xfrm>
            <a:solidFill>
              <a:schemeClr val="accent2"/>
            </a:solidFill>
          </p:grpSpPr>
          <p:sp>
            <p:nvSpPr>
              <p:cNvPr id="344"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45"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6" name="Group 325"/>
            <p:cNvGrpSpPr/>
            <p:nvPr/>
          </p:nvGrpSpPr>
          <p:grpSpPr>
            <a:xfrm>
              <a:off x="9676237" y="5702878"/>
              <a:ext cx="673651" cy="1535333"/>
              <a:chOff x="5481404" y="1426062"/>
              <a:chExt cx="341669" cy="778503"/>
            </a:xfrm>
            <a:solidFill>
              <a:schemeClr val="accent4"/>
            </a:solidFill>
          </p:grpSpPr>
          <p:sp>
            <p:nvSpPr>
              <p:cNvPr id="342"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43"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7" name="Group 326"/>
            <p:cNvGrpSpPr/>
            <p:nvPr/>
          </p:nvGrpSpPr>
          <p:grpSpPr>
            <a:xfrm>
              <a:off x="8541856" y="6986120"/>
              <a:ext cx="673651" cy="1535333"/>
              <a:chOff x="5481404" y="1426062"/>
              <a:chExt cx="341669" cy="778503"/>
            </a:xfrm>
            <a:solidFill>
              <a:schemeClr val="accent4"/>
            </a:solidFill>
          </p:grpSpPr>
          <p:sp>
            <p:nvSpPr>
              <p:cNvPr id="340"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41"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8" name="Group 327"/>
            <p:cNvGrpSpPr/>
            <p:nvPr/>
          </p:nvGrpSpPr>
          <p:grpSpPr>
            <a:xfrm>
              <a:off x="10240805" y="6986120"/>
              <a:ext cx="673651" cy="1535333"/>
              <a:chOff x="5481404" y="1426062"/>
              <a:chExt cx="341669" cy="778503"/>
            </a:xfrm>
            <a:solidFill>
              <a:schemeClr val="accent4"/>
            </a:solidFill>
          </p:grpSpPr>
          <p:sp>
            <p:nvSpPr>
              <p:cNvPr id="338"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39"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29" name="Group 328"/>
            <p:cNvGrpSpPr/>
            <p:nvPr/>
          </p:nvGrpSpPr>
          <p:grpSpPr>
            <a:xfrm>
              <a:off x="2765941" y="5253006"/>
              <a:ext cx="607828" cy="1588347"/>
              <a:chOff x="1006475" y="1212850"/>
              <a:chExt cx="585788" cy="1530350"/>
            </a:xfrm>
            <a:solidFill>
              <a:schemeClr val="accent2"/>
            </a:solidFill>
          </p:grpSpPr>
          <p:sp>
            <p:nvSpPr>
              <p:cNvPr id="336"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37"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30" name="Group 329"/>
            <p:cNvGrpSpPr/>
            <p:nvPr/>
          </p:nvGrpSpPr>
          <p:grpSpPr>
            <a:xfrm>
              <a:off x="8388533" y="4133555"/>
              <a:ext cx="673651" cy="1535333"/>
              <a:chOff x="5481404" y="1426062"/>
              <a:chExt cx="341669" cy="778503"/>
            </a:xfrm>
            <a:solidFill>
              <a:schemeClr val="accent4"/>
            </a:solidFill>
          </p:grpSpPr>
          <p:sp>
            <p:nvSpPr>
              <p:cNvPr id="334"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35"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331" name="Group 330"/>
            <p:cNvGrpSpPr/>
            <p:nvPr/>
          </p:nvGrpSpPr>
          <p:grpSpPr>
            <a:xfrm>
              <a:off x="7512337" y="3600667"/>
              <a:ext cx="607828" cy="1588347"/>
              <a:chOff x="1006475" y="1212850"/>
              <a:chExt cx="585788" cy="1530350"/>
            </a:xfrm>
            <a:solidFill>
              <a:schemeClr val="accent2"/>
            </a:solidFill>
          </p:grpSpPr>
          <p:sp>
            <p:nvSpPr>
              <p:cNvPr id="332"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333"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sp>
        <p:nvSpPr>
          <p:cNvPr id="3" name="Striped Right Arrow 2"/>
          <p:cNvSpPr/>
          <p:nvPr/>
        </p:nvSpPr>
        <p:spPr>
          <a:xfrm>
            <a:off x="7669507" y="3123726"/>
            <a:ext cx="1064954" cy="53106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nvGrpSpPr>
          <p:cNvPr id="5" name="Group 4"/>
          <p:cNvGrpSpPr/>
          <p:nvPr/>
        </p:nvGrpSpPr>
        <p:grpSpPr>
          <a:xfrm>
            <a:off x="8587834" y="734658"/>
            <a:ext cx="4256643" cy="5618999"/>
            <a:chOff x="8587834" y="734658"/>
            <a:chExt cx="4256643" cy="5618999"/>
          </a:xfrm>
        </p:grpSpPr>
        <p:grpSp>
          <p:nvGrpSpPr>
            <p:cNvPr id="399" name="Group 398"/>
            <p:cNvGrpSpPr/>
            <p:nvPr/>
          </p:nvGrpSpPr>
          <p:grpSpPr>
            <a:xfrm>
              <a:off x="9947022" y="4140093"/>
              <a:ext cx="468631" cy="969882"/>
              <a:chOff x="5481404" y="1426062"/>
              <a:chExt cx="341669" cy="778503"/>
            </a:xfrm>
            <a:solidFill>
              <a:schemeClr val="accent4"/>
            </a:solidFill>
          </p:grpSpPr>
          <p:sp>
            <p:nvSpPr>
              <p:cNvPr id="493"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94"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00" name="Group 399"/>
            <p:cNvGrpSpPr/>
            <p:nvPr/>
          </p:nvGrpSpPr>
          <p:grpSpPr>
            <a:xfrm>
              <a:off x="10860730" y="4895253"/>
              <a:ext cx="468631" cy="969882"/>
              <a:chOff x="5481404" y="1426062"/>
              <a:chExt cx="341669" cy="778503"/>
            </a:xfrm>
            <a:solidFill>
              <a:schemeClr val="accent4"/>
            </a:solidFill>
          </p:grpSpPr>
          <p:sp>
            <p:nvSpPr>
              <p:cNvPr id="491"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92"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04" name="Group 403"/>
            <p:cNvGrpSpPr/>
            <p:nvPr/>
          </p:nvGrpSpPr>
          <p:grpSpPr>
            <a:xfrm>
              <a:off x="8587834" y="5263748"/>
              <a:ext cx="468631" cy="969882"/>
              <a:chOff x="5481404" y="1426062"/>
              <a:chExt cx="341669" cy="778503"/>
            </a:xfrm>
            <a:solidFill>
              <a:schemeClr val="accent4"/>
            </a:solidFill>
          </p:grpSpPr>
          <p:sp>
            <p:nvSpPr>
              <p:cNvPr id="483"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84"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07" name="Group 406"/>
            <p:cNvGrpSpPr/>
            <p:nvPr/>
          </p:nvGrpSpPr>
          <p:grpSpPr>
            <a:xfrm>
              <a:off x="9975387" y="1875899"/>
              <a:ext cx="468631" cy="969882"/>
              <a:chOff x="5481404" y="1426062"/>
              <a:chExt cx="341669" cy="778503"/>
            </a:xfrm>
            <a:solidFill>
              <a:schemeClr val="accent4"/>
            </a:solidFill>
          </p:grpSpPr>
          <p:sp>
            <p:nvSpPr>
              <p:cNvPr id="477"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78"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08" name="Group 407"/>
            <p:cNvGrpSpPr/>
            <p:nvPr/>
          </p:nvGrpSpPr>
          <p:grpSpPr>
            <a:xfrm>
              <a:off x="9304832" y="746933"/>
              <a:ext cx="468631" cy="969882"/>
              <a:chOff x="5481404" y="1426062"/>
              <a:chExt cx="341669" cy="778503"/>
            </a:xfrm>
            <a:solidFill>
              <a:schemeClr val="accent4"/>
            </a:solidFill>
          </p:grpSpPr>
          <p:sp>
            <p:nvSpPr>
              <p:cNvPr id="475"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76"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09" name="Group 408"/>
            <p:cNvGrpSpPr/>
            <p:nvPr/>
          </p:nvGrpSpPr>
          <p:grpSpPr>
            <a:xfrm>
              <a:off x="11685320" y="3631630"/>
              <a:ext cx="468631" cy="969882"/>
              <a:chOff x="5481404" y="1426062"/>
              <a:chExt cx="341669" cy="778503"/>
            </a:xfrm>
            <a:solidFill>
              <a:schemeClr val="accent4"/>
            </a:solidFill>
          </p:grpSpPr>
          <p:sp>
            <p:nvSpPr>
              <p:cNvPr id="473"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74"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14" name="Group 413"/>
            <p:cNvGrpSpPr/>
            <p:nvPr/>
          </p:nvGrpSpPr>
          <p:grpSpPr>
            <a:xfrm>
              <a:off x="9319624" y="1827061"/>
              <a:ext cx="422840" cy="1003372"/>
              <a:chOff x="1006475" y="1212850"/>
              <a:chExt cx="585788" cy="1530350"/>
            </a:xfrm>
            <a:solidFill>
              <a:schemeClr val="accent2"/>
            </a:solidFill>
          </p:grpSpPr>
          <p:sp>
            <p:nvSpPr>
              <p:cNvPr id="463"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64"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15" name="Group 414"/>
            <p:cNvGrpSpPr/>
            <p:nvPr/>
          </p:nvGrpSpPr>
          <p:grpSpPr>
            <a:xfrm>
              <a:off x="8668238" y="1799257"/>
              <a:ext cx="422840" cy="1003372"/>
              <a:chOff x="1006475" y="1212850"/>
              <a:chExt cx="585788" cy="1530350"/>
            </a:xfrm>
            <a:solidFill>
              <a:schemeClr val="accent2"/>
            </a:solidFill>
          </p:grpSpPr>
          <p:sp>
            <p:nvSpPr>
              <p:cNvPr id="461"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62"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16" name="Group 415"/>
            <p:cNvGrpSpPr/>
            <p:nvPr/>
          </p:nvGrpSpPr>
          <p:grpSpPr>
            <a:xfrm>
              <a:off x="10489333" y="3602597"/>
              <a:ext cx="422840" cy="1003372"/>
              <a:chOff x="1006475" y="1212850"/>
              <a:chExt cx="585788" cy="1530350"/>
            </a:xfrm>
            <a:solidFill>
              <a:schemeClr val="accent2"/>
            </a:solidFill>
          </p:grpSpPr>
          <p:sp>
            <p:nvSpPr>
              <p:cNvPr id="459"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60"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17" name="Group 416"/>
            <p:cNvGrpSpPr/>
            <p:nvPr/>
          </p:nvGrpSpPr>
          <p:grpSpPr>
            <a:xfrm>
              <a:off x="11226701" y="1450689"/>
              <a:ext cx="422840" cy="1003372"/>
              <a:chOff x="1006475" y="1212850"/>
              <a:chExt cx="585788" cy="1530350"/>
            </a:xfrm>
            <a:solidFill>
              <a:schemeClr val="accent2"/>
            </a:solidFill>
          </p:grpSpPr>
          <p:sp>
            <p:nvSpPr>
              <p:cNvPr id="457"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58"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18" name="Group 417"/>
            <p:cNvGrpSpPr/>
            <p:nvPr/>
          </p:nvGrpSpPr>
          <p:grpSpPr>
            <a:xfrm>
              <a:off x="9273032" y="4226171"/>
              <a:ext cx="422840" cy="1003372"/>
              <a:chOff x="1006475" y="1212850"/>
              <a:chExt cx="585788" cy="1530350"/>
            </a:xfrm>
            <a:solidFill>
              <a:schemeClr val="accent2"/>
            </a:solidFill>
          </p:grpSpPr>
          <p:sp>
            <p:nvSpPr>
              <p:cNvPr id="455"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56"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0" name="Group 419"/>
            <p:cNvGrpSpPr/>
            <p:nvPr/>
          </p:nvGrpSpPr>
          <p:grpSpPr>
            <a:xfrm>
              <a:off x="9400332" y="5350285"/>
              <a:ext cx="422840" cy="1003372"/>
              <a:chOff x="1006475" y="1212850"/>
              <a:chExt cx="585788" cy="1530350"/>
            </a:xfrm>
            <a:solidFill>
              <a:schemeClr val="accent2"/>
            </a:solidFill>
          </p:grpSpPr>
          <p:sp>
            <p:nvSpPr>
              <p:cNvPr id="451"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52"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1" name="Group 420"/>
            <p:cNvGrpSpPr/>
            <p:nvPr/>
          </p:nvGrpSpPr>
          <p:grpSpPr>
            <a:xfrm>
              <a:off x="8697260" y="4111945"/>
              <a:ext cx="468631" cy="969882"/>
              <a:chOff x="5481404" y="1426062"/>
              <a:chExt cx="341669" cy="778503"/>
            </a:xfrm>
            <a:solidFill>
              <a:schemeClr val="accent4"/>
            </a:solidFill>
          </p:grpSpPr>
          <p:sp>
            <p:nvSpPr>
              <p:cNvPr id="449"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50"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2" name="Group 421"/>
            <p:cNvGrpSpPr/>
            <p:nvPr/>
          </p:nvGrpSpPr>
          <p:grpSpPr>
            <a:xfrm>
              <a:off x="10070676" y="5279555"/>
              <a:ext cx="468631" cy="969882"/>
              <a:chOff x="5481404" y="1426062"/>
              <a:chExt cx="341669" cy="778503"/>
            </a:xfrm>
            <a:solidFill>
              <a:schemeClr val="accent4"/>
            </a:solidFill>
          </p:grpSpPr>
          <p:sp>
            <p:nvSpPr>
              <p:cNvPr id="447"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48"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3" name="Group 422"/>
            <p:cNvGrpSpPr/>
            <p:nvPr/>
          </p:nvGrpSpPr>
          <p:grpSpPr>
            <a:xfrm>
              <a:off x="11409107" y="4362557"/>
              <a:ext cx="422840" cy="1003372"/>
              <a:chOff x="1006475" y="1212850"/>
              <a:chExt cx="585788" cy="1530350"/>
            </a:xfrm>
            <a:solidFill>
              <a:schemeClr val="accent2"/>
            </a:solidFill>
          </p:grpSpPr>
          <p:sp>
            <p:nvSpPr>
              <p:cNvPr id="445"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46"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4" name="Group 423"/>
            <p:cNvGrpSpPr/>
            <p:nvPr/>
          </p:nvGrpSpPr>
          <p:grpSpPr>
            <a:xfrm>
              <a:off x="10489333" y="2169433"/>
              <a:ext cx="422840" cy="1003372"/>
              <a:chOff x="1006475" y="1212850"/>
              <a:chExt cx="585788" cy="1530350"/>
            </a:xfrm>
            <a:solidFill>
              <a:schemeClr val="accent2"/>
            </a:solidFill>
          </p:grpSpPr>
          <p:sp>
            <p:nvSpPr>
              <p:cNvPr id="443"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44"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5" name="Group 424"/>
            <p:cNvGrpSpPr/>
            <p:nvPr/>
          </p:nvGrpSpPr>
          <p:grpSpPr>
            <a:xfrm>
              <a:off x="11701314" y="2062642"/>
              <a:ext cx="468631" cy="969882"/>
              <a:chOff x="5481404" y="1426062"/>
              <a:chExt cx="341669" cy="778503"/>
            </a:xfrm>
            <a:solidFill>
              <a:schemeClr val="accent4"/>
            </a:solidFill>
          </p:grpSpPr>
          <p:sp>
            <p:nvSpPr>
              <p:cNvPr id="441"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42"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6" name="Group 425"/>
            <p:cNvGrpSpPr/>
            <p:nvPr/>
          </p:nvGrpSpPr>
          <p:grpSpPr>
            <a:xfrm>
              <a:off x="10912173" y="2873276"/>
              <a:ext cx="468631" cy="969882"/>
              <a:chOff x="5481404" y="1426062"/>
              <a:chExt cx="341669" cy="778503"/>
            </a:xfrm>
            <a:solidFill>
              <a:schemeClr val="accent4"/>
            </a:solidFill>
          </p:grpSpPr>
          <p:sp>
            <p:nvSpPr>
              <p:cNvPr id="439"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40"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29" name="Group 428"/>
            <p:cNvGrpSpPr/>
            <p:nvPr/>
          </p:nvGrpSpPr>
          <p:grpSpPr>
            <a:xfrm>
              <a:off x="10805513" y="1071288"/>
              <a:ext cx="468631" cy="969882"/>
              <a:chOff x="5481404" y="1426062"/>
              <a:chExt cx="341669" cy="778503"/>
            </a:xfrm>
            <a:solidFill>
              <a:schemeClr val="accent4"/>
            </a:solidFill>
          </p:grpSpPr>
          <p:sp>
            <p:nvSpPr>
              <p:cNvPr id="433"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34"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430" name="Group 429"/>
            <p:cNvGrpSpPr/>
            <p:nvPr/>
          </p:nvGrpSpPr>
          <p:grpSpPr>
            <a:xfrm>
              <a:off x="10195980" y="734658"/>
              <a:ext cx="422840" cy="1003372"/>
              <a:chOff x="1006475" y="1212850"/>
              <a:chExt cx="585788" cy="1530350"/>
            </a:xfrm>
            <a:solidFill>
              <a:schemeClr val="accent2"/>
            </a:solidFill>
          </p:grpSpPr>
          <p:sp>
            <p:nvSpPr>
              <p:cNvPr id="431"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432"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60" name="Group 559"/>
            <p:cNvGrpSpPr/>
            <p:nvPr/>
          </p:nvGrpSpPr>
          <p:grpSpPr>
            <a:xfrm>
              <a:off x="12421637" y="2797763"/>
              <a:ext cx="422840" cy="1003372"/>
              <a:chOff x="1006475" y="1212850"/>
              <a:chExt cx="585788" cy="1530350"/>
            </a:xfrm>
            <a:solidFill>
              <a:schemeClr val="accent2"/>
            </a:solidFill>
          </p:grpSpPr>
          <p:sp>
            <p:nvSpPr>
              <p:cNvPr id="561"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62"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sp>
        <p:nvSpPr>
          <p:cNvPr id="563" name="Striped Right Arrow 562"/>
          <p:cNvSpPr/>
          <p:nvPr/>
        </p:nvSpPr>
        <p:spPr>
          <a:xfrm>
            <a:off x="13140243" y="3071533"/>
            <a:ext cx="1064954" cy="531064"/>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nvGrpSpPr>
          <p:cNvPr id="564" name="Group 563"/>
          <p:cNvGrpSpPr/>
          <p:nvPr/>
        </p:nvGrpSpPr>
        <p:grpSpPr>
          <a:xfrm>
            <a:off x="14274014" y="786572"/>
            <a:ext cx="4256643" cy="5618999"/>
            <a:chOff x="8587834" y="734658"/>
            <a:chExt cx="4256643" cy="5618999"/>
          </a:xfrm>
        </p:grpSpPr>
        <p:grpSp>
          <p:nvGrpSpPr>
            <p:cNvPr id="565" name="Group 564"/>
            <p:cNvGrpSpPr/>
            <p:nvPr/>
          </p:nvGrpSpPr>
          <p:grpSpPr>
            <a:xfrm>
              <a:off x="9947022" y="4140093"/>
              <a:ext cx="468631" cy="969882"/>
              <a:chOff x="5481404" y="1426062"/>
              <a:chExt cx="341669" cy="778503"/>
            </a:xfrm>
            <a:solidFill>
              <a:schemeClr val="accent4"/>
            </a:solidFill>
          </p:grpSpPr>
          <p:sp>
            <p:nvSpPr>
              <p:cNvPr id="626"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27"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66" name="Group 565"/>
            <p:cNvGrpSpPr/>
            <p:nvPr/>
          </p:nvGrpSpPr>
          <p:grpSpPr>
            <a:xfrm>
              <a:off x="10860730" y="4895253"/>
              <a:ext cx="468631" cy="969882"/>
              <a:chOff x="5481404" y="1426062"/>
              <a:chExt cx="341669" cy="778503"/>
            </a:xfrm>
            <a:solidFill>
              <a:schemeClr val="accent4"/>
            </a:solidFill>
          </p:grpSpPr>
          <p:sp>
            <p:nvSpPr>
              <p:cNvPr id="624"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25"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67" name="Group 566"/>
            <p:cNvGrpSpPr/>
            <p:nvPr/>
          </p:nvGrpSpPr>
          <p:grpSpPr>
            <a:xfrm>
              <a:off x="8587834" y="5263748"/>
              <a:ext cx="468631" cy="969882"/>
              <a:chOff x="5481404" y="1426062"/>
              <a:chExt cx="341669" cy="778503"/>
            </a:xfrm>
            <a:solidFill>
              <a:schemeClr val="accent4"/>
            </a:solidFill>
          </p:grpSpPr>
          <p:sp>
            <p:nvSpPr>
              <p:cNvPr id="622"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23"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68" name="Group 567"/>
            <p:cNvGrpSpPr/>
            <p:nvPr/>
          </p:nvGrpSpPr>
          <p:grpSpPr>
            <a:xfrm>
              <a:off x="9975387" y="1875899"/>
              <a:ext cx="468631" cy="969882"/>
              <a:chOff x="5481404" y="1426062"/>
              <a:chExt cx="341669" cy="778503"/>
            </a:xfrm>
            <a:solidFill>
              <a:schemeClr val="accent4"/>
            </a:solidFill>
          </p:grpSpPr>
          <p:sp>
            <p:nvSpPr>
              <p:cNvPr id="620"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21"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69" name="Group 568"/>
            <p:cNvGrpSpPr/>
            <p:nvPr/>
          </p:nvGrpSpPr>
          <p:grpSpPr>
            <a:xfrm>
              <a:off x="9304832" y="746933"/>
              <a:ext cx="468631" cy="969882"/>
              <a:chOff x="5481404" y="1426062"/>
              <a:chExt cx="341669" cy="778503"/>
            </a:xfrm>
            <a:solidFill>
              <a:schemeClr val="accent4"/>
            </a:solidFill>
          </p:grpSpPr>
          <p:sp>
            <p:nvSpPr>
              <p:cNvPr id="618"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19"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0" name="Group 569"/>
            <p:cNvGrpSpPr/>
            <p:nvPr/>
          </p:nvGrpSpPr>
          <p:grpSpPr>
            <a:xfrm>
              <a:off x="11685320" y="3631630"/>
              <a:ext cx="468631" cy="969882"/>
              <a:chOff x="5481404" y="1426062"/>
              <a:chExt cx="341669" cy="778503"/>
            </a:xfrm>
            <a:solidFill>
              <a:schemeClr val="accent4"/>
            </a:solidFill>
          </p:grpSpPr>
          <p:sp>
            <p:nvSpPr>
              <p:cNvPr id="616"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17"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1" name="Group 570"/>
            <p:cNvGrpSpPr/>
            <p:nvPr/>
          </p:nvGrpSpPr>
          <p:grpSpPr>
            <a:xfrm>
              <a:off x="9319624" y="1827061"/>
              <a:ext cx="422840" cy="1003372"/>
              <a:chOff x="1006475" y="1212850"/>
              <a:chExt cx="585788" cy="1530350"/>
            </a:xfrm>
            <a:solidFill>
              <a:schemeClr val="accent2"/>
            </a:solidFill>
          </p:grpSpPr>
          <p:sp>
            <p:nvSpPr>
              <p:cNvPr id="614"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15"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2" name="Group 571"/>
            <p:cNvGrpSpPr/>
            <p:nvPr/>
          </p:nvGrpSpPr>
          <p:grpSpPr>
            <a:xfrm>
              <a:off x="8668238" y="1799257"/>
              <a:ext cx="422840" cy="1003372"/>
              <a:chOff x="1006475" y="1212850"/>
              <a:chExt cx="585788" cy="1530350"/>
            </a:xfrm>
            <a:solidFill>
              <a:schemeClr val="accent2"/>
            </a:solidFill>
          </p:grpSpPr>
          <p:sp>
            <p:nvSpPr>
              <p:cNvPr id="612"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13"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3" name="Group 572"/>
            <p:cNvGrpSpPr/>
            <p:nvPr/>
          </p:nvGrpSpPr>
          <p:grpSpPr>
            <a:xfrm>
              <a:off x="10489333" y="3602597"/>
              <a:ext cx="422840" cy="1003372"/>
              <a:chOff x="1006475" y="1212850"/>
              <a:chExt cx="585788" cy="1530350"/>
            </a:xfrm>
            <a:solidFill>
              <a:schemeClr val="accent2"/>
            </a:solidFill>
          </p:grpSpPr>
          <p:sp>
            <p:nvSpPr>
              <p:cNvPr id="610"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11"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4" name="Group 573"/>
            <p:cNvGrpSpPr/>
            <p:nvPr/>
          </p:nvGrpSpPr>
          <p:grpSpPr>
            <a:xfrm>
              <a:off x="11226701" y="1450689"/>
              <a:ext cx="422840" cy="1003372"/>
              <a:chOff x="1006475" y="1212850"/>
              <a:chExt cx="585788" cy="1530350"/>
            </a:xfrm>
            <a:solidFill>
              <a:schemeClr val="accent2"/>
            </a:solidFill>
          </p:grpSpPr>
          <p:sp>
            <p:nvSpPr>
              <p:cNvPr id="608"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09"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5" name="Group 574"/>
            <p:cNvGrpSpPr/>
            <p:nvPr/>
          </p:nvGrpSpPr>
          <p:grpSpPr>
            <a:xfrm>
              <a:off x="9273032" y="4226171"/>
              <a:ext cx="422840" cy="1003372"/>
              <a:chOff x="1006475" y="1212850"/>
              <a:chExt cx="585788" cy="1530350"/>
            </a:xfrm>
            <a:solidFill>
              <a:schemeClr val="accent2"/>
            </a:solidFill>
          </p:grpSpPr>
          <p:sp>
            <p:nvSpPr>
              <p:cNvPr id="606"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07"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6" name="Group 575"/>
            <p:cNvGrpSpPr/>
            <p:nvPr/>
          </p:nvGrpSpPr>
          <p:grpSpPr>
            <a:xfrm>
              <a:off x="9400332" y="5350285"/>
              <a:ext cx="422840" cy="1003372"/>
              <a:chOff x="1006475" y="1212850"/>
              <a:chExt cx="585788" cy="1530350"/>
            </a:xfrm>
            <a:solidFill>
              <a:schemeClr val="accent2"/>
            </a:solidFill>
          </p:grpSpPr>
          <p:sp>
            <p:nvSpPr>
              <p:cNvPr id="604"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05"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7" name="Group 576"/>
            <p:cNvGrpSpPr/>
            <p:nvPr/>
          </p:nvGrpSpPr>
          <p:grpSpPr>
            <a:xfrm>
              <a:off x="8697260" y="4111945"/>
              <a:ext cx="468631" cy="969882"/>
              <a:chOff x="5481404" y="1426062"/>
              <a:chExt cx="341669" cy="778503"/>
            </a:xfrm>
            <a:solidFill>
              <a:schemeClr val="accent4"/>
            </a:solidFill>
          </p:grpSpPr>
          <p:sp>
            <p:nvSpPr>
              <p:cNvPr id="602"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03"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8" name="Group 577"/>
            <p:cNvGrpSpPr/>
            <p:nvPr/>
          </p:nvGrpSpPr>
          <p:grpSpPr>
            <a:xfrm>
              <a:off x="10070676" y="5279555"/>
              <a:ext cx="468631" cy="969882"/>
              <a:chOff x="5481404" y="1426062"/>
              <a:chExt cx="341669" cy="778503"/>
            </a:xfrm>
            <a:solidFill>
              <a:schemeClr val="accent4"/>
            </a:solidFill>
          </p:grpSpPr>
          <p:sp>
            <p:nvSpPr>
              <p:cNvPr id="600"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01"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79" name="Group 578"/>
            <p:cNvGrpSpPr/>
            <p:nvPr/>
          </p:nvGrpSpPr>
          <p:grpSpPr>
            <a:xfrm>
              <a:off x="11409107" y="4362557"/>
              <a:ext cx="422840" cy="1003372"/>
              <a:chOff x="1006475" y="1212850"/>
              <a:chExt cx="585788" cy="1530350"/>
            </a:xfrm>
            <a:solidFill>
              <a:schemeClr val="accent2"/>
            </a:solidFill>
          </p:grpSpPr>
          <p:sp>
            <p:nvSpPr>
              <p:cNvPr id="598"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99"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80" name="Group 579"/>
            <p:cNvGrpSpPr/>
            <p:nvPr/>
          </p:nvGrpSpPr>
          <p:grpSpPr>
            <a:xfrm>
              <a:off x="10489333" y="2169433"/>
              <a:ext cx="422840" cy="1003372"/>
              <a:chOff x="1006475" y="1212850"/>
              <a:chExt cx="585788" cy="1530350"/>
            </a:xfrm>
            <a:solidFill>
              <a:schemeClr val="accent2"/>
            </a:solidFill>
          </p:grpSpPr>
          <p:sp>
            <p:nvSpPr>
              <p:cNvPr id="596"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97"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81" name="Group 580"/>
            <p:cNvGrpSpPr/>
            <p:nvPr/>
          </p:nvGrpSpPr>
          <p:grpSpPr>
            <a:xfrm>
              <a:off x="11701314" y="2062642"/>
              <a:ext cx="468631" cy="969882"/>
              <a:chOff x="5481404" y="1426062"/>
              <a:chExt cx="341669" cy="778503"/>
            </a:xfrm>
            <a:solidFill>
              <a:schemeClr val="accent4"/>
            </a:solidFill>
          </p:grpSpPr>
          <p:sp>
            <p:nvSpPr>
              <p:cNvPr id="594"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95"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82" name="Group 581"/>
            <p:cNvGrpSpPr/>
            <p:nvPr/>
          </p:nvGrpSpPr>
          <p:grpSpPr>
            <a:xfrm>
              <a:off x="10912173" y="2873276"/>
              <a:ext cx="468631" cy="969882"/>
              <a:chOff x="5481404" y="1426062"/>
              <a:chExt cx="341669" cy="778503"/>
            </a:xfrm>
            <a:solidFill>
              <a:schemeClr val="accent4"/>
            </a:solidFill>
          </p:grpSpPr>
          <p:sp>
            <p:nvSpPr>
              <p:cNvPr id="592"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93"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83" name="Group 582"/>
            <p:cNvGrpSpPr/>
            <p:nvPr/>
          </p:nvGrpSpPr>
          <p:grpSpPr>
            <a:xfrm>
              <a:off x="10805513" y="1071288"/>
              <a:ext cx="468631" cy="969882"/>
              <a:chOff x="5481404" y="1426062"/>
              <a:chExt cx="341669" cy="778503"/>
            </a:xfrm>
            <a:solidFill>
              <a:schemeClr val="accent4"/>
            </a:solidFill>
          </p:grpSpPr>
          <p:sp>
            <p:nvSpPr>
              <p:cNvPr id="590" name="Freeform 1"/>
              <p:cNvSpPr>
                <a:spLocks noChangeArrowheads="1"/>
              </p:cNvSpPr>
              <p:nvPr/>
            </p:nvSpPr>
            <p:spPr bwMode="auto">
              <a:xfrm>
                <a:off x="5481404" y="1565664"/>
                <a:ext cx="341669" cy="638901"/>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91" name="Freeform 2"/>
              <p:cNvSpPr>
                <a:spLocks noChangeArrowheads="1"/>
              </p:cNvSpPr>
              <p:nvPr/>
            </p:nvSpPr>
            <p:spPr bwMode="auto">
              <a:xfrm>
                <a:off x="5588307" y="1426062"/>
                <a:ext cx="130798" cy="130799"/>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84" name="Group 583"/>
            <p:cNvGrpSpPr/>
            <p:nvPr/>
          </p:nvGrpSpPr>
          <p:grpSpPr>
            <a:xfrm>
              <a:off x="10195980" y="734658"/>
              <a:ext cx="422840" cy="1003372"/>
              <a:chOff x="1006475" y="1212850"/>
              <a:chExt cx="585788" cy="1530350"/>
            </a:xfrm>
            <a:solidFill>
              <a:schemeClr val="accent2"/>
            </a:solidFill>
          </p:grpSpPr>
          <p:sp>
            <p:nvSpPr>
              <p:cNvPr id="588"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89"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nvGrpSpPr>
            <p:cNvPr id="585" name="Group 584"/>
            <p:cNvGrpSpPr/>
            <p:nvPr/>
          </p:nvGrpSpPr>
          <p:grpSpPr>
            <a:xfrm>
              <a:off x="12421637" y="2797763"/>
              <a:ext cx="422840" cy="1003372"/>
              <a:chOff x="1006475" y="1212850"/>
              <a:chExt cx="585788" cy="1530350"/>
            </a:xfrm>
            <a:solidFill>
              <a:schemeClr val="accent2"/>
            </a:solidFill>
          </p:grpSpPr>
          <p:sp>
            <p:nvSpPr>
              <p:cNvPr id="586" name="Freeform 1"/>
              <p:cNvSpPr>
                <a:spLocks noChangeArrowheads="1"/>
              </p:cNvSpPr>
              <p:nvPr/>
            </p:nvSpPr>
            <p:spPr bwMode="auto">
              <a:xfrm>
                <a:off x="1006475" y="1516063"/>
                <a:ext cx="585788" cy="1227137"/>
              </a:xfrm>
              <a:custGeom>
                <a:avLst/>
                <a:gdLst>
                  <a:gd name="T0" fmla="*/ 1250 w 1626"/>
                  <a:gd name="T1" fmla="*/ 0 h 3408"/>
                  <a:gd name="T2" fmla="*/ 1250 w 1626"/>
                  <a:gd name="T3" fmla="*/ 0 h 3408"/>
                  <a:gd name="T4" fmla="*/ 375 w 1626"/>
                  <a:gd name="T5" fmla="*/ 0 h 3408"/>
                  <a:gd name="T6" fmla="*/ 0 w 1626"/>
                  <a:gd name="T7" fmla="*/ 407 h 3408"/>
                  <a:gd name="T8" fmla="*/ 0 w 1626"/>
                  <a:gd name="T9" fmla="*/ 1500 h 3408"/>
                  <a:gd name="T10" fmla="*/ 156 w 1626"/>
                  <a:gd name="T11" fmla="*/ 1625 h 3408"/>
                  <a:gd name="T12" fmla="*/ 281 w 1626"/>
                  <a:gd name="T13" fmla="*/ 1500 h 3408"/>
                  <a:gd name="T14" fmla="*/ 281 w 1626"/>
                  <a:gd name="T15" fmla="*/ 625 h 3408"/>
                  <a:gd name="T16" fmla="*/ 313 w 1626"/>
                  <a:gd name="T17" fmla="*/ 563 h 3408"/>
                  <a:gd name="T18" fmla="*/ 375 w 1626"/>
                  <a:gd name="T19" fmla="*/ 625 h 3408"/>
                  <a:gd name="T20" fmla="*/ 375 w 1626"/>
                  <a:gd name="T21" fmla="*/ 1688 h 3408"/>
                  <a:gd name="T22" fmla="*/ 375 w 1626"/>
                  <a:gd name="T23" fmla="*/ 1875 h 3408"/>
                  <a:gd name="T24" fmla="*/ 375 w 1626"/>
                  <a:gd name="T25" fmla="*/ 3188 h 3408"/>
                  <a:gd name="T26" fmla="*/ 563 w 1626"/>
                  <a:gd name="T27" fmla="*/ 3407 h 3408"/>
                  <a:gd name="T28" fmla="*/ 563 w 1626"/>
                  <a:gd name="T29" fmla="*/ 3407 h 3408"/>
                  <a:gd name="T30" fmla="*/ 719 w 1626"/>
                  <a:gd name="T31" fmla="*/ 3188 h 3408"/>
                  <a:gd name="T32" fmla="*/ 719 w 1626"/>
                  <a:gd name="T33" fmla="*/ 1875 h 3408"/>
                  <a:gd name="T34" fmla="*/ 813 w 1626"/>
                  <a:gd name="T35" fmla="*/ 1813 h 3408"/>
                  <a:gd name="T36" fmla="*/ 906 w 1626"/>
                  <a:gd name="T37" fmla="*/ 1875 h 3408"/>
                  <a:gd name="T38" fmla="*/ 906 w 1626"/>
                  <a:gd name="T39" fmla="*/ 3188 h 3408"/>
                  <a:gd name="T40" fmla="*/ 1062 w 1626"/>
                  <a:gd name="T41" fmla="*/ 3407 h 3408"/>
                  <a:gd name="T42" fmla="*/ 1062 w 1626"/>
                  <a:gd name="T43" fmla="*/ 3407 h 3408"/>
                  <a:gd name="T44" fmla="*/ 1250 w 1626"/>
                  <a:gd name="T45" fmla="*/ 3188 h 3408"/>
                  <a:gd name="T46" fmla="*/ 1250 w 1626"/>
                  <a:gd name="T47" fmla="*/ 1875 h 3408"/>
                  <a:gd name="T48" fmla="*/ 1250 w 1626"/>
                  <a:gd name="T49" fmla="*/ 1688 h 3408"/>
                  <a:gd name="T50" fmla="*/ 1250 w 1626"/>
                  <a:gd name="T51" fmla="*/ 625 h 3408"/>
                  <a:gd name="T52" fmla="*/ 1313 w 1626"/>
                  <a:gd name="T53" fmla="*/ 563 h 3408"/>
                  <a:gd name="T54" fmla="*/ 1344 w 1626"/>
                  <a:gd name="T55" fmla="*/ 625 h 3408"/>
                  <a:gd name="T56" fmla="*/ 1344 w 1626"/>
                  <a:gd name="T57" fmla="*/ 1500 h 3408"/>
                  <a:gd name="T58" fmla="*/ 1469 w 1626"/>
                  <a:gd name="T59" fmla="*/ 1625 h 3408"/>
                  <a:gd name="T60" fmla="*/ 1625 w 1626"/>
                  <a:gd name="T61" fmla="*/ 1500 h 3408"/>
                  <a:gd name="T62" fmla="*/ 1625 w 1626"/>
                  <a:gd name="T63" fmla="*/ 407 h 3408"/>
                  <a:gd name="T64" fmla="*/ 1250 w 1626"/>
                  <a:gd name="T65" fmla="*/ 0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6" h="3408">
                    <a:moveTo>
                      <a:pt x="1250" y="0"/>
                    </a:moveTo>
                    <a:lnTo>
                      <a:pt x="1250" y="0"/>
                    </a:lnTo>
                    <a:cubicBezTo>
                      <a:pt x="375" y="0"/>
                      <a:pt x="375" y="0"/>
                      <a:pt x="375" y="0"/>
                    </a:cubicBezTo>
                    <a:cubicBezTo>
                      <a:pt x="125" y="0"/>
                      <a:pt x="0" y="157"/>
                      <a:pt x="0" y="407"/>
                    </a:cubicBezTo>
                    <a:cubicBezTo>
                      <a:pt x="0" y="1500"/>
                      <a:pt x="0" y="1500"/>
                      <a:pt x="0" y="1500"/>
                    </a:cubicBezTo>
                    <a:cubicBezTo>
                      <a:pt x="0" y="1563"/>
                      <a:pt x="94" y="1625"/>
                      <a:pt x="156" y="1625"/>
                    </a:cubicBezTo>
                    <a:cubicBezTo>
                      <a:pt x="219" y="1625"/>
                      <a:pt x="281" y="1563"/>
                      <a:pt x="281" y="1500"/>
                    </a:cubicBezTo>
                    <a:cubicBezTo>
                      <a:pt x="281" y="1500"/>
                      <a:pt x="281" y="719"/>
                      <a:pt x="281" y="625"/>
                    </a:cubicBezTo>
                    <a:cubicBezTo>
                      <a:pt x="281" y="594"/>
                      <a:pt x="313" y="563"/>
                      <a:pt x="313" y="563"/>
                    </a:cubicBezTo>
                    <a:cubicBezTo>
                      <a:pt x="344" y="563"/>
                      <a:pt x="375" y="594"/>
                      <a:pt x="375" y="625"/>
                    </a:cubicBezTo>
                    <a:cubicBezTo>
                      <a:pt x="375" y="719"/>
                      <a:pt x="375" y="1375"/>
                      <a:pt x="375" y="1688"/>
                    </a:cubicBezTo>
                    <a:cubicBezTo>
                      <a:pt x="375" y="1875"/>
                      <a:pt x="375" y="1875"/>
                      <a:pt x="375" y="1875"/>
                    </a:cubicBezTo>
                    <a:cubicBezTo>
                      <a:pt x="375" y="3188"/>
                      <a:pt x="375" y="3188"/>
                      <a:pt x="375" y="3188"/>
                    </a:cubicBezTo>
                    <a:cubicBezTo>
                      <a:pt x="375" y="3282"/>
                      <a:pt x="469" y="3407"/>
                      <a:pt x="563" y="3407"/>
                    </a:cubicBezTo>
                    <a:lnTo>
                      <a:pt x="563" y="3407"/>
                    </a:lnTo>
                    <a:cubicBezTo>
                      <a:pt x="688" y="3407"/>
                      <a:pt x="719" y="3282"/>
                      <a:pt x="719" y="3188"/>
                    </a:cubicBezTo>
                    <a:cubicBezTo>
                      <a:pt x="719" y="3188"/>
                      <a:pt x="719" y="1969"/>
                      <a:pt x="719" y="1875"/>
                    </a:cubicBezTo>
                    <a:cubicBezTo>
                      <a:pt x="719" y="1844"/>
                      <a:pt x="781" y="1813"/>
                      <a:pt x="813" y="1813"/>
                    </a:cubicBezTo>
                    <a:cubicBezTo>
                      <a:pt x="875" y="1813"/>
                      <a:pt x="906" y="1844"/>
                      <a:pt x="906" y="1875"/>
                    </a:cubicBezTo>
                    <a:cubicBezTo>
                      <a:pt x="906" y="1969"/>
                      <a:pt x="906" y="3188"/>
                      <a:pt x="906" y="3188"/>
                    </a:cubicBezTo>
                    <a:cubicBezTo>
                      <a:pt x="906" y="3282"/>
                      <a:pt x="969" y="3407"/>
                      <a:pt x="1062" y="3407"/>
                    </a:cubicBezTo>
                    <a:lnTo>
                      <a:pt x="1062" y="3407"/>
                    </a:lnTo>
                    <a:cubicBezTo>
                      <a:pt x="1156" y="3407"/>
                      <a:pt x="1250" y="3282"/>
                      <a:pt x="1250" y="3188"/>
                    </a:cubicBezTo>
                    <a:cubicBezTo>
                      <a:pt x="1250" y="1875"/>
                      <a:pt x="1250" y="1875"/>
                      <a:pt x="1250" y="1875"/>
                    </a:cubicBezTo>
                    <a:cubicBezTo>
                      <a:pt x="1250" y="1688"/>
                      <a:pt x="1250" y="1688"/>
                      <a:pt x="1250" y="1688"/>
                    </a:cubicBezTo>
                    <a:cubicBezTo>
                      <a:pt x="1250" y="1375"/>
                      <a:pt x="1250" y="719"/>
                      <a:pt x="1250" y="625"/>
                    </a:cubicBezTo>
                    <a:cubicBezTo>
                      <a:pt x="1250" y="594"/>
                      <a:pt x="1281" y="563"/>
                      <a:pt x="1313" y="563"/>
                    </a:cubicBezTo>
                    <a:cubicBezTo>
                      <a:pt x="1313" y="563"/>
                      <a:pt x="1344" y="594"/>
                      <a:pt x="1344" y="625"/>
                    </a:cubicBezTo>
                    <a:cubicBezTo>
                      <a:pt x="1344" y="719"/>
                      <a:pt x="1344" y="1500"/>
                      <a:pt x="1344" y="1500"/>
                    </a:cubicBezTo>
                    <a:cubicBezTo>
                      <a:pt x="1344" y="1563"/>
                      <a:pt x="1406" y="1625"/>
                      <a:pt x="1469" y="1625"/>
                    </a:cubicBezTo>
                    <a:cubicBezTo>
                      <a:pt x="1563" y="1625"/>
                      <a:pt x="1625" y="1563"/>
                      <a:pt x="1625" y="1500"/>
                    </a:cubicBezTo>
                    <a:cubicBezTo>
                      <a:pt x="1625" y="407"/>
                      <a:pt x="1625" y="407"/>
                      <a:pt x="1625" y="407"/>
                    </a:cubicBezTo>
                    <a:cubicBezTo>
                      <a:pt x="1625" y="157"/>
                      <a:pt x="1500" y="0"/>
                      <a:pt x="1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587" name="Freeform 2"/>
              <p:cNvSpPr>
                <a:spLocks noChangeArrowheads="1"/>
              </p:cNvSpPr>
              <p:nvPr/>
            </p:nvSpPr>
            <p:spPr bwMode="auto">
              <a:xfrm>
                <a:off x="1185863" y="1212850"/>
                <a:ext cx="225425" cy="225425"/>
              </a:xfrm>
              <a:custGeom>
                <a:avLst/>
                <a:gdLst>
                  <a:gd name="T0" fmla="*/ 313 w 626"/>
                  <a:gd name="T1" fmla="*/ 0 h 626"/>
                  <a:gd name="T2" fmla="*/ 313 w 626"/>
                  <a:gd name="T3" fmla="*/ 0 h 626"/>
                  <a:gd name="T4" fmla="*/ 0 w 626"/>
                  <a:gd name="T5" fmla="*/ 312 h 626"/>
                  <a:gd name="T6" fmla="*/ 313 w 626"/>
                  <a:gd name="T7" fmla="*/ 625 h 626"/>
                  <a:gd name="T8" fmla="*/ 625 w 626"/>
                  <a:gd name="T9" fmla="*/ 312 h 626"/>
                  <a:gd name="T10" fmla="*/ 313 w 626"/>
                  <a:gd name="T11" fmla="*/ 0 h 626"/>
                </a:gdLst>
                <a:ahLst/>
                <a:cxnLst>
                  <a:cxn ang="0">
                    <a:pos x="T0" y="T1"/>
                  </a:cxn>
                  <a:cxn ang="0">
                    <a:pos x="T2" y="T3"/>
                  </a:cxn>
                  <a:cxn ang="0">
                    <a:pos x="T4" y="T5"/>
                  </a:cxn>
                  <a:cxn ang="0">
                    <a:pos x="T6" y="T7"/>
                  </a:cxn>
                  <a:cxn ang="0">
                    <a:pos x="T8" y="T9"/>
                  </a:cxn>
                  <a:cxn ang="0">
                    <a:pos x="T10" y="T11"/>
                  </a:cxn>
                </a:cxnLst>
                <a:rect l="0" t="0" r="r" b="b"/>
                <a:pathLst>
                  <a:path w="626" h="626">
                    <a:moveTo>
                      <a:pt x="313" y="0"/>
                    </a:moveTo>
                    <a:lnTo>
                      <a:pt x="313" y="0"/>
                    </a:lnTo>
                    <a:cubicBezTo>
                      <a:pt x="156" y="0"/>
                      <a:pt x="0" y="156"/>
                      <a:pt x="0" y="312"/>
                    </a:cubicBezTo>
                    <a:cubicBezTo>
                      <a:pt x="0" y="500"/>
                      <a:pt x="156" y="625"/>
                      <a:pt x="313" y="625"/>
                    </a:cubicBezTo>
                    <a:cubicBezTo>
                      <a:pt x="500" y="625"/>
                      <a:pt x="625" y="500"/>
                      <a:pt x="625" y="312"/>
                    </a:cubicBezTo>
                    <a:cubicBezTo>
                      <a:pt x="625" y="156"/>
                      <a:pt x="500" y="0"/>
                      <a:pt x="313"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grpSp>
      </p:grpSp>
      <p:sp>
        <p:nvSpPr>
          <p:cNvPr id="4" name="椭圆 3"/>
          <p:cNvSpPr/>
          <p:nvPr/>
        </p:nvSpPr>
        <p:spPr>
          <a:xfrm>
            <a:off x="3167907" y="2292871"/>
            <a:ext cx="2500273" cy="2380660"/>
          </a:xfrm>
          <a:prstGeom prst="ellipse">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2" name="椭圆 271"/>
          <p:cNvSpPr/>
          <p:nvPr/>
        </p:nvSpPr>
        <p:spPr>
          <a:xfrm>
            <a:off x="2062670" y="985373"/>
            <a:ext cx="4754776" cy="4968239"/>
          </a:xfrm>
          <a:prstGeom prst="ellipse">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直线箭头连接符 6"/>
          <p:cNvCxnSpPr>
            <a:endCxn id="561" idx="18"/>
          </p:cNvCxnSpPr>
          <p:nvPr/>
        </p:nvCxnSpPr>
        <p:spPr>
          <a:xfrm flipV="1">
            <a:off x="9201768" y="3439220"/>
            <a:ext cx="3455474" cy="131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直线箭头连接符 289"/>
          <p:cNvCxnSpPr/>
          <p:nvPr/>
        </p:nvCxnSpPr>
        <p:spPr>
          <a:xfrm flipH="1" flipV="1">
            <a:off x="2808989" y="1043282"/>
            <a:ext cx="3400893" cy="4949845"/>
          </a:xfrm>
          <a:prstGeom prst="straightConnector1">
            <a:avLst/>
          </a:prstGeom>
          <a:ln w="38100">
            <a:headEnd type="arrow"/>
            <a:tailEnd type="arrow"/>
          </a:ln>
        </p:spPr>
        <p:style>
          <a:lnRef idx="3">
            <a:schemeClr val="dk1"/>
          </a:lnRef>
          <a:fillRef idx="0">
            <a:schemeClr val="dk1"/>
          </a:fillRef>
          <a:effectRef idx="2">
            <a:schemeClr val="dk1"/>
          </a:effectRef>
          <a:fontRef idx="minor">
            <a:schemeClr val="tx1"/>
          </a:fontRef>
        </p:style>
      </p:cxnSp>
      <p:cxnSp>
        <p:nvCxnSpPr>
          <p:cNvPr id="291" name="直线箭头连接符 290"/>
          <p:cNvCxnSpPr/>
          <p:nvPr/>
        </p:nvCxnSpPr>
        <p:spPr>
          <a:xfrm flipV="1">
            <a:off x="14800978" y="3325301"/>
            <a:ext cx="3532563" cy="989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cxnSp>
        <p:nvCxnSpPr>
          <p:cNvPr id="292" name="直线箭头连接符 291"/>
          <p:cNvCxnSpPr/>
          <p:nvPr/>
        </p:nvCxnSpPr>
        <p:spPr>
          <a:xfrm flipH="1">
            <a:off x="1438815" y="3443889"/>
            <a:ext cx="6012834" cy="41321"/>
          </a:xfrm>
          <a:prstGeom prst="straightConnector1">
            <a:avLst/>
          </a:prstGeom>
          <a:ln w="38100">
            <a:headEnd type="arrow"/>
            <a:tailEnd type="arrow"/>
          </a:ln>
        </p:spPr>
        <p:style>
          <a:lnRef idx="3">
            <a:schemeClr val="dk1"/>
          </a:lnRef>
          <a:fillRef idx="0">
            <a:schemeClr val="dk1"/>
          </a:fillRef>
          <a:effectRef idx="2">
            <a:schemeClr val="dk1"/>
          </a:effectRef>
          <a:fontRef idx="minor">
            <a:schemeClr val="tx1"/>
          </a:fontRef>
        </p:style>
      </p:cxnSp>
      <p:cxnSp>
        <p:nvCxnSpPr>
          <p:cNvPr id="293" name="直线箭头连接符 292"/>
          <p:cNvCxnSpPr/>
          <p:nvPr/>
        </p:nvCxnSpPr>
        <p:spPr>
          <a:xfrm flipH="1">
            <a:off x="4488130" y="660904"/>
            <a:ext cx="44611" cy="6012146"/>
          </a:xfrm>
          <a:prstGeom prst="straightConnector1">
            <a:avLst/>
          </a:prstGeom>
          <a:ln w="38100">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077642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right)">
                                      <p:cBhvr>
                                        <p:cTn id="7" dur="1000"/>
                                        <p:tgtEl>
                                          <p:spTgt spid="1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1"/>
                                        </p:tgtEl>
                                        <p:attrNameLst>
                                          <p:attrName>style.visibility</p:attrName>
                                        </p:attrNameLst>
                                      </p:cBhvr>
                                      <p:to>
                                        <p:strVal val="visible"/>
                                      </p:to>
                                    </p:set>
                                    <p:animEffect transition="in" filter="fade">
                                      <p:cBhvr>
                                        <p:cTn id="11" dur="500"/>
                                        <p:tgtEl>
                                          <p:spTgt spid="221"/>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59"/>
                                        </p:tgtEl>
                                        <p:attrNameLst>
                                          <p:attrName>style.visibility</p:attrName>
                                        </p:attrNameLst>
                                      </p:cBhvr>
                                      <p:to>
                                        <p:strVal val="visible"/>
                                      </p:to>
                                    </p:set>
                                    <p:animEffect transition="in" filter="fade">
                                      <p:cBhvr>
                                        <p:cTn id="14" dur="500"/>
                                        <p:tgtEl>
                                          <p:spTgt spid="259"/>
                                        </p:tgtEl>
                                      </p:cBhvr>
                                    </p:animEffect>
                                  </p:childTnLst>
                                </p:cTn>
                              </p:par>
                              <p:par>
                                <p:cTn id="15" presetID="10" presetClass="entr" presetSubtype="0" fill="hold" nodeType="with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500"/>
                                        <p:tgtEl>
                                          <p:spTgt spid="2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0"/>
                                        </p:tgtEl>
                                        <p:attrNameLst>
                                          <p:attrName>style.visibility</p:attrName>
                                        </p:attrNameLst>
                                      </p:cBhvr>
                                      <p:to>
                                        <p:strVal val="visible"/>
                                      </p:to>
                                    </p:set>
                                    <p:animEffect transition="in" filter="fade">
                                      <p:cBhvr>
                                        <p:cTn id="20" dur="250"/>
                                        <p:tgtEl>
                                          <p:spTgt spid="260"/>
                                        </p:tgtEl>
                                      </p:cBhvr>
                                    </p:animEffect>
                                  </p:childTnLst>
                                </p:cTn>
                              </p:par>
                            </p:childTnLst>
                          </p:cTn>
                        </p:par>
                        <p:par>
                          <p:cTn id="21" fill="hold">
                            <p:stCondLst>
                              <p:cond delay="1500"/>
                            </p:stCondLst>
                            <p:childTnLst>
                              <p:par>
                                <p:cTn id="22" presetID="53" presetClass="entr" presetSubtype="528" fill="hold" grpId="0" nodeType="afterEffect">
                                  <p:stCondLst>
                                    <p:cond delay="0"/>
                                  </p:stCondLst>
                                  <p:childTnLst>
                                    <p:set>
                                      <p:cBhvr>
                                        <p:cTn id="23" dur="1" fill="hold">
                                          <p:stCondLst>
                                            <p:cond delay="0"/>
                                          </p:stCondLst>
                                        </p:cTn>
                                        <p:tgtEl>
                                          <p:spTgt spid="200"/>
                                        </p:tgtEl>
                                        <p:attrNameLst>
                                          <p:attrName>style.visibility</p:attrName>
                                        </p:attrNameLst>
                                      </p:cBhvr>
                                      <p:to>
                                        <p:strVal val="visible"/>
                                      </p:to>
                                    </p:set>
                                    <p:anim calcmode="lin" valueType="num">
                                      <p:cBhvr>
                                        <p:cTn id="24" dur="500" fill="hold"/>
                                        <p:tgtEl>
                                          <p:spTgt spid="200"/>
                                        </p:tgtEl>
                                        <p:attrNameLst>
                                          <p:attrName>ppt_w</p:attrName>
                                        </p:attrNameLst>
                                      </p:cBhvr>
                                      <p:tavLst>
                                        <p:tav tm="0">
                                          <p:val>
                                            <p:fltVal val="0"/>
                                          </p:val>
                                        </p:tav>
                                        <p:tav tm="100000">
                                          <p:val>
                                            <p:strVal val="#ppt_w"/>
                                          </p:val>
                                        </p:tav>
                                      </p:tavLst>
                                    </p:anim>
                                    <p:anim calcmode="lin" valueType="num">
                                      <p:cBhvr>
                                        <p:cTn id="25" dur="500" fill="hold"/>
                                        <p:tgtEl>
                                          <p:spTgt spid="200"/>
                                        </p:tgtEl>
                                        <p:attrNameLst>
                                          <p:attrName>ppt_h</p:attrName>
                                        </p:attrNameLst>
                                      </p:cBhvr>
                                      <p:tavLst>
                                        <p:tav tm="0">
                                          <p:val>
                                            <p:fltVal val="0"/>
                                          </p:val>
                                        </p:tav>
                                        <p:tav tm="100000">
                                          <p:val>
                                            <p:strVal val="#ppt_h"/>
                                          </p:val>
                                        </p:tav>
                                      </p:tavLst>
                                    </p:anim>
                                    <p:animEffect transition="in" filter="fade">
                                      <p:cBhvr>
                                        <p:cTn id="26" dur="500"/>
                                        <p:tgtEl>
                                          <p:spTgt spid="200"/>
                                        </p:tgtEl>
                                      </p:cBhvr>
                                    </p:animEffect>
                                    <p:anim calcmode="lin" valueType="num">
                                      <p:cBhvr>
                                        <p:cTn id="27" dur="500" fill="hold"/>
                                        <p:tgtEl>
                                          <p:spTgt spid="200"/>
                                        </p:tgtEl>
                                        <p:attrNameLst>
                                          <p:attrName>ppt_x</p:attrName>
                                        </p:attrNameLst>
                                      </p:cBhvr>
                                      <p:tavLst>
                                        <p:tav tm="0">
                                          <p:val>
                                            <p:fltVal val="0.5"/>
                                          </p:val>
                                        </p:tav>
                                        <p:tav tm="100000">
                                          <p:val>
                                            <p:strVal val="#ppt_x"/>
                                          </p:val>
                                        </p:tav>
                                      </p:tavLst>
                                    </p:anim>
                                    <p:anim calcmode="lin" valueType="num">
                                      <p:cBhvr>
                                        <p:cTn id="28" dur="500" fill="hold"/>
                                        <p:tgtEl>
                                          <p:spTgt spid="200"/>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224"/>
                                        </p:tgtEl>
                                        <p:attrNameLst>
                                          <p:attrName>style.visibility</p:attrName>
                                        </p:attrNameLst>
                                      </p:cBhvr>
                                      <p:to>
                                        <p:strVal val="visible"/>
                                      </p:to>
                                    </p:set>
                                    <p:anim calcmode="lin" valueType="num">
                                      <p:cBhvr>
                                        <p:cTn id="31" dur="500" fill="hold"/>
                                        <p:tgtEl>
                                          <p:spTgt spid="224"/>
                                        </p:tgtEl>
                                        <p:attrNameLst>
                                          <p:attrName>ppt_w</p:attrName>
                                        </p:attrNameLst>
                                      </p:cBhvr>
                                      <p:tavLst>
                                        <p:tav tm="0">
                                          <p:val>
                                            <p:fltVal val="0"/>
                                          </p:val>
                                        </p:tav>
                                        <p:tav tm="100000">
                                          <p:val>
                                            <p:strVal val="#ppt_w"/>
                                          </p:val>
                                        </p:tav>
                                      </p:tavLst>
                                    </p:anim>
                                    <p:anim calcmode="lin" valueType="num">
                                      <p:cBhvr>
                                        <p:cTn id="32" dur="500" fill="hold"/>
                                        <p:tgtEl>
                                          <p:spTgt spid="224"/>
                                        </p:tgtEl>
                                        <p:attrNameLst>
                                          <p:attrName>ppt_h</p:attrName>
                                        </p:attrNameLst>
                                      </p:cBhvr>
                                      <p:tavLst>
                                        <p:tav tm="0">
                                          <p:val>
                                            <p:fltVal val="0"/>
                                          </p:val>
                                        </p:tav>
                                        <p:tav tm="100000">
                                          <p:val>
                                            <p:strVal val="#ppt_h"/>
                                          </p:val>
                                        </p:tav>
                                      </p:tavLst>
                                    </p:anim>
                                    <p:animEffect transition="in" filter="fade">
                                      <p:cBhvr>
                                        <p:cTn id="33" dur="500"/>
                                        <p:tgtEl>
                                          <p:spTgt spid="224"/>
                                        </p:tgtEl>
                                      </p:cBhvr>
                                    </p:animEffect>
                                    <p:anim calcmode="lin" valueType="num">
                                      <p:cBhvr>
                                        <p:cTn id="34" dur="500" fill="hold"/>
                                        <p:tgtEl>
                                          <p:spTgt spid="224"/>
                                        </p:tgtEl>
                                        <p:attrNameLst>
                                          <p:attrName>ppt_x</p:attrName>
                                        </p:attrNameLst>
                                      </p:cBhvr>
                                      <p:tavLst>
                                        <p:tav tm="0">
                                          <p:val>
                                            <p:fltVal val="0.5"/>
                                          </p:val>
                                        </p:tav>
                                        <p:tav tm="100000">
                                          <p:val>
                                            <p:strVal val="#ppt_x"/>
                                          </p:val>
                                        </p:tav>
                                      </p:tavLst>
                                    </p:anim>
                                    <p:anim calcmode="lin" valueType="num">
                                      <p:cBhvr>
                                        <p:cTn id="35" dur="500" fill="hold"/>
                                        <p:tgtEl>
                                          <p:spTgt spid="224"/>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0"/>
                                  </p:stCondLst>
                                  <p:childTnLst>
                                    <p:set>
                                      <p:cBhvr>
                                        <p:cTn id="37" dur="1" fill="hold">
                                          <p:stCondLst>
                                            <p:cond delay="0"/>
                                          </p:stCondLst>
                                        </p:cTn>
                                        <p:tgtEl>
                                          <p:spTgt spid="204"/>
                                        </p:tgtEl>
                                        <p:attrNameLst>
                                          <p:attrName>style.visibility</p:attrName>
                                        </p:attrNameLst>
                                      </p:cBhvr>
                                      <p:to>
                                        <p:strVal val="visible"/>
                                      </p:to>
                                    </p:set>
                                    <p:anim calcmode="lin" valueType="num">
                                      <p:cBhvr>
                                        <p:cTn id="38" dur="500" fill="hold"/>
                                        <p:tgtEl>
                                          <p:spTgt spid="204"/>
                                        </p:tgtEl>
                                        <p:attrNameLst>
                                          <p:attrName>ppt_w</p:attrName>
                                        </p:attrNameLst>
                                      </p:cBhvr>
                                      <p:tavLst>
                                        <p:tav tm="0">
                                          <p:val>
                                            <p:fltVal val="0"/>
                                          </p:val>
                                        </p:tav>
                                        <p:tav tm="100000">
                                          <p:val>
                                            <p:strVal val="#ppt_w"/>
                                          </p:val>
                                        </p:tav>
                                      </p:tavLst>
                                    </p:anim>
                                    <p:anim calcmode="lin" valueType="num">
                                      <p:cBhvr>
                                        <p:cTn id="39" dur="500" fill="hold"/>
                                        <p:tgtEl>
                                          <p:spTgt spid="204"/>
                                        </p:tgtEl>
                                        <p:attrNameLst>
                                          <p:attrName>ppt_h</p:attrName>
                                        </p:attrNameLst>
                                      </p:cBhvr>
                                      <p:tavLst>
                                        <p:tav tm="0">
                                          <p:val>
                                            <p:fltVal val="0"/>
                                          </p:val>
                                        </p:tav>
                                        <p:tav tm="100000">
                                          <p:val>
                                            <p:strVal val="#ppt_h"/>
                                          </p:val>
                                        </p:tav>
                                      </p:tavLst>
                                    </p:anim>
                                    <p:animEffect transition="in" filter="fade">
                                      <p:cBhvr>
                                        <p:cTn id="40" dur="500"/>
                                        <p:tgtEl>
                                          <p:spTgt spid="204"/>
                                        </p:tgtEl>
                                      </p:cBhvr>
                                    </p:animEffect>
                                    <p:anim calcmode="lin" valueType="num">
                                      <p:cBhvr>
                                        <p:cTn id="41" dur="500" fill="hold"/>
                                        <p:tgtEl>
                                          <p:spTgt spid="204"/>
                                        </p:tgtEl>
                                        <p:attrNameLst>
                                          <p:attrName>ppt_x</p:attrName>
                                        </p:attrNameLst>
                                      </p:cBhvr>
                                      <p:tavLst>
                                        <p:tav tm="0">
                                          <p:val>
                                            <p:fltVal val="0.5"/>
                                          </p:val>
                                        </p:tav>
                                        <p:tav tm="100000">
                                          <p:val>
                                            <p:strVal val="#ppt_x"/>
                                          </p:val>
                                        </p:tav>
                                      </p:tavLst>
                                    </p:anim>
                                    <p:anim calcmode="lin" valueType="num">
                                      <p:cBhvr>
                                        <p:cTn id="42" dur="500" fill="hold"/>
                                        <p:tgtEl>
                                          <p:spTgt spid="204"/>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205"/>
                                        </p:tgtEl>
                                        <p:attrNameLst>
                                          <p:attrName>style.visibility</p:attrName>
                                        </p:attrNameLst>
                                      </p:cBhvr>
                                      <p:to>
                                        <p:strVal val="visible"/>
                                      </p:to>
                                    </p:set>
                                    <p:anim calcmode="lin" valueType="num">
                                      <p:cBhvr>
                                        <p:cTn id="45" dur="500" fill="hold"/>
                                        <p:tgtEl>
                                          <p:spTgt spid="205"/>
                                        </p:tgtEl>
                                        <p:attrNameLst>
                                          <p:attrName>ppt_w</p:attrName>
                                        </p:attrNameLst>
                                      </p:cBhvr>
                                      <p:tavLst>
                                        <p:tav tm="0">
                                          <p:val>
                                            <p:fltVal val="0"/>
                                          </p:val>
                                        </p:tav>
                                        <p:tav tm="100000">
                                          <p:val>
                                            <p:strVal val="#ppt_w"/>
                                          </p:val>
                                        </p:tav>
                                      </p:tavLst>
                                    </p:anim>
                                    <p:anim calcmode="lin" valueType="num">
                                      <p:cBhvr>
                                        <p:cTn id="46" dur="500" fill="hold"/>
                                        <p:tgtEl>
                                          <p:spTgt spid="205"/>
                                        </p:tgtEl>
                                        <p:attrNameLst>
                                          <p:attrName>ppt_h</p:attrName>
                                        </p:attrNameLst>
                                      </p:cBhvr>
                                      <p:tavLst>
                                        <p:tav tm="0">
                                          <p:val>
                                            <p:fltVal val="0"/>
                                          </p:val>
                                        </p:tav>
                                        <p:tav tm="100000">
                                          <p:val>
                                            <p:strVal val="#ppt_h"/>
                                          </p:val>
                                        </p:tav>
                                      </p:tavLst>
                                    </p:anim>
                                    <p:animEffect transition="in" filter="fade">
                                      <p:cBhvr>
                                        <p:cTn id="47" dur="500"/>
                                        <p:tgtEl>
                                          <p:spTgt spid="205"/>
                                        </p:tgtEl>
                                      </p:cBhvr>
                                    </p:animEffect>
                                    <p:anim calcmode="lin" valueType="num">
                                      <p:cBhvr>
                                        <p:cTn id="48" dur="500" fill="hold"/>
                                        <p:tgtEl>
                                          <p:spTgt spid="205"/>
                                        </p:tgtEl>
                                        <p:attrNameLst>
                                          <p:attrName>ppt_x</p:attrName>
                                        </p:attrNameLst>
                                      </p:cBhvr>
                                      <p:tavLst>
                                        <p:tav tm="0">
                                          <p:val>
                                            <p:fltVal val="0.5"/>
                                          </p:val>
                                        </p:tav>
                                        <p:tav tm="100000">
                                          <p:val>
                                            <p:strVal val="#ppt_x"/>
                                          </p:val>
                                        </p:tav>
                                      </p:tavLst>
                                    </p:anim>
                                    <p:anim calcmode="lin" valueType="num">
                                      <p:cBhvr>
                                        <p:cTn id="49" dur="500" fill="hold"/>
                                        <p:tgtEl>
                                          <p:spTgt spid="205"/>
                                        </p:tgtEl>
                                        <p:attrNameLst>
                                          <p:attrName>ppt_y</p:attrName>
                                        </p:attrNameLst>
                                      </p:cBhvr>
                                      <p:tavLst>
                                        <p:tav tm="0">
                                          <p:val>
                                            <p:fltVal val="0.5"/>
                                          </p:val>
                                        </p:tav>
                                        <p:tav tm="100000">
                                          <p:val>
                                            <p:strVal val="#ppt_y"/>
                                          </p:val>
                                        </p:tav>
                                      </p:tavLst>
                                    </p:anim>
                                  </p:childTnLst>
                                </p:cTn>
                              </p:par>
                            </p:childTnLst>
                          </p:cTn>
                        </p:par>
                        <p:par>
                          <p:cTn id="50" fill="hold">
                            <p:stCondLst>
                              <p:cond delay="2000"/>
                            </p:stCondLst>
                            <p:childTnLst>
                              <p:par>
                                <p:cTn id="51" presetID="22" presetClass="entr" presetSubtype="8" fill="hold" nodeType="afterEffect">
                                  <p:stCondLst>
                                    <p:cond delay="0"/>
                                  </p:stCondLst>
                                  <p:childTnLst>
                                    <p:set>
                                      <p:cBhvr>
                                        <p:cTn id="52" dur="1" fill="hold">
                                          <p:stCondLst>
                                            <p:cond delay="0"/>
                                          </p:stCondLst>
                                        </p:cTn>
                                        <p:tgtEl>
                                          <p:spTgt spid="212"/>
                                        </p:tgtEl>
                                        <p:attrNameLst>
                                          <p:attrName>style.visibility</p:attrName>
                                        </p:attrNameLst>
                                      </p:cBhvr>
                                      <p:to>
                                        <p:strVal val="visible"/>
                                      </p:to>
                                    </p:set>
                                    <p:animEffect transition="in" filter="wipe(left)">
                                      <p:cBhvr>
                                        <p:cTn id="53" dur="500"/>
                                        <p:tgtEl>
                                          <p:spTgt spid="212"/>
                                        </p:tgtEl>
                                      </p:cBhvr>
                                    </p:animEffect>
                                  </p:childTnLst>
                                </p:cTn>
                              </p:par>
                            </p:childTnLst>
                          </p:cTn>
                        </p:par>
                        <p:par>
                          <p:cTn id="54" fill="hold">
                            <p:stCondLst>
                              <p:cond delay="2500"/>
                            </p:stCondLst>
                            <p:childTnLst>
                              <p:par>
                                <p:cTn id="55" presetID="53" presetClass="entr" presetSubtype="528" fill="hold" grpId="0" nodeType="afterEffect">
                                  <p:stCondLst>
                                    <p:cond delay="0"/>
                                  </p:stCondLst>
                                  <p:childTnLst>
                                    <p:set>
                                      <p:cBhvr>
                                        <p:cTn id="56" dur="1" fill="hold">
                                          <p:stCondLst>
                                            <p:cond delay="0"/>
                                          </p:stCondLst>
                                        </p:cTn>
                                        <p:tgtEl>
                                          <p:spTgt spid="201"/>
                                        </p:tgtEl>
                                        <p:attrNameLst>
                                          <p:attrName>style.visibility</p:attrName>
                                        </p:attrNameLst>
                                      </p:cBhvr>
                                      <p:to>
                                        <p:strVal val="visible"/>
                                      </p:to>
                                    </p:set>
                                    <p:anim calcmode="lin" valueType="num">
                                      <p:cBhvr>
                                        <p:cTn id="57" dur="500" fill="hold"/>
                                        <p:tgtEl>
                                          <p:spTgt spid="201"/>
                                        </p:tgtEl>
                                        <p:attrNameLst>
                                          <p:attrName>ppt_w</p:attrName>
                                        </p:attrNameLst>
                                      </p:cBhvr>
                                      <p:tavLst>
                                        <p:tav tm="0">
                                          <p:val>
                                            <p:fltVal val="0"/>
                                          </p:val>
                                        </p:tav>
                                        <p:tav tm="100000">
                                          <p:val>
                                            <p:strVal val="#ppt_w"/>
                                          </p:val>
                                        </p:tav>
                                      </p:tavLst>
                                    </p:anim>
                                    <p:anim calcmode="lin" valueType="num">
                                      <p:cBhvr>
                                        <p:cTn id="58" dur="500" fill="hold"/>
                                        <p:tgtEl>
                                          <p:spTgt spid="201"/>
                                        </p:tgtEl>
                                        <p:attrNameLst>
                                          <p:attrName>ppt_h</p:attrName>
                                        </p:attrNameLst>
                                      </p:cBhvr>
                                      <p:tavLst>
                                        <p:tav tm="0">
                                          <p:val>
                                            <p:fltVal val="0"/>
                                          </p:val>
                                        </p:tav>
                                        <p:tav tm="100000">
                                          <p:val>
                                            <p:strVal val="#ppt_h"/>
                                          </p:val>
                                        </p:tav>
                                      </p:tavLst>
                                    </p:anim>
                                    <p:animEffect transition="in" filter="fade">
                                      <p:cBhvr>
                                        <p:cTn id="59" dur="500"/>
                                        <p:tgtEl>
                                          <p:spTgt spid="201"/>
                                        </p:tgtEl>
                                      </p:cBhvr>
                                    </p:animEffect>
                                    <p:anim calcmode="lin" valueType="num">
                                      <p:cBhvr>
                                        <p:cTn id="60" dur="500" fill="hold"/>
                                        <p:tgtEl>
                                          <p:spTgt spid="201"/>
                                        </p:tgtEl>
                                        <p:attrNameLst>
                                          <p:attrName>ppt_x</p:attrName>
                                        </p:attrNameLst>
                                      </p:cBhvr>
                                      <p:tavLst>
                                        <p:tav tm="0">
                                          <p:val>
                                            <p:fltVal val="0.5"/>
                                          </p:val>
                                        </p:tav>
                                        <p:tav tm="100000">
                                          <p:val>
                                            <p:strVal val="#ppt_x"/>
                                          </p:val>
                                        </p:tav>
                                      </p:tavLst>
                                    </p:anim>
                                    <p:anim calcmode="lin" valueType="num">
                                      <p:cBhvr>
                                        <p:cTn id="61" dur="500" fill="hold"/>
                                        <p:tgtEl>
                                          <p:spTgt spid="201"/>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0"/>
                                  </p:stCondLst>
                                  <p:childTnLst>
                                    <p:set>
                                      <p:cBhvr>
                                        <p:cTn id="63" dur="1" fill="hold">
                                          <p:stCondLst>
                                            <p:cond delay="0"/>
                                          </p:stCondLst>
                                        </p:cTn>
                                        <p:tgtEl>
                                          <p:spTgt spid="225"/>
                                        </p:tgtEl>
                                        <p:attrNameLst>
                                          <p:attrName>style.visibility</p:attrName>
                                        </p:attrNameLst>
                                      </p:cBhvr>
                                      <p:to>
                                        <p:strVal val="visible"/>
                                      </p:to>
                                    </p:set>
                                    <p:anim calcmode="lin" valueType="num">
                                      <p:cBhvr>
                                        <p:cTn id="64" dur="500" fill="hold"/>
                                        <p:tgtEl>
                                          <p:spTgt spid="225"/>
                                        </p:tgtEl>
                                        <p:attrNameLst>
                                          <p:attrName>ppt_w</p:attrName>
                                        </p:attrNameLst>
                                      </p:cBhvr>
                                      <p:tavLst>
                                        <p:tav tm="0">
                                          <p:val>
                                            <p:fltVal val="0"/>
                                          </p:val>
                                        </p:tav>
                                        <p:tav tm="100000">
                                          <p:val>
                                            <p:strVal val="#ppt_w"/>
                                          </p:val>
                                        </p:tav>
                                      </p:tavLst>
                                    </p:anim>
                                    <p:anim calcmode="lin" valueType="num">
                                      <p:cBhvr>
                                        <p:cTn id="65" dur="500" fill="hold"/>
                                        <p:tgtEl>
                                          <p:spTgt spid="225"/>
                                        </p:tgtEl>
                                        <p:attrNameLst>
                                          <p:attrName>ppt_h</p:attrName>
                                        </p:attrNameLst>
                                      </p:cBhvr>
                                      <p:tavLst>
                                        <p:tav tm="0">
                                          <p:val>
                                            <p:fltVal val="0"/>
                                          </p:val>
                                        </p:tav>
                                        <p:tav tm="100000">
                                          <p:val>
                                            <p:strVal val="#ppt_h"/>
                                          </p:val>
                                        </p:tav>
                                      </p:tavLst>
                                    </p:anim>
                                    <p:animEffect transition="in" filter="fade">
                                      <p:cBhvr>
                                        <p:cTn id="66" dur="500"/>
                                        <p:tgtEl>
                                          <p:spTgt spid="225"/>
                                        </p:tgtEl>
                                      </p:cBhvr>
                                    </p:animEffect>
                                    <p:anim calcmode="lin" valueType="num">
                                      <p:cBhvr>
                                        <p:cTn id="67" dur="500" fill="hold"/>
                                        <p:tgtEl>
                                          <p:spTgt spid="225"/>
                                        </p:tgtEl>
                                        <p:attrNameLst>
                                          <p:attrName>ppt_x</p:attrName>
                                        </p:attrNameLst>
                                      </p:cBhvr>
                                      <p:tavLst>
                                        <p:tav tm="0">
                                          <p:val>
                                            <p:fltVal val="0.5"/>
                                          </p:val>
                                        </p:tav>
                                        <p:tav tm="100000">
                                          <p:val>
                                            <p:strVal val="#ppt_x"/>
                                          </p:val>
                                        </p:tav>
                                      </p:tavLst>
                                    </p:anim>
                                    <p:anim calcmode="lin" valueType="num">
                                      <p:cBhvr>
                                        <p:cTn id="68" dur="500" fill="hold"/>
                                        <p:tgtEl>
                                          <p:spTgt spid="225"/>
                                        </p:tgtEl>
                                        <p:attrNameLst>
                                          <p:attrName>ppt_y</p:attrName>
                                        </p:attrNameLst>
                                      </p:cBhvr>
                                      <p:tavLst>
                                        <p:tav tm="0">
                                          <p:val>
                                            <p:fltVal val="0.5"/>
                                          </p:val>
                                        </p:tav>
                                        <p:tav tm="100000">
                                          <p:val>
                                            <p:strVal val="#ppt_y"/>
                                          </p:val>
                                        </p:tav>
                                      </p:tavLst>
                                    </p:anim>
                                  </p:childTnLst>
                                </p:cTn>
                              </p:par>
                              <p:par>
                                <p:cTn id="69" presetID="53" presetClass="entr" presetSubtype="528" fill="hold" grpId="0" nodeType="withEffect">
                                  <p:stCondLst>
                                    <p:cond delay="0"/>
                                  </p:stCondLst>
                                  <p:childTnLst>
                                    <p:set>
                                      <p:cBhvr>
                                        <p:cTn id="70" dur="1" fill="hold">
                                          <p:stCondLst>
                                            <p:cond delay="0"/>
                                          </p:stCondLst>
                                        </p:cTn>
                                        <p:tgtEl>
                                          <p:spTgt spid="206"/>
                                        </p:tgtEl>
                                        <p:attrNameLst>
                                          <p:attrName>style.visibility</p:attrName>
                                        </p:attrNameLst>
                                      </p:cBhvr>
                                      <p:to>
                                        <p:strVal val="visible"/>
                                      </p:to>
                                    </p:set>
                                    <p:anim calcmode="lin" valueType="num">
                                      <p:cBhvr>
                                        <p:cTn id="71" dur="500" fill="hold"/>
                                        <p:tgtEl>
                                          <p:spTgt spid="206"/>
                                        </p:tgtEl>
                                        <p:attrNameLst>
                                          <p:attrName>ppt_w</p:attrName>
                                        </p:attrNameLst>
                                      </p:cBhvr>
                                      <p:tavLst>
                                        <p:tav tm="0">
                                          <p:val>
                                            <p:fltVal val="0"/>
                                          </p:val>
                                        </p:tav>
                                        <p:tav tm="100000">
                                          <p:val>
                                            <p:strVal val="#ppt_w"/>
                                          </p:val>
                                        </p:tav>
                                      </p:tavLst>
                                    </p:anim>
                                    <p:anim calcmode="lin" valueType="num">
                                      <p:cBhvr>
                                        <p:cTn id="72" dur="500" fill="hold"/>
                                        <p:tgtEl>
                                          <p:spTgt spid="206"/>
                                        </p:tgtEl>
                                        <p:attrNameLst>
                                          <p:attrName>ppt_h</p:attrName>
                                        </p:attrNameLst>
                                      </p:cBhvr>
                                      <p:tavLst>
                                        <p:tav tm="0">
                                          <p:val>
                                            <p:fltVal val="0"/>
                                          </p:val>
                                        </p:tav>
                                        <p:tav tm="100000">
                                          <p:val>
                                            <p:strVal val="#ppt_h"/>
                                          </p:val>
                                        </p:tav>
                                      </p:tavLst>
                                    </p:anim>
                                    <p:animEffect transition="in" filter="fade">
                                      <p:cBhvr>
                                        <p:cTn id="73" dur="500"/>
                                        <p:tgtEl>
                                          <p:spTgt spid="206"/>
                                        </p:tgtEl>
                                      </p:cBhvr>
                                    </p:animEffect>
                                    <p:anim calcmode="lin" valueType="num">
                                      <p:cBhvr>
                                        <p:cTn id="74" dur="500" fill="hold"/>
                                        <p:tgtEl>
                                          <p:spTgt spid="206"/>
                                        </p:tgtEl>
                                        <p:attrNameLst>
                                          <p:attrName>ppt_x</p:attrName>
                                        </p:attrNameLst>
                                      </p:cBhvr>
                                      <p:tavLst>
                                        <p:tav tm="0">
                                          <p:val>
                                            <p:fltVal val="0.5"/>
                                          </p:val>
                                        </p:tav>
                                        <p:tav tm="100000">
                                          <p:val>
                                            <p:strVal val="#ppt_x"/>
                                          </p:val>
                                        </p:tav>
                                      </p:tavLst>
                                    </p:anim>
                                    <p:anim calcmode="lin" valueType="num">
                                      <p:cBhvr>
                                        <p:cTn id="75" dur="500" fill="hold"/>
                                        <p:tgtEl>
                                          <p:spTgt spid="206"/>
                                        </p:tgtEl>
                                        <p:attrNameLst>
                                          <p:attrName>ppt_y</p:attrName>
                                        </p:attrNameLst>
                                      </p:cBhvr>
                                      <p:tavLst>
                                        <p:tav tm="0">
                                          <p:val>
                                            <p:fltVal val="0.5"/>
                                          </p:val>
                                        </p:tav>
                                        <p:tav tm="100000">
                                          <p:val>
                                            <p:strVal val="#ppt_y"/>
                                          </p:val>
                                        </p:tav>
                                      </p:tavLst>
                                    </p:anim>
                                  </p:childTnLst>
                                </p:cTn>
                              </p:par>
                              <p:par>
                                <p:cTn id="76" presetID="53" presetClass="entr" presetSubtype="528" fill="hold" grpId="0" nodeType="withEffect">
                                  <p:stCondLst>
                                    <p:cond delay="0"/>
                                  </p:stCondLst>
                                  <p:childTnLst>
                                    <p:set>
                                      <p:cBhvr>
                                        <p:cTn id="77" dur="1" fill="hold">
                                          <p:stCondLst>
                                            <p:cond delay="0"/>
                                          </p:stCondLst>
                                        </p:cTn>
                                        <p:tgtEl>
                                          <p:spTgt spid="207"/>
                                        </p:tgtEl>
                                        <p:attrNameLst>
                                          <p:attrName>style.visibility</p:attrName>
                                        </p:attrNameLst>
                                      </p:cBhvr>
                                      <p:to>
                                        <p:strVal val="visible"/>
                                      </p:to>
                                    </p:set>
                                    <p:anim calcmode="lin" valueType="num">
                                      <p:cBhvr>
                                        <p:cTn id="78" dur="500" fill="hold"/>
                                        <p:tgtEl>
                                          <p:spTgt spid="207"/>
                                        </p:tgtEl>
                                        <p:attrNameLst>
                                          <p:attrName>ppt_w</p:attrName>
                                        </p:attrNameLst>
                                      </p:cBhvr>
                                      <p:tavLst>
                                        <p:tav tm="0">
                                          <p:val>
                                            <p:fltVal val="0"/>
                                          </p:val>
                                        </p:tav>
                                        <p:tav tm="100000">
                                          <p:val>
                                            <p:strVal val="#ppt_w"/>
                                          </p:val>
                                        </p:tav>
                                      </p:tavLst>
                                    </p:anim>
                                    <p:anim calcmode="lin" valueType="num">
                                      <p:cBhvr>
                                        <p:cTn id="79" dur="500" fill="hold"/>
                                        <p:tgtEl>
                                          <p:spTgt spid="207"/>
                                        </p:tgtEl>
                                        <p:attrNameLst>
                                          <p:attrName>ppt_h</p:attrName>
                                        </p:attrNameLst>
                                      </p:cBhvr>
                                      <p:tavLst>
                                        <p:tav tm="0">
                                          <p:val>
                                            <p:fltVal val="0"/>
                                          </p:val>
                                        </p:tav>
                                        <p:tav tm="100000">
                                          <p:val>
                                            <p:strVal val="#ppt_h"/>
                                          </p:val>
                                        </p:tav>
                                      </p:tavLst>
                                    </p:anim>
                                    <p:animEffect transition="in" filter="fade">
                                      <p:cBhvr>
                                        <p:cTn id="80" dur="500"/>
                                        <p:tgtEl>
                                          <p:spTgt spid="207"/>
                                        </p:tgtEl>
                                      </p:cBhvr>
                                    </p:animEffect>
                                    <p:anim calcmode="lin" valueType="num">
                                      <p:cBhvr>
                                        <p:cTn id="81" dur="500" fill="hold"/>
                                        <p:tgtEl>
                                          <p:spTgt spid="207"/>
                                        </p:tgtEl>
                                        <p:attrNameLst>
                                          <p:attrName>ppt_x</p:attrName>
                                        </p:attrNameLst>
                                      </p:cBhvr>
                                      <p:tavLst>
                                        <p:tav tm="0">
                                          <p:val>
                                            <p:fltVal val="0.5"/>
                                          </p:val>
                                        </p:tav>
                                        <p:tav tm="100000">
                                          <p:val>
                                            <p:strVal val="#ppt_x"/>
                                          </p:val>
                                        </p:tav>
                                      </p:tavLst>
                                    </p:anim>
                                    <p:anim calcmode="lin" valueType="num">
                                      <p:cBhvr>
                                        <p:cTn id="82" dur="500" fill="hold"/>
                                        <p:tgtEl>
                                          <p:spTgt spid="207"/>
                                        </p:tgtEl>
                                        <p:attrNameLst>
                                          <p:attrName>ppt_y</p:attrName>
                                        </p:attrNameLst>
                                      </p:cBhvr>
                                      <p:tavLst>
                                        <p:tav tm="0">
                                          <p:val>
                                            <p:fltVal val="0.5"/>
                                          </p:val>
                                        </p:tav>
                                        <p:tav tm="100000">
                                          <p:val>
                                            <p:strVal val="#ppt_y"/>
                                          </p:val>
                                        </p:tav>
                                      </p:tavLst>
                                    </p:anim>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215"/>
                                        </p:tgtEl>
                                        <p:attrNameLst>
                                          <p:attrName>style.visibility</p:attrName>
                                        </p:attrNameLst>
                                      </p:cBhvr>
                                      <p:to>
                                        <p:strVal val="visible"/>
                                      </p:to>
                                    </p:set>
                                    <p:animEffect transition="in" filter="wipe(left)">
                                      <p:cBhvr>
                                        <p:cTn id="86" dur="500"/>
                                        <p:tgtEl>
                                          <p:spTgt spid="215"/>
                                        </p:tgtEl>
                                      </p:cBhvr>
                                    </p:animEffect>
                                  </p:childTnLst>
                                </p:cTn>
                              </p:par>
                            </p:childTnLst>
                          </p:cTn>
                        </p:par>
                        <p:par>
                          <p:cTn id="87" fill="hold">
                            <p:stCondLst>
                              <p:cond delay="3500"/>
                            </p:stCondLst>
                            <p:childTnLst>
                              <p:par>
                                <p:cTn id="88" presetID="53" presetClass="entr" presetSubtype="528" fill="hold" grpId="0" nodeType="afterEffect">
                                  <p:stCondLst>
                                    <p:cond delay="0"/>
                                  </p:stCondLst>
                                  <p:childTnLst>
                                    <p:set>
                                      <p:cBhvr>
                                        <p:cTn id="89" dur="1" fill="hold">
                                          <p:stCondLst>
                                            <p:cond delay="0"/>
                                          </p:stCondLst>
                                        </p:cTn>
                                        <p:tgtEl>
                                          <p:spTgt spid="202"/>
                                        </p:tgtEl>
                                        <p:attrNameLst>
                                          <p:attrName>style.visibility</p:attrName>
                                        </p:attrNameLst>
                                      </p:cBhvr>
                                      <p:to>
                                        <p:strVal val="visible"/>
                                      </p:to>
                                    </p:set>
                                    <p:anim calcmode="lin" valueType="num">
                                      <p:cBhvr>
                                        <p:cTn id="90" dur="500" fill="hold"/>
                                        <p:tgtEl>
                                          <p:spTgt spid="202"/>
                                        </p:tgtEl>
                                        <p:attrNameLst>
                                          <p:attrName>ppt_w</p:attrName>
                                        </p:attrNameLst>
                                      </p:cBhvr>
                                      <p:tavLst>
                                        <p:tav tm="0">
                                          <p:val>
                                            <p:fltVal val="0"/>
                                          </p:val>
                                        </p:tav>
                                        <p:tav tm="100000">
                                          <p:val>
                                            <p:strVal val="#ppt_w"/>
                                          </p:val>
                                        </p:tav>
                                      </p:tavLst>
                                    </p:anim>
                                    <p:anim calcmode="lin" valueType="num">
                                      <p:cBhvr>
                                        <p:cTn id="91" dur="500" fill="hold"/>
                                        <p:tgtEl>
                                          <p:spTgt spid="202"/>
                                        </p:tgtEl>
                                        <p:attrNameLst>
                                          <p:attrName>ppt_h</p:attrName>
                                        </p:attrNameLst>
                                      </p:cBhvr>
                                      <p:tavLst>
                                        <p:tav tm="0">
                                          <p:val>
                                            <p:fltVal val="0"/>
                                          </p:val>
                                        </p:tav>
                                        <p:tav tm="100000">
                                          <p:val>
                                            <p:strVal val="#ppt_h"/>
                                          </p:val>
                                        </p:tav>
                                      </p:tavLst>
                                    </p:anim>
                                    <p:animEffect transition="in" filter="fade">
                                      <p:cBhvr>
                                        <p:cTn id="92" dur="500"/>
                                        <p:tgtEl>
                                          <p:spTgt spid="202"/>
                                        </p:tgtEl>
                                      </p:cBhvr>
                                    </p:animEffect>
                                    <p:anim calcmode="lin" valueType="num">
                                      <p:cBhvr>
                                        <p:cTn id="93" dur="500" fill="hold"/>
                                        <p:tgtEl>
                                          <p:spTgt spid="202"/>
                                        </p:tgtEl>
                                        <p:attrNameLst>
                                          <p:attrName>ppt_x</p:attrName>
                                        </p:attrNameLst>
                                      </p:cBhvr>
                                      <p:tavLst>
                                        <p:tav tm="0">
                                          <p:val>
                                            <p:fltVal val="0.5"/>
                                          </p:val>
                                        </p:tav>
                                        <p:tav tm="100000">
                                          <p:val>
                                            <p:strVal val="#ppt_x"/>
                                          </p:val>
                                        </p:tav>
                                      </p:tavLst>
                                    </p:anim>
                                    <p:anim calcmode="lin" valueType="num">
                                      <p:cBhvr>
                                        <p:cTn id="94" dur="500" fill="hold"/>
                                        <p:tgtEl>
                                          <p:spTgt spid="202"/>
                                        </p:tgtEl>
                                        <p:attrNameLst>
                                          <p:attrName>ppt_y</p:attrName>
                                        </p:attrNameLst>
                                      </p:cBhvr>
                                      <p:tavLst>
                                        <p:tav tm="0">
                                          <p:val>
                                            <p:fltVal val="0.5"/>
                                          </p:val>
                                        </p:tav>
                                        <p:tav tm="100000">
                                          <p:val>
                                            <p:strVal val="#ppt_y"/>
                                          </p:val>
                                        </p:tav>
                                      </p:tavLst>
                                    </p:anim>
                                  </p:childTnLst>
                                </p:cTn>
                              </p:par>
                              <p:par>
                                <p:cTn id="95" presetID="53" presetClass="entr" presetSubtype="528" fill="hold" grpId="0" nodeType="withEffect">
                                  <p:stCondLst>
                                    <p:cond delay="0"/>
                                  </p:stCondLst>
                                  <p:childTnLst>
                                    <p:set>
                                      <p:cBhvr>
                                        <p:cTn id="96" dur="1" fill="hold">
                                          <p:stCondLst>
                                            <p:cond delay="0"/>
                                          </p:stCondLst>
                                        </p:cTn>
                                        <p:tgtEl>
                                          <p:spTgt spid="226"/>
                                        </p:tgtEl>
                                        <p:attrNameLst>
                                          <p:attrName>style.visibility</p:attrName>
                                        </p:attrNameLst>
                                      </p:cBhvr>
                                      <p:to>
                                        <p:strVal val="visible"/>
                                      </p:to>
                                    </p:set>
                                    <p:anim calcmode="lin" valueType="num">
                                      <p:cBhvr>
                                        <p:cTn id="97" dur="500" fill="hold"/>
                                        <p:tgtEl>
                                          <p:spTgt spid="226"/>
                                        </p:tgtEl>
                                        <p:attrNameLst>
                                          <p:attrName>ppt_w</p:attrName>
                                        </p:attrNameLst>
                                      </p:cBhvr>
                                      <p:tavLst>
                                        <p:tav tm="0">
                                          <p:val>
                                            <p:fltVal val="0"/>
                                          </p:val>
                                        </p:tav>
                                        <p:tav tm="100000">
                                          <p:val>
                                            <p:strVal val="#ppt_w"/>
                                          </p:val>
                                        </p:tav>
                                      </p:tavLst>
                                    </p:anim>
                                    <p:anim calcmode="lin" valueType="num">
                                      <p:cBhvr>
                                        <p:cTn id="98" dur="500" fill="hold"/>
                                        <p:tgtEl>
                                          <p:spTgt spid="226"/>
                                        </p:tgtEl>
                                        <p:attrNameLst>
                                          <p:attrName>ppt_h</p:attrName>
                                        </p:attrNameLst>
                                      </p:cBhvr>
                                      <p:tavLst>
                                        <p:tav tm="0">
                                          <p:val>
                                            <p:fltVal val="0"/>
                                          </p:val>
                                        </p:tav>
                                        <p:tav tm="100000">
                                          <p:val>
                                            <p:strVal val="#ppt_h"/>
                                          </p:val>
                                        </p:tav>
                                      </p:tavLst>
                                    </p:anim>
                                    <p:animEffect transition="in" filter="fade">
                                      <p:cBhvr>
                                        <p:cTn id="99" dur="500"/>
                                        <p:tgtEl>
                                          <p:spTgt spid="226"/>
                                        </p:tgtEl>
                                      </p:cBhvr>
                                    </p:animEffect>
                                    <p:anim calcmode="lin" valueType="num">
                                      <p:cBhvr>
                                        <p:cTn id="100" dur="500" fill="hold"/>
                                        <p:tgtEl>
                                          <p:spTgt spid="226"/>
                                        </p:tgtEl>
                                        <p:attrNameLst>
                                          <p:attrName>ppt_x</p:attrName>
                                        </p:attrNameLst>
                                      </p:cBhvr>
                                      <p:tavLst>
                                        <p:tav tm="0">
                                          <p:val>
                                            <p:fltVal val="0.5"/>
                                          </p:val>
                                        </p:tav>
                                        <p:tav tm="100000">
                                          <p:val>
                                            <p:strVal val="#ppt_x"/>
                                          </p:val>
                                        </p:tav>
                                      </p:tavLst>
                                    </p:anim>
                                    <p:anim calcmode="lin" valueType="num">
                                      <p:cBhvr>
                                        <p:cTn id="101" dur="500" fill="hold"/>
                                        <p:tgtEl>
                                          <p:spTgt spid="226"/>
                                        </p:tgtEl>
                                        <p:attrNameLst>
                                          <p:attrName>ppt_y</p:attrName>
                                        </p:attrNameLst>
                                      </p:cBhvr>
                                      <p:tavLst>
                                        <p:tav tm="0">
                                          <p:val>
                                            <p:fltVal val="0.5"/>
                                          </p:val>
                                        </p:tav>
                                        <p:tav tm="100000">
                                          <p:val>
                                            <p:strVal val="#ppt_y"/>
                                          </p:val>
                                        </p:tav>
                                      </p:tavLst>
                                    </p:anim>
                                  </p:childTnLst>
                                </p:cTn>
                              </p:par>
                              <p:par>
                                <p:cTn id="102" presetID="53" presetClass="entr" presetSubtype="528" fill="hold" grpId="0" nodeType="withEffect">
                                  <p:stCondLst>
                                    <p:cond delay="0"/>
                                  </p:stCondLst>
                                  <p:childTnLst>
                                    <p:set>
                                      <p:cBhvr>
                                        <p:cTn id="103" dur="1" fill="hold">
                                          <p:stCondLst>
                                            <p:cond delay="0"/>
                                          </p:stCondLst>
                                        </p:cTn>
                                        <p:tgtEl>
                                          <p:spTgt spid="208"/>
                                        </p:tgtEl>
                                        <p:attrNameLst>
                                          <p:attrName>style.visibility</p:attrName>
                                        </p:attrNameLst>
                                      </p:cBhvr>
                                      <p:to>
                                        <p:strVal val="visible"/>
                                      </p:to>
                                    </p:set>
                                    <p:anim calcmode="lin" valueType="num">
                                      <p:cBhvr>
                                        <p:cTn id="104" dur="500" fill="hold"/>
                                        <p:tgtEl>
                                          <p:spTgt spid="208"/>
                                        </p:tgtEl>
                                        <p:attrNameLst>
                                          <p:attrName>ppt_w</p:attrName>
                                        </p:attrNameLst>
                                      </p:cBhvr>
                                      <p:tavLst>
                                        <p:tav tm="0">
                                          <p:val>
                                            <p:fltVal val="0"/>
                                          </p:val>
                                        </p:tav>
                                        <p:tav tm="100000">
                                          <p:val>
                                            <p:strVal val="#ppt_w"/>
                                          </p:val>
                                        </p:tav>
                                      </p:tavLst>
                                    </p:anim>
                                    <p:anim calcmode="lin" valueType="num">
                                      <p:cBhvr>
                                        <p:cTn id="105" dur="500" fill="hold"/>
                                        <p:tgtEl>
                                          <p:spTgt spid="208"/>
                                        </p:tgtEl>
                                        <p:attrNameLst>
                                          <p:attrName>ppt_h</p:attrName>
                                        </p:attrNameLst>
                                      </p:cBhvr>
                                      <p:tavLst>
                                        <p:tav tm="0">
                                          <p:val>
                                            <p:fltVal val="0"/>
                                          </p:val>
                                        </p:tav>
                                        <p:tav tm="100000">
                                          <p:val>
                                            <p:strVal val="#ppt_h"/>
                                          </p:val>
                                        </p:tav>
                                      </p:tavLst>
                                    </p:anim>
                                    <p:animEffect transition="in" filter="fade">
                                      <p:cBhvr>
                                        <p:cTn id="106" dur="500"/>
                                        <p:tgtEl>
                                          <p:spTgt spid="208"/>
                                        </p:tgtEl>
                                      </p:cBhvr>
                                    </p:animEffect>
                                    <p:anim calcmode="lin" valueType="num">
                                      <p:cBhvr>
                                        <p:cTn id="107" dur="500" fill="hold"/>
                                        <p:tgtEl>
                                          <p:spTgt spid="208"/>
                                        </p:tgtEl>
                                        <p:attrNameLst>
                                          <p:attrName>ppt_x</p:attrName>
                                        </p:attrNameLst>
                                      </p:cBhvr>
                                      <p:tavLst>
                                        <p:tav tm="0">
                                          <p:val>
                                            <p:fltVal val="0.5"/>
                                          </p:val>
                                        </p:tav>
                                        <p:tav tm="100000">
                                          <p:val>
                                            <p:strVal val="#ppt_x"/>
                                          </p:val>
                                        </p:tav>
                                      </p:tavLst>
                                    </p:anim>
                                    <p:anim calcmode="lin" valueType="num">
                                      <p:cBhvr>
                                        <p:cTn id="108" dur="500" fill="hold"/>
                                        <p:tgtEl>
                                          <p:spTgt spid="208"/>
                                        </p:tgtEl>
                                        <p:attrNameLst>
                                          <p:attrName>ppt_y</p:attrName>
                                        </p:attrNameLst>
                                      </p:cBhvr>
                                      <p:tavLst>
                                        <p:tav tm="0">
                                          <p:val>
                                            <p:fltVal val="0.5"/>
                                          </p:val>
                                        </p:tav>
                                        <p:tav tm="100000">
                                          <p:val>
                                            <p:strVal val="#ppt_y"/>
                                          </p:val>
                                        </p:tav>
                                      </p:tavLst>
                                    </p:anim>
                                  </p:childTnLst>
                                </p:cTn>
                              </p:par>
                              <p:par>
                                <p:cTn id="109" presetID="53" presetClass="entr" presetSubtype="528" fill="hold" grpId="0" nodeType="withEffect">
                                  <p:stCondLst>
                                    <p:cond delay="0"/>
                                  </p:stCondLst>
                                  <p:childTnLst>
                                    <p:set>
                                      <p:cBhvr>
                                        <p:cTn id="110" dur="1" fill="hold">
                                          <p:stCondLst>
                                            <p:cond delay="0"/>
                                          </p:stCondLst>
                                        </p:cTn>
                                        <p:tgtEl>
                                          <p:spTgt spid="209"/>
                                        </p:tgtEl>
                                        <p:attrNameLst>
                                          <p:attrName>style.visibility</p:attrName>
                                        </p:attrNameLst>
                                      </p:cBhvr>
                                      <p:to>
                                        <p:strVal val="visible"/>
                                      </p:to>
                                    </p:set>
                                    <p:anim calcmode="lin" valueType="num">
                                      <p:cBhvr>
                                        <p:cTn id="111" dur="500" fill="hold"/>
                                        <p:tgtEl>
                                          <p:spTgt spid="209"/>
                                        </p:tgtEl>
                                        <p:attrNameLst>
                                          <p:attrName>ppt_w</p:attrName>
                                        </p:attrNameLst>
                                      </p:cBhvr>
                                      <p:tavLst>
                                        <p:tav tm="0">
                                          <p:val>
                                            <p:fltVal val="0"/>
                                          </p:val>
                                        </p:tav>
                                        <p:tav tm="100000">
                                          <p:val>
                                            <p:strVal val="#ppt_w"/>
                                          </p:val>
                                        </p:tav>
                                      </p:tavLst>
                                    </p:anim>
                                    <p:anim calcmode="lin" valueType="num">
                                      <p:cBhvr>
                                        <p:cTn id="112" dur="500" fill="hold"/>
                                        <p:tgtEl>
                                          <p:spTgt spid="209"/>
                                        </p:tgtEl>
                                        <p:attrNameLst>
                                          <p:attrName>ppt_h</p:attrName>
                                        </p:attrNameLst>
                                      </p:cBhvr>
                                      <p:tavLst>
                                        <p:tav tm="0">
                                          <p:val>
                                            <p:fltVal val="0"/>
                                          </p:val>
                                        </p:tav>
                                        <p:tav tm="100000">
                                          <p:val>
                                            <p:strVal val="#ppt_h"/>
                                          </p:val>
                                        </p:tav>
                                      </p:tavLst>
                                    </p:anim>
                                    <p:animEffect transition="in" filter="fade">
                                      <p:cBhvr>
                                        <p:cTn id="113" dur="500"/>
                                        <p:tgtEl>
                                          <p:spTgt spid="209"/>
                                        </p:tgtEl>
                                      </p:cBhvr>
                                    </p:animEffect>
                                    <p:anim calcmode="lin" valueType="num">
                                      <p:cBhvr>
                                        <p:cTn id="114" dur="500" fill="hold"/>
                                        <p:tgtEl>
                                          <p:spTgt spid="209"/>
                                        </p:tgtEl>
                                        <p:attrNameLst>
                                          <p:attrName>ppt_x</p:attrName>
                                        </p:attrNameLst>
                                      </p:cBhvr>
                                      <p:tavLst>
                                        <p:tav tm="0">
                                          <p:val>
                                            <p:fltVal val="0.5"/>
                                          </p:val>
                                        </p:tav>
                                        <p:tav tm="100000">
                                          <p:val>
                                            <p:strVal val="#ppt_x"/>
                                          </p:val>
                                        </p:tav>
                                      </p:tavLst>
                                    </p:anim>
                                    <p:anim calcmode="lin" valueType="num">
                                      <p:cBhvr>
                                        <p:cTn id="115" dur="500" fill="hold"/>
                                        <p:tgtEl>
                                          <p:spTgt spid="209"/>
                                        </p:tgtEl>
                                        <p:attrNameLst>
                                          <p:attrName>ppt_y</p:attrName>
                                        </p:attrNameLst>
                                      </p:cBhvr>
                                      <p:tavLst>
                                        <p:tav tm="0">
                                          <p:val>
                                            <p:fltVal val="0.5"/>
                                          </p:val>
                                        </p:tav>
                                        <p:tav tm="100000">
                                          <p:val>
                                            <p:strVal val="#ppt_y"/>
                                          </p:val>
                                        </p:tav>
                                      </p:tavLst>
                                    </p:anim>
                                  </p:childTnLst>
                                </p:cTn>
                              </p:par>
                            </p:childTnLst>
                          </p:cTn>
                        </p:par>
                        <p:par>
                          <p:cTn id="116" fill="hold">
                            <p:stCondLst>
                              <p:cond delay="4000"/>
                            </p:stCondLst>
                            <p:childTnLst>
                              <p:par>
                                <p:cTn id="117" presetID="22" presetClass="entr" presetSubtype="8" fill="hold" nodeType="afterEffect">
                                  <p:stCondLst>
                                    <p:cond delay="0"/>
                                  </p:stCondLst>
                                  <p:childTnLst>
                                    <p:set>
                                      <p:cBhvr>
                                        <p:cTn id="118" dur="1" fill="hold">
                                          <p:stCondLst>
                                            <p:cond delay="0"/>
                                          </p:stCondLst>
                                        </p:cTn>
                                        <p:tgtEl>
                                          <p:spTgt spid="218"/>
                                        </p:tgtEl>
                                        <p:attrNameLst>
                                          <p:attrName>style.visibility</p:attrName>
                                        </p:attrNameLst>
                                      </p:cBhvr>
                                      <p:to>
                                        <p:strVal val="visible"/>
                                      </p:to>
                                    </p:set>
                                    <p:animEffect transition="in" filter="wipe(left)">
                                      <p:cBhvr>
                                        <p:cTn id="119" dur="500"/>
                                        <p:tgtEl>
                                          <p:spTgt spid="218"/>
                                        </p:tgtEl>
                                      </p:cBhvr>
                                    </p:animEffect>
                                  </p:childTnLst>
                                </p:cTn>
                              </p:par>
                            </p:childTnLst>
                          </p:cTn>
                        </p:par>
                        <p:par>
                          <p:cTn id="120" fill="hold">
                            <p:stCondLst>
                              <p:cond delay="4500"/>
                            </p:stCondLst>
                            <p:childTnLst>
                              <p:par>
                                <p:cTn id="121" presetID="53" presetClass="entr" presetSubtype="528" fill="hold" grpId="0" nodeType="afterEffect">
                                  <p:stCondLst>
                                    <p:cond delay="0"/>
                                  </p:stCondLst>
                                  <p:childTnLst>
                                    <p:set>
                                      <p:cBhvr>
                                        <p:cTn id="122" dur="1" fill="hold">
                                          <p:stCondLst>
                                            <p:cond delay="0"/>
                                          </p:stCondLst>
                                        </p:cTn>
                                        <p:tgtEl>
                                          <p:spTgt spid="203"/>
                                        </p:tgtEl>
                                        <p:attrNameLst>
                                          <p:attrName>style.visibility</p:attrName>
                                        </p:attrNameLst>
                                      </p:cBhvr>
                                      <p:to>
                                        <p:strVal val="visible"/>
                                      </p:to>
                                    </p:set>
                                    <p:anim calcmode="lin" valueType="num">
                                      <p:cBhvr>
                                        <p:cTn id="123" dur="500" fill="hold"/>
                                        <p:tgtEl>
                                          <p:spTgt spid="203"/>
                                        </p:tgtEl>
                                        <p:attrNameLst>
                                          <p:attrName>ppt_w</p:attrName>
                                        </p:attrNameLst>
                                      </p:cBhvr>
                                      <p:tavLst>
                                        <p:tav tm="0">
                                          <p:val>
                                            <p:fltVal val="0"/>
                                          </p:val>
                                        </p:tav>
                                        <p:tav tm="100000">
                                          <p:val>
                                            <p:strVal val="#ppt_w"/>
                                          </p:val>
                                        </p:tav>
                                      </p:tavLst>
                                    </p:anim>
                                    <p:anim calcmode="lin" valueType="num">
                                      <p:cBhvr>
                                        <p:cTn id="124" dur="500" fill="hold"/>
                                        <p:tgtEl>
                                          <p:spTgt spid="203"/>
                                        </p:tgtEl>
                                        <p:attrNameLst>
                                          <p:attrName>ppt_h</p:attrName>
                                        </p:attrNameLst>
                                      </p:cBhvr>
                                      <p:tavLst>
                                        <p:tav tm="0">
                                          <p:val>
                                            <p:fltVal val="0"/>
                                          </p:val>
                                        </p:tav>
                                        <p:tav tm="100000">
                                          <p:val>
                                            <p:strVal val="#ppt_h"/>
                                          </p:val>
                                        </p:tav>
                                      </p:tavLst>
                                    </p:anim>
                                    <p:animEffect transition="in" filter="fade">
                                      <p:cBhvr>
                                        <p:cTn id="125" dur="500"/>
                                        <p:tgtEl>
                                          <p:spTgt spid="203"/>
                                        </p:tgtEl>
                                      </p:cBhvr>
                                    </p:animEffect>
                                    <p:anim calcmode="lin" valueType="num">
                                      <p:cBhvr>
                                        <p:cTn id="126" dur="500" fill="hold"/>
                                        <p:tgtEl>
                                          <p:spTgt spid="203"/>
                                        </p:tgtEl>
                                        <p:attrNameLst>
                                          <p:attrName>ppt_x</p:attrName>
                                        </p:attrNameLst>
                                      </p:cBhvr>
                                      <p:tavLst>
                                        <p:tav tm="0">
                                          <p:val>
                                            <p:fltVal val="0.5"/>
                                          </p:val>
                                        </p:tav>
                                        <p:tav tm="100000">
                                          <p:val>
                                            <p:strVal val="#ppt_x"/>
                                          </p:val>
                                        </p:tav>
                                      </p:tavLst>
                                    </p:anim>
                                    <p:anim calcmode="lin" valueType="num">
                                      <p:cBhvr>
                                        <p:cTn id="127" dur="500" fill="hold"/>
                                        <p:tgtEl>
                                          <p:spTgt spid="203"/>
                                        </p:tgtEl>
                                        <p:attrNameLst>
                                          <p:attrName>ppt_y</p:attrName>
                                        </p:attrNameLst>
                                      </p:cBhvr>
                                      <p:tavLst>
                                        <p:tav tm="0">
                                          <p:val>
                                            <p:fltVal val="0.5"/>
                                          </p:val>
                                        </p:tav>
                                        <p:tav tm="100000">
                                          <p:val>
                                            <p:strVal val="#ppt_y"/>
                                          </p:val>
                                        </p:tav>
                                      </p:tavLst>
                                    </p:anim>
                                  </p:childTnLst>
                                </p:cTn>
                              </p:par>
                              <p:par>
                                <p:cTn id="128" presetID="53" presetClass="entr" presetSubtype="528" fill="hold" grpId="0" nodeType="withEffect">
                                  <p:stCondLst>
                                    <p:cond delay="0"/>
                                  </p:stCondLst>
                                  <p:childTnLst>
                                    <p:set>
                                      <p:cBhvr>
                                        <p:cTn id="129" dur="1" fill="hold">
                                          <p:stCondLst>
                                            <p:cond delay="0"/>
                                          </p:stCondLst>
                                        </p:cTn>
                                        <p:tgtEl>
                                          <p:spTgt spid="261"/>
                                        </p:tgtEl>
                                        <p:attrNameLst>
                                          <p:attrName>style.visibility</p:attrName>
                                        </p:attrNameLst>
                                      </p:cBhvr>
                                      <p:to>
                                        <p:strVal val="visible"/>
                                      </p:to>
                                    </p:set>
                                    <p:anim calcmode="lin" valueType="num">
                                      <p:cBhvr>
                                        <p:cTn id="130" dur="500" fill="hold"/>
                                        <p:tgtEl>
                                          <p:spTgt spid="261"/>
                                        </p:tgtEl>
                                        <p:attrNameLst>
                                          <p:attrName>ppt_w</p:attrName>
                                        </p:attrNameLst>
                                      </p:cBhvr>
                                      <p:tavLst>
                                        <p:tav tm="0">
                                          <p:val>
                                            <p:fltVal val="0"/>
                                          </p:val>
                                        </p:tav>
                                        <p:tav tm="100000">
                                          <p:val>
                                            <p:strVal val="#ppt_w"/>
                                          </p:val>
                                        </p:tav>
                                      </p:tavLst>
                                    </p:anim>
                                    <p:anim calcmode="lin" valueType="num">
                                      <p:cBhvr>
                                        <p:cTn id="131" dur="500" fill="hold"/>
                                        <p:tgtEl>
                                          <p:spTgt spid="261"/>
                                        </p:tgtEl>
                                        <p:attrNameLst>
                                          <p:attrName>ppt_h</p:attrName>
                                        </p:attrNameLst>
                                      </p:cBhvr>
                                      <p:tavLst>
                                        <p:tav tm="0">
                                          <p:val>
                                            <p:fltVal val="0"/>
                                          </p:val>
                                        </p:tav>
                                        <p:tav tm="100000">
                                          <p:val>
                                            <p:strVal val="#ppt_h"/>
                                          </p:val>
                                        </p:tav>
                                      </p:tavLst>
                                    </p:anim>
                                    <p:animEffect transition="in" filter="fade">
                                      <p:cBhvr>
                                        <p:cTn id="132" dur="500"/>
                                        <p:tgtEl>
                                          <p:spTgt spid="261"/>
                                        </p:tgtEl>
                                      </p:cBhvr>
                                    </p:animEffect>
                                    <p:anim calcmode="lin" valueType="num">
                                      <p:cBhvr>
                                        <p:cTn id="133" dur="500" fill="hold"/>
                                        <p:tgtEl>
                                          <p:spTgt spid="261"/>
                                        </p:tgtEl>
                                        <p:attrNameLst>
                                          <p:attrName>ppt_x</p:attrName>
                                        </p:attrNameLst>
                                      </p:cBhvr>
                                      <p:tavLst>
                                        <p:tav tm="0">
                                          <p:val>
                                            <p:fltVal val="0.5"/>
                                          </p:val>
                                        </p:tav>
                                        <p:tav tm="100000">
                                          <p:val>
                                            <p:strVal val="#ppt_x"/>
                                          </p:val>
                                        </p:tav>
                                      </p:tavLst>
                                    </p:anim>
                                    <p:anim calcmode="lin" valueType="num">
                                      <p:cBhvr>
                                        <p:cTn id="134" dur="500" fill="hold"/>
                                        <p:tgtEl>
                                          <p:spTgt spid="261"/>
                                        </p:tgtEl>
                                        <p:attrNameLst>
                                          <p:attrName>ppt_y</p:attrName>
                                        </p:attrNameLst>
                                      </p:cBhvr>
                                      <p:tavLst>
                                        <p:tav tm="0">
                                          <p:val>
                                            <p:fltVal val="0.5"/>
                                          </p:val>
                                        </p:tav>
                                        <p:tav tm="100000">
                                          <p:val>
                                            <p:strVal val="#ppt_y"/>
                                          </p:val>
                                        </p:tav>
                                      </p:tavLst>
                                    </p:anim>
                                  </p:childTnLst>
                                </p:cTn>
                              </p:par>
                              <p:par>
                                <p:cTn id="135" presetID="53" presetClass="entr" presetSubtype="528" fill="hold" grpId="0" nodeType="withEffect">
                                  <p:stCondLst>
                                    <p:cond delay="0"/>
                                  </p:stCondLst>
                                  <p:childTnLst>
                                    <p:set>
                                      <p:cBhvr>
                                        <p:cTn id="136" dur="1" fill="hold">
                                          <p:stCondLst>
                                            <p:cond delay="0"/>
                                          </p:stCondLst>
                                        </p:cTn>
                                        <p:tgtEl>
                                          <p:spTgt spid="210"/>
                                        </p:tgtEl>
                                        <p:attrNameLst>
                                          <p:attrName>style.visibility</p:attrName>
                                        </p:attrNameLst>
                                      </p:cBhvr>
                                      <p:to>
                                        <p:strVal val="visible"/>
                                      </p:to>
                                    </p:set>
                                    <p:anim calcmode="lin" valueType="num">
                                      <p:cBhvr>
                                        <p:cTn id="137" dur="500" fill="hold"/>
                                        <p:tgtEl>
                                          <p:spTgt spid="210"/>
                                        </p:tgtEl>
                                        <p:attrNameLst>
                                          <p:attrName>ppt_w</p:attrName>
                                        </p:attrNameLst>
                                      </p:cBhvr>
                                      <p:tavLst>
                                        <p:tav tm="0">
                                          <p:val>
                                            <p:fltVal val="0"/>
                                          </p:val>
                                        </p:tav>
                                        <p:tav tm="100000">
                                          <p:val>
                                            <p:strVal val="#ppt_w"/>
                                          </p:val>
                                        </p:tav>
                                      </p:tavLst>
                                    </p:anim>
                                    <p:anim calcmode="lin" valueType="num">
                                      <p:cBhvr>
                                        <p:cTn id="138" dur="500" fill="hold"/>
                                        <p:tgtEl>
                                          <p:spTgt spid="210"/>
                                        </p:tgtEl>
                                        <p:attrNameLst>
                                          <p:attrName>ppt_h</p:attrName>
                                        </p:attrNameLst>
                                      </p:cBhvr>
                                      <p:tavLst>
                                        <p:tav tm="0">
                                          <p:val>
                                            <p:fltVal val="0"/>
                                          </p:val>
                                        </p:tav>
                                        <p:tav tm="100000">
                                          <p:val>
                                            <p:strVal val="#ppt_h"/>
                                          </p:val>
                                        </p:tav>
                                      </p:tavLst>
                                    </p:anim>
                                    <p:animEffect transition="in" filter="fade">
                                      <p:cBhvr>
                                        <p:cTn id="139" dur="500"/>
                                        <p:tgtEl>
                                          <p:spTgt spid="210"/>
                                        </p:tgtEl>
                                      </p:cBhvr>
                                    </p:animEffect>
                                    <p:anim calcmode="lin" valueType="num">
                                      <p:cBhvr>
                                        <p:cTn id="140" dur="500" fill="hold"/>
                                        <p:tgtEl>
                                          <p:spTgt spid="210"/>
                                        </p:tgtEl>
                                        <p:attrNameLst>
                                          <p:attrName>ppt_x</p:attrName>
                                        </p:attrNameLst>
                                      </p:cBhvr>
                                      <p:tavLst>
                                        <p:tav tm="0">
                                          <p:val>
                                            <p:fltVal val="0.5"/>
                                          </p:val>
                                        </p:tav>
                                        <p:tav tm="100000">
                                          <p:val>
                                            <p:strVal val="#ppt_x"/>
                                          </p:val>
                                        </p:tav>
                                      </p:tavLst>
                                    </p:anim>
                                    <p:anim calcmode="lin" valueType="num">
                                      <p:cBhvr>
                                        <p:cTn id="141" dur="500" fill="hold"/>
                                        <p:tgtEl>
                                          <p:spTgt spid="210"/>
                                        </p:tgtEl>
                                        <p:attrNameLst>
                                          <p:attrName>ppt_y</p:attrName>
                                        </p:attrNameLst>
                                      </p:cBhvr>
                                      <p:tavLst>
                                        <p:tav tm="0">
                                          <p:val>
                                            <p:fltVal val="0.5"/>
                                          </p:val>
                                        </p:tav>
                                        <p:tav tm="100000">
                                          <p:val>
                                            <p:strVal val="#ppt_y"/>
                                          </p:val>
                                        </p:tav>
                                      </p:tavLst>
                                    </p:anim>
                                  </p:childTnLst>
                                </p:cTn>
                              </p:par>
                              <p:par>
                                <p:cTn id="142" presetID="53" presetClass="entr" presetSubtype="528" fill="hold" grpId="0" nodeType="withEffect">
                                  <p:stCondLst>
                                    <p:cond delay="0"/>
                                  </p:stCondLst>
                                  <p:childTnLst>
                                    <p:set>
                                      <p:cBhvr>
                                        <p:cTn id="143" dur="1" fill="hold">
                                          <p:stCondLst>
                                            <p:cond delay="0"/>
                                          </p:stCondLst>
                                        </p:cTn>
                                        <p:tgtEl>
                                          <p:spTgt spid="211"/>
                                        </p:tgtEl>
                                        <p:attrNameLst>
                                          <p:attrName>style.visibility</p:attrName>
                                        </p:attrNameLst>
                                      </p:cBhvr>
                                      <p:to>
                                        <p:strVal val="visible"/>
                                      </p:to>
                                    </p:set>
                                    <p:anim calcmode="lin" valueType="num">
                                      <p:cBhvr>
                                        <p:cTn id="144" dur="500" fill="hold"/>
                                        <p:tgtEl>
                                          <p:spTgt spid="211"/>
                                        </p:tgtEl>
                                        <p:attrNameLst>
                                          <p:attrName>ppt_w</p:attrName>
                                        </p:attrNameLst>
                                      </p:cBhvr>
                                      <p:tavLst>
                                        <p:tav tm="0">
                                          <p:val>
                                            <p:fltVal val="0"/>
                                          </p:val>
                                        </p:tav>
                                        <p:tav tm="100000">
                                          <p:val>
                                            <p:strVal val="#ppt_w"/>
                                          </p:val>
                                        </p:tav>
                                      </p:tavLst>
                                    </p:anim>
                                    <p:anim calcmode="lin" valueType="num">
                                      <p:cBhvr>
                                        <p:cTn id="145" dur="500" fill="hold"/>
                                        <p:tgtEl>
                                          <p:spTgt spid="211"/>
                                        </p:tgtEl>
                                        <p:attrNameLst>
                                          <p:attrName>ppt_h</p:attrName>
                                        </p:attrNameLst>
                                      </p:cBhvr>
                                      <p:tavLst>
                                        <p:tav tm="0">
                                          <p:val>
                                            <p:fltVal val="0"/>
                                          </p:val>
                                        </p:tav>
                                        <p:tav tm="100000">
                                          <p:val>
                                            <p:strVal val="#ppt_h"/>
                                          </p:val>
                                        </p:tav>
                                      </p:tavLst>
                                    </p:anim>
                                    <p:animEffect transition="in" filter="fade">
                                      <p:cBhvr>
                                        <p:cTn id="146" dur="500"/>
                                        <p:tgtEl>
                                          <p:spTgt spid="211"/>
                                        </p:tgtEl>
                                      </p:cBhvr>
                                    </p:animEffect>
                                    <p:anim calcmode="lin" valueType="num">
                                      <p:cBhvr>
                                        <p:cTn id="147" dur="500" fill="hold"/>
                                        <p:tgtEl>
                                          <p:spTgt spid="211"/>
                                        </p:tgtEl>
                                        <p:attrNameLst>
                                          <p:attrName>ppt_x</p:attrName>
                                        </p:attrNameLst>
                                      </p:cBhvr>
                                      <p:tavLst>
                                        <p:tav tm="0">
                                          <p:val>
                                            <p:fltVal val="0.5"/>
                                          </p:val>
                                        </p:tav>
                                        <p:tav tm="100000">
                                          <p:val>
                                            <p:strVal val="#ppt_x"/>
                                          </p:val>
                                        </p:tav>
                                      </p:tavLst>
                                    </p:anim>
                                    <p:anim calcmode="lin" valueType="num">
                                      <p:cBhvr>
                                        <p:cTn id="148" dur="500" fill="hold"/>
                                        <p:tgtEl>
                                          <p:spTgt spid="211"/>
                                        </p:tgtEl>
                                        <p:attrNameLst>
                                          <p:attrName>ppt_y</p:attrName>
                                        </p:attrNameLst>
                                      </p:cBhvr>
                                      <p:tavLst>
                                        <p:tav tm="0">
                                          <p:val>
                                            <p:fltVal val="0.5"/>
                                          </p:val>
                                        </p:tav>
                                        <p:tav tm="100000">
                                          <p:val>
                                            <p:strVal val="#ppt_y"/>
                                          </p:val>
                                        </p:tav>
                                      </p:tavLst>
                                    </p:anim>
                                  </p:childTnLst>
                                </p:cTn>
                              </p:par>
                            </p:childTnLst>
                          </p:cTn>
                        </p:par>
                        <p:par>
                          <p:cTn id="149" fill="hold">
                            <p:stCondLst>
                              <p:cond delay="5000"/>
                            </p:stCondLst>
                            <p:childTnLst>
                              <p:par>
                                <p:cTn id="150" presetID="1" presetClass="entr" presetSubtype="0" fill="hold" grpId="0" nodeType="afterEffect">
                                  <p:stCondLst>
                                    <p:cond delay="0"/>
                                  </p:stCondLst>
                                  <p:childTnLst>
                                    <p:set>
                                      <p:cBhvr>
                                        <p:cTn id="151" dur="1" fill="hold">
                                          <p:stCondLst>
                                            <p:cond delay="0"/>
                                          </p:stCondLst>
                                        </p:cTn>
                                        <p:tgtEl>
                                          <p:spTgt spid="259"/>
                                        </p:tgtEl>
                                        <p:attrNameLst>
                                          <p:attrName>style.visibility</p:attrName>
                                        </p:attrNameLst>
                                      </p:cBhvr>
                                      <p:to>
                                        <p:strVal val="visible"/>
                                      </p:to>
                                    </p:set>
                                  </p:childTnLst>
                                </p:cTn>
                              </p:par>
                            </p:childTnLst>
                          </p:cTn>
                        </p:par>
                        <p:par>
                          <p:cTn id="152" fill="hold">
                            <p:stCondLst>
                              <p:cond delay="5000"/>
                            </p:stCondLst>
                            <p:childTnLst>
                              <p:par>
                                <p:cTn id="153" presetID="22" presetClass="entr" presetSubtype="2" fill="hold" nodeType="afterEffect">
                                  <p:stCondLst>
                                    <p:cond delay="0"/>
                                  </p:stCondLst>
                                  <p:childTnLst>
                                    <p:set>
                                      <p:cBhvr>
                                        <p:cTn id="154" dur="1" fill="hold">
                                          <p:stCondLst>
                                            <p:cond delay="0"/>
                                          </p:stCondLst>
                                        </p:cTn>
                                        <p:tgtEl>
                                          <p:spTgt spid="262"/>
                                        </p:tgtEl>
                                        <p:attrNameLst>
                                          <p:attrName>style.visibility</p:attrName>
                                        </p:attrNameLst>
                                      </p:cBhvr>
                                      <p:to>
                                        <p:strVal val="visible"/>
                                      </p:to>
                                    </p:set>
                                    <p:animEffect transition="in" filter="wipe(right)">
                                      <p:cBhvr>
                                        <p:cTn id="155" dur="500"/>
                                        <p:tgtEl>
                                          <p:spTgt spid="262"/>
                                        </p:tgtEl>
                                      </p:cBhvr>
                                    </p:animEffect>
                                  </p:childTnLst>
                                </p:cTn>
                              </p:par>
                            </p:childTnLst>
                          </p:cTn>
                        </p:par>
                        <p:par>
                          <p:cTn id="156" fill="hold">
                            <p:stCondLst>
                              <p:cond delay="5500"/>
                            </p:stCondLst>
                            <p:childTnLst>
                              <p:par>
                                <p:cTn id="157" presetID="23" presetClass="entr" presetSubtype="16" fill="hold" nodeType="afterEffect">
                                  <p:stCondLst>
                                    <p:cond delay="0"/>
                                  </p:stCondLst>
                                  <p:childTnLst>
                                    <p:set>
                                      <p:cBhvr>
                                        <p:cTn id="158" dur="1" fill="hold">
                                          <p:stCondLst>
                                            <p:cond delay="0"/>
                                          </p:stCondLst>
                                        </p:cTn>
                                        <p:tgtEl>
                                          <p:spTgt spid="268"/>
                                        </p:tgtEl>
                                        <p:attrNameLst>
                                          <p:attrName>style.visibility</p:attrName>
                                        </p:attrNameLst>
                                      </p:cBhvr>
                                      <p:to>
                                        <p:strVal val="visible"/>
                                      </p:to>
                                    </p:set>
                                    <p:anim calcmode="lin" valueType="num">
                                      <p:cBhvr>
                                        <p:cTn id="159" dur="1000" fill="hold"/>
                                        <p:tgtEl>
                                          <p:spTgt spid="268"/>
                                        </p:tgtEl>
                                        <p:attrNameLst>
                                          <p:attrName>ppt_w</p:attrName>
                                        </p:attrNameLst>
                                      </p:cBhvr>
                                      <p:tavLst>
                                        <p:tav tm="0">
                                          <p:val>
                                            <p:fltVal val="0"/>
                                          </p:val>
                                        </p:tav>
                                        <p:tav tm="100000">
                                          <p:val>
                                            <p:strVal val="#ppt_w"/>
                                          </p:val>
                                        </p:tav>
                                      </p:tavLst>
                                    </p:anim>
                                    <p:anim calcmode="lin" valueType="num">
                                      <p:cBhvr>
                                        <p:cTn id="160" dur="1000" fill="hold"/>
                                        <p:tgtEl>
                                          <p:spTgt spid="268"/>
                                        </p:tgtEl>
                                        <p:attrNameLst>
                                          <p:attrName>ppt_h</p:attrName>
                                        </p:attrNameLst>
                                      </p:cBhvr>
                                      <p:tavLst>
                                        <p:tav tm="0">
                                          <p:val>
                                            <p:fltVal val="0"/>
                                          </p:val>
                                        </p:tav>
                                        <p:tav tm="100000">
                                          <p:val>
                                            <p:strVal val="#ppt_h"/>
                                          </p:val>
                                        </p:tav>
                                      </p:tavLst>
                                    </p:anim>
                                  </p:childTnLst>
                                </p:cTn>
                              </p:par>
                              <p:par>
                                <p:cTn id="161" presetID="1" presetClass="entr" presetSubtype="0" fill="hold" nodeType="withEffect">
                                  <p:stCondLst>
                                    <p:cond delay="0"/>
                                  </p:stCondLst>
                                  <p:childTnLst>
                                    <p:set>
                                      <p:cBhvr>
                                        <p:cTn id="162" dur="1" fill="hold">
                                          <p:stCondLst>
                                            <p:cond delay="0"/>
                                          </p:stCondLst>
                                        </p:cTn>
                                        <p:tgtEl>
                                          <p:spTgt spid="2"/>
                                        </p:tgtEl>
                                        <p:attrNameLst>
                                          <p:attrName>style.visibility</p:attrName>
                                        </p:attrNameLst>
                                      </p:cBhvr>
                                      <p:to>
                                        <p:strVal val="visible"/>
                                      </p:to>
                                    </p:set>
                                  </p:childTnLst>
                                </p:cTn>
                              </p:par>
                            </p:childTnLst>
                          </p:cTn>
                        </p:par>
                        <p:par>
                          <p:cTn id="163" fill="hold">
                            <p:stCondLst>
                              <p:cond delay="6500"/>
                            </p:stCondLst>
                            <p:childTnLst>
                              <p:par>
                                <p:cTn id="164" presetID="10" presetClass="entr" presetSubtype="0" fill="hold" grpId="0" nodeType="after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fade">
                                      <p:cBhvr>
                                        <p:cTn id="166" dur="1000"/>
                                        <p:tgtEl>
                                          <p:spTgt spid="3"/>
                                        </p:tgtEl>
                                      </p:cBhvr>
                                    </p:animEffect>
                                  </p:childTnLst>
                                </p:cTn>
                              </p:par>
                            </p:childTnLst>
                          </p:cTn>
                        </p:par>
                        <p:par>
                          <p:cTn id="167" fill="hold">
                            <p:stCondLst>
                              <p:cond delay="7500"/>
                            </p:stCondLst>
                            <p:childTnLst>
                              <p:par>
                                <p:cTn id="168" presetID="10" presetClass="entr" presetSubtype="0" fill="hold" nodeType="afterEffect">
                                  <p:stCondLst>
                                    <p:cond delay="0"/>
                                  </p:stCondLst>
                                  <p:childTnLst>
                                    <p:set>
                                      <p:cBhvr>
                                        <p:cTn id="169" dur="1" fill="hold">
                                          <p:stCondLst>
                                            <p:cond delay="0"/>
                                          </p:stCondLst>
                                        </p:cTn>
                                        <p:tgtEl>
                                          <p:spTgt spid="5"/>
                                        </p:tgtEl>
                                        <p:attrNameLst>
                                          <p:attrName>style.visibility</p:attrName>
                                        </p:attrNameLst>
                                      </p:cBhvr>
                                      <p:to>
                                        <p:strVal val="visible"/>
                                      </p:to>
                                    </p:set>
                                    <p:animEffect transition="in" filter="fade">
                                      <p:cBhvr>
                                        <p:cTn id="170" dur="500"/>
                                        <p:tgtEl>
                                          <p:spTgt spid="5"/>
                                        </p:tgtEl>
                                      </p:cBhvr>
                                    </p:animEffect>
                                  </p:childTnLst>
                                </p:cTn>
                              </p:par>
                            </p:childTnLst>
                          </p:cTn>
                        </p:par>
                        <p:par>
                          <p:cTn id="171" fill="hold">
                            <p:stCondLst>
                              <p:cond delay="8000"/>
                            </p:stCondLst>
                            <p:childTnLst>
                              <p:par>
                                <p:cTn id="172" presetID="10" presetClass="entr" presetSubtype="0" fill="hold" grpId="0" nodeType="afterEffect">
                                  <p:stCondLst>
                                    <p:cond delay="0"/>
                                  </p:stCondLst>
                                  <p:childTnLst>
                                    <p:set>
                                      <p:cBhvr>
                                        <p:cTn id="173" dur="1" fill="hold">
                                          <p:stCondLst>
                                            <p:cond delay="0"/>
                                          </p:stCondLst>
                                        </p:cTn>
                                        <p:tgtEl>
                                          <p:spTgt spid="563"/>
                                        </p:tgtEl>
                                        <p:attrNameLst>
                                          <p:attrName>style.visibility</p:attrName>
                                        </p:attrNameLst>
                                      </p:cBhvr>
                                      <p:to>
                                        <p:strVal val="visible"/>
                                      </p:to>
                                    </p:set>
                                    <p:animEffect transition="in" filter="fade">
                                      <p:cBhvr>
                                        <p:cTn id="174" dur="1000"/>
                                        <p:tgtEl>
                                          <p:spTgt spid="563"/>
                                        </p:tgtEl>
                                      </p:cBhvr>
                                    </p:animEffect>
                                  </p:childTnLst>
                                </p:cTn>
                              </p:par>
                            </p:childTnLst>
                          </p:cTn>
                        </p:par>
                        <p:par>
                          <p:cTn id="175" fill="hold">
                            <p:stCondLst>
                              <p:cond delay="9000"/>
                            </p:stCondLst>
                            <p:childTnLst>
                              <p:par>
                                <p:cTn id="176" presetID="10" presetClass="entr" presetSubtype="0" fill="hold" nodeType="afterEffect">
                                  <p:stCondLst>
                                    <p:cond delay="0"/>
                                  </p:stCondLst>
                                  <p:childTnLst>
                                    <p:set>
                                      <p:cBhvr>
                                        <p:cTn id="177" dur="1" fill="hold">
                                          <p:stCondLst>
                                            <p:cond delay="0"/>
                                          </p:stCondLst>
                                        </p:cTn>
                                        <p:tgtEl>
                                          <p:spTgt spid="564"/>
                                        </p:tgtEl>
                                        <p:attrNameLst>
                                          <p:attrName>style.visibility</p:attrName>
                                        </p:attrNameLst>
                                      </p:cBhvr>
                                      <p:to>
                                        <p:strVal val="visible"/>
                                      </p:to>
                                    </p:set>
                                    <p:animEffect transition="in" filter="fade">
                                      <p:cBhvr>
                                        <p:cTn id="178" dur="500"/>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P spid="204" grpId="0"/>
      <p:bldP spid="205" grpId="0"/>
      <p:bldP spid="206" grpId="0"/>
      <p:bldP spid="207" grpId="0"/>
      <p:bldP spid="208" grpId="0"/>
      <p:bldP spid="209" grpId="0"/>
      <p:bldP spid="210" grpId="0"/>
      <p:bldP spid="211" grpId="0"/>
      <p:bldP spid="224" grpId="0" animBg="1"/>
      <p:bldP spid="225" grpId="0" animBg="1"/>
      <p:bldP spid="226" grpId="0" animBg="1"/>
      <p:bldP spid="259" grpId="0" animBg="1"/>
      <p:bldP spid="259" grpId="1" animBg="1"/>
      <p:bldP spid="260" grpId="0"/>
      <p:bldP spid="261" grpId="0" animBg="1"/>
      <p:bldP spid="3" grpId="0" animBg="1"/>
      <p:bldP spid="5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Down Arrow 76"/>
          <p:cNvSpPr/>
          <p:nvPr/>
        </p:nvSpPr>
        <p:spPr>
          <a:xfrm flipV="1">
            <a:off x="12238987" y="5408412"/>
            <a:ext cx="1402336" cy="6048672"/>
          </a:xfrm>
          <a:prstGeom prst="downArrow">
            <a:avLst/>
          </a:prstGeom>
          <a:gradFill flip="none" rotWithShape="1">
            <a:gsLst>
              <a:gs pos="0">
                <a:srgbClr val="BE0238"/>
              </a:gs>
              <a:gs pos="63000">
                <a:srgbClr val="85C2FF"/>
              </a:gs>
              <a:gs pos="70000">
                <a:srgbClr val="C4D6EB"/>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78" name="Down Arrow 77"/>
          <p:cNvSpPr/>
          <p:nvPr/>
        </p:nvSpPr>
        <p:spPr>
          <a:xfrm flipV="1">
            <a:off x="10269499" y="5382238"/>
            <a:ext cx="1473624" cy="6048672"/>
          </a:xfrm>
          <a:prstGeom prst="downArrow">
            <a:avLst/>
          </a:prstGeom>
          <a:gradFill flip="none" rotWithShape="1">
            <a:gsLst>
              <a:gs pos="0">
                <a:srgbClr val="00B0F0"/>
              </a:gs>
              <a:gs pos="39999">
                <a:srgbClr val="85C2FF"/>
              </a:gs>
              <a:gs pos="70000">
                <a:srgbClr val="C4D6EB"/>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3" name="Down Arrow 82"/>
          <p:cNvSpPr/>
          <p:nvPr/>
        </p:nvSpPr>
        <p:spPr>
          <a:xfrm flipV="1">
            <a:off x="8296570" y="5382238"/>
            <a:ext cx="1477070" cy="6048672"/>
          </a:xfrm>
          <a:prstGeom prst="downArrow">
            <a:avLst/>
          </a:prstGeom>
          <a:gradFill flip="none" rotWithShape="1">
            <a:gsLst>
              <a:gs pos="0">
                <a:schemeClr val="tx2"/>
              </a:gs>
              <a:gs pos="39999">
                <a:srgbClr val="85C2FF"/>
              </a:gs>
              <a:gs pos="70000">
                <a:srgbClr val="C4D6EB"/>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5" name="Down Arrow 84"/>
          <p:cNvSpPr/>
          <p:nvPr/>
        </p:nvSpPr>
        <p:spPr>
          <a:xfrm flipV="1">
            <a:off x="6272378" y="5382238"/>
            <a:ext cx="1528330" cy="6048672"/>
          </a:xfrm>
          <a:prstGeom prst="downArrow">
            <a:avLst/>
          </a:prstGeom>
          <a:gradFill flip="none" rotWithShape="1">
            <a:gsLst>
              <a:gs pos="0">
                <a:srgbClr val="00B050"/>
              </a:gs>
              <a:gs pos="39999">
                <a:srgbClr val="85C2FF"/>
              </a:gs>
              <a:gs pos="70000">
                <a:srgbClr val="C4D6EB"/>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86" name="Down Arrow 85"/>
          <p:cNvSpPr/>
          <p:nvPr/>
        </p:nvSpPr>
        <p:spPr>
          <a:xfrm flipV="1">
            <a:off x="4247220" y="5382238"/>
            <a:ext cx="1529298" cy="6048672"/>
          </a:xfrm>
          <a:prstGeom prst="downArrow">
            <a:avLst/>
          </a:prstGeom>
          <a:gradFill flip="none" rotWithShape="1">
            <a:gsLst>
              <a:gs pos="0">
                <a:srgbClr val="FF0000"/>
              </a:gs>
              <a:gs pos="57000">
                <a:srgbClr val="85C2FF"/>
              </a:gs>
              <a:gs pos="72000">
                <a:srgbClr val="C4D6EB"/>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15" name="Rectangle 114"/>
          <p:cNvSpPr/>
          <p:nvPr/>
        </p:nvSpPr>
        <p:spPr>
          <a:xfrm>
            <a:off x="4348150" y="6969685"/>
            <a:ext cx="9974449" cy="4858826"/>
          </a:xfrm>
          <a:prstGeom prst="rect">
            <a:avLst/>
          </a:prstGeom>
          <a:solidFill>
            <a:schemeClr val="accent2">
              <a:lumMod val="40000"/>
              <a:lumOff val="60000"/>
              <a:alpha val="26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7200"/>
          </a:p>
        </p:txBody>
      </p:sp>
      <p:sp>
        <p:nvSpPr>
          <p:cNvPr id="84" name="TextBox 83"/>
          <p:cNvSpPr txBox="1"/>
          <p:nvPr/>
        </p:nvSpPr>
        <p:spPr>
          <a:xfrm>
            <a:off x="6310131" y="3972664"/>
            <a:ext cx="1735281"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smtClean="0"/>
              <a:t>区块链财富管理平台</a:t>
            </a:r>
            <a:endParaRPr lang="en-US" altLang="zh-CN" sz="2400" dirty="0"/>
          </a:p>
        </p:txBody>
      </p:sp>
      <p:sp>
        <p:nvSpPr>
          <p:cNvPr id="87" name="Right Arrow 86"/>
          <p:cNvSpPr/>
          <p:nvPr/>
        </p:nvSpPr>
        <p:spPr>
          <a:xfrm>
            <a:off x="4626766" y="10599699"/>
            <a:ext cx="15756274" cy="1409246"/>
          </a:xfrm>
          <a:prstGeom prst="rightArrow">
            <a:avLst/>
          </a:prstGeom>
          <a:gradFill flip="none" rotWithShape="1">
            <a:gsLst>
              <a:gs pos="0">
                <a:srgbClr val="660066"/>
              </a:gs>
              <a:gs pos="24000">
                <a:srgbClr val="85C2FF"/>
              </a:gs>
              <a:gs pos="71000">
                <a:srgbClr val="C4D6EB"/>
              </a:gs>
              <a:gs pos="100000">
                <a:srgbClr val="FFEBFA"/>
              </a:gs>
            </a:gsLst>
            <a:lin ang="10800000" scaled="1"/>
            <a:tileRect/>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7200"/>
          </a:p>
        </p:txBody>
      </p:sp>
      <p:sp>
        <p:nvSpPr>
          <p:cNvPr id="97" name="TextBox 96"/>
          <p:cNvSpPr txBox="1"/>
          <p:nvPr/>
        </p:nvSpPr>
        <p:spPr>
          <a:xfrm>
            <a:off x="4158130" y="12231987"/>
            <a:ext cx="15726780" cy="769441"/>
          </a:xfrm>
          <a:prstGeom prst="rect">
            <a:avLst/>
          </a:prstGeom>
          <a:noFill/>
        </p:spPr>
        <p:txBody>
          <a:bodyPr wrap="square" rtlCol="0">
            <a:spAutoFit/>
          </a:bodyPr>
          <a:lstStyle/>
          <a:p>
            <a:pPr algn="ctr"/>
            <a:r>
              <a:rPr lang="zh-CN" altLang="en-US" sz="4400" dirty="0" smtClean="0"/>
              <a:t>金融平台及区块链金融科技服务</a:t>
            </a:r>
            <a:r>
              <a:rPr lang="zh-CN" altLang="en-US" sz="4400" dirty="0"/>
              <a:t>基础构架</a:t>
            </a:r>
            <a:endParaRPr lang="en-CA" sz="4400" dirty="0"/>
          </a:p>
        </p:txBody>
      </p:sp>
      <p:sp>
        <p:nvSpPr>
          <p:cNvPr id="98" name="TextBox 97"/>
          <p:cNvSpPr txBox="1"/>
          <p:nvPr/>
        </p:nvSpPr>
        <p:spPr>
          <a:xfrm>
            <a:off x="8135346" y="3972664"/>
            <a:ext cx="190301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smtClean="0"/>
              <a:t>区块链地产按揭平台</a:t>
            </a:r>
            <a:endParaRPr lang="en-CA" sz="2400" dirty="0"/>
          </a:p>
        </p:txBody>
      </p:sp>
      <p:sp>
        <p:nvSpPr>
          <p:cNvPr id="99" name="Right Arrow 98"/>
          <p:cNvSpPr/>
          <p:nvPr/>
        </p:nvSpPr>
        <p:spPr>
          <a:xfrm>
            <a:off x="4626763" y="9501851"/>
            <a:ext cx="14153024" cy="1280947"/>
          </a:xfrm>
          <a:prstGeom prst="rightArrow">
            <a:avLst/>
          </a:prstGeom>
          <a:gradFill flip="none" rotWithShape="1">
            <a:gsLst>
              <a:gs pos="0">
                <a:srgbClr val="FFC000"/>
              </a:gs>
              <a:gs pos="32000">
                <a:srgbClr val="85C2FF"/>
              </a:gs>
              <a:gs pos="60000">
                <a:srgbClr val="C4D6EB"/>
              </a:gs>
              <a:gs pos="100000">
                <a:srgbClr val="FFEBFA"/>
              </a:gs>
            </a:gsLst>
            <a:lin ang="10800000" scaled="1"/>
            <a:tileRect/>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7200"/>
          </a:p>
        </p:txBody>
      </p:sp>
      <p:sp>
        <p:nvSpPr>
          <p:cNvPr id="100" name="TextBox 99"/>
          <p:cNvSpPr txBox="1"/>
          <p:nvPr/>
        </p:nvSpPr>
        <p:spPr>
          <a:xfrm>
            <a:off x="4158130" y="3972664"/>
            <a:ext cx="1993566"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smtClean="0"/>
              <a:t>保理／供应链金融平台</a:t>
            </a:r>
            <a:endParaRPr lang="en-US" altLang="zh-CN" sz="2400" dirty="0"/>
          </a:p>
        </p:txBody>
      </p:sp>
      <p:sp>
        <p:nvSpPr>
          <p:cNvPr id="101" name="TextBox 100"/>
          <p:cNvSpPr txBox="1"/>
          <p:nvPr/>
        </p:nvSpPr>
        <p:spPr>
          <a:xfrm>
            <a:off x="13927305" y="5544845"/>
            <a:ext cx="1533036" cy="1200329"/>
          </a:xfrm>
          <a:prstGeom prst="rect">
            <a:avLst/>
          </a:prstGeom>
          <a:noFill/>
        </p:spPr>
        <p:txBody>
          <a:bodyPr wrap="square" rtlCol="0">
            <a:spAutoFit/>
          </a:bodyPr>
          <a:lstStyle/>
          <a:p>
            <a:pPr algn="ctr"/>
            <a:r>
              <a:rPr lang="en-US" sz="7200" dirty="0"/>
              <a:t>…</a:t>
            </a:r>
            <a:endParaRPr lang="en-CA" sz="7200" dirty="0"/>
          </a:p>
        </p:txBody>
      </p:sp>
      <p:sp>
        <p:nvSpPr>
          <p:cNvPr id="102" name="TextBox 101"/>
          <p:cNvSpPr txBox="1"/>
          <p:nvPr/>
        </p:nvSpPr>
        <p:spPr>
          <a:xfrm>
            <a:off x="15138752" y="3972664"/>
            <a:ext cx="1599186"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zh-CN" altLang="en-US" sz="2400" dirty="0" smtClean="0">
                <a:solidFill>
                  <a:schemeClr val="bg1"/>
                </a:solidFill>
              </a:rPr>
              <a:t>金融业务专业引擎</a:t>
            </a:r>
            <a:endParaRPr lang="en-CA" sz="2400" dirty="0">
              <a:solidFill>
                <a:schemeClr val="bg1"/>
              </a:solidFill>
            </a:endParaRPr>
          </a:p>
        </p:txBody>
      </p:sp>
      <p:sp>
        <p:nvSpPr>
          <p:cNvPr id="103" name="TextBox 102"/>
          <p:cNvSpPr txBox="1"/>
          <p:nvPr/>
        </p:nvSpPr>
        <p:spPr>
          <a:xfrm>
            <a:off x="16761437" y="3972664"/>
            <a:ext cx="1613568"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400" dirty="0" smtClean="0">
                <a:solidFill>
                  <a:schemeClr val="bg1"/>
                </a:solidFill>
              </a:rPr>
              <a:t>数字资产交易中心</a:t>
            </a:r>
            <a:endParaRPr lang="en-CA" sz="2400" dirty="0">
              <a:solidFill>
                <a:schemeClr val="bg1"/>
              </a:solidFill>
            </a:endParaRPr>
          </a:p>
        </p:txBody>
      </p:sp>
      <p:sp>
        <p:nvSpPr>
          <p:cNvPr id="104" name="Right Arrow 103"/>
          <p:cNvSpPr/>
          <p:nvPr/>
        </p:nvSpPr>
        <p:spPr>
          <a:xfrm>
            <a:off x="4626764" y="8295470"/>
            <a:ext cx="12637250" cy="1425566"/>
          </a:xfrm>
          <a:prstGeom prst="rightArrow">
            <a:avLst/>
          </a:prstGeom>
          <a:gradFill flip="none" rotWithShape="1">
            <a:gsLst>
              <a:gs pos="0">
                <a:srgbClr val="00B050"/>
              </a:gs>
              <a:gs pos="31000">
                <a:srgbClr val="85C2FF"/>
              </a:gs>
              <a:gs pos="76000">
                <a:srgbClr val="C4D6EB"/>
              </a:gs>
              <a:gs pos="100000">
                <a:srgbClr val="FFEBFA"/>
              </a:gs>
            </a:gsLst>
            <a:lin ang="10800000" scaled="1"/>
            <a:tileRect/>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7200"/>
          </a:p>
        </p:txBody>
      </p:sp>
      <p:sp>
        <p:nvSpPr>
          <p:cNvPr id="105" name="Down Arrow 104"/>
          <p:cNvSpPr/>
          <p:nvPr/>
        </p:nvSpPr>
        <p:spPr>
          <a:xfrm flipV="1">
            <a:off x="17264012" y="5383198"/>
            <a:ext cx="760475" cy="5064771"/>
          </a:xfrm>
          <a:prstGeom prst="down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7200"/>
          </a:p>
        </p:txBody>
      </p:sp>
      <p:sp>
        <p:nvSpPr>
          <p:cNvPr id="106" name="Down Arrow 105"/>
          <p:cNvSpPr/>
          <p:nvPr/>
        </p:nvSpPr>
        <p:spPr>
          <a:xfrm flipV="1">
            <a:off x="19027309" y="5410326"/>
            <a:ext cx="759984" cy="6229223"/>
          </a:xfrm>
          <a:prstGeom prst="down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7200"/>
          </a:p>
        </p:txBody>
      </p:sp>
      <p:sp>
        <p:nvSpPr>
          <p:cNvPr id="107" name="TextBox 106"/>
          <p:cNvSpPr txBox="1"/>
          <p:nvPr/>
        </p:nvSpPr>
        <p:spPr>
          <a:xfrm>
            <a:off x="4611166" y="10966847"/>
            <a:ext cx="13105334" cy="523220"/>
          </a:xfrm>
          <a:prstGeom prst="rect">
            <a:avLst/>
          </a:prstGeom>
          <a:noFill/>
        </p:spPr>
        <p:txBody>
          <a:bodyPr wrap="square" rtlCol="0">
            <a:spAutoFit/>
          </a:bodyPr>
          <a:lstStyle/>
          <a:p>
            <a:r>
              <a:rPr lang="zh-CN" altLang="en-US" sz="2800" dirty="0" smtClean="0"/>
              <a:t>公共／专有区块链技术基础构架（共识节点集群</a:t>
            </a:r>
            <a:r>
              <a:rPr lang="zh-CN" altLang="en-US" sz="2800" dirty="0"/>
              <a:t>，</a:t>
            </a:r>
            <a:r>
              <a:rPr lang="zh-CN" altLang="en-US" sz="2800" dirty="0" smtClean="0"/>
              <a:t>虚拟机／容器，区块链浏览器）</a:t>
            </a:r>
            <a:endParaRPr lang="en-CA" sz="2800" dirty="0"/>
          </a:p>
        </p:txBody>
      </p:sp>
      <p:sp>
        <p:nvSpPr>
          <p:cNvPr id="108" name="Right Arrow 107"/>
          <p:cNvSpPr/>
          <p:nvPr/>
        </p:nvSpPr>
        <p:spPr>
          <a:xfrm>
            <a:off x="4616418" y="7107888"/>
            <a:ext cx="10943658" cy="1417264"/>
          </a:xfrm>
          <a:prstGeom prst="rightArrow">
            <a:avLst/>
          </a:prstGeom>
          <a:gradFill flip="none" rotWithShape="1">
            <a:gsLst>
              <a:gs pos="0">
                <a:srgbClr val="0070C0"/>
              </a:gs>
              <a:gs pos="35000">
                <a:srgbClr val="85C2FF"/>
              </a:gs>
              <a:gs pos="76000">
                <a:srgbClr val="C4D6EB"/>
              </a:gs>
              <a:gs pos="100000">
                <a:srgbClr val="FFEBFA"/>
              </a:gs>
            </a:gsLst>
            <a:lin ang="10800000" scaled="1"/>
            <a:tileRect/>
          </a:gra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7200"/>
          </a:p>
        </p:txBody>
      </p:sp>
      <p:sp>
        <p:nvSpPr>
          <p:cNvPr id="109" name="TextBox 108"/>
          <p:cNvSpPr txBox="1"/>
          <p:nvPr/>
        </p:nvSpPr>
        <p:spPr>
          <a:xfrm>
            <a:off x="4572865" y="7588201"/>
            <a:ext cx="8377960" cy="523220"/>
          </a:xfrm>
          <a:prstGeom prst="rect">
            <a:avLst/>
          </a:prstGeom>
          <a:noFill/>
        </p:spPr>
        <p:txBody>
          <a:bodyPr wrap="square" rtlCol="0">
            <a:spAutoFit/>
          </a:bodyPr>
          <a:lstStyle/>
          <a:p>
            <a:r>
              <a:rPr lang="zh-CN" altLang="en-US" sz="2800" dirty="0" smtClean="0"/>
              <a:t>区块链数据可视化看板，金融行业定制，资管仪表盘</a:t>
            </a:r>
            <a:endParaRPr lang="en-CA" sz="2800" dirty="0"/>
          </a:p>
        </p:txBody>
      </p:sp>
      <p:sp>
        <p:nvSpPr>
          <p:cNvPr id="110" name="TextBox 109"/>
          <p:cNvSpPr txBox="1"/>
          <p:nvPr/>
        </p:nvSpPr>
        <p:spPr>
          <a:xfrm>
            <a:off x="10196796" y="3972664"/>
            <a:ext cx="169051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smtClean="0"/>
              <a:t>区块链</a:t>
            </a:r>
            <a:endParaRPr lang="en-US" altLang="zh-CN" sz="2400" dirty="0" smtClean="0"/>
          </a:p>
          <a:p>
            <a:pPr algn="ctr"/>
            <a:r>
              <a:rPr lang="zh-CN" altLang="en-US" sz="2400" dirty="0" smtClean="0"/>
              <a:t>银行平台</a:t>
            </a:r>
            <a:endParaRPr lang="en-CA" sz="2400" dirty="0"/>
          </a:p>
        </p:txBody>
      </p:sp>
      <p:sp>
        <p:nvSpPr>
          <p:cNvPr id="111" name="TextBox 110"/>
          <p:cNvSpPr txBox="1"/>
          <p:nvPr/>
        </p:nvSpPr>
        <p:spPr>
          <a:xfrm>
            <a:off x="4611167" y="8715721"/>
            <a:ext cx="9847783" cy="523220"/>
          </a:xfrm>
          <a:prstGeom prst="rect">
            <a:avLst/>
          </a:prstGeom>
          <a:noFill/>
        </p:spPr>
        <p:txBody>
          <a:bodyPr wrap="square" rtlCol="0">
            <a:spAutoFit/>
          </a:bodyPr>
          <a:lstStyle/>
          <a:p>
            <a:r>
              <a:rPr lang="zh-CN" altLang="en-US" sz="2800" dirty="0" smtClean="0"/>
              <a:t>区块链分布式账本／金融逻辑／金融产品定价／风控／征信</a:t>
            </a:r>
            <a:endParaRPr lang="en-CA" sz="2800" dirty="0"/>
          </a:p>
        </p:txBody>
      </p:sp>
      <p:sp>
        <p:nvSpPr>
          <p:cNvPr id="112" name="TextBox 111"/>
          <p:cNvSpPr txBox="1"/>
          <p:nvPr/>
        </p:nvSpPr>
        <p:spPr>
          <a:xfrm>
            <a:off x="4611166" y="9890747"/>
            <a:ext cx="10114480" cy="523220"/>
          </a:xfrm>
          <a:prstGeom prst="rect">
            <a:avLst/>
          </a:prstGeom>
          <a:noFill/>
        </p:spPr>
        <p:txBody>
          <a:bodyPr wrap="square" rtlCol="0">
            <a:spAutoFit/>
          </a:bodyPr>
          <a:lstStyle/>
          <a:p>
            <a:r>
              <a:rPr lang="zh-CN" altLang="en-US" sz="2800" dirty="0" smtClean="0"/>
              <a:t>区块链金融数据</a:t>
            </a:r>
            <a:r>
              <a:rPr lang="zh-CN" altLang="en-US" sz="2800" dirty="0"/>
              <a:t>全生命</a:t>
            </a:r>
            <a:r>
              <a:rPr lang="zh-CN" altLang="en-US" sz="2800" dirty="0" smtClean="0"/>
              <a:t>周期</a:t>
            </a:r>
            <a:r>
              <a:rPr lang="zh-CN" altLang="en-US" sz="2800" smtClean="0"/>
              <a:t>／溯源存证管理平台／交易中心</a:t>
            </a:r>
            <a:endParaRPr lang="en-CA" sz="2800" dirty="0"/>
          </a:p>
        </p:txBody>
      </p:sp>
      <p:sp>
        <p:nvSpPr>
          <p:cNvPr id="113" name="TextBox 112"/>
          <p:cNvSpPr txBox="1"/>
          <p:nvPr/>
        </p:nvSpPr>
        <p:spPr>
          <a:xfrm>
            <a:off x="18464938" y="3972664"/>
            <a:ext cx="1918102"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smtClean="0">
                <a:solidFill>
                  <a:schemeClr val="bg1"/>
                </a:solidFill>
              </a:rPr>
              <a:t>区块链</a:t>
            </a:r>
            <a:endParaRPr lang="en-US" altLang="zh-CN" sz="2400" dirty="0" smtClean="0">
              <a:solidFill>
                <a:schemeClr val="bg1"/>
              </a:solidFill>
            </a:endParaRPr>
          </a:p>
          <a:p>
            <a:pPr algn="ctr"/>
            <a:r>
              <a:rPr lang="zh-CN" altLang="en-US" sz="2400" dirty="0" smtClean="0">
                <a:solidFill>
                  <a:schemeClr val="bg1"/>
                </a:solidFill>
              </a:rPr>
              <a:t>云服务</a:t>
            </a:r>
            <a:endParaRPr lang="en-CA" sz="2400" dirty="0">
              <a:solidFill>
                <a:schemeClr val="bg1"/>
              </a:solidFill>
            </a:endParaRPr>
          </a:p>
        </p:txBody>
      </p:sp>
      <p:sp>
        <p:nvSpPr>
          <p:cNvPr id="114" name="Down Arrow 113"/>
          <p:cNvSpPr/>
          <p:nvPr/>
        </p:nvSpPr>
        <p:spPr>
          <a:xfrm flipV="1">
            <a:off x="15863609" y="5331786"/>
            <a:ext cx="693723" cy="4000354"/>
          </a:xfrm>
          <a:prstGeom prst="down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7200"/>
          </a:p>
        </p:txBody>
      </p:sp>
      <p:sp>
        <p:nvSpPr>
          <p:cNvPr id="116" name="Rectangle 115"/>
          <p:cNvSpPr/>
          <p:nvPr/>
        </p:nvSpPr>
        <p:spPr>
          <a:xfrm>
            <a:off x="13919552" y="3952891"/>
            <a:ext cx="806094" cy="9628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a:t>
            </a:r>
            <a:endParaRPr lang="en-CA" sz="3200" dirty="0"/>
          </a:p>
        </p:txBody>
      </p:sp>
      <p:sp>
        <p:nvSpPr>
          <p:cNvPr id="117" name="TextBox 116"/>
          <p:cNvSpPr txBox="1"/>
          <p:nvPr/>
        </p:nvSpPr>
        <p:spPr>
          <a:xfrm>
            <a:off x="4283866" y="2392806"/>
            <a:ext cx="2920534"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smtClean="0"/>
              <a:t>区块链网贷平台</a:t>
            </a:r>
            <a:endParaRPr lang="en-CA" sz="2800" dirty="0"/>
          </a:p>
        </p:txBody>
      </p:sp>
      <p:sp>
        <p:nvSpPr>
          <p:cNvPr id="118" name="TextBox 117"/>
          <p:cNvSpPr txBox="1"/>
          <p:nvPr/>
        </p:nvSpPr>
        <p:spPr>
          <a:xfrm>
            <a:off x="10630382" y="2393505"/>
            <a:ext cx="3208553"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smtClean="0"/>
              <a:t>区块链价值积分网</a:t>
            </a:r>
            <a:endParaRPr lang="en-CA" sz="2800" dirty="0"/>
          </a:p>
        </p:txBody>
      </p:sp>
      <p:sp>
        <p:nvSpPr>
          <p:cNvPr id="119" name="TextBox 118"/>
          <p:cNvSpPr txBox="1"/>
          <p:nvPr/>
        </p:nvSpPr>
        <p:spPr>
          <a:xfrm>
            <a:off x="13883628" y="2393507"/>
            <a:ext cx="3380386"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a:t>客户需求精准开发</a:t>
            </a:r>
            <a:endParaRPr lang="en-CA" sz="2800" dirty="0"/>
          </a:p>
        </p:txBody>
      </p:sp>
      <p:sp>
        <p:nvSpPr>
          <p:cNvPr id="120" name="TextBox 119"/>
          <p:cNvSpPr txBox="1"/>
          <p:nvPr/>
        </p:nvSpPr>
        <p:spPr>
          <a:xfrm>
            <a:off x="7358281" y="2373732"/>
            <a:ext cx="3172964"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smtClean="0"/>
              <a:t>区块链保险平台</a:t>
            </a:r>
            <a:endParaRPr lang="en-CA" sz="2800" dirty="0"/>
          </a:p>
        </p:txBody>
      </p:sp>
      <p:sp>
        <p:nvSpPr>
          <p:cNvPr id="121" name="TextBox 120"/>
          <p:cNvSpPr txBox="1"/>
          <p:nvPr/>
        </p:nvSpPr>
        <p:spPr>
          <a:xfrm>
            <a:off x="17343130" y="2393505"/>
            <a:ext cx="197685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2800" dirty="0" smtClean="0"/>
              <a:t>数字货币</a:t>
            </a:r>
            <a:endParaRPr lang="en-CA" sz="2800" dirty="0"/>
          </a:p>
        </p:txBody>
      </p:sp>
      <p:sp>
        <p:nvSpPr>
          <p:cNvPr id="122" name="Rectangle 121"/>
          <p:cNvSpPr/>
          <p:nvPr/>
        </p:nvSpPr>
        <p:spPr>
          <a:xfrm>
            <a:off x="19392844" y="2393505"/>
            <a:ext cx="492066" cy="61555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a:t>…</a:t>
            </a:r>
            <a:endParaRPr lang="en-CA" sz="3200" dirty="0"/>
          </a:p>
        </p:txBody>
      </p:sp>
      <p:cxnSp>
        <p:nvCxnSpPr>
          <p:cNvPr id="123" name="Straight Connector 122"/>
          <p:cNvCxnSpPr>
            <a:stCxn id="124" idx="2"/>
            <a:endCxn id="123" idx="0"/>
          </p:cNvCxnSpPr>
          <p:nvPr/>
        </p:nvCxnSpPr>
        <p:spPr>
          <a:xfrm>
            <a:off x="6181493" y="2916725"/>
            <a:ext cx="8141106" cy="10361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4" name="Straight Connector 123"/>
          <p:cNvCxnSpPr>
            <a:endCxn id="123" idx="0"/>
          </p:cNvCxnSpPr>
          <p:nvPr/>
        </p:nvCxnSpPr>
        <p:spPr>
          <a:xfrm>
            <a:off x="9301103" y="2916725"/>
            <a:ext cx="5021496" cy="10361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5" name="Straight Connector 124"/>
          <p:cNvCxnSpPr>
            <a:stCxn id="125" idx="2"/>
            <a:endCxn id="123" idx="0"/>
          </p:cNvCxnSpPr>
          <p:nvPr/>
        </p:nvCxnSpPr>
        <p:spPr>
          <a:xfrm>
            <a:off x="12399691" y="2916725"/>
            <a:ext cx="1922908" cy="10361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Connector 125"/>
          <p:cNvCxnSpPr>
            <a:stCxn id="126" idx="2"/>
            <a:endCxn id="123" idx="0"/>
          </p:cNvCxnSpPr>
          <p:nvPr/>
        </p:nvCxnSpPr>
        <p:spPr>
          <a:xfrm flipH="1">
            <a:off x="14322599" y="2916727"/>
            <a:ext cx="1251222" cy="1036164"/>
          </a:xfrm>
          <a:prstGeom prst="line">
            <a:avLst/>
          </a:prstGeom>
        </p:spPr>
        <p:style>
          <a:lnRef idx="2">
            <a:schemeClr val="accent2"/>
          </a:lnRef>
          <a:fillRef idx="0">
            <a:schemeClr val="accent2"/>
          </a:fillRef>
          <a:effectRef idx="1">
            <a:schemeClr val="accent2"/>
          </a:effectRef>
          <a:fontRef idx="minor">
            <a:schemeClr val="tx1"/>
          </a:fontRef>
        </p:style>
      </p:cxnSp>
      <p:sp>
        <p:nvSpPr>
          <p:cNvPr id="128" name="TextBox 127"/>
          <p:cNvSpPr txBox="1"/>
          <p:nvPr/>
        </p:nvSpPr>
        <p:spPr>
          <a:xfrm>
            <a:off x="3438187" y="7173549"/>
            <a:ext cx="738664" cy="4316518"/>
          </a:xfrm>
          <a:prstGeom prst="rect">
            <a:avLst/>
          </a:prstGeom>
          <a:noFill/>
        </p:spPr>
        <p:txBody>
          <a:bodyPr vert="eaVert" wrap="square" rtlCol="0">
            <a:spAutoFit/>
          </a:bodyPr>
          <a:lstStyle/>
          <a:p>
            <a:r>
              <a:rPr lang="zh-CN" altLang="en-US" b="1" dirty="0"/>
              <a:t>垂直业务系统方案</a:t>
            </a:r>
            <a:endParaRPr lang="en-CA" b="1" dirty="0"/>
          </a:p>
        </p:txBody>
      </p:sp>
      <p:sp>
        <p:nvSpPr>
          <p:cNvPr id="129" name="TextBox 128"/>
          <p:cNvSpPr txBox="1"/>
          <p:nvPr/>
        </p:nvSpPr>
        <p:spPr>
          <a:xfrm>
            <a:off x="20406158" y="5331786"/>
            <a:ext cx="677108" cy="6690534"/>
          </a:xfrm>
          <a:prstGeom prst="rect">
            <a:avLst/>
          </a:prstGeom>
          <a:noFill/>
        </p:spPr>
        <p:txBody>
          <a:bodyPr vert="eaVert" wrap="square" rtlCol="0">
            <a:spAutoFit/>
          </a:bodyPr>
          <a:lstStyle/>
          <a:p>
            <a:r>
              <a:rPr lang="zh-CN" altLang="en-US" sz="3200" b="1" dirty="0"/>
              <a:t>平台提供的</a:t>
            </a:r>
            <a:r>
              <a:rPr lang="zh-CN" altLang="en-US" sz="3200" b="1" dirty="0" smtClean="0"/>
              <a:t>核心区块链技术</a:t>
            </a:r>
            <a:r>
              <a:rPr lang="zh-CN" altLang="en-US" sz="3200" b="1" dirty="0"/>
              <a:t>公共服务</a:t>
            </a:r>
            <a:endParaRPr lang="en-CA" sz="3200" b="1" dirty="0"/>
          </a:p>
        </p:txBody>
      </p:sp>
      <p:sp>
        <p:nvSpPr>
          <p:cNvPr id="130" name="TextBox 129"/>
          <p:cNvSpPr txBox="1"/>
          <p:nvPr/>
        </p:nvSpPr>
        <p:spPr>
          <a:xfrm>
            <a:off x="12045743" y="3972664"/>
            <a:ext cx="1667256"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zh-CN" altLang="en-US" sz="2400" dirty="0"/>
              <a:t>综合</a:t>
            </a:r>
            <a:r>
              <a:rPr lang="zh-CN" altLang="en-US" sz="2400" dirty="0" smtClean="0"/>
              <a:t>监管预警</a:t>
            </a:r>
            <a:r>
              <a:rPr lang="zh-CN" altLang="en-US" sz="2400" dirty="0"/>
              <a:t>系统</a:t>
            </a:r>
            <a:endParaRPr lang="en-US" altLang="zh-CN" sz="2400" dirty="0"/>
          </a:p>
        </p:txBody>
      </p:sp>
      <p:sp>
        <p:nvSpPr>
          <p:cNvPr id="131" name="TextBox 130"/>
          <p:cNvSpPr txBox="1"/>
          <p:nvPr/>
        </p:nvSpPr>
        <p:spPr>
          <a:xfrm>
            <a:off x="15876056" y="4863083"/>
            <a:ext cx="4288353" cy="584775"/>
          </a:xfrm>
          <a:prstGeom prst="rect">
            <a:avLst/>
          </a:prstGeom>
          <a:noFill/>
        </p:spPr>
        <p:txBody>
          <a:bodyPr wrap="none" rtlCol="0">
            <a:spAutoFit/>
          </a:bodyPr>
          <a:lstStyle/>
          <a:p>
            <a:r>
              <a:rPr lang="zh-CN" altLang="en-US" sz="3200" dirty="0"/>
              <a:t>（</a:t>
            </a:r>
            <a:r>
              <a:rPr lang="zh-CN" altLang="en-US" sz="3200" dirty="0" smtClean="0"/>
              <a:t>公有／行业联盟链）</a:t>
            </a:r>
            <a:endParaRPr lang="en-US" sz="3200" dirty="0"/>
          </a:p>
        </p:txBody>
      </p:sp>
      <p:sp>
        <p:nvSpPr>
          <p:cNvPr id="132" name="TextBox 131"/>
          <p:cNvSpPr txBox="1"/>
          <p:nvPr/>
        </p:nvSpPr>
        <p:spPr>
          <a:xfrm>
            <a:off x="6427566" y="4897062"/>
            <a:ext cx="5109091" cy="584775"/>
          </a:xfrm>
          <a:prstGeom prst="rect">
            <a:avLst/>
          </a:prstGeom>
          <a:noFill/>
        </p:spPr>
        <p:txBody>
          <a:bodyPr wrap="none" rtlCol="0">
            <a:spAutoFit/>
          </a:bodyPr>
          <a:lstStyle/>
          <a:p>
            <a:r>
              <a:rPr lang="zh-CN" altLang="en-US" sz="3200" dirty="0"/>
              <a:t>（</a:t>
            </a:r>
            <a:r>
              <a:rPr lang="zh-CN" altLang="en-US" sz="3200" dirty="0" smtClean="0"/>
              <a:t>私有</a:t>
            </a:r>
            <a:r>
              <a:rPr lang="zh-CN" altLang="en-US" sz="3200" smtClean="0"/>
              <a:t>／核心企业联盟链</a:t>
            </a:r>
            <a:r>
              <a:rPr lang="zh-CN" altLang="en-US" sz="3200" dirty="0" smtClean="0"/>
              <a:t>）</a:t>
            </a:r>
            <a:endParaRPr lang="en-US" sz="3200" dirty="0"/>
          </a:p>
        </p:txBody>
      </p:sp>
      <p:sp>
        <p:nvSpPr>
          <p:cNvPr id="133" name="TextBox 132"/>
          <p:cNvSpPr txBox="1"/>
          <p:nvPr/>
        </p:nvSpPr>
        <p:spPr>
          <a:xfrm>
            <a:off x="1877533" y="643623"/>
            <a:ext cx="18348571" cy="923312"/>
          </a:xfrm>
          <a:prstGeom prst="rect">
            <a:avLst/>
          </a:prstGeom>
          <a:noFill/>
        </p:spPr>
        <p:txBody>
          <a:bodyPr wrap="square" lIns="91422" tIns="45711" rIns="91422" bIns="45711" rtlCol="0">
            <a:spAutoFit/>
          </a:bodyPr>
          <a:lstStyle/>
          <a:p>
            <a:r>
              <a:rPr lang="zh-CN" altLang="en-US" sz="5400" b="1" dirty="0" smtClean="0">
                <a:solidFill>
                  <a:schemeClr val="tx2"/>
                </a:solidFill>
                <a:latin typeface="微软雅黑" panose="020B0503020204020204" pitchFamily="34" charset="-122"/>
                <a:cs typeface="Aparajita" panose="020B0604020202020204" pitchFamily="34" charset="0"/>
              </a:rPr>
              <a:t>企业级区块链技术构架 </a:t>
            </a:r>
            <a:r>
              <a:rPr lang="mr-IN" altLang="zh-CN" sz="5400" b="1" dirty="0" smtClean="0">
                <a:solidFill>
                  <a:schemeClr val="tx2"/>
                </a:solidFill>
                <a:latin typeface="微软雅黑" panose="020B0503020204020204" pitchFamily="34" charset="-122"/>
                <a:cs typeface="Aparajita" panose="020B0604020202020204" pitchFamily="34" charset="0"/>
              </a:rPr>
              <a:t>–</a:t>
            </a:r>
            <a:r>
              <a:rPr lang="zh-CN" altLang="en-US" sz="5400" b="1" dirty="0" smtClean="0">
                <a:solidFill>
                  <a:schemeClr val="tx2"/>
                </a:solidFill>
                <a:latin typeface="微软雅黑" panose="020B0503020204020204" pitchFamily="34" charset="-122"/>
                <a:cs typeface="Aparajita" panose="020B0604020202020204" pitchFamily="34" charset="0"/>
              </a:rPr>
              <a:t> 金融科技平台</a:t>
            </a:r>
            <a:r>
              <a:rPr lang="zh-CN" altLang="en-US" sz="4800" b="1" dirty="0" smtClean="0">
                <a:solidFill>
                  <a:schemeClr val="tx2"/>
                </a:solidFill>
                <a:latin typeface="微软雅黑" panose="020B0503020204020204" pitchFamily="34" charset="-122"/>
                <a:cs typeface="Aparajita" panose="020B0604020202020204" pitchFamily="34" charset="0"/>
              </a:rPr>
              <a:t>（应用视图）</a:t>
            </a:r>
            <a:endParaRPr lang="id-ID" sz="4800" b="1" dirty="0">
              <a:solidFill>
                <a:schemeClr val="tx2"/>
              </a:solidFill>
              <a:latin typeface="微软雅黑" panose="020B0503020204020204" pitchFamily="34" charset="-122"/>
              <a:cs typeface="Aparajita" panose="020B0604020202020204" pitchFamily="34" charset="0"/>
            </a:endParaRPr>
          </a:p>
        </p:txBody>
      </p:sp>
      <p:cxnSp>
        <p:nvCxnSpPr>
          <p:cNvPr id="880" name="Straight Connector 879"/>
          <p:cNvCxnSpPr>
            <a:endCxn id="116" idx="0"/>
          </p:cNvCxnSpPr>
          <p:nvPr/>
        </p:nvCxnSpPr>
        <p:spPr>
          <a:xfrm flipH="1">
            <a:off x="14322599" y="2880084"/>
            <a:ext cx="4142340" cy="1072807"/>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07141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ounded Rectangle 130"/>
          <p:cNvSpPr/>
          <p:nvPr/>
        </p:nvSpPr>
        <p:spPr>
          <a:xfrm>
            <a:off x="7524842" y="3179932"/>
            <a:ext cx="11174898" cy="3511540"/>
          </a:xfrm>
          <a:prstGeom prst="roundRect">
            <a:avLst>
              <a:gd name="adj" fmla="val 3497"/>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CA" sz="3600"/>
          </a:p>
        </p:txBody>
      </p:sp>
      <p:sp>
        <p:nvSpPr>
          <p:cNvPr id="111" name="Rounded Rectangle 110"/>
          <p:cNvSpPr/>
          <p:nvPr/>
        </p:nvSpPr>
        <p:spPr>
          <a:xfrm>
            <a:off x="7530491" y="7127558"/>
            <a:ext cx="11169252" cy="4910596"/>
          </a:xfrm>
          <a:prstGeom prst="roundRect">
            <a:avLst>
              <a:gd name="adj" fmla="val 3497"/>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CA" sz="3600"/>
          </a:p>
        </p:txBody>
      </p:sp>
      <p:sp>
        <p:nvSpPr>
          <p:cNvPr id="128" name="Rounded Rectangle 127"/>
          <p:cNvSpPr/>
          <p:nvPr/>
        </p:nvSpPr>
        <p:spPr>
          <a:xfrm>
            <a:off x="7801724" y="10617119"/>
            <a:ext cx="8392438" cy="112923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CA" sz="3600"/>
          </a:p>
        </p:txBody>
      </p:sp>
      <p:sp>
        <p:nvSpPr>
          <p:cNvPr id="113" name="Rounded Rectangle 112"/>
          <p:cNvSpPr/>
          <p:nvPr/>
        </p:nvSpPr>
        <p:spPr>
          <a:xfrm>
            <a:off x="7829695" y="5026515"/>
            <a:ext cx="10591112" cy="89546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CA" sz="3600"/>
          </a:p>
        </p:txBody>
      </p:sp>
      <p:sp>
        <p:nvSpPr>
          <p:cNvPr id="10" name="Заголовок 1"/>
          <p:cNvSpPr txBox="1">
            <a:spLocks/>
          </p:cNvSpPr>
          <p:nvPr/>
        </p:nvSpPr>
        <p:spPr>
          <a:xfrm>
            <a:off x="3545694" y="393866"/>
            <a:ext cx="19295256" cy="1439124"/>
          </a:xfrm>
          <a:prstGeom prst="rect">
            <a:avLst/>
          </a:prstGeom>
        </p:spPr>
        <p:txBody>
          <a:bodyPr vert="horz" lIns="182880" tIns="91440" rIns="182880" bIns="9144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6400" b="1" dirty="0" smtClean="0">
                <a:latin typeface="Futura Md BT" pitchFamily="34" charset="0"/>
              </a:rPr>
              <a:t>区块链金融科技平台功能</a:t>
            </a:r>
            <a:r>
              <a:rPr lang="zh-CN" altLang="en-US" sz="6400" b="1" dirty="0">
                <a:latin typeface="Futura Md BT" pitchFamily="34" charset="0"/>
              </a:rPr>
              <a:t>系统构架：</a:t>
            </a:r>
            <a:r>
              <a:rPr lang="en-US" altLang="zh-CN" sz="4800" dirty="0">
                <a:latin typeface="Arial" charset="0"/>
                <a:ea typeface="Arial" charset="0"/>
                <a:cs typeface="Arial" charset="0"/>
              </a:rPr>
              <a:t>Functional</a:t>
            </a:r>
            <a:r>
              <a:rPr lang="zh-CN" altLang="en-US" sz="4800" dirty="0">
                <a:latin typeface="Arial" charset="0"/>
                <a:ea typeface="Arial" charset="0"/>
                <a:cs typeface="Arial" charset="0"/>
              </a:rPr>
              <a:t> </a:t>
            </a:r>
            <a:r>
              <a:rPr lang="en-US" altLang="zh-CN" sz="4800" dirty="0" smtClean="0">
                <a:latin typeface="Arial" charset="0"/>
                <a:ea typeface="Arial" charset="0"/>
                <a:cs typeface="Arial" charset="0"/>
              </a:rPr>
              <a:t>Architecture</a:t>
            </a:r>
            <a:r>
              <a:rPr lang="zh-CN" altLang="en-US" sz="4800" dirty="0">
                <a:latin typeface="Arial" charset="0"/>
                <a:ea typeface="Arial" charset="0"/>
                <a:cs typeface="Arial" charset="0"/>
              </a:rPr>
              <a:t> </a:t>
            </a:r>
            <a:r>
              <a:rPr lang="en-US" altLang="zh-CN" sz="4800" dirty="0" smtClean="0">
                <a:latin typeface="Arial" charset="0"/>
                <a:ea typeface="Arial" charset="0"/>
                <a:cs typeface="Arial" charset="0"/>
              </a:rPr>
              <a:t>View</a:t>
            </a:r>
            <a:endParaRPr lang="en-US" sz="4800" dirty="0">
              <a:latin typeface="Arial" charset="0"/>
              <a:ea typeface="Arial" charset="0"/>
              <a:cs typeface="Arial" charset="0"/>
            </a:endParaRPr>
          </a:p>
        </p:txBody>
      </p:sp>
      <p:sp>
        <p:nvSpPr>
          <p:cNvPr id="19" name="Rounded Rectangle 18"/>
          <p:cNvSpPr/>
          <p:nvPr/>
        </p:nvSpPr>
        <p:spPr>
          <a:xfrm>
            <a:off x="7840661" y="3352799"/>
            <a:ext cx="10591112" cy="147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CA" sz="3600"/>
          </a:p>
        </p:txBody>
      </p:sp>
      <p:sp>
        <p:nvSpPr>
          <p:cNvPr id="20" name="Rounded Rectangle 19"/>
          <p:cNvSpPr/>
          <p:nvPr/>
        </p:nvSpPr>
        <p:spPr>
          <a:xfrm>
            <a:off x="7856023" y="7315200"/>
            <a:ext cx="10591112" cy="14528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CA" sz="3600"/>
          </a:p>
        </p:txBody>
      </p:sp>
      <p:sp>
        <p:nvSpPr>
          <p:cNvPr id="30" name="Rounded Rectangle 29"/>
          <p:cNvSpPr/>
          <p:nvPr/>
        </p:nvSpPr>
        <p:spPr>
          <a:xfrm>
            <a:off x="7840661" y="8943434"/>
            <a:ext cx="10591112" cy="14409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CA" sz="3600"/>
          </a:p>
        </p:txBody>
      </p:sp>
      <p:sp>
        <p:nvSpPr>
          <p:cNvPr id="31" name="Rounded Rectangle 30"/>
          <p:cNvSpPr/>
          <p:nvPr/>
        </p:nvSpPr>
        <p:spPr>
          <a:xfrm>
            <a:off x="10580079" y="9067719"/>
            <a:ext cx="2472272" cy="116101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32" name="Rounded Rectangle 31"/>
          <p:cNvSpPr/>
          <p:nvPr/>
        </p:nvSpPr>
        <p:spPr>
          <a:xfrm>
            <a:off x="13304138" y="9077632"/>
            <a:ext cx="1956578" cy="114416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33" name="TextBox 36"/>
          <p:cNvSpPr txBox="1"/>
          <p:nvPr/>
        </p:nvSpPr>
        <p:spPr>
          <a:xfrm>
            <a:off x="13304137" y="9203359"/>
            <a:ext cx="1939184"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智能合约</a:t>
            </a:r>
            <a:endParaRPr lang="en-US" altLang="zh-CN" sz="2400" dirty="0" smtClean="0">
              <a:solidFill>
                <a:schemeClr val="bg1"/>
              </a:solidFill>
            </a:endParaRPr>
          </a:p>
          <a:p>
            <a:pPr algn="ctr"/>
            <a:r>
              <a:rPr lang="zh-CN" altLang="en-US" sz="2400" dirty="0" smtClean="0">
                <a:solidFill>
                  <a:schemeClr val="bg1"/>
                </a:solidFill>
              </a:rPr>
              <a:t>引擎（</a:t>
            </a:r>
            <a:r>
              <a:rPr lang="en-US" altLang="zh-CN" sz="2400" dirty="0" smtClean="0">
                <a:solidFill>
                  <a:schemeClr val="bg1"/>
                </a:solidFill>
              </a:rPr>
              <a:t>VM</a:t>
            </a:r>
            <a:r>
              <a:rPr lang="zh-CN" altLang="en-US" sz="2400" dirty="0" smtClean="0">
                <a:solidFill>
                  <a:schemeClr val="bg1"/>
                </a:solidFill>
              </a:rPr>
              <a:t>）</a:t>
            </a:r>
            <a:endParaRPr lang="en-CA" sz="2400" dirty="0">
              <a:solidFill>
                <a:schemeClr val="bg1"/>
              </a:solidFill>
            </a:endParaRPr>
          </a:p>
        </p:txBody>
      </p:sp>
      <p:sp>
        <p:nvSpPr>
          <p:cNvPr id="39" name="Rounded Rectangle 38"/>
          <p:cNvSpPr/>
          <p:nvPr/>
        </p:nvSpPr>
        <p:spPr>
          <a:xfrm>
            <a:off x="15707713" y="7429908"/>
            <a:ext cx="2482944" cy="1953324"/>
          </a:xfrm>
          <a:prstGeom prst="roundRect">
            <a:avLst>
              <a:gd name="adj" fmla="val 8338"/>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40" name="TextBox 50"/>
          <p:cNvSpPr txBox="1"/>
          <p:nvPr/>
        </p:nvSpPr>
        <p:spPr>
          <a:xfrm>
            <a:off x="15813929" y="7548865"/>
            <a:ext cx="2409540" cy="16927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600" dirty="0" smtClean="0">
                <a:solidFill>
                  <a:schemeClr val="bg1"/>
                </a:solidFill>
              </a:rPr>
              <a:t>用户管理</a:t>
            </a:r>
            <a:endParaRPr lang="en-US" altLang="zh-CN" sz="2600" dirty="0" smtClean="0">
              <a:solidFill>
                <a:schemeClr val="bg1"/>
              </a:solidFill>
            </a:endParaRPr>
          </a:p>
          <a:p>
            <a:pPr algn="ctr"/>
            <a:r>
              <a:rPr lang="zh-CN" altLang="en-US" sz="2600" dirty="0" smtClean="0">
                <a:solidFill>
                  <a:schemeClr val="bg1"/>
                </a:solidFill>
              </a:rPr>
              <a:t>监管合规</a:t>
            </a:r>
            <a:endParaRPr lang="en-US" altLang="zh-CN" sz="2600" dirty="0" smtClean="0">
              <a:solidFill>
                <a:schemeClr val="bg1"/>
              </a:solidFill>
            </a:endParaRPr>
          </a:p>
          <a:p>
            <a:pPr algn="ctr"/>
            <a:r>
              <a:rPr lang="zh-CN" altLang="en-US" sz="2600" dirty="0" smtClean="0">
                <a:solidFill>
                  <a:schemeClr val="bg1"/>
                </a:solidFill>
              </a:rPr>
              <a:t>反洗钱／</a:t>
            </a:r>
            <a:r>
              <a:rPr lang="en-US" altLang="zh-CN" sz="2600" dirty="0" smtClean="0">
                <a:solidFill>
                  <a:schemeClr val="bg1"/>
                </a:solidFill>
              </a:rPr>
              <a:t>KYC</a:t>
            </a:r>
          </a:p>
          <a:p>
            <a:pPr algn="ctr"/>
            <a:r>
              <a:rPr lang="zh-CN" altLang="en-US" sz="2600" dirty="0" smtClean="0">
                <a:solidFill>
                  <a:schemeClr val="bg1"/>
                </a:solidFill>
              </a:rPr>
              <a:t>资产交易中心</a:t>
            </a:r>
            <a:endParaRPr lang="en-CA" sz="2600" dirty="0">
              <a:solidFill>
                <a:schemeClr val="bg1"/>
              </a:solidFill>
            </a:endParaRPr>
          </a:p>
        </p:txBody>
      </p:sp>
      <p:sp>
        <p:nvSpPr>
          <p:cNvPr id="43" name="Rounded Rectangle 42"/>
          <p:cNvSpPr/>
          <p:nvPr/>
        </p:nvSpPr>
        <p:spPr>
          <a:xfrm>
            <a:off x="18919742" y="3162061"/>
            <a:ext cx="757942" cy="891013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sz="7200"/>
          </a:p>
        </p:txBody>
      </p:sp>
      <p:sp>
        <p:nvSpPr>
          <p:cNvPr id="44" name="Rounded Rectangle 43"/>
          <p:cNvSpPr/>
          <p:nvPr/>
        </p:nvSpPr>
        <p:spPr>
          <a:xfrm>
            <a:off x="19746725" y="3162061"/>
            <a:ext cx="766586" cy="891013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sz="7200"/>
          </a:p>
        </p:txBody>
      </p:sp>
      <p:sp>
        <p:nvSpPr>
          <p:cNvPr id="45" name="Rounded Rectangle 44"/>
          <p:cNvSpPr/>
          <p:nvPr/>
        </p:nvSpPr>
        <p:spPr>
          <a:xfrm>
            <a:off x="5649461" y="1981200"/>
            <a:ext cx="14731204" cy="8434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CA" sz="7200">
              <a:solidFill>
                <a:schemeClr val="bg1"/>
              </a:solidFill>
            </a:endParaRPr>
          </a:p>
        </p:txBody>
      </p:sp>
      <p:sp>
        <p:nvSpPr>
          <p:cNvPr id="46" name="TextBox 45"/>
          <p:cNvSpPr txBox="1"/>
          <p:nvPr/>
        </p:nvSpPr>
        <p:spPr>
          <a:xfrm>
            <a:off x="5455029" y="2125572"/>
            <a:ext cx="359601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i="1" dirty="0">
                <a:solidFill>
                  <a:schemeClr val="bg1"/>
                </a:solidFill>
              </a:rPr>
              <a:t>用户</a:t>
            </a:r>
            <a:r>
              <a:rPr lang="en-US" altLang="zh-CN" sz="2800" i="1" dirty="0">
                <a:solidFill>
                  <a:schemeClr val="bg1"/>
                </a:solidFill>
              </a:rPr>
              <a:t>/</a:t>
            </a:r>
            <a:r>
              <a:rPr lang="zh-CN" altLang="en-US" sz="2800" i="1" dirty="0">
                <a:solidFill>
                  <a:schemeClr val="bg1"/>
                </a:solidFill>
              </a:rPr>
              <a:t>客户端访问层</a:t>
            </a:r>
            <a:endParaRPr lang="en-CA" sz="2800" i="1" dirty="0">
              <a:solidFill>
                <a:schemeClr val="bg1"/>
              </a:solidFill>
            </a:endParaRPr>
          </a:p>
        </p:txBody>
      </p:sp>
      <p:sp>
        <p:nvSpPr>
          <p:cNvPr id="51" name="Rounded Rectangle 50"/>
          <p:cNvSpPr/>
          <p:nvPr/>
        </p:nvSpPr>
        <p:spPr>
          <a:xfrm>
            <a:off x="6615578" y="3168531"/>
            <a:ext cx="709562" cy="89101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sz="7200"/>
          </a:p>
        </p:txBody>
      </p:sp>
      <p:sp>
        <p:nvSpPr>
          <p:cNvPr id="52" name="Rounded Rectangle 51"/>
          <p:cNvSpPr/>
          <p:nvPr/>
        </p:nvSpPr>
        <p:spPr>
          <a:xfrm>
            <a:off x="8084866" y="9087544"/>
            <a:ext cx="2083102" cy="114416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53" name="TextBox 36"/>
          <p:cNvSpPr txBox="1"/>
          <p:nvPr/>
        </p:nvSpPr>
        <p:spPr>
          <a:xfrm>
            <a:off x="10542768" y="9203359"/>
            <a:ext cx="2495214"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标准化及非标准化数据处理引擎</a:t>
            </a:r>
            <a:endParaRPr lang="en-CA" sz="2400" dirty="0">
              <a:solidFill>
                <a:schemeClr val="bg1"/>
              </a:solidFill>
            </a:endParaRPr>
          </a:p>
        </p:txBody>
      </p:sp>
      <p:sp>
        <p:nvSpPr>
          <p:cNvPr id="56" name="Rounded Rectangle 55"/>
          <p:cNvSpPr/>
          <p:nvPr/>
        </p:nvSpPr>
        <p:spPr>
          <a:xfrm>
            <a:off x="5649460" y="3162061"/>
            <a:ext cx="853102" cy="893261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sz="7200"/>
          </a:p>
        </p:txBody>
      </p:sp>
      <p:cxnSp>
        <p:nvCxnSpPr>
          <p:cNvPr id="57" name="Straight Arrow Connector 56"/>
          <p:cNvCxnSpPr/>
          <p:nvPr/>
        </p:nvCxnSpPr>
        <p:spPr>
          <a:xfrm>
            <a:off x="5550140" y="5095302"/>
            <a:ext cx="1957954" cy="0"/>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5550140" y="9022606"/>
            <a:ext cx="1957954" cy="0"/>
          </a:xfrm>
          <a:prstGeom prst="straightConnector1">
            <a:avLst/>
          </a:prstGeom>
          <a:ln w="41275">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18081036" y="9738493"/>
            <a:ext cx="1867106" cy="8454"/>
          </a:xfrm>
          <a:prstGeom prst="straightConnector1">
            <a:avLst/>
          </a:prstGeom>
          <a:ln w="41275">
            <a:solidFill>
              <a:srgbClr val="445469"/>
            </a:solidFill>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H="1">
            <a:off x="16411450" y="10749264"/>
            <a:ext cx="3441046" cy="0"/>
          </a:xfrm>
          <a:prstGeom prst="straightConnector1">
            <a:avLst/>
          </a:prstGeom>
          <a:ln w="41275">
            <a:solidFill>
              <a:srgbClr val="445469"/>
            </a:solidFill>
            <a:tailEnd type="arrow"/>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flipV="1">
            <a:off x="10542551" y="2824673"/>
            <a:ext cx="37528" cy="7681998"/>
          </a:xfrm>
          <a:prstGeom prst="straightConnector1">
            <a:avLst/>
          </a:prstGeom>
          <a:ln w="41275">
            <a:tailEnd type="arrow"/>
          </a:ln>
        </p:spPr>
        <p:style>
          <a:lnRef idx="2">
            <a:schemeClr val="accent6"/>
          </a:lnRef>
          <a:fillRef idx="0">
            <a:schemeClr val="accent6"/>
          </a:fillRef>
          <a:effectRef idx="1">
            <a:schemeClr val="accent6"/>
          </a:effectRef>
          <a:fontRef idx="minor">
            <a:schemeClr val="tx1"/>
          </a:fontRef>
        </p:style>
      </p:cxnSp>
      <p:cxnSp>
        <p:nvCxnSpPr>
          <p:cNvPr id="64" name="Straight Arrow Connector 63"/>
          <p:cNvCxnSpPr/>
          <p:nvPr/>
        </p:nvCxnSpPr>
        <p:spPr>
          <a:xfrm flipV="1">
            <a:off x="15813934" y="2819222"/>
            <a:ext cx="116644" cy="7558782"/>
          </a:xfrm>
          <a:prstGeom prst="straightConnector1">
            <a:avLst/>
          </a:prstGeom>
          <a:ln w="41275">
            <a:tailEnd type="arrow"/>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6711958" y="5238589"/>
            <a:ext cx="553998" cy="2305756"/>
          </a:xfrm>
          <a:prstGeom prst="rect">
            <a:avLst/>
          </a:prstGeom>
          <a:noFill/>
        </p:spPr>
        <p:txBody>
          <a:bodyPr vert="eaVert" wrap="square" rtlCol="0">
            <a:spAutoFit/>
          </a:bodyPr>
          <a:lstStyle/>
          <a:p>
            <a:r>
              <a:rPr lang="zh-CN" altLang="en-US" sz="2400" smtClean="0"/>
              <a:t>区块链数据</a:t>
            </a:r>
            <a:r>
              <a:rPr lang="zh-CN" altLang="en-US" sz="2400" dirty="0"/>
              <a:t>消化</a:t>
            </a:r>
            <a:endParaRPr lang="en-CA" sz="2400" dirty="0"/>
          </a:p>
        </p:txBody>
      </p:sp>
      <p:sp>
        <p:nvSpPr>
          <p:cNvPr id="67" name="TextBox 66"/>
          <p:cNvSpPr txBox="1"/>
          <p:nvPr/>
        </p:nvSpPr>
        <p:spPr>
          <a:xfrm>
            <a:off x="6711958" y="3248314"/>
            <a:ext cx="553998" cy="1856016"/>
          </a:xfrm>
          <a:prstGeom prst="rect">
            <a:avLst/>
          </a:prstGeom>
          <a:noFill/>
        </p:spPr>
        <p:txBody>
          <a:bodyPr vert="eaVert" wrap="square" rtlCol="0">
            <a:spAutoFit/>
          </a:bodyPr>
          <a:lstStyle/>
          <a:p>
            <a:r>
              <a:rPr lang="zh-CN" altLang="en-US" sz="2400" smtClean="0"/>
              <a:t>标准化数据</a:t>
            </a:r>
            <a:endParaRPr lang="en-CA" sz="2400" dirty="0"/>
          </a:p>
        </p:txBody>
      </p:sp>
      <p:sp>
        <p:nvSpPr>
          <p:cNvPr id="68" name="TextBox 67"/>
          <p:cNvSpPr txBox="1"/>
          <p:nvPr/>
        </p:nvSpPr>
        <p:spPr>
          <a:xfrm>
            <a:off x="6711958" y="10006683"/>
            <a:ext cx="553998" cy="2010888"/>
          </a:xfrm>
          <a:prstGeom prst="rect">
            <a:avLst/>
          </a:prstGeom>
          <a:noFill/>
        </p:spPr>
        <p:txBody>
          <a:bodyPr vert="eaVert" wrap="square" rtlCol="0">
            <a:spAutoFit/>
          </a:bodyPr>
          <a:lstStyle/>
          <a:p>
            <a:r>
              <a:rPr lang="zh-CN" altLang="en-US" sz="2400" smtClean="0"/>
              <a:t>非标准化数据</a:t>
            </a:r>
            <a:endParaRPr lang="en-CA" sz="2400" dirty="0"/>
          </a:p>
        </p:txBody>
      </p:sp>
      <p:sp>
        <p:nvSpPr>
          <p:cNvPr id="69" name="TextBox 27"/>
          <p:cNvSpPr txBox="1"/>
          <p:nvPr/>
        </p:nvSpPr>
        <p:spPr>
          <a:xfrm>
            <a:off x="7870788" y="9203359"/>
            <a:ext cx="240358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rPr>
              <a:t>数据</a:t>
            </a:r>
            <a:r>
              <a:rPr lang="zh-CN" altLang="en-US" sz="2400" dirty="0" smtClean="0">
                <a:solidFill>
                  <a:schemeClr val="bg1"/>
                </a:solidFill>
              </a:rPr>
              <a:t>采集</a:t>
            </a:r>
            <a:endParaRPr lang="en-US" altLang="zh-CN" sz="2400" dirty="0" smtClean="0">
              <a:solidFill>
                <a:schemeClr val="bg1"/>
              </a:solidFill>
            </a:endParaRPr>
          </a:p>
          <a:p>
            <a:pPr algn="ctr"/>
            <a:r>
              <a:rPr lang="zh-CN" altLang="en-US" sz="2400" dirty="0" smtClean="0">
                <a:solidFill>
                  <a:schemeClr val="bg1"/>
                </a:solidFill>
              </a:rPr>
              <a:t>引擎（抓爬）</a:t>
            </a:r>
            <a:endParaRPr lang="en-CA" sz="2400" dirty="0">
              <a:solidFill>
                <a:schemeClr val="bg1"/>
              </a:solidFill>
            </a:endParaRPr>
          </a:p>
        </p:txBody>
      </p:sp>
      <p:sp>
        <p:nvSpPr>
          <p:cNvPr id="70" name="TextBox 69"/>
          <p:cNvSpPr txBox="1"/>
          <p:nvPr/>
        </p:nvSpPr>
        <p:spPr>
          <a:xfrm>
            <a:off x="19046560" y="3657600"/>
            <a:ext cx="677108" cy="8307908"/>
          </a:xfrm>
          <a:prstGeom prst="rect">
            <a:avLst/>
          </a:prstGeom>
          <a:noFill/>
        </p:spPr>
        <p:txBody>
          <a:bodyPr vert="eaVert" wrap="square" rtlCol="0">
            <a:spAutoFit/>
          </a:bodyPr>
          <a:lstStyle/>
          <a:p>
            <a:r>
              <a:rPr lang="zh-CN" altLang="en-US" sz="3200" dirty="0" smtClean="0">
                <a:solidFill>
                  <a:schemeClr val="bg1"/>
                </a:solidFill>
              </a:rPr>
              <a:t>区块链平台</a:t>
            </a:r>
            <a:r>
              <a:rPr lang="zh-CN" altLang="en-US" sz="3200" dirty="0">
                <a:solidFill>
                  <a:schemeClr val="bg1"/>
                </a:solidFill>
              </a:rPr>
              <a:t>管理层</a:t>
            </a:r>
            <a:r>
              <a:rPr lang="en-US" altLang="zh-CN" sz="3200" dirty="0">
                <a:solidFill>
                  <a:schemeClr val="bg1"/>
                </a:solidFill>
              </a:rPr>
              <a:t>    (</a:t>
            </a:r>
            <a:r>
              <a:rPr lang="zh-CN" altLang="en-US" sz="2400" dirty="0">
                <a:solidFill>
                  <a:schemeClr val="bg1"/>
                </a:solidFill>
              </a:rPr>
              <a:t>虚拟机</a:t>
            </a:r>
            <a:r>
              <a:rPr lang="en-US" altLang="zh-CN" sz="2400" dirty="0">
                <a:solidFill>
                  <a:schemeClr val="bg1"/>
                </a:solidFill>
              </a:rPr>
              <a:t>/</a:t>
            </a:r>
            <a:r>
              <a:rPr lang="zh-CN" altLang="en-US" sz="2400" dirty="0">
                <a:solidFill>
                  <a:schemeClr val="bg1"/>
                </a:solidFill>
              </a:rPr>
              <a:t>集群</a:t>
            </a:r>
            <a:r>
              <a:rPr lang="en-US" altLang="zh-CN" sz="2400" dirty="0">
                <a:solidFill>
                  <a:schemeClr val="bg1"/>
                </a:solidFill>
              </a:rPr>
              <a:t>/</a:t>
            </a:r>
            <a:r>
              <a:rPr lang="zh-CN" altLang="en-US" sz="2400" dirty="0" smtClean="0">
                <a:solidFill>
                  <a:schemeClr val="bg1"/>
                </a:solidFill>
              </a:rPr>
              <a:t>容器</a:t>
            </a:r>
            <a:r>
              <a:rPr lang="en-US" altLang="zh-CN" sz="2400" dirty="0" smtClean="0">
                <a:solidFill>
                  <a:schemeClr val="bg1"/>
                </a:solidFill>
              </a:rPr>
              <a:t>/</a:t>
            </a:r>
            <a:r>
              <a:rPr lang="zh-CN" altLang="en-US" sz="2400" dirty="0" smtClean="0">
                <a:solidFill>
                  <a:schemeClr val="bg1"/>
                </a:solidFill>
              </a:rPr>
              <a:t>节点管理</a:t>
            </a:r>
            <a:r>
              <a:rPr lang="zh-CN" altLang="en-US" sz="3200" dirty="0">
                <a:solidFill>
                  <a:schemeClr val="bg1"/>
                </a:solidFill>
              </a:rPr>
              <a:t>）</a:t>
            </a:r>
            <a:endParaRPr lang="en-CA" sz="3200" dirty="0">
              <a:solidFill>
                <a:schemeClr val="bg1"/>
              </a:solidFill>
            </a:endParaRPr>
          </a:p>
        </p:txBody>
      </p:sp>
      <p:sp>
        <p:nvSpPr>
          <p:cNvPr id="71" name="TextBox 70"/>
          <p:cNvSpPr txBox="1"/>
          <p:nvPr/>
        </p:nvSpPr>
        <p:spPr>
          <a:xfrm>
            <a:off x="19879820" y="5046258"/>
            <a:ext cx="615553" cy="5506792"/>
          </a:xfrm>
          <a:prstGeom prst="rect">
            <a:avLst/>
          </a:prstGeom>
          <a:noFill/>
        </p:spPr>
        <p:txBody>
          <a:bodyPr vert="eaVert" wrap="square" rtlCol="0">
            <a:spAutoFit/>
          </a:bodyPr>
          <a:lstStyle/>
          <a:p>
            <a:r>
              <a:rPr lang="zh-CN" altLang="en-US" sz="2800" smtClean="0">
                <a:solidFill>
                  <a:schemeClr val="bg1"/>
                </a:solidFill>
              </a:rPr>
              <a:t>区块链编程</a:t>
            </a:r>
            <a:r>
              <a:rPr lang="zh-CN" altLang="en-US" sz="2800" dirty="0">
                <a:solidFill>
                  <a:schemeClr val="bg1"/>
                </a:solidFill>
              </a:rPr>
              <a:t>接口及计算模型框架</a:t>
            </a:r>
            <a:endParaRPr lang="en-CA" sz="2800" dirty="0">
              <a:solidFill>
                <a:schemeClr val="bg1"/>
              </a:solidFill>
            </a:endParaRPr>
          </a:p>
        </p:txBody>
      </p:sp>
      <p:sp>
        <p:nvSpPr>
          <p:cNvPr id="72" name="Rectangle 71"/>
          <p:cNvSpPr/>
          <p:nvPr/>
        </p:nvSpPr>
        <p:spPr>
          <a:xfrm>
            <a:off x="5649461" y="12182438"/>
            <a:ext cx="14865412" cy="10577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sz="7200"/>
          </a:p>
        </p:txBody>
      </p:sp>
      <p:sp>
        <p:nvSpPr>
          <p:cNvPr id="73" name="TextBox 72"/>
          <p:cNvSpPr txBox="1"/>
          <p:nvPr/>
        </p:nvSpPr>
        <p:spPr>
          <a:xfrm>
            <a:off x="5649460" y="12406100"/>
            <a:ext cx="1488088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smtClean="0">
                <a:solidFill>
                  <a:schemeClr val="bg1"/>
                </a:solidFill>
              </a:rPr>
              <a:t>大型区块链计算中心节点及基础区块链构架</a:t>
            </a:r>
            <a:r>
              <a:rPr lang="zh-CN" altLang="en-US" sz="2800" dirty="0">
                <a:solidFill>
                  <a:schemeClr val="bg1"/>
                </a:solidFill>
              </a:rPr>
              <a:t>底层技术</a:t>
            </a:r>
            <a:endParaRPr lang="en-CA" sz="2800" dirty="0">
              <a:solidFill>
                <a:schemeClr val="bg1"/>
              </a:solidFill>
            </a:endParaRPr>
          </a:p>
        </p:txBody>
      </p:sp>
      <p:sp>
        <p:nvSpPr>
          <p:cNvPr id="76" name="Rounded Rectangle 75"/>
          <p:cNvSpPr/>
          <p:nvPr/>
        </p:nvSpPr>
        <p:spPr>
          <a:xfrm>
            <a:off x="15700556" y="9421732"/>
            <a:ext cx="2467562" cy="82570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77" name="TextBox 36"/>
          <p:cNvSpPr txBox="1"/>
          <p:nvPr/>
        </p:nvSpPr>
        <p:spPr>
          <a:xfrm>
            <a:off x="15983863" y="9598505"/>
            <a:ext cx="20696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共识机制引擎</a:t>
            </a:r>
            <a:endParaRPr lang="en-CA" sz="2400" dirty="0">
              <a:solidFill>
                <a:schemeClr val="bg1"/>
              </a:solidFill>
            </a:endParaRPr>
          </a:p>
        </p:txBody>
      </p:sp>
      <p:cxnSp>
        <p:nvCxnSpPr>
          <p:cNvPr id="78" name="Straight Arrow Connector 77"/>
          <p:cNvCxnSpPr>
            <a:endCxn id="45" idx="2"/>
          </p:cNvCxnSpPr>
          <p:nvPr/>
        </p:nvCxnSpPr>
        <p:spPr>
          <a:xfrm flipH="1" flipV="1">
            <a:off x="13015063" y="2824672"/>
            <a:ext cx="63436" cy="7558784"/>
          </a:xfrm>
          <a:prstGeom prst="straightConnector1">
            <a:avLst/>
          </a:prstGeom>
          <a:ln w="41275">
            <a:tailEnd type="arrow"/>
          </a:ln>
        </p:spPr>
        <p:style>
          <a:lnRef idx="2">
            <a:schemeClr val="accent6"/>
          </a:lnRef>
          <a:fillRef idx="0">
            <a:schemeClr val="accent6"/>
          </a:fillRef>
          <a:effectRef idx="1">
            <a:schemeClr val="accent6"/>
          </a:effectRef>
          <a:fontRef idx="minor">
            <a:schemeClr val="tx1"/>
          </a:fontRef>
        </p:style>
      </p:cxnSp>
      <p:sp>
        <p:nvSpPr>
          <p:cNvPr id="87" name="Rounded Rectangle 86"/>
          <p:cNvSpPr/>
          <p:nvPr/>
        </p:nvSpPr>
        <p:spPr>
          <a:xfrm>
            <a:off x="5814341" y="11036165"/>
            <a:ext cx="523336" cy="88572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dirty="0"/>
          </a:p>
        </p:txBody>
      </p:sp>
      <p:sp>
        <p:nvSpPr>
          <p:cNvPr id="88" name="TextBox 87"/>
          <p:cNvSpPr txBox="1"/>
          <p:nvPr/>
        </p:nvSpPr>
        <p:spPr>
          <a:xfrm>
            <a:off x="5891343" y="11036165"/>
            <a:ext cx="553998" cy="885722"/>
          </a:xfrm>
          <a:prstGeom prst="rect">
            <a:avLst/>
          </a:prstGeom>
          <a:noFill/>
        </p:spPr>
        <p:txBody>
          <a:bodyPr vert="eaVert" wrap="square" rtlCol="0">
            <a:spAutoFit/>
          </a:bodyPr>
          <a:lstStyle/>
          <a:p>
            <a:r>
              <a:rPr lang="zh-CN" altLang="en-US" sz="2400" dirty="0" smtClean="0"/>
              <a:t>监管</a:t>
            </a:r>
            <a:endParaRPr lang="en-CA" sz="2400" dirty="0"/>
          </a:p>
        </p:txBody>
      </p:sp>
      <p:sp>
        <p:nvSpPr>
          <p:cNvPr id="89" name="Rounded Rectangle 88"/>
          <p:cNvSpPr/>
          <p:nvPr/>
        </p:nvSpPr>
        <p:spPr>
          <a:xfrm>
            <a:off x="5817296" y="3352801"/>
            <a:ext cx="517430" cy="14759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dirty="0"/>
          </a:p>
        </p:txBody>
      </p:sp>
      <p:sp>
        <p:nvSpPr>
          <p:cNvPr id="90" name="TextBox 89"/>
          <p:cNvSpPr txBox="1"/>
          <p:nvPr/>
        </p:nvSpPr>
        <p:spPr>
          <a:xfrm>
            <a:off x="5891343" y="3352801"/>
            <a:ext cx="553998" cy="1475978"/>
          </a:xfrm>
          <a:prstGeom prst="rect">
            <a:avLst/>
          </a:prstGeom>
          <a:noFill/>
        </p:spPr>
        <p:txBody>
          <a:bodyPr vert="eaVert" wrap="square" rtlCol="0">
            <a:spAutoFit/>
          </a:bodyPr>
          <a:lstStyle/>
          <a:p>
            <a:r>
              <a:rPr lang="zh-CN" altLang="en-US" sz="2400" dirty="0"/>
              <a:t>外部数据</a:t>
            </a:r>
            <a:endParaRPr lang="en-CA" sz="2400" dirty="0"/>
          </a:p>
        </p:txBody>
      </p:sp>
      <p:sp>
        <p:nvSpPr>
          <p:cNvPr id="91" name="Rounded Rectangle 90"/>
          <p:cNvSpPr/>
          <p:nvPr/>
        </p:nvSpPr>
        <p:spPr>
          <a:xfrm>
            <a:off x="5836792" y="5026515"/>
            <a:ext cx="478438" cy="206739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dirty="0"/>
          </a:p>
        </p:txBody>
      </p:sp>
      <p:sp>
        <p:nvSpPr>
          <p:cNvPr id="92" name="TextBox 91"/>
          <p:cNvSpPr txBox="1"/>
          <p:nvPr/>
        </p:nvSpPr>
        <p:spPr>
          <a:xfrm>
            <a:off x="5891343" y="5039539"/>
            <a:ext cx="553998" cy="1956005"/>
          </a:xfrm>
          <a:prstGeom prst="rect">
            <a:avLst/>
          </a:prstGeom>
          <a:noFill/>
        </p:spPr>
        <p:txBody>
          <a:bodyPr vert="eaVert" wrap="square" rtlCol="0">
            <a:spAutoFit/>
          </a:bodyPr>
          <a:lstStyle/>
          <a:p>
            <a:r>
              <a:rPr lang="zh-CN" altLang="en-US" sz="2400" dirty="0" smtClean="0"/>
              <a:t>数字货币钱包</a:t>
            </a:r>
            <a:endParaRPr lang="en-CA" sz="2400" dirty="0"/>
          </a:p>
        </p:txBody>
      </p:sp>
      <p:sp>
        <p:nvSpPr>
          <p:cNvPr id="93" name="Rounded Rectangle 92"/>
          <p:cNvSpPr/>
          <p:nvPr/>
        </p:nvSpPr>
        <p:spPr>
          <a:xfrm>
            <a:off x="5836792" y="7160286"/>
            <a:ext cx="478438" cy="22229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dirty="0"/>
          </a:p>
        </p:txBody>
      </p:sp>
      <p:sp>
        <p:nvSpPr>
          <p:cNvPr id="94" name="TextBox 93"/>
          <p:cNvSpPr txBox="1"/>
          <p:nvPr/>
        </p:nvSpPr>
        <p:spPr>
          <a:xfrm>
            <a:off x="5891343" y="7214928"/>
            <a:ext cx="553998" cy="2119612"/>
          </a:xfrm>
          <a:prstGeom prst="rect">
            <a:avLst/>
          </a:prstGeom>
          <a:noFill/>
        </p:spPr>
        <p:txBody>
          <a:bodyPr vert="eaVert" wrap="square" rtlCol="0">
            <a:spAutoFit/>
          </a:bodyPr>
          <a:lstStyle/>
          <a:p>
            <a:r>
              <a:rPr lang="zh-CN" altLang="en-US" sz="2400" dirty="0" smtClean="0"/>
              <a:t>区块链浏览器</a:t>
            </a:r>
            <a:endParaRPr lang="en-CA" sz="2400" dirty="0"/>
          </a:p>
        </p:txBody>
      </p:sp>
      <p:sp>
        <p:nvSpPr>
          <p:cNvPr id="95" name="Rounded Rectangle 94"/>
          <p:cNvSpPr/>
          <p:nvPr/>
        </p:nvSpPr>
        <p:spPr>
          <a:xfrm>
            <a:off x="5836792" y="9713749"/>
            <a:ext cx="478438" cy="121102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dirty="0"/>
          </a:p>
        </p:txBody>
      </p:sp>
      <p:sp>
        <p:nvSpPr>
          <p:cNvPr id="105" name="TextBox 104"/>
          <p:cNvSpPr txBox="1"/>
          <p:nvPr/>
        </p:nvSpPr>
        <p:spPr>
          <a:xfrm>
            <a:off x="3251958" y="2094795"/>
            <a:ext cx="231868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CA" sz="3200" dirty="0"/>
          </a:p>
        </p:txBody>
      </p:sp>
      <p:sp>
        <p:nvSpPr>
          <p:cNvPr id="107" name="TextBox 106"/>
          <p:cNvSpPr txBox="1"/>
          <p:nvPr/>
        </p:nvSpPr>
        <p:spPr>
          <a:xfrm>
            <a:off x="3220998" y="3659491"/>
            <a:ext cx="234964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CA" sz="3200" dirty="0"/>
          </a:p>
        </p:txBody>
      </p:sp>
      <p:sp>
        <p:nvSpPr>
          <p:cNvPr id="108" name="TextBox 107"/>
          <p:cNvSpPr txBox="1"/>
          <p:nvPr/>
        </p:nvSpPr>
        <p:spPr>
          <a:xfrm>
            <a:off x="3197287" y="3690267"/>
            <a:ext cx="23733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t>应用平台层</a:t>
            </a:r>
            <a:endParaRPr lang="en-CA" sz="2800" dirty="0"/>
          </a:p>
        </p:txBody>
      </p:sp>
      <p:sp>
        <p:nvSpPr>
          <p:cNvPr id="109" name="TextBox 108"/>
          <p:cNvSpPr txBox="1"/>
          <p:nvPr/>
        </p:nvSpPr>
        <p:spPr>
          <a:xfrm>
            <a:off x="3197287" y="2125572"/>
            <a:ext cx="23733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t>表现层</a:t>
            </a:r>
            <a:endParaRPr lang="en-CA" sz="2800" dirty="0"/>
          </a:p>
        </p:txBody>
      </p:sp>
      <p:sp>
        <p:nvSpPr>
          <p:cNvPr id="110" name="TextBox 109"/>
          <p:cNvSpPr txBox="1"/>
          <p:nvPr/>
        </p:nvSpPr>
        <p:spPr>
          <a:xfrm>
            <a:off x="6711958" y="7678604"/>
            <a:ext cx="553998" cy="2193820"/>
          </a:xfrm>
          <a:prstGeom prst="rect">
            <a:avLst/>
          </a:prstGeom>
          <a:noFill/>
        </p:spPr>
        <p:txBody>
          <a:bodyPr vert="eaVert" wrap="square" rtlCol="0">
            <a:spAutoFit/>
          </a:bodyPr>
          <a:lstStyle/>
          <a:p>
            <a:r>
              <a:rPr lang="zh-CN" altLang="en-US" sz="2400" smtClean="0"/>
              <a:t>区块链感知</a:t>
            </a:r>
            <a:r>
              <a:rPr lang="zh-CN" altLang="en-US" sz="2400" dirty="0"/>
              <a:t>层</a:t>
            </a:r>
            <a:endParaRPr lang="en-CA" sz="2400" dirty="0"/>
          </a:p>
        </p:txBody>
      </p:sp>
      <p:sp>
        <p:nvSpPr>
          <p:cNvPr id="47" name="Rounded Rectangle 46"/>
          <p:cNvSpPr/>
          <p:nvPr/>
        </p:nvSpPr>
        <p:spPr>
          <a:xfrm>
            <a:off x="10203634" y="7485423"/>
            <a:ext cx="1766646" cy="112441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48" name="TextBox 23"/>
          <p:cNvSpPr txBox="1"/>
          <p:nvPr/>
        </p:nvSpPr>
        <p:spPr>
          <a:xfrm>
            <a:off x="10193020" y="7617130"/>
            <a:ext cx="179886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区块链数据</a:t>
            </a:r>
            <a:r>
              <a:rPr lang="zh-CN" altLang="en-US" sz="2400" dirty="0">
                <a:solidFill>
                  <a:schemeClr val="bg1"/>
                </a:solidFill>
              </a:rPr>
              <a:t>可视化引擎</a:t>
            </a:r>
            <a:endParaRPr lang="en-CA" sz="2400" dirty="0">
              <a:solidFill>
                <a:schemeClr val="bg1"/>
              </a:solidFill>
            </a:endParaRPr>
          </a:p>
        </p:txBody>
      </p:sp>
      <p:sp>
        <p:nvSpPr>
          <p:cNvPr id="49" name="Rounded Rectangle 48"/>
          <p:cNvSpPr/>
          <p:nvPr/>
        </p:nvSpPr>
        <p:spPr>
          <a:xfrm>
            <a:off x="13854554" y="7485423"/>
            <a:ext cx="1605658" cy="112441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50" name="TextBox 23"/>
          <p:cNvSpPr txBox="1"/>
          <p:nvPr/>
        </p:nvSpPr>
        <p:spPr>
          <a:xfrm>
            <a:off x="13895070" y="7617895"/>
            <a:ext cx="1734706"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金融产品</a:t>
            </a:r>
            <a:endParaRPr lang="en-US" altLang="zh-CN" sz="2400" dirty="0" smtClean="0">
              <a:solidFill>
                <a:schemeClr val="bg1"/>
              </a:solidFill>
            </a:endParaRPr>
          </a:p>
          <a:p>
            <a:pPr algn="ctr"/>
            <a:r>
              <a:rPr lang="zh-CN" altLang="en-US" sz="2400" dirty="0" smtClean="0">
                <a:solidFill>
                  <a:schemeClr val="bg1"/>
                </a:solidFill>
              </a:rPr>
              <a:t>定价引擎</a:t>
            </a:r>
            <a:endParaRPr lang="en-CA" sz="2400" dirty="0">
              <a:solidFill>
                <a:schemeClr val="bg1"/>
              </a:solidFill>
            </a:endParaRPr>
          </a:p>
        </p:txBody>
      </p:sp>
      <p:sp>
        <p:nvSpPr>
          <p:cNvPr id="54" name="Rounded Rectangle 53"/>
          <p:cNvSpPr/>
          <p:nvPr/>
        </p:nvSpPr>
        <p:spPr>
          <a:xfrm>
            <a:off x="8095865" y="7498283"/>
            <a:ext cx="1805968" cy="112441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55" name="TextBox 23"/>
          <p:cNvSpPr txBox="1"/>
          <p:nvPr/>
        </p:nvSpPr>
        <p:spPr>
          <a:xfrm>
            <a:off x="7999261" y="7630754"/>
            <a:ext cx="1982696"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供应链金融</a:t>
            </a:r>
            <a:endParaRPr lang="en-US" altLang="zh-CN" sz="2400" dirty="0" smtClean="0">
              <a:solidFill>
                <a:schemeClr val="bg1"/>
              </a:solidFill>
            </a:endParaRPr>
          </a:p>
          <a:p>
            <a:pPr algn="ctr"/>
            <a:r>
              <a:rPr lang="zh-CN" altLang="en-US" sz="2400" dirty="0" smtClean="0">
                <a:solidFill>
                  <a:schemeClr val="bg1"/>
                </a:solidFill>
              </a:rPr>
              <a:t>逻辑引擎</a:t>
            </a:r>
            <a:endParaRPr lang="en-CA" sz="2400" dirty="0">
              <a:solidFill>
                <a:schemeClr val="bg1"/>
              </a:solidFill>
            </a:endParaRPr>
          </a:p>
        </p:txBody>
      </p:sp>
      <p:cxnSp>
        <p:nvCxnSpPr>
          <p:cNvPr id="60" name="Straight Arrow Connector 59"/>
          <p:cNvCxnSpPr/>
          <p:nvPr/>
        </p:nvCxnSpPr>
        <p:spPr>
          <a:xfrm flipH="1">
            <a:off x="18110100" y="8171529"/>
            <a:ext cx="1867106" cy="8454"/>
          </a:xfrm>
          <a:prstGeom prst="straightConnector1">
            <a:avLst/>
          </a:prstGeom>
          <a:ln w="41275">
            <a:solidFill>
              <a:srgbClr val="445469"/>
            </a:solidFill>
            <a:tailEnd type="arrow"/>
          </a:ln>
        </p:spPr>
        <p:style>
          <a:lnRef idx="2">
            <a:schemeClr val="accent2"/>
          </a:lnRef>
          <a:fillRef idx="0">
            <a:schemeClr val="accent2"/>
          </a:fillRef>
          <a:effectRef idx="1">
            <a:schemeClr val="accent2"/>
          </a:effectRef>
          <a:fontRef idx="minor">
            <a:schemeClr val="tx1"/>
          </a:fontRef>
        </p:style>
      </p:cxnSp>
      <p:sp>
        <p:nvSpPr>
          <p:cNvPr id="74" name="Rounded Rectangle 73"/>
          <p:cNvSpPr/>
          <p:nvPr/>
        </p:nvSpPr>
        <p:spPr>
          <a:xfrm>
            <a:off x="12091062" y="7506737"/>
            <a:ext cx="1605658" cy="112441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75" name="TextBox 23"/>
          <p:cNvSpPr txBox="1"/>
          <p:nvPr/>
        </p:nvSpPr>
        <p:spPr>
          <a:xfrm>
            <a:off x="11942106" y="7639208"/>
            <a:ext cx="195296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风险评级</a:t>
            </a:r>
            <a:endParaRPr lang="en-US" altLang="zh-CN" sz="2400" dirty="0" smtClean="0">
              <a:solidFill>
                <a:schemeClr val="bg1"/>
              </a:solidFill>
            </a:endParaRPr>
          </a:p>
          <a:p>
            <a:pPr algn="ctr"/>
            <a:r>
              <a:rPr lang="zh-CN" altLang="en-US" sz="2400" dirty="0" smtClean="0">
                <a:solidFill>
                  <a:schemeClr val="bg1"/>
                </a:solidFill>
              </a:rPr>
              <a:t>模型</a:t>
            </a:r>
            <a:r>
              <a:rPr lang="zh-CN" altLang="en-US" sz="2400" dirty="0">
                <a:solidFill>
                  <a:schemeClr val="bg1"/>
                </a:solidFill>
              </a:rPr>
              <a:t>引擎</a:t>
            </a:r>
            <a:endParaRPr lang="en-CA" sz="2400" dirty="0">
              <a:solidFill>
                <a:schemeClr val="bg1"/>
              </a:solidFill>
            </a:endParaRPr>
          </a:p>
        </p:txBody>
      </p:sp>
      <p:sp>
        <p:nvSpPr>
          <p:cNvPr id="112" name="TextBox 111"/>
          <p:cNvSpPr txBox="1"/>
          <p:nvPr/>
        </p:nvSpPr>
        <p:spPr>
          <a:xfrm>
            <a:off x="16137088" y="10709090"/>
            <a:ext cx="271384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smtClean="0">
                <a:solidFill>
                  <a:srgbClr val="FFC000"/>
                </a:solidFill>
                <a:effectLst>
                  <a:outerShdw blurRad="38100" dist="38100" dir="2700000" algn="tl">
                    <a:srgbClr val="000000">
                      <a:alpha val="43137"/>
                    </a:srgbClr>
                  </a:outerShdw>
                </a:effectLst>
              </a:rPr>
              <a:t>核心企业</a:t>
            </a:r>
            <a:endParaRPr lang="en-US" altLang="zh-CN" sz="3600" b="1" dirty="0" smtClean="0">
              <a:solidFill>
                <a:srgbClr val="FFC000"/>
              </a:solidFill>
              <a:effectLst>
                <a:outerShdw blurRad="38100" dist="38100" dir="2700000" algn="tl">
                  <a:srgbClr val="000000">
                    <a:alpha val="43137"/>
                  </a:srgbClr>
                </a:outerShdw>
              </a:effectLst>
            </a:endParaRPr>
          </a:p>
          <a:p>
            <a:pPr algn="ctr"/>
            <a:r>
              <a:rPr lang="zh-CN" altLang="en-US" sz="3600" b="1" dirty="0" smtClean="0">
                <a:solidFill>
                  <a:srgbClr val="FFC000"/>
                </a:solidFill>
                <a:effectLst>
                  <a:outerShdw blurRad="38100" dist="38100" dir="2700000" algn="tl">
                    <a:srgbClr val="000000">
                      <a:alpha val="43137"/>
                    </a:srgbClr>
                  </a:outerShdw>
                </a:effectLst>
              </a:rPr>
              <a:t>区块链中心</a:t>
            </a:r>
            <a:endParaRPr lang="en-CA" sz="3600" b="1" dirty="0">
              <a:solidFill>
                <a:srgbClr val="FFC000"/>
              </a:solidFill>
              <a:effectLst>
                <a:outerShdw blurRad="38100" dist="38100" dir="2700000" algn="tl">
                  <a:srgbClr val="000000">
                    <a:alpha val="43137"/>
                  </a:srgbClr>
                </a:outerShdw>
              </a:effectLst>
            </a:endParaRPr>
          </a:p>
        </p:txBody>
      </p:sp>
      <p:sp>
        <p:nvSpPr>
          <p:cNvPr id="114" name="Rounded Rectangle 113"/>
          <p:cNvSpPr/>
          <p:nvPr/>
        </p:nvSpPr>
        <p:spPr>
          <a:xfrm>
            <a:off x="13709201" y="5150325"/>
            <a:ext cx="2048456" cy="58837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115" name="TextBox 42"/>
          <p:cNvSpPr txBox="1"/>
          <p:nvPr/>
        </p:nvSpPr>
        <p:spPr>
          <a:xfrm>
            <a:off x="13600455" y="5167513"/>
            <a:ext cx="231401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风控模型</a:t>
            </a:r>
            <a:r>
              <a:rPr lang="zh-CN" altLang="en-US" sz="2400" dirty="0">
                <a:solidFill>
                  <a:schemeClr val="bg1"/>
                </a:solidFill>
              </a:rPr>
              <a:t>模块</a:t>
            </a:r>
            <a:endParaRPr lang="en-CA" sz="2400" dirty="0">
              <a:solidFill>
                <a:schemeClr val="bg1"/>
              </a:solidFill>
            </a:endParaRPr>
          </a:p>
        </p:txBody>
      </p:sp>
      <p:sp>
        <p:nvSpPr>
          <p:cNvPr id="117" name="Rounded Rectangle 116"/>
          <p:cNvSpPr/>
          <p:nvPr/>
        </p:nvSpPr>
        <p:spPr>
          <a:xfrm>
            <a:off x="9948649" y="5175241"/>
            <a:ext cx="1430960" cy="53854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118" name="TextBox 44"/>
          <p:cNvSpPr txBox="1"/>
          <p:nvPr/>
        </p:nvSpPr>
        <p:spPr>
          <a:xfrm>
            <a:off x="9904261" y="5167513"/>
            <a:ext cx="149602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bg1"/>
                </a:solidFill>
              </a:rPr>
              <a:t>ERP</a:t>
            </a:r>
            <a:r>
              <a:rPr lang="zh-CN" altLang="en-US" sz="2400" dirty="0" smtClean="0">
                <a:solidFill>
                  <a:schemeClr val="bg1"/>
                </a:solidFill>
              </a:rPr>
              <a:t>模块</a:t>
            </a:r>
            <a:endParaRPr lang="en-CA" sz="2400" dirty="0">
              <a:solidFill>
                <a:schemeClr val="bg1"/>
              </a:solidFill>
            </a:endParaRPr>
          </a:p>
        </p:txBody>
      </p:sp>
      <p:sp>
        <p:nvSpPr>
          <p:cNvPr id="120" name="Rounded Rectangle 119"/>
          <p:cNvSpPr/>
          <p:nvPr/>
        </p:nvSpPr>
        <p:spPr>
          <a:xfrm>
            <a:off x="11510365" y="5157506"/>
            <a:ext cx="2115852" cy="57400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121" name="TextBox 46"/>
          <p:cNvSpPr txBox="1"/>
          <p:nvPr/>
        </p:nvSpPr>
        <p:spPr>
          <a:xfrm>
            <a:off x="11510826" y="5167513"/>
            <a:ext cx="224203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财务审计模块</a:t>
            </a:r>
            <a:endParaRPr lang="en-CA" sz="2400" dirty="0">
              <a:solidFill>
                <a:schemeClr val="bg1"/>
              </a:solidFill>
            </a:endParaRPr>
          </a:p>
        </p:txBody>
      </p:sp>
      <p:sp>
        <p:nvSpPr>
          <p:cNvPr id="122" name="Rounded Rectangle 121"/>
          <p:cNvSpPr/>
          <p:nvPr/>
        </p:nvSpPr>
        <p:spPr>
          <a:xfrm>
            <a:off x="15935537" y="5133673"/>
            <a:ext cx="2198288" cy="62167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123" name="TextBox 48"/>
          <p:cNvSpPr txBox="1"/>
          <p:nvPr/>
        </p:nvSpPr>
        <p:spPr>
          <a:xfrm>
            <a:off x="16219320" y="5167513"/>
            <a:ext cx="171328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区块链网关</a:t>
            </a:r>
            <a:endParaRPr lang="en-CA" sz="2400" dirty="0">
              <a:solidFill>
                <a:schemeClr val="bg1"/>
              </a:solidFill>
            </a:endParaRPr>
          </a:p>
        </p:txBody>
      </p:sp>
      <p:cxnSp>
        <p:nvCxnSpPr>
          <p:cNvPr id="124" name="Straight Arrow Connector 123"/>
          <p:cNvCxnSpPr/>
          <p:nvPr/>
        </p:nvCxnSpPr>
        <p:spPr>
          <a:xfrm flipH="1">
            <a:off x="18290188" y="5440285"/>
            <a:ext cx="1867106" cy="8454"/>
          </a:xfrm>
          <a:prstGeom prst="straightConnector1">
            <a:avLst/>
          </a:prstGeom>
          <a:ln w="41275">
            <a:solidFill>
              <a:srgbClr val="445469"/>
            </a:solidFill>
            <a:tailEnd type="arrow"/>
          </a:ln>
        </p:spPr>
        <p:style>
          <a:lnRef idx="2">
            <a:schemeClr val="accent2"/>
          </a:lnRef>
          <a:fillRef idx="0">
            <a:schemeClr val="accent2"/>
          </a:fillRef>
          <a:effectRef idx="1">
            <a:schemeClr val="accent2"/>
          </a:effectRef>
          <a:fontRef idx="minor">
            <a:schemeClr val="tx1"/>
          </a:fontRef>
        </p:style>
      </p:cxnSp>
      <p:sp>
        <p:nvSpPr>
          <p:cNvPr id="126" name="Rounded Rectangle 125"/>
          <p:cNvSpPr/>
          <p:nvPr/>
        </p:nvSpPr>
        <p:spPr>
          <a:xfrm>
            <a:off x="7985343" y="5178597"/>
            <a:ext cx="1842028" cy="53183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127" name="TextBox 44"/>
          <p:cNvSpPr txBox="1"/>
          <p:nvPr/>
        </p:nvSpPr>
        <p:spPr>
          <a:xfrm>
            <a:off x="7793157" y="5182901"/>
            <a:ext cx="2200552"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200" dirty="0" smtClean="0">
                <a:solidFill>
                  <a:schemeClr val="bg1"/>
                </a:solidFill>
              </a:rPr>
              <a:t>量化分析模块</a:t>
            </a:r>
            <a:endParaRPr lang="en-CA" sz="2200" dirty="0">
              <a:solidFill>
                <a:schemeClr val="bg1"/>
              </a:solidFill>
            </a:endParaRPr>
          </a:p>
        </p:txBody>
      </p:sp>
      <p:sp>
        <p:nvSpPr>
          <p:cNvPr id="85" name="Rounded Rectangle 84"/>
          <p:cNvSpPr/>
          <p:nvPr/>
        </p:nvSpPr>
        <p:spPr>
          <a:xfrm>
            <a:off x="12854463" y="10759299"/>
            <a:ext cx="1430960" cy="86251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86" name="TextBox 42"/>
          <p:cNvSpPr txBox="1"/>
          <p:nvPr/>
        </p:nvSpPr>
        <p:spPr>
          <a:xfrm>
            <a:off x="12727246" y="10965919"/>
            <a:ext cx="162863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smtClean="0">
                <a:solidFill>
                  <a:schemeClr val="bg1"/>
                </a:solidFill>
              </a:rPr>
              <a:t>P2P</a:t>
            </a:r>
            <a:r>
              <a:rPr lang="zh-CN" altLang="en-US" sz="2400" dirty="0" smtClean="0">
                <a:solidFill>
                  <a:schemeClr val="bg1"/>
                </a:solidFill>
              </a:rPr>
              <a:t>协议</a:t>
            </a:r>
            <a:endParaRPr lang="en-CA" sz="2400" dirty="0">
              <a:solidFill>
                <a:schemeClr val="bg1"/>
              </a:solidFill>
            </a:endParaRPr>
          </a:p>
        </p:txBody>
      </p:sp>
      <p:grpSp>
        <p:nvGrpSpPr>
          <p:cNvPr id="36" name="Group 35"/>
          <p:cNvGrpSpPr/>
          <p:nvPr/>
        </p:nvGrpSpPr>
        <p:grpSpPr>
          <a:xfrm>
            <a:off x="9534084" y="10759148"/>
            <a:ext cx="1652931" cy="875206"/>
            <a:chOff x="3401216" y="4783703"/>
            <a:chExt cx="982197" cy="583217"/>
          </a:xfrm>
        </p:grpSpPr>
        <p:sp>
          <p:nvSpPr>
            <p:cNvPr id="83" name="Rounded Rectangle 82"/>
            <p:cNvSpPr/>
            <p:nvPr/>
          </p:nvSpPr>
          <p:spPr>
            <a:xfrm>
              <a:off x="3423819" y="4783703"/>
              <a:ext cx="936104" cy="58321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84" name="TextBox 44"/>
            <p:cNvSpPr txBox="1"/>
            <p:nvPr/>
          </p:nvSpPr>
          <p:spPr>
            <a:xfrm>
              <a:off x="3401216" y="4911905"/>
              <a:ext cx="982197" cy="3076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smtClean="0">
                  <a:solidFill>
                    <a:schemeClr val="bg1"/>
                  </a:solidFill>
                </a:rPr>
                <a:t>超级账本</a:t>
              </a:r>
              <a:endParaRPr lang="en-CA" sz="2400" dirty="0">
                <a:solidFill>
                  <a:schemeClr val="bg1"/>
                </a:solidFill>
              </a:endParaRPr>
            </a:p>
          </p:txBody>
        </p:sp>
      </p:grpSp>
      <p:grpSp>
        <p:nvGrpSpPr>
          <p:cNvPr id="37" name="Group 36"/>
          <p:cNvGrpSpPr/>
          <p:nvPr/>
        </p:nvGrpSpPr>
        <p:grpSpPr>
          <a:xfrm>
            <a:off x="11248520" y="10765496"/>
            <a:ext cx="1454016" cy="862510"/>
            <a:chOff x="4575946" y="4787934"/>
            <a:chExt cx="951187" cy="574755"/>
          </a:xfrm>
        </p:grpSpPr>
        <p:sp>
          <p:nvSpPr>
            <p:cNvPr id="81" name="Rounded Rectangle 80"/>
            <p:cNvSpPr/>
            <p:nvPr/>
          </p:nvSpPr>
          <p:spPr>
            <a:xfrm>
              <a:off x="4575947" y="4787934"/>
              <a:ext cx="936104" cy="57475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82" name="TextBox 46"/>
            <p:cNvSpPr txBox="1"/>
            <p:nvPr/>
          </p:nvSpPr>
          <p:spPr>
            <a:xfrm>
              <a:off x="4575946" y="4936811"/>
              <a:ext cx="951187" cy="3076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err="1" smtClean="0">
                  <a:solidFill>
                    <a:schemeClr val="bg1"/>
                  </a:solidFill>
                </a:rPr>
                <a:t>Corda</a:t>
              </a:r>
              <a:r>
                <a:rPr lang="zh-CN" altLang="en-US" sz="2400" dirty="0" smtClean="0">
                  <a:solidFill>
                    <a:schemeClr val="bg1"/>
                  </a:solidFill>
                </a:rPr>
                <a:t> </a:t>
              </a:r>
              <a:r>
                <a:rPr lang="mr-IN" altLang="zh-CN" sz="2400" dirty="0" smtClean="0">
                  <a:solidFill>
                    <a:schemeClr val="bg1"/>
                  </a:solidFill>
                </a:rPr>
                <a:t>…</a:t>
              </a:r>
              <a:endParaRPr lang="en-CA" sz="2400" dirty="0">
                <a:solidFill>
                  <a:schemeClr val="bg1"/>
                </a:solidFill>
              </a:endParaRPr>
            </a:p>
          </p:txBody>
        </p:sp>
      </p:grpSp>
      <p:sp>
        <p:nvSpPr>
          <p:cNvPr id="79" name="Rounded Rectangle 78"/>
          <p:cNvSpPr/>
          <p:nvPr/>
        </p:nvSpPr>
        <p:spPr>
          <a:xfrm>
            <a:off x="14508283" y="10759297"/>
            <a:ext cx="1430960" cy="86251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80" name="TextBox 48"/>
          <p:cNvSpPr txBox="1"/>
          <p:nvPr/>
        </p:nvSpPr>
        <p:spPr>
          <a:xfrm>
            <a:off x="14524983" y="10965919"/>
            <a:ext cx="137254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数据层</a:t>
            </a:r>
            <a:endParaRPr lang="en-CA" sz="2400" dirty="0">
              <a:solidFill>
                <a:schemeClr val="bg1"/>
              </a:solidFill>
            </a:endParaRPr>
          </a:p>
        </p:txBody>
      </p:sp>
      <p:grpSp>
        <p:nvGrpSpPr>
          <p:cNvPr id="102" name="Group 101"/>
          <p:cNvGrpSpPr/>
          <p:nvPr/>
        </p:nvGrpSpPr>
        <p:grpSpPr>
          <a:xfrm>
            <a:off x="7965293" y="10759148"/>
            <a:ext cx="1430960" cy="875206"/>
            <a:chOff x="3423819" y="4783703"/>
            <a:chExt cx="936104" cy="583217"/>
          </a:xfrm>
        </p:grpSpPr>
        <p:sp>
          <p:nvSpPr>
            <p:cNvPr id="103" name="Rounded Rectangle 102"/>
            <p:cNvSpPr/>
            <p:nvPr/>
          </p:nvSpPr>
          <p:spPr>
            <a:xfrm>
              <a:off x="3423819" y="4783703"/>
              <a:ext cx="936104" cy="58321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104" name="TextBox 44"/>
            <p:cNvSpPr txBox="1"/>
            <p:nvPr/>
          </p:nvSpPr>
          <p:spPr>
            <a:xfrm>
              <a:off x="3423819" y="4936812"/>
              <a:ext cx="867054" cy="3076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以太坊</a:t>
              </a:r>
              <a:endParaRPr lang="en-CA" sz="2400" dirty="0">
                <a:solidFill>
                  <a:schemeClr val="bg1"/>
                </a:solidFill>
              </a:endParaRPr>
            </a:p>
          </p:txBody>
        </p:sp>
      </p:grpSp>
      <p:sp>
        <p:nvSpPr>
          <p:cNvPr id="21" name="Rounded Rectangle 20"/>
          <p:cNvSpPr/>
          <p:nvPr/>
        </p:nvSpPr>
        <p:spPr>
          <a:xfrm>
            <a:off x="8084866" y="3499450"/>
            <a:ext cx="1842742" cy="11225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22" name="TextBox 21"/>
          <p:cNvSpPr txBox="1"/>
          <p:nvPr/>
        </p:nvSpPr>
        <p:spPr>
          <a:xfrm>
            <a:off x="8046292" y="3645221"/>
            <a:ext cx="184274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rPr>
              <a:t>商业保理</a:t>
            </a:r>
            <a:endParaRPr lang="en-US" altLang="zh-CN" sz="2400" dirty="0">
              <a:solidFill>
                <a:schemeClr val="bg1"/>
              </a:solidFill>
            </a:endParaRPr>
          </a:p>
          <a:p>
            <a:pPr algn="ctr"/>
            <a:r>
              <a:rPr lang="zh-CN" altLang="en-US" sz="2400" dirty="0">
                <a:solidFill>
                  <a:schemeClr val="bg1"/>
                </a:solidFill>
              </a:rPr>
              <a:t>业务系统</a:t>
            </a:r>
            <a:endParaRPr lang="en-US" altLang="zh-CN" sz="2400" dirty="0">
              <a:solidFill>
                <a:schemeClr val="bg1"/>
              </a:solidFill>
            </a:endParaRPr>
          </a:p>
        </p:txBody>
      </p:sp>
      <p:sp>
        <p:nvSpPr>
          <p:cNvPr id="23" name="Rounded Rectangle 22"/>
          <p:cNvSpPr/>
          <p:nvPr/>
        </p:nvSpPr>
        <p:spPr>
          <a:xfrm>
            <a:off x="10087847" y="3499450"/>
            <a:ext cx="1792624" cy="11225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24" name="TextBox 23"/>
          <p:cNvSpPr txBox="1"/>
          <p:nvPr/>
        </p:nvSpPr>
        <p:spPr>
          <a:xfrm>
            <a:off x="9927608" y="3681070"/>
            <a:ext cx="195286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资产／基金</a:t>
            </a:r>
            <a:endParaRPr lang="en-US" altLang="zh-CN" sz="2400" dirty="0" smtClean="0">
              <a:solidFill>
                <a:schemeClr val="bg1"/>
              </a:solidFill>
            </a:endParaRPr>
          </a:p>
          <a:p>
            <a:pPr algn="ctr"/>
            <a:r>
              <a:rPr lang="zh-CN" altLang="en-US" sz="2400" dirty="0" smtClean="0">
                <a:solidFill>
                  <a:schemeClr val="bg1"/>
                </a:solidFill>
              </a:rPr>
              <a:t>财富管理</a:t>
            </a:r>
            <a:endParaRPr lang="en-US" altLang="zh-CN" sz="2400" dirty="0">
              <a:solidFill>
                <a:schemeClr val="bg1"/>
              </a:solidFill>
            </a:endParaRPr>
          </a:p>
        </p:txBody>
      </p:sp>
      <p:sp>
        <p:nvSpPr>
          <p:cNvPr id="25" name="Rounded Rectangle 24"/>
          <p:cNvSpPr/>
          <p:nvPr/>
        </p:nvSpPr>
        <p:spPr>
          <a:xfrm>
            <a:off x="12010709" y="3499450"/>
            <a:ext cx="1843844" cy="11225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26" name="TextBox 25"/>
          <p:cNvSpPr txBox="1"/>
          <p:nvPr/>
        </p:nvSpPr>
        <p:spPr>
          <a:xfrm>
            <a:off x="11880471" y="3681070"/>
            <a:ext cx="210555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贷款按揭</a:t>
            </a:r>
            <a:endParaRPr lang="en-US" altLang="zh-CN" sz="2400" dirty="0" smtClean="0">
              <a:solidFill>
                <a:schemeClr val="bg1"/>
              </a:solidFill>
            </a:endParaRPr>
          </a:p>
          <a:p>
            <a:pPr algn="ctr"/>
            <a:r>
              <a:rPr lang="zh-CN" altLang="en-US" sz="2400" dirty="0" smtClean="0">
                <a:solidFill>
                  <a:schemeClr val="bg1"/>
                </a:solidFill>
              </a:rPr>
              <a:t>银行业务</a:t>
            </a:r>
            <a:endParaRPr lang="en-CA" sz="2400" dirty="0">
              <a:solidFill>
                <a:schemeClr val="bg1"/>
              </a:solidFill>
            </a:endParaRPr>
          </a:p>
        </p:txBody>
      </p:sp>
      <p:sp>
        <p:nvSpPr>
          <p:cNvPr id="27" name="Rounded Rectangle 26"/>
          <p:cNvSpPr/>
          <p:nvPr/>
        </p:nvSpPr>
        <p:spPr>
          <a:xfrm>
            <a:off x="13986024" y="3499450"/>
            <a:ext cx="1863410" cy="11225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28" name="TextBox 27"/>
          <p:cNvSpPr txBox="1"/>
          <p:nvPr/>
        </p:nvSpPr>
        <p:spPr>
          <a:xfrm>
            <a:off x="13854554" y="3707072"/>
            <a:ext cx="215681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bg1"/>
                </a:solidFill>
              </a:rPr>
              <a:t>数字资产</a:t>
            </a:r>
            <a:endParaRPr lang="en-US" altLang="zh-CN" sz="2400" dirty="0" smtClean="0">
              <a:solidFill>
                <a:schemeClr val="bg1"/>
              </a:solidFill>
            </a:endParaRPr>
          </a:p>
          <a:p>
            <a:pPr algn="ctr"/>
            <a:r>
              <a:rPr lang="zh-CN" altLang="en-US" sz="2400" dirty="0" smtClean="0">
                <a:solidFill>
                  <a:schemeClr val="bg1"/>
                </a:solidFill>
              </a:rPr>
              <a:t>数字货币</a:t>
            </a:r>
            <a:endParaRPr lang="en-US" altLang="zh-CN" sz="2400" dirty="0">
              <a:solidFill>
                <a:schemeClr val="bg1"/>
              </a:solidFill>
            </a:endParaRPr>
          </a:p>
        </p:txBody>
      </p:sp>
      <p:sp>
        <p:nvSpPr>
          <p:cNvPr id="29" name="TextBox 28"/>
          <p:cNvSpPr txBox="1"/>
          <p:nvPr/>
        </p:nvSpPr>
        <p:spPr>
          <a:xfrm>
            <a:off x="17589971" y="3846909"/>
            <a:ext cx="841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t>…</a:t>
            </a:r>
            <a:endParaRPr lang="en-CA" sz="2400" dirty="0"/>
          </a:p>
        </p:txBody>
      </p:sp>
      <p:sp>
        <p:nvSpPr>
          <p:cNvPr id="41" name="Rounded Rectangle 40"/>
          <p:cNvSpPr/>
          <p:nvPr/>
        </p:nvSpPr>
        <p:spPr>
          <a:xfrm>
            <a:off x="16011363" y="3525454"/>
            <a:ext cx="1607700" cy="11225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sz="3600"/>
          </a:p>
        </p:txBody>
      </p:sp>
      <p:sp>
        <p:nvSpPr>
          <p:cNvPr id="42" name="TextBox 41"/>
          <p:cNvSpPr txBox="1"/>
          <p:nvPr/>
        </p:nvSpPr>
        <p:spPr>
          <a:xfrm>
            <a:off x="15968198" y="3707074"/>
            <a:ext cx="1751834"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rPr>
              <a:t>综合监控</a:t>
            </a:r>
            <a:endParaRPr lang="en-US" altLang="zh-CN" sz="2400" dirty="0">
              <a:solidFill>
                <a:schemeClr val="bg1"/>
              </a:solidFill>
            </a:endParaRPr>
          </a:p>
          <a:p>
            <a:pPr algn="ctr"/>
            <a:r>
              <a:rPr lang="zh-CN" altLang="en-US" sz="2400" dirty="0">
                <a:solidFill>
                  <a:schemeClr val="bg1"/>
                </a:solidFill>
              </a:rPr>
              <a:t>预警系统</a:t>
            </a:r>
            <a:endParaRPr lang="en-US" altLang="zh-CN" sz="2400" dirty="0">
              <a:solidFill>
                <a:schemeClr val="bg1"/>
              </a:solidFill>
            </a:endParaRPr>
          </a:p>
        </p:txBody>
      </p:sp>
      <p:cxnSp>
        <p:nvCxnSpPr>
          <p:cNvPr id="59" name="Straight Arrow Connector 58"/>
          <p:cNvCxnSpPr/>
          <p:nvPr/>
        </p:nvCxnSpPr>
        <p:spPr>
          <a:xfrm flipH="1">
            <a:off x="18171114" y="4174253"/>
            <a:ext cx="1867106" cy="8454"/>
          </a:xfrm>
          <a:prstGeom prst="straightConnector1">
            <a:avLst/>
          </a:prstGeom>
          <a:ln w="41275">
            <a:solidFill>
              <a:srgbClr val="445469"/>
            </a:solidFill>
            <a:tailEnd type="arrow"/>
          </a:ln>
        </p:spPr>
        <p:style>
          <a:lnRef idx="2">
            <a:schemeClr val="accent2"/>
          </a:lnRef>
          <a:fillRef idx="0">
            <a:schemeClr val="accent2"/>
          </a:fillRef>
          <a:effectRef idx="1">
            <a:schemeClr val="accent2"/>
          </a:effectRef>
          <a:fontRef idx="minor">
            <a:schemeClr val="tx1"/>
          </a:fontRef>
        </p:style>
      </p:cxnSp>
      <p:sp>
        <p:nvSpPr>
          <p:cNvPr id="146" name="TextBox 145"/>
          <p:cNvSpPr txBox="1"/>
          <p:nvPr/>
        </p:nvSpPr>
        <p:spPr>
          <a:xfrm>
            <a:off x="3220998" y="11017335"/>
            <a:ext cx="234964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CA" sz="3200" dirty="0"/>
          </a:p>
        </p:txBody>
      </p:sp>
      <p:sp>
        <p:nvSpPr>
          <p:cNvPr id="147" name="TextBox 146"/>
          <p:cNvSpPr txBox="1"/>
          <p:nvPr/>
        </p:nvSpPr>
        <p:spPr>
          <a:xfrm>
            <a:off x="3197287" y="11048111"/>
            <a:ext cx="23733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t>数据存储层</a:t>
            </a:r>
            <a:endParaRPr lang="en-CA" sz="2800" dirty="0"/>
          </a:p>
        </p:txBody>
      </p:sp>
      <p:sp>
        <p:nvSpPr>
          <p:cNvPr id="148" name="TextBox 147"/>
          <p:cNvSpPr txBox="1"/>
          <p:nvPr/>
        </p:nvSpPr>
        <p:spPr>
          <a:xfrm>
            <a:off x="3220998" y="9452687"/>
            <a:ext cx="2322062" cy="11003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CA" sz="3200" dirty="0"/>
          </a:p>
        </p:txBody>
      </p:sp>
      <p:sp>
        <p:nvSpPr>
          <p:cNvPr id="149" name="TextBox 148"/>
          <p:cNvSpPr txBox="1"/>
          <p:nvPr/>
        </p:nvSpPr>
        <p:spPr>
          <a:xfrm>
            <a:off x="3197287" y="9483463"/>
            <a:ext cx="237335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t>数据</a:t>
            </a:r>
            <a:r>
              <a:rPr lang="zh-CN" altLang="en-US" sz="2800" dirty="0" smtClean="0"/>
              <a:t>服务</a:t>
            </a:r>
            <a:endParaRPr lang="en-US" altLang="zh-CN" sz="2800" dirty="0" smtClean="0"/>
          </a:p>
          <a:p>
            <a:pPr algn="ctr"/>
            <a:r>
              <a:rPr lang="zh-CN" altLang="en-US" sz="2800" dirty="0" smtClean="0"/>
              <a:t>智能合约层</a:t>
            </a:r>
            <a:endParaRPr lang="en-CA" sz="2800" dirty="0"/>
          </a:p>
        </p:txBody>
      </p:sp>
      <p:sp>
        <p:nvSpPr>
          <p:cNvPr id="151" name="TextBox 150"/>
          <p:cNvSpPr txBox="1"/>
          <p:nvPr/>
        </p:nvSpPr>
        <p:spPr>
          <a:xfrm>
            <a:off x="3220998" y="7581459"/>
            <a:ext cx="234964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CA" sz="3200" dirty="0"/>
          </a:p>
        </p:txBody>
      </p:sp>
      <p:sp>
        <p:nvSpPr>
          <p:cNvPr id="152" name="TextBox 151"/>
          <p:cNvSpPr txBox="1"/>
          <p:nvPr/>
        </p:nvSpPr>
        <p:spPr>
          <a:xfrm>
            <a:off x="3169929" y="7612235"/>
            <a:ext cx="250936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smtClean="0"/>
              <a:t>金融逻辑层</a:t>
            </a:r>
            <a:endParaRPr lang="en-CA" sz="2800" dirty="0"/>
          </a:p>
        </p:txBody>
      </p:sp>
      <p:sp>
        <p:nvSpPr>
          <p:cNvPr id="153" name="TextBox 152"/>
          <p:cNvSpPr txBox="1"/>
          <p:nvPr/>
        </p:nvSpPr>
        <p:spPr>
          <a:xfrm>
            <a:off x="8996189" y="5952282"/>
            <a:ext cx="863201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smtClean="0">
                <a:solidFill>
                  <a:srgbClr val="FFC000"/>
                </a:solidFill>
                <a:effectLst>
                  <a:outerShdw blurRad="38100" dist="38100" dir="2700000" algn="tl">
                    <a:srgbClr val="000000">
                      <a:alpha val="43137"/>
                    </a:srgbClr>
                  </a:outerShdw>
                </a:effectLst>
              </a:rPr>
              <a:t>核心企业资产运营管控服务</a:t>
            </a:r>
            <a:r>
              <a:rPr lang="zh-CN" altLang="en-US" sz="3600" b="1" dirty="0">
                <a:solidFill>
                  <a:srgbClr val="FFC000"/>
                </a:solidFill>
                <a:effectLst>
                  <a:outerShdw blurRad="38100" dist="38100" dir="2700000" algn="tl">
                    <a:srgbClr val="000000">
                      <a:alpha val="43137"/>
                    </a:srgbClr>
                  </a:outerShdw>
                </a:effectLst>
              </a:rPr>
              <a:t>中心（</a:t>
            </a:r>
            <a:r>
              <a:rPr lang="zh-CN" altLang="en-US" sz="3600" b="1" dirty="0" smtClean="0">
                <a:solidFill>
                  <a:srgbClr val="FFC000"/>
                </a:solidFill>
                <a:effectLst>
                  <a:outerShdw blurRad="38100" dist="38100" dir="2700000" algn="tl">
                    <a:srgbClr val="000000">
                      <a:alpha val="43137"/>
                    </a:srgbClr>
                  </a:outerShdw>
                </a:effectLst>
              </a:rPr>
              <a:t>私有链）</a:t>
            </a:r>
            <a:endParaRPr lang="en-CA" sz="3600" b="1" dirty="0">
              <a:solidFill>
                <a:srgbClr val="FFC000"/>
              </a:solidFill>
              <a:effectLst>
                <a:outerShdw blurRad="38100" dist="38100" dir="2700000" algn="tl">
                  <a:srgbClr val="000000">
                    <a:alpha val="43137"/>
                  </a:srgbClr>
                </a:outerShdw>
              </a:effectLst>
            </a:endParaRPr>
          </a:p>
        </p:txBody>
      </p:sp>
      <p:sp>
        <p:nvSpPr>
          <p:cNvPr id="154" name="TextBox 153"/>
          <p:cNvSpPr txBox="1"/>
          <p:nvPr/>
        </p:nvSpPr>
        <p:spPr>
          <a:xfrm>
            <a:off x="3169249" y="5067952"/>
            <a:ext cx="2393802" cy="12262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CA" sz="3200" dirty="0"/>
          </a:p>
        </p:txBody>
      </p:sp>
      <p:sp>
        <p:nvSpPr>
          <p:cNvPr id="155" name="TextBox 154"/>
          <p:cNvSpPr txBox="1"/>
          <p:nvPr/>
        </p:nvSpPr>
        <p:spPr>
          <a:xfrm>
            <a:off x="3150814" y="5056626"/>
            <a:ext cx="2509364"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smtClean="0"/>
              <a:t>业务服务</a:t>
            </a:r>
            <a:endParaRPr lang="en-US" altLang="zh-CN" sz="2800" dirty="0" smtClean="0"/>
          </a:p>
          <a:p>
            <a:pPr algn="ctr"/>
            <a:r>
              <a:rPr lang="zh-CN" altLang="en-US" sz="2800" dirty="0" smtClean="0"/>
              <a:t>中心</a:t>
            </a:r>
            <a:r>
              <a:rPr lang="zh-CN" altLang="en-US" sz="2800" dirty="0"/>
              <a:t>层</a:t>
            </a:r>
            <a:endParaRPr lang="en-CA" sz="2800" dirty="0"/>
          </a:p>
        </p:txBody>
      </p:sp>
      <p:sp>
        <p:nvSpPr>
          <p:cNvPr id="156" name="TextBox 155"/>
          <p:cNvSpPr txBox="1"/>
          <p:nvPr/>
        </p:nvSpPr>
        <p:spPr>
          <a:xfrm>
            <a:off x="3220998" y="12274205"/>
            <a:ext cx="2349646"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CA" sz="3200" dirty="0"/>
          </a:p>
        </p:txBody>
      </p:sp>
      <p:sp>
        <p:nvSpPr>
          <p:cNvPr id="157" name="TextBox 156"/>
          <p:cNvSpPr txBox="1"/>
          <p:nvPr/>
        </p:nvSpPr>
        <p:spPr>
          <a:xfrm>
            <a:off x="3197287" y="12304981"/>
            <a:ext cx="23733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t>基础构架层</a:t>
            </a:r>
            <a:endParaRPr lang="en-CA" sz="2800" dirty="0"/>
          </a:p>
        </p:txBody>
      </p:sp>
      <p:sp>
        <p:nvSpPr>
          <p:cNvPr id="116" name="TextBox 115"/>
          <p:cNvSpPr txBox="1"/>
          <p:nvPr/>
        </p:nvSpPr>
        <p:spPr>
          <a:xfrm>
            <a:off x="9270330" y="2125572"/>
            <a:ext cx="269995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solidFill>
                  <a:schemeClr val="bg1"/>
                </a:solidFill>
              </a:rPr>
              <a:t>生产运行管理</a:t>
            </a:r>
            <a:endParaRPr lang="en-CA" sz="2800" dirty="0">
              <a:solidFill>
                <a:schemeClr val="bg1"/>
              </a:solidFill>
            </a:endParaRPr>
          </a:p>
        </p:txBody>
      </p:sp>
      <p:sp>
        <p:nvSpPr>
          <p:cNvPr id="119" name="TextBox 118"/>
          <p:cNvSpPr txBox="1"/>
          <p:nvPr/>
        </p:nvSpPr>
        <p:spPr>
          <a:xfrm>
            <a:off x="15606590" y="2143232"/>
            <a:ext cx="312188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smtClean="0">
                <a:solidFill>
                  <a:schemeClr val="bg1"/>
                </a:solidFill>
              </a:rPr>
              <a:t>对外（公共）</a:t>
            </a:r>
            <a:r>
              <a:rPr lang="zh-CN" altLang="en-US" sz="2800">
                <a:solidFill>
                  <a:schemeClr val="bg1"/>
                </a:solidFill>
              </a:rPr>
              <a:t>服务</a:t>
            </a:r>
            <a:endParaRPr lang="en-CA" sz="2800" dirty="0">
              <a:solidFill>
                <a:schemeClr val="bg1"/>
              </a:solidFill>
            </a:endParaRPr>
          </a:p>
        </p:txBody>
      </p:sp>
      <p:sp>
        <p:nvSpPr>
          <p:cNvPr id="125" name="TextBox 124"/>
          <p:cNvSpPr txBox="1"/>
          <p:nvPr/>
        </p:nvSpPr>
        <p:spPr>
          <a:xfrm>
            <a:off x="12075831" y="2125572"/>
            <a:ext cx="342520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solidFill>
                  <a:schemeClr val="bg1"/>
                </a:solidFill>
              </a:rPr>
              <a:t>对内服务（非生产）</a:t>
            </a:r>
            <a:endParaRPr lang="en-CA" sz="2800" dirty="0">
              <a:solidFill>
                <a:schemeClr val="bg1"/>
              </a:solidFill>
            </a:endParaRPr>
          </a:p>
        </p:txBody>
      </p:sp>
      <p:sp>
        <p:nvSpPr>
          <p:cNvPr id="129" name="TextBox 128"/>
          <p:cNvSpPr txBox="1"/>
          <p:nvPr/>
        </p:nvSpPr>
        <p:spPr>
          <a:xfrm>
            <a:off x="17917925" y="5237449"/>
            <a:ext cx="841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t>…</a:t>
            </a:r>
            <a:endParaRPr lang="en-CA" sz="2400" dirty="0"/>
          </a:p>
        </p:txBody>
      </p:sp>
      <p:sp>
        <p:nvSpPr>
          <p:cNvPr id="130" name="TextBox 129"/>
          <p:cNvSpPr txBox="1"/>
          <p:nvPr/>
        </p:nvSpPr>
        <p:spPr>
          <a:xfrm>
            <a:off x="5872219" y="9972679"/>
            <a:ext cx="553998" cy="885722"/>
          </a:xfrm>
          <a:prstGeom prst="rect">
            <a:avLst/>
          </a:prstGeom>
          <a:noFill/>
        </p:spPr>
        <p:txBody>
          <a:bodyPr vert="eaVert" wrap="square" rtlCol="0">
            <a:spAutoFit/>
          </a:bodyPr>
          <a:lstStyle/>
          <a:p>
            <a:r>
              <a:rPr lang="zh-CN" altLang="en-US" sz="2400" dirty="0" smtClean="0"/>
              <a:t>审计</a:t>
            </a:r>
            <a:endParaRPr lang="en-CA" sz="2400" dirty="0"/>
          </a:p>
        </p:txBody>
      </p:sp>
      <p:sp>
        <p:nvSpPr>
          <p:cNvPr id="3" name="Oval 2"/>
          <p:cNvSpPr/>
          <p:nvPr/>
        </p:nvSpPr>
        <p:spPr>
          <a:xfrm>
            <a:off x="7661789" y="6384259"/>
            <a:ext cx="1329441" cy="63914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smtClean="0"/>
              <a:t>数字资产</a:t>
            </a:r>
            <a:endParaRPr lang="en-US" sz="2000" dirty="0"/>
          </a:p>
        </p:txBody>
      </p:sp>
      <p:sp>
        <p:nvSpPr>
          <p:cNvPr id="4" name="Striped Right Arrow 3"/>
          <p:cNvSpPr/>
          <p:nvPr/>
        </p:nvSpPr>
        <p:spPr>
          <a:xfrm rot="3064929">
            <a:off x="8266132" y="7144224"/>
            <a:ext cx="688750" cy="404060"/>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119388" y="6231181"/>
            <a:ext cx="14473632" cy="2832614"/>
            <a:chOff x="3832247" y="3042087"/>
            <a:chExt cx="14473632" cy="2832614"/>
          </a:xfrm>
        </p:grpSpPr>
        <p:sp>
          <p:nvSpPr>
            <p:cNvPr id="65" name="Freeform 33"/>
            <p:cNvSpPr>
              <a:spLocks noChangeArrowheads="1"/>
            </p:cNvSpPr>
            <p:nvPr/>
          </p:nvSpPr>
          <p:spPr bwMode="auto">
            <a:xfrm>
              <a:off x="3832247" y="3042087"/>
              <a:ext cx="14083449" cy="2602511"/>
            </a:xfrm>
            <a:custGeom>
              <a:avLst/>
              <a:gdLst>
                <a:gd name="T0" fmla="*/ 19388 w 19389"/>
                <a:gd name="T1" fmla="*/ 0 h 4338"/>
                <a:gd name="T2" fmla="*/ 19388 w 19389"/>
                <a:gd name="T3" fmla="*/ 4337 h 4338"/>
                <a:gd name="T4" fmla="*/ 0 w 19389"/>
                <a:gd name="T5" fmla="*/ 4337 h 4338"/>
                <a:gd name="T6" fmla="*/ 0 w 19389"/>
                <a:gd name="T7" fmla="*/ 0 h 4338"/>
                <a:gd name="T8" fmla="*/ 19388 w 19389"/>
                <a:gd name="T9" fmla="*/ 0 h 4338"/>
              </a:gdLst>
              <a:ahLst/>
              <a:cxnLst>
                <a:cxn ang="0">
                  <a:pos x="T0" y="T1"/>
                </a:cxn>
                <a:cxn ang="0">
                  <a:pos x="T2" y="T3"/>
                </a:cxn>
                <a:cxn ang="0">
                  <a:pos x="T4" y="T5"/>
                </a:cxn>
                <a:cxn ang="0">
                  <a:pos x="T6" y="T7"/>
                </a:cxn>
                <a:cxn ang="0">
                  <a:pos x="T8" y="T9"/>
                </a:cxn>
              </a:cxnLst>
              <a:rect l="0" t="0" r="r" b="b"/>
              <a:pathLst>
                <a:path w="19389" h="4338">
                  <a:moveTo>
                    <a:pt x="19388" y="0"/>
                  </a:moveTo>
                  <a:lnTo>
                    <a:pt x="19388" y="4337"/>
                  </a:lnTo>
                  <a:lnTo>
                    <a:pt x="0" y="4337"/>
                  </a:lnTo>
                  <a:lnTo>
                    <a:pt x="0" y="0"/>
                  </a:lnTo>
                  <a:lnTo>
                    <a:pt x="19388" y="0"/>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6" name="Freeform 34"/>
            <p:cNvSpPr>
              <a:spLocks noChangeArrowheads="1"/>
            </p:cNvSpPr>
            <p:nvPr/>
          </p:nvSpPr>
          <p:spPr bwMode="auto">
            <a:xfrm>
              <a:off x="14805580" y="3573700"/>
              <a:ext cx="3231770" cy="2301001"/>
            </a:xfrm>
            <a:custGeom>
              <a:avLst/>
              <a:gdLst>
                <a:gd name="T0" fmla="*/ 5389 w 5390"/>
                <a:gd name="T1" fmla="*/ 0 h 3837"/>
                <a:gd name="T2" fmla="*/ 2036 w 5390"/>
                <a:gd name="T3" fmla="*/ 0 h 3837"/>
                <a:gd name="T4" fmla="*/ 0 w 5390"/>
                <a:gd name="T5" fmla="*/ 3836 h 3837"/>
                <a:gd name="T6" fmla="*/ 5389 w 5390"/>
                <a:gd name="T7" fmla="*/ 3836 h 3837"/>
                <a:gd name="T8" fmla="*/ 5389 w 5390"/>
                <a:gd name="T9" fmla="*/ 0 h 3837"/>
              </a:gdLst>
              <a:ahLst/>
              <a:cxnLst>
                <a:cxn ang="0">
                  <a:pos x="T0" y="T1"/>
                </a:cxn>
                <a:cxn ang="0">
                  <a:pos x="T2" y="T3"/>
                </a:cxn>
                <a:cxn ang="0">
                  <a:pos x="T4" y="T5"/>
                </a:cxn>
                <a:cxn ang="0">
                  <a:pos x="T6" y="T7"/>
                </a:cxn>
                <a:cxn ang="0">
                  <a:pos x="T8" y="T9"/>
                </a:cxn>
              </a:cxnLst>
              <a:rect l="0" t="0" r="r" b="b"/>
              <a:pathLst>
                <a:path w="5390" h="3837">
                  <a:moveTo>
                    <a:pt x="5389" y="0"/>
                  </a:moveTo>
                  <a:lnTo>
                    <a:pt x="2036" y="0"/>
                  </a:lnTo>
                  <a:lnTo>
                    <a:pt x="0" y="3836"/>
                  </a:lnTo>
                  <a:lnTo>
                    <a:pt x="5389" y="3836"/>
                  </a:lnTo>
                  <a:lnTo>
                    <a:pt x="5389" y="0"/>
                  </a:lnTo>
                </a:path>
              </a:pathLst>
            </a:custGeom>
            <a:solidFill>
              <a:schemeClr val="bg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67" name="Freeform 35"/>
            <p:cNvSpPr>
              <a:spLocks noChangeArrowheads="1"/>
            </p:cNvSpPr>
            <p:nvPr/>
          </p:nvSpPr>
          <p:spPr bwMode="auto">
            <a:xfrm>
              <a:off x="4423121" y="3865555"/>
              <a:ext cx="904473" cy="843700"/>
            </a:xfrm>
            <a:custGeom>
              <a:avLst/>
              <a:gdLst>
                <a:gd name="T0" fmla="*/ 29 w 1506"/>
                <a:gd name="T1" fmla="*/ 1404 h 1405"/>
                <a:gd name="T2" fmla="*/ 29 w 1506"/>
                <a:gd name="T3" fmla="*/ 1404 h 1405"/>
                <a:gd name="T4" fmla="*/ 47 w 1506"/>
                <a:gd name="T5" fmla="*/ 1061 h 1405"/>
                <a:gd name="T6" fmla="*/ 277 w 1506"/>
                <a:gd name="T7" fmla="*/ 890 h 1405"/>
                <a:gd name="T8" fmla="*/ 525 w 1506"/>
                <a:gd name="T9" fmla="*/ 790 h 1405"/>
                <a:gd name="T10" fmla="*/ 602 w 1506"/>
                <a:gd name="T11" fmla="*/ 743 h 1405"/>
                <a:gd name="T12" fmla="*/ 519 w 1506"/>
                <a:gd name="T13" fmla="*/ 508 h 1405"/>
                <a:gd name="T14" fmla="*/ 490 w 1506"/>
                <a:gd name="T15" fmla="*/ 478 h 1405"/>
                <a:gd name="T16" fmla="*/ 490 w 1506"/>
                <a:gd name="T17" fmla="*/ 330 h 1405"/>
                <a:gd name="T18" fmla="*/ 502 w 1506"/>
                <a:gd name="T19" fmla="*/ 301 h 1405"/>
                <a:gd name="T20" fmla="*/ 584 w 1506"/>
                <a:gd name="T21" fmla="*/ 88 h 1405"/>
                <a:gd name="T22" fmla="*/ 543 w 1506"/>
                <a:gd name="T23" fmla="*/ 35 h 1405"/>
                <a:gd name="T24" fmla="*/ 626 w 1506"/>
                <a:gd name="T25" fmla="*/ 47 h 1405"/>
                <a:gd name="T26" fmla="*/ 637 w 1506"/>
                <a:gd name="T27" fmla="*/ 0 h 1405"/>
                <a:gd name="T28" fmla="*/ 673 w 1506"/>
                <a:gd name="T29" fmla="*/ 30 h 1405"/>
                <a:gd name="T30" fmla="*/ 850 w 1506"/>
                <a:gd name="T31" fmla="*/ 18 h 1405"/>
                <a:gd name="T32" fmla="*/ 968 w 1506"/>
                <a:gd name="T33" fmla="*/ 65 h 1405"/>
                <a:gd name="T34" fmla="*/ 1056 w 1506"/>
                <a:gd name="T35" fmla="*/ 177 h 1405"/>
                <a:gd name="T36" fmla="*/ 1068 w 1506"/>
                <a:gd name="T37" fmla="*/ 348 h 1405"/>
                <a:gd name="T38" fmla="*/ 1080 w 1506"/>
                <a:gd name="T39" fmla="*/ 407 h 1405"/>
                <a:gd name="T40" fmla="*/ 1039 w 1506"/>
                <a:gd name="T41" fmla="*/ 513 h 1405"/>
                <a:gd name="T42" fmla="*/ 1015 w 1506"/>
                <a:gd name="T43" fmla="*/ 525 h 1405"/>
                <a:gd name="T44" fmla="*/ 974 w 1506"/>
                <a:gd name="T45" fmla="*/ 673 h 1405"/>
                <a:gd name="T46" fmla="*/ 1003 w 1506"/>
                <a:gd name="T47" fmla="*/ 760 h 1405"/>
                <a:gd name="T48" fmla="*/ 1092 w 1506"/>
                <a:gd name="T49" fmla="*/ 843 h 1405"/>
                <a:gd name="T50" fmla="*/ 1316 w 1506"/>
                <a:gd name="T51" fmla="*/ 925 h 1405"/>
                <a:gd name="T52" fmla="*/ 1440 w 1506"/>
                <a:gd name="T53" fmla="*/ 1073 h 1405"/>
                <a:gd name="T54" fmla="*/ 1505 w 1506"/>
                <a:gd name="T55" fmla="*/ 1404 h 1405"/>
                <a:gd name="T56" fmla="*/ 29 w 1506"/>
                <a:gd name="T57" fmla="*/ 1404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6" h="1405">
                  <a:moveTo>
                    <a:pt x="29" y="1404"/>
                  </a:moveTo>
                  <a:lnTo>
                    <a:pt x="29" y="1404"/>
                  </a:lnTo>
                  <a:cubicBezTo>
                    <a:pt x="29" y="1404"/>
                    <a:pt x="0" y="1191"/>
                    <a:pt x="47" y="1061"/>
                  </a:cubicBezTo>
                  <a:cubicBezTo>
                    <a:pt x="94" y="937"/>
                    <a:pt x="130" y="908"/>
                    <a:pt x="277" y="890"/>
                  </a:cubicBezTo>
                  <a:cubicBezTo>
                    <a:pt x="425" y="867"/>
                    <a:pt x="507" y="808"/>
                    <a:pt x="525" y="790"/>
                  </a:cubicBezTo>
                  <a:cubicBezTo>
                    <a:pt x="549" y="772"/>
                    <a:pt x="578" y="748"/>
                    <a:pt x="602" y="743"/>
                  </a:cubicBezTo>
                  <a:cubicBezTo>
                    <a:pt x="602" y="743"/>
                    <a:pt x="596" y="596"/>
                    <a:pt x="519" y="508"/>
                  </a:cubicBezTo>
                  <a:cubicBezTo>
                    <a:pt x="519" y="508"/>
                    <a:pt x="496" y="496"/>
                    <a:pt x="490" y="478"/>
                  </a:cubicBezTo>
                  <a:cubicBezTo>
                    <a:pt x="484" y="454"/>
                    <a:pt x="472" y="366"/>
                    <a:pt x="490" y="330"/>
                  </a:cubicBezTo>
                  <a:cubicBezTo>
                    <a:pt x="490" y="330"/>
                    <a:pt x="507" y="313"/>
                    <a:pt x="502" y="301"/>
                  </a:cubicBezTo>
                  <a:cubicBezTo>
                    <a:pt x="502" y="289"/>
                    <a:pt x="484" y="183"/>
                    <a:pt x="584" y="88"/>
                  </a:cubicBezTo>
                  <a:cubicBezTo>
                    <a:pt x="584" y="88"/>
                    <a:pt x="614" y="47"/>
                    <a:pt x="543" y="35"/>
                  </a:cubicBezTo>
                  <a:cubicBezTo>
                    <a:pt x="543" y="35"/>
                    <a:pt x="578" y="18"/>
                    <a:pt x="626" y="47"/>
                  </a:cubicBezTo>
                  <a:cubicBezTo>
                    <a:pt x="626" y="47"/>
                    <a:pt x="602" y="18"/>
                    <a:pt x="637" y="0"/>
                  </a:cubicBezTo>
                  <a:cubicBezTo>
                    <a:pt x="637" y="0"/>
                    <a:pt x="620" y="47"/>
                    <a:pt x="673" y="30"/>
                  </a:cubicBezTo>
                  <a:cubicBezTo>
                    <a:pt x="726" y="18"/>
                    <a:pt x="797" y="0"/>
                    <a:pt x="850" y="18"/>
                  </a:cubicBezTo>
                  <a:cubicBezTo>
                    <a:pt x="897" y="35"/>
                    <a:pt x="909" y="65"/>
                    <a:pt x="968" y="65"/>
                  </a:cubicBezTo>
                  <a:cubicBezTo>
                    <a:pt x="1033" y="71"/>
                    <a:pt x="1056" y="148"/>
                    <a:pt x="1056" y="177"/>
                  </a:cubicBezTo>
                  <a:cubicBezTo>
                    <a:pt x="1056" y="207"/>
                    <a:pt x="1056" y="330"/>
                    <a:pt x="1068" y="348"/>
                  </a:cubicBezTo>
                  <a:cubicBezTo>
                    <a:pt x="1080" y="366"/>
                    <a:pt x="1080" y="378"/>
                    <a:pt x="1080" y="407"/>
                  </a:cubicBezTo>
                  <a:cubicBezTo>
                    <a:pt x="1074" y="431"/>
                    <a:pt x="1050" y="508"/>
                    <a:pt x="1039" y="513"/>
                  </a:cubicBezTo>
                  <a:cubicBezTo>
                    <a:pt x="1027" y="513"/>
                    <a:pt x="1015" y="525"/>
                    <a:pt x="1015" y="525"/>
                  </a:cubicBezTo>
                  <a:cubicBezTo>
                    <a:pt x="1009" y="531"/>
                    <a:pt x="974" y="637"/>
                    <a:pt x="974" y="673"/>
                  </a:cubicBezTo>
                  <a:cubicBezTo>
                    <a:pt x="974" y="708"/>
                    <a:pt x="974" y="754"/>
                    <a:pt x="1003" y="760"/>
                  </a:cubicBezTo>
                  <a:cubicBezTo>
                    <a:pt x="1033" y="772"/>
                    <a:pt x="1074" y="819"/>
                    <a:pt x="1092" y="843"/>
                  </a:cubicBezTo>
                  <a:cubicBezTo>
                    <a:pt x="1115" y="867"/>
                    <a:pt x="1251" y="902"/>
                    <a:pt x="1316" y="925"/>
                  </a:cubicBezTo>
                  <a:cubicBezTo>
                    <a:pt x="1375" y="955"/>
                    <a:pt x="1405" y="955"/>
                    <a:pt x="1440" y="1073"/>
                  </a:cubicBezTo>
                  <a:cubicBezTo>
                    <a:pt x="1475" y="1191"/>
                    <a:pt x="1505" y="1315"/>
                    <a:pt x="1505" y="1404"/>
                  </a:cubicBezTo>
                  <a:lnTo>
                    <a:pt x="29" y="1404"/>
                  </a:ln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21" name="Freeform 169"/>
            <p:cNvSpPr>
              <a:spLocks noChangeArrowheads="1"/>
            </p:cNvSpPr>
            <p:nvPr/>
          </p:nvSpPr>
          <p:spPr bwMode="auto">
            <a:xfrm>
              <a:off x="5976778" y="4045798"/>
              <a:ext cx="364963" cy="595087"/>
            </a:xfrm>
            <a:custGeom>
              <a:avLst/>
              <a:gdLst>
                <a:gd name="T0" fmla="*/ 53 w 609"/>
                <a:gd name="T1" fmla="*/ 808 h 992"/>
                <a:gd name="T2" fmla="*/ 53 w 609"/>
                <a:gd name="T3" fmla="*/ 808 h 992"/>
                <a:gd name="T4" fmla="*/ 396 w 609"/>
                <a:gd name="T5" fmla="*/ 495 h 992"/>
                <a:gd name="T6" fmla="*/ 48 w 609"/>
                <a:gd name="T7" fmla="*/ 189 h 992"/>
                <a:gd name="T8" fmla="*/ 30 w 609"/>
                <a:gd name="T9" fmla="*/ 53 h 992"/>
                <a:gd name="T10" fmla="*/ 136 w 609"/>
                <a:gd name="T11" fmla="*/ 29 h 992"/>
                <a:gd name="T12" fmla="*/ 573 w 609"/>
                <a:gd name="T13" fmla="*/ 413 h 992"/>
                <a:gd name="T14" fmla="*/ 608 w 609"/>
                <a:gd name="T15" fmla="*/ 489 h 992"/>
                <a:gd name="T16" fmla="*/ 579 w 609"/>
                <a:gd name="T17" fmla="*/ 571 h 992"/>
                <a:gd name="T18" fmla="*/ 148 w 609"/>
                <a:gd name="T19" fmla="*/ 961 h 992"/>
                <a:gd name="T20" fmla="*/ 36 w 609"/>
                <a:gd name="T21" fmla="*/ 943 h 992"/>
                <a:gd name="T22" fmla="*/ 53 w 609"/>
                <a:gd name="T23" fmla="*/ 808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9" h="992">
                  <a:moveTo>
                    <a:pt x="53" y="808"/>
                  </a:moveTo>
                  <a:lnTo>
                    <a:pt x="53" y="808"/>
                  </a:lnTo>
                  <a:cubicBezTo>
                    <a:pt x="396" y="495"/>
                    <a:pt x="396" y="495"/>
                    <a:pt x="396" y="495"/>
                  </a:cubicBezTo>
                  <a:cubicBezTo>
                    <a:pt x="48" y="189"/>
                    <a:pt x="48" y="189"/>
                    <a:pt x="48" y="189"/>
                  </a:cubicBezTo>
                  <a:cubicBezTo>
                    <a:pt x="12" y="159"/>
                    <a:pt x="0" y="94"/>
                    <a:pt x="30" y="53"/>
                  </a:cubicBezTo>
                  <a:cubicBezTo>
                    <a:pt x="53" y="12"/>
                    <a:pt x="101" y="0"/>
                    <a:pt x="136" y="29"/>
                  </a:cubicBezTo>
                  <a:cubicBezTo>
                    <a:pt x="573" y="413"/>
                    <a:pt x="573" y="413"/>
                    <a:pt x="573" y="413"/>
                  </a:cubicBezTo>
                  <a:cubicBezTo>
                    <a:pt x="596" y="431"/>
                    <a:pt x="608" y="460"/>
                    <a:pt x="608" y="489"/>
                  </a:cubicBezTo>
                  <a:cubicBezTo>
                    <a:pt x="608" y="524"/>
                    <a:pt x="596" y="548"/>
                    <a:pt x="579" y="571"/>
                  </a:cubicBezTo>
                  <a:cubicBezTo>
                    <a:pt x="148" y="961"/>
                    <a:pt x="148" y="961"/>
                    <a:pt x="148" y="961"/>
                  </a:cubicBezTo>
                  <a:cubicBezTo>
                    <a:pt x="113" y="991"/>
                    <a:pt x="65" y="985"/>
                    <a:pt x="36" y="943"/>
                  </a:cubicBezTo>
                  <a:cubicBezTo>
                    <a:pt x="12" y="896"/>
                    <a:pt x="18" y="837"/>
                    <a:pt x="53" y="808"/>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54" name="TextBox 253"/>
            <p:cNvSpPr txBox="1"/>
            <p:nvPr/>
          </p:nvSpPr>
          <p:spPr>
            <a:xfrm>
              <a:off x="6582248" y="3244628"/>
              <a:ext cx="8444126" cy="2049756"/>
            </a:xfrm>
            <a:prstGeom prst="rect">
              <a:avLst/>
            </a:prstGeom>
            <a:noFill/>
          </p:spPr>
          <p:txBody>
            <a:bodyPr wrap="square" lIns="219419" tIns="109710" rIns="219419" bIns="109710" rtlCol="0">
              <a:spAutoFit/>
            </a:bodyPr>
            <a:lstStyle/>
            <a:p>
              <a:pPr marL="571500" indent="-571500">
                <a:lnSpc>
                  <a:spcPct val="110000"/>
                </a:lnSpc>
                <a:buFont typeface="Arial" panose="020B0604020202020204" pitchFamily="34" charset="0"/>
                <a:buChar char="•"/>
              </a:pPr>
              <a:r>
                <a:rPr lang="zh-CN" altLang="en-US" dirty="0" smtClean="0">
                  <a:solidFill>
                    <a:schemeClr val="bg1"/>
                  </a:solidFill>
                  <a:latin typeface="微软雅黑" panose="020B0503020204020204" pitchFamily="34" charset="-122"/>
                  <a:cs typeface="Aparajita" panose="020B0604020202020204" pitchFamily="34" charset="0"/>
                </a:rPr>
                <a:t>区块链企业节点分类管理及功能逻辑</a:t>
              </a:r>
              <a:endParaRPr lang="en-US" altLang="zh-CN" dirty="0" smtClean="0">
                <a:solidFill>
                  <a:schemeClr val="bg1"/>
                </a:solidFill>
                <a:latin typeface="微软雅黑" panose="020B0503020204020204" pitchFamily="34" charset="-122"/>
                <a:cs typeface="Aparajita" panose="020B0604020202020204" pitchFamily="34" charset="0"/>
              </a:endParaRPr>
            </a:p>
            <a:p>
              <a:pPr marL="571500" indent="-571500">
                <a:lnSpc>
                  <a:spcPct val="110000"/>
                </a:lnSpc>
                <a:buFont typeface="Arial" panose="020B0604020202020204" pitchFamily="34" charset="0"/>
                <a:buChar char="•"/>
              </a:pPr>
              <a:r>
                <a:rPr lang="zh-CN" altLang="en-US" dirty="0">
                  <a:solidFill>
                    <a:schemeClr val="bg1"/>
                  </a:solidFill>
                  <a:latin typeface="微软雅黑" panose="020B0503020204020204" pitchFamily="34" charset="-122"/>
                  <a:cs typeface="Aparajita" panose="020B0604020202020204" pitchFamily="34" charset="0"/>
                </a:rPr>
                <a:t>区</a:t>
              </a:r>
              <a:r>
                <a:rPr lang="zh-CN" altLang="en-US" dirty="0" smtClean="0">
                  <a:solidFill>
                    <a:schemeClr val="bg1"/>
                  </a:solidFill>
                  <a:latin typeface="微软雅黑" panose="020B0503020204020204" pitchFamily="34" charset="-122"/>
                  <a:cs typeface="Aparajita" panose="020B0604020202020204" pitchFamily="34" charset="0"/>
                </a:rPr>
                <a:t>块链智能合约引擎定制</a:t>
              </a:r>
              <a:endParaRPr lang="en-US" altLang="zh-CN" dirty="0" smtClean="0">
                <a:solidFill>
                  <a:schemeClr val="bg1"/>
                </a:solidFill>
                <a:latin typeface="微软雅黑" panose="020B0503020204020204" pitchFamily="34" charset="-122"/>
                <a:cs typeface="Aparajita" panose="020B0604020202020204" pitchFamily="34" charset="0"/>
              </a:endParaRPr>
            </a:p>
            <a:p>
              <a:pPr marL="571500" indent="-571500">
                <a:lnSpc>
                  <a:spcPct val="110000"/>
                </a:lnSpc>
                <a:buFont typeface="Arial" panose="020B0604020202020204" pitchFamily="34" charset="0"/>
                <a:buChar char="•"/>
              </a:pPr>
              <a:r>
                <a:rPr lang="zh-CN" altLang="en-US" dirty="0" smtClean="0">
                  <a:solidFill>
                    <a:schemeClr val="bg1"/>
                  </a:solidFill>
                  <a:latin typeface="微软雅黑" panose="020B0503020204020204" pitchFamily="34" charset="-122"/>
                  <a:cs typeface="Aparajita" panose="020B0604020202020204" pitchFamily="34" charset="0"/>
                </a:rPr>
                <a:t>区块链数据交换与安全</a:t>
              </a:r>
              <a:endParaRPr lang="en-US" dirty="0" smtClean="0">
                <a:solidFill>
                  <a:schemeClr val="bg1"/>
                </a:solidFill>
                <a:latin typeface="微软雅黑" panose="020B0503020204020204" pitchFamily="34" charset="-122"/>
                <a:cs typeface="Aparajita" panose="020B0604020202020204" pitchFamily="34" charset="0"/>
              </a:endParaRPr>
            </a:p>
          </p:txBody>
        </p:sp>
        <p:sp>
          <p:nvSpPr>
            <p:cNvPr id="256" name="TextBox 255"/>
            <p:cNvSpPr txBox="1"/>
            <p:nvPr/>
          </p:nvSpPr>
          <p:spPr>
            <a:xfrm>
              <a:off x="16225937" y="3466336"/>
              <a:ext cx="2079942" cy="1954345"/>
            </a:xfrm>
            <a:prstGeom prst="rect">
              <a:avLst/>
            </a:prstGeom>
            <a:noFill/>
          </p:spPr>
          <p:txBody>
            <a:bodyPr wrap="none" lIns="182843" tIns="91422" rIns="182843" bIns="91422" rtlCol="0">
              <a:spAutoFit/>
            </a:bodyPr>
            <a:lstStyle/>
            <a:p>
              <a:pPr algn="r"/>
              <a:r>
                <a:rPr lang="en-US" sz="11500" b="1">
                  <a:latin typeface="Arial"/>
                  <a:cs typeface="Arial"/>
                </a:rPr>
                <a:t>02</a:t>
              </a:r>
              <a:endParaRPr lang="id-ID" sz="11500" b="1" dirty="0">
                <a:latin typeface="Arial"/>
                <a:cs typeface="Arial"/>
              </a:endParaRPr>
            </a:p>
          </p:txBody>
        </p:sp>
        <p:sp>
          <p:nvSpPr>
            <p:cNvPr id="257" name="TextBox 256"/>
            <p:cNvSpPr txBox="1"/>
            <p:nvPr/>
          </p:nvSpPr>
          <p:spPr>
            <a:xfrm>
              <a:off x="15416557" y="4962596"/>
              <a:ext cx="2805822" cy="769405"/>
            </a:xfrm>
            <a:prstGeom prst="rect">
              <a:avLst/>
            </a:prstGeom>
            <a:noFill/>
          </p:spPr>
          <p:txBody>
            <a:bodyPr wrap="none" lIns="182843" tIns="91422" rIns="182843" bIns="91422" rtlCol="0">
              <a:spAutoFit/>
            </a:bodyPr>
            <a:lstStyle/>
            <a:p>
              <a:r>
                <a:rPr lang="zh-CN" altLang="en-US" sz="3800" b="1" dirty="0" smtClean="0">
                  <a:latin typeface="微软雅黑" panose="020B0503020204020204" pitchFamily="34" charset="-122"/>
                </a:rPr>
                <a:t>中间件逻辑</a:t>
              </a:r>
              <a:endParaRPr lang="id-ID" sz="3800" b="1" dirty="0">
                <a:latin typeface="微软雅黑" panose="020B0503020204020204" pitchFamily="34" charset="-122"/>
              </a:endParaRPr>
            </a:p>
          </p:txBody>
        </p:sp>
      </p:grpSp>
      <p:grpSp>
        <p:nvGrpSpPr>
          <p:cNvPr id="258" name="Group 257"/>
          <p:cNvGrpSpPr/>
          <p:nvPr/>
        </p:nvGrpSpPr>
        <p:grpSpPr>
          <a:xfrm>
            <a:off x="5119388" y="9063795"/>
            <a:ext cx="14589984" cy="2832614"/>
            <a:chOff x="3832247" y="3042087"/>
            <a:chExt cx="14589984" cy="2832614"/>
          </a:xfrm>
        </p:grpSpPr>
        <p:sp>
          <p:nvSpPr>
            <p:cNvPr id="259" name="Freeform 33"/>
            <p:cNvSpPr>
              <a:spLocks noChangeArrowheads="1"/>
            </p:cNvSpPr>
            <p:nvPr/>
          </p:nvSpPr>
          <p:spPr bwMode="auto">
            <a:xfrm>
              <a:off x="3832247" y="3042087"/>
              <a:ext cx="14083449" cy="2602511"/>
            </a:xfrm>
            <a:custGeom>
              <a:avLst/>
              <a:gdLst>
                <a:gd name="T0" fmla="*/ 19388 w 19389"/>
                <a:gd name="T1" fmla="*/ 0 h 4338"/>
                <a:gd name="T2" fmla="*/ 19388 w 19389"/>
                <a:gd name="T3" fmla="*/ 4337 h 4338"/>
                <a:gd name="T4" fmla="*/ 0 w 19389"/>
                <a:gd name="T5" fmla="*/ 4337 h 4338"/>
                <a:gd name="T6" fmla="*/ 0 w 19389"/>
                <a:gd name="T7" fmla="*/ 0 h 4338"/>
                <a:gd name="T8" fmla="*/ 19388 w 19389"/>
                <a:gd name="T9" fmla="*/ 0 h 4338"/>
              </a:gdLst>
              <a:ahLst/>
              <a:cxnLst>
                <a:cxn ang="0">
                  <a:pos x="T0" y="T1"/>
                </a:cxn>
                <a:cxn ang="0">
                  <a:pos x="T2" y="T3"/>
                </a:cxn>
                <a:cxn ang="0">
                  <a:pos x="T4" y="T5"/>
                </a:cxn>
                <a:cxn ang="0">
                  <a:pos x="T6" y="T7"/>
                </a:cxn>
                <a:cxn ang="0">
                  <a:pos x="T8" y="T9"/>
                </a:cxn>
              </a:cxnLst>
              <a:rect l="0" t="0" r="r" b="b"/>
              <a:pathLst>
                <a:path w="19389" h="4338">
                  <a:moveTo>
                    <a:pt x="19388" y="0"/>
                  </a:moveTo>
                  <a:lnTo>
                    <a:pt x="19388" y="4337"/>
                  </a:lnTo>
                  <a:lnTo>
                    <a:pt x="0" y="4337"/>
                  </a:lnTo>
                  <a:lnTo>
                    <a:pt x="0" y="0"/>
                  </a:lnTo>
                  <a:lnTo>
                    <a:pt x="19388" y="0"/>
                  </a:lnTo>
                </a:path>
              </a:pathLst>
            </a:custGeom>
            <a:solidFill>
              <a:schemeClr val="accent3"/>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0" name="Freeform 34"/>
            <p:cNvSpPr>
              <a:spLocks noChangeArrowheads="1"/>
            </p:cNvSpPr>
            <p:nvPr/>
          </p:nvSpPr>
          <p:spPr bwMode="auto">
            <a:xfrm>
              <a:off x="14805580" y="3573700"/>
              <a:ext cx="3231770" cy="2301001"/>
            </a:xfrm>
            <a:custGeom>
              <a:avLst/>
              <a:gdLst>
                <a:gd name="T0" fmla="*/ 5389 w 5390"/>
                <a:gd name="T1" fmla="*/ 0 h 3837"/>
                <a:gd name="T2" fmla="*/ 2036 w 5390"/>
                <a:gd name="T3" fmla="*/ 0 h 3837"/>
                <a:gd name="T4" fmla="*/ 0 w 5390"/>
                <a:gd name="T5" fmla="*/ 3836 h 3837"/>
                <a:gd name="T6" fmla="*/ 5389 w 5390"/>
                <a:gd name="T7" fmla="*/ 3836 h 3837"/>
                <a:gd name="T8" fmla="*/ 5389 w 5390"/>
                <a:gd name="T9" fmla="*/ 0 h 3837"/>
              </a:gdLst>
              <a:ahLst/>
              <a:cxnLst>
                <a:cxn ang="0">
                  <a:pos x="T0" y="T1"/>
                </a:cxn>
                <a:cxn ang="0">
                  <a:pos x="T2" y="T3"/>
                </a:cxn>
                <a:cxn ang="0">
                  <a:pos x="T4" y="T5"/>
                </a:cxn>
                <a:cxn ang="0">
                  <a:pos x="T6" y="T7"/>
                </a:cxn>
                <a:cxn ang="0">
                  <a:pos x="T8" y="T9"/>
                </a:cxn>
              </a:cxnLst>
              <a:rect l="0" t="0" r="r" b="b"/>
              <a:pathLst>
                <a:path w="5390" h="3837">
                  <a:moveTo>
                    <a:pt x="5389" y="0"/>
                  </a:moveTo>
                  <a:lnTo>
                    <a:pt x="2036" y="0"/>
                  </a:lnTo>
                  <a:lnTo>
                    <a:pt x="0" y="3836"/>
                  </a:lnTo>
                  <a:lnTo>
                    <a:pt x="5389" y="3836"/>
                  </a:lnTo>
                  <a:lnTo>
                    <a:pt x="5389" y="0"/>
                  </a:lnTo>
                </a:path>
              </a:pathLst>
            </a:custGeom>
            <a:solidFill>
              <a:schemeClr val="bg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1" name="Freeform 35"/>
            <p:cNvSpPr>
              <a:spLocks noChangeArrowheads="1"/>
            </p:cNvSpPr>
            <p:nvPr/>
          </p:nvSpPr>
          <p:spPr bwMode="auto">
            <a:xfrm>
              <a:off x="4489215" y="3921492"/>
              <a:ext cx="904473" cy="843700"/>
            </a:xfrm>
            <a:custGeom>
              <a:avLst/>
              <a:gdLst>
                <a:gd name="T0" fmla="*/ 29 w 1506"/>
                <a:gd name="T1" fmla="*/ 1404 h 1405"/>
                <a:gd name="T2" fmla="*/ 29 w 1506"/>
                <a:gd name="T3" fmla="*/ 1404 h 1405"/>
                <a:gd name="T4" fmla="*/ 47 w 1506"/>
                <a:gd name="T5" fmla="*/ 1061 h 1405"/>
                <a:gd name="T6" fmla="*/ 277 w 1506"/>
                <a:gd name="T7" fmla="*/ 890 h 1405"/>
                <a:gd name="T8" fmla="*/ 525 w 1506"/>
                <a:gd name="T9" fmla="*/ 790 h 1405"/>
                <a:gd name="T10" fmla="*/ 602 w 1506"/>
                <a:gd name="T11" fmla="*/ 743 h 1405"/>
                <a:gd name="T12" fmla="*/ 519 w 1506"/>
                <a:gd name="T13" fmla="*/ 508 h 1405"/>
                <a:gd name="T14" fmla="*/ 490 w 1506"/>
                <a:gd name="T15" fmla="*/ 478 h 1405"/>
                <a:gd name="T16" fmla="*/ 490 w 1506"/>
                <a:gd name="T17" fmla="*/ 330 h 1405"/>
                <a:gd name="T18" fmla="*/ 502 w 1506"/>
                <a:gd name="T19" fmla="*/ 301 h 1405"/>
                <a:gd name="T20" fmla="*/ 584 w 1506"/>
                <a:gd name="T21" fmla="*/ 88 h 1405"/>
                <a:gd name="T22" fmla="*/ 543 w 1506"/>
                <a:gd name="T23" fmla="*/ 35 h 1405"/>
                <a:gd name="T24" fmla="*/ 626 w 1506"/>
                <a:gd name="T25" fmla="*/ 47 h 1405"/>
                <a:gd name="T26" fmla="*/ 637 w 1506"/>
                <a:gd name="T27" fmla="*/ 0 h 1405"/>
                <a:gd name="T28" fmla="*/ 673 w 1506"/>
                <a:gd name="T29" fmla="*/ 30 h 1405"/>
                <a:gd name="T30" fmla="*/ 850 w 1506"/>
                <a:gd name="T31" fmla="*/ 18 h 1405"/>
                <a:gd name="T32" fmla="*/ 968 w 1506"/>
                <a:gd name="T33" fmla="*/ 65 h 1405"/>
                <a:gd name="T34" fmla="*/ 1056 w 1506"/>
                <a:gd name="T35" fmla="*/ 177 h 1405"/>
                <a:gd name="T36" fmla="*/ 1068 w 1506"/>
                <a:gd name="T37" fmla="*/ 348 h 1405"/>
                <a:gd name="T38" fmla="*/ 1080 w 1506"/>
                <a:gd name="T39" fmla="*/ 407 h 1405"/>
                <a:gd name="T40" fmla="*/ 1039 w 1506"/>
                <a:gd name="T41" fmla="*/ 513 h 1405"/>
                <a:gd name="T42" fmla="*/ 1015 w 1506"/>
                <a:gd name="T43" fmla="*/ 525 h 1405"/>
                <a:gd name="T44" fmla="*/ 974 w 1506"/>
                <a:gd name="T45" fmla="*/ 673 h 1405"/>
                <a:gd name="T46" fmla="*/ 1003 w 1506"/>
                <a:gd name="T47" fmla="*/ 760 h 1405"/>
                <a:gd name="T48" fmla="*/ 1092 w 1506"/>
                <a:gd name="T49" fmla="*/ 843 h 1405"/>
                <a:gd name="T50" fmla="*/ 1316 w 1506"/>
                <a:gd name="T51" fmla="*/ 925 h 1405"/>
                <a:gd name="T52" fmla="*/ 1440 w 1506"/>
                <a:gd name="T53" fmla="*/ 1073 h 1405"/>
                <a:gd name="T54" fmla="*/ 1505 w 1506"/>
                <a:gd name="T55" fmla="*/ 1404 h 1405"/>
                <a:gd name="T56" fmla="*/ 29 w 1506"/>
                <a:gd name="T57" fmla="*/ 1404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6" h="1405">
                  <a:moveTo>
                    <a:pt x="29" y="1404"/>
                  </a:moveTo>
                  <a:lnTo>
                    <a:pt x="29" y="1404"/>
                  </a:lnTo>
                  <a:cubicBezTo>
                    <a:pt x="29" y="1404"/>
                    <a:pt x="0" y="1191"/>
                    <a:pt x="47" y="1061"/>
                  </a:cubicBezTo>
                  <a:cubicBezTo>
                    <a:pt x="94" y="937"/>
                    <a:pt x="130" y="908"/>
                    <a:pt x="277" y="890"/>
                  </a:cubicBezTo>
                  <a:cubicBezTo>
                    <a:pt x="425" y="867"/>
                    <a:pt x="507" y="808"/>
                    <a:pt x="525" y="790"/>
                  </a:cubicBezTo>
                  <a:cubicBezTo>
                    <a:pt x="549" y="772"/>
                    <a:pt x="578" y="748"/>
                    <a:pt x="602" y="743"/>
                  </a:cubicBezTo>
                  <a:cubicBezTo>
                    <a:pt x="602" y="743"/>
                    <a:pt x="596" y="596"/>
                    <a:pt x="519" y="508"/>
                  </a:cubicBezTo>
                  <a:cubicBezTo>
                    <a:pt x="519" y="508"/>
                    <a:pt x="496" y="496"/>
                    <a:pt x="490" y="478"/>
                  </a:cubicBezTo>
                  <a:cubicBezTo>
                    <a:pt x="484" y="454"/>
                    <a:pt x="472" y="366"/>
                    <a:pt x="490" y="330"/>
                  </a:cubicBezTo>
                  <a:cubicBezTo>
                    <a:pt x="490" y="330"/>
                    <a:pt x="507" y="313"/>
                    <a:pt x="502" y="301"/>
                  </a:cubicBezTo>
                  <a:cubicBezTo>
                    <a:pt x="502" y="289"/>
                    <a:pt x="484" y="183"/>
                    <a:pt x="584" y="88"/>
                  </a:cubicBezTo>
                  <a:cubicBezTo>
                    <a:pt x="584" y="88"/>
                    <a:pt x="614" y="47"/>
                    <a:pt x="543" y="35"/>
                  </a:cubicBezTo>
                  <a:cubicBezTo>
                    <a:pt x="543" y="35"/>
                    <a:pt x="578" y="18"/>
                    <a:pt x="626" y="47"/>
                  </a:cubicBezTo>
                  <a:cubicBezTo>
                    <a:pt x="626" y="47"/>
                    <a:pt x="602" y="18"/>
                    <a:pt x="637" y="0"/>
                  </a:cubicBezTo>
                  <a:cubicBezTo>
                    <a:pt x="637" y="0"/>
                    <a:pt x="620" y="47"/>
                    <a:pt x="673" y="30"/>
                  </a:cubicBezTo>
                  <a:cubicBezTo>
                    <a:pt x="726" y="18"/>
                    <a:pt x="797" y="0"/>
                    <a:pt x="850" y="18"/>
                  </a:cubicBezTo>
                  <a:cubicBezTo>
                    <a:pt x="897" y="35"/>
                    <a:pt x="909" y="65"/>
                    <a:pt x="968" y="65"/>
                  </a:cubicBezTo>
                  <a:cubicBezTo>
                    <a:pt x="1033" y="71"/>
                    <a:pt x="1056" y="148"/>
                    <a:pt x="1056" y="177"/>
                  </a:cubicBezTo>
                  <a:cubicBezTo>
                    <a:pt x="1056" y="207"/>
                    <a:pt x="1056" y="330"/>
                    <a:pt x="1068" y="348"/>
                  </a:cubicBezTo>
                  <a:cubicBezTo>
                    <a:pt x="1080" y="366"/>
                    <a:pt x="1080" y="378"/>
                    <a:pt x="1080" y="407"/>
                  </a:cubicBezTo>
                  <a:cubicBezTo>
                    <a:pt x="1074" y="431"/>
                    <a:pt x="1050" y="508"/>
                    <a:pt x="1039" y="513"/>
                  </a:cubicBezTo>
                  <a:cubicBezTo>
                    <a:pt x="1027" y="513"/>
                    <a:pt x="1015" y="525"/>
                    <a:pt x="1015" y="525"/>
                  </a:cubicBezTo>
                  <a:cubicBezTo>
                    <a:pt x="1009" y="531"/>
                    <a:pt x="974" y="637"/>
                    <a:pt x="974" y="673"/>
                  </a:cubicBezTo>
                  <a:cubicBezTo>
                    <a:pt x="974" y="708"/>
                    <a:pt x="974" y="754"/>
                    <a:pt x="1003" y="760"/>
                  </a:cubicBezTo>
                  <a:cubicBezTo>
                    <a:pt x="1033" y="772"/>
                    <a:pt x="1074" y="819"/>
                    <a:pt x="1092" y="843"/>
                  </a:cubicBezTo>
                  <a:cubicBezTo>
                    <a:pt x="1115" y="867"/>
                    <a:pt x="1251" y="902"/>
                    <a:pt x="1316" y="925"/>
                  </a:cubicBezTo>
                  <a:cubicBezTo>
                    <a:pt x="1375" y="955"/>
                    <a:pt x="1405" y="955"/>
                    <a:pt x="1440" y="1073"/>
                  </a:cubicBezTo>
                  <a:cubicBezTo>
                    <a:pt x="1475" y="1191"/>
                    <a:pt x="1505" y="1315"/>
                    <a:pt x="1505" y="1404"/>
                  </a:cubicBezTo>
                  <a:lnTo>
                    <a:pt x="29" y="1404"/>
                  </a:ln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2" name="Freeform 169"/>
            <p:cNvSpPr>
              <a:spLocks noChangeArrowheads="1"/>
            </p:cNvSpPr>
            <p:nvPr/>
          </p:nvSpPr>
          <p:spPr bwMode="auto">
            <a:xfrm>
              <a:off x="5976778" y="4045798"/>
              <a:ext cx="364963" cy="595087"/>
            </a:xfrm>
            <a:custGeom>
              <a:avLst/>
              <a:gdLst>
                <a:gd name="T0" fmla="*/ 53 w 609"/>
                <a:gd name="T1" fmla="*/ 808 h 992"/>
                <a:gd name="T2" fmla="*/ 53 w 609"/>
                <a:gd name="T3" fmla="*/ 808 h 992"/>
                <a:gd name="T4" fmla="*/ 396 w 609"/>
                <a:gd name="T5" fmla="*/ 495 h 992"/>
                <a:gd name="T6" fmla="*/ 48 w 609"/>
                <a:gd name="T7" fmla="*/ 189 h 992"/>
                <a:gd name="T8" fmla="*/ 30 w 609"/>
                <a:gd name="T9" fmla="*/ 53 h 992"/>
                <a:gd name="T10" fmla="*/ 136 w 609"/>
                <a:gd name="T11" fmla="*/ 29 h 992"/>
                <a:gd name="T12" fmla="*/ 573 w 609"/>
                <a:gd name="T13" fmla="*/ 413 h 992"/>
                <a:gd name="T14" fmla="*/ 608 w 609"/>
                <a:gd name="T15" fmla="*/ 489 h 992"/>
                <a:gd name="T16" fmla="*/ 579 w 609"/>
                <a:gd name="T17" fmla="*/ 571 h 992"/>
                <a:gd name="T18" fmla="*/ 148 w 609"/>
                <a:gd name="T19" fmla="*/ 961 h 992"/>
                <a:gd name="T20" fmla="*/ 36 w 609"/>
                <a:gd name="T21" fmla="*/ 943 h 992"/>
                <a:gd name="T22" fmla="*/ 53 w 609"/>
                <a:gd name="T23" fmla="*/ 808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9" h="992">
                  <a:moveTo>
                    <a:pt x="53" y="808"/>
                  </a:moveTo>
                  <a:lnTo>
                    <a:pt x="53" y="808"/>
                  </a:lnTo>
                  <a:cubicBezTo>
                    <a:pt x="396" y="495"/>
                    <a:pt x="396" y="495"/>
                    <a:pt x="396" y="495"/>
                  </a:cubicBezTo>
                  <a:cubicBezTo>
                    <a:pt x="48" y="189"/>
                    <a:pt x="48" y="189"/>
                    <a:pt x="48" y="189"/>
                  </a:cubicBezTo>
                  <a:cubicBezTo>
                    <a:pt x="12" y="159"/>
                    <a:pt x="0" y="94"/>
                    <a:pt x="30" y="53"/>
                  </a:cubicBezTo>
                  <a:cubicBezTo>
                    <a:pt x="53" y="12"/>
                    <a:pt x="101" y="0"/>
                    <a:pt x="136" y="29"/>
                  </a:cubicBezTo>
                  <a:cubicBezTo>
                    <a:pt x="573" y="413"/>
                    <a:pt x="573" y="413"/>
                    <a:pt x="573" y="413"/>
                  </a:cubicBezTo>
                  <a:cubicBezTo>
                    <a:pt x="596" y="431"/>
                    <a:pt x="608" y="460"/>
                    <a:pt x="608" y="489"/>
                  </a:cubicBezTo>
                  <a:cubicBezTo>
                    <a:pt x="608" y="524"/>
                    <a:pt x="596" y="548"/>
                    <a:pt x="579" y="571"/>
                  </a:cubicBezTo>
                  <a:cubicBezTo>
                    <a:pt x="148" y="961"/>
                    <a:pt x="148" y="961"/>
                    <a:pt x="148" y="961"/>
                  </a:cubicBezTo>
                  <a:cubicBezTo>
                    <a:pt x="113" y="991"/>
                    <a:pt x="65" y="985"/>
                    <a:pt x="36" y="943"/>
                  </a:cubicBezTo>
                  <a:cubicBezTo>
                    <a:pt x="12" y="896"/>
                    <a:pt x="18" y="837"/>
                    <a:pt x="53" y="808"/>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3" name="TextBox 262"/>
            <p:cNvSpPr txBox="1"/>
            <p:nvPr/>
          </p:nvSpPr>
          <p:spPr>
            <a:xfrm>
              <a:off x="6579392" y="3301270"/>
              <a:ext cx="8647614" cy="2049756"/>
            </a:xfrm>
            <a:prstGeom prst="rect">
              <a:avLst/>
            </a:prstGeom>
            <a:noFill/>
          </p:spPr>
          <p:txBody>
            <a:bodyPr wrap="square" lIns="219419" tIns="109710" rIns="219419" bIns="109710" rtlCol="0">
              <a:spAutoFit/>
            </a:bodyPr>
            <a:lstStyle/>
            <a:p>
              <a:pPr marL="571500" indent="-571500">
                <a:lnSpc>
                  <a:spcPct val="110000"/>
                </a:lnSpc>
                <a:buFont typeface="Arial" panose="020B0604020202020204" pitchFamily="34" charset="0"/>
                <a:buChar char="•"/>
              </a:pPr>
              <a:r>
                <a:rPr lang="zh-CN" altLang="en-US" dirty="0" smtClean="0">
                  <a:solidFill>
                    <a:schemeClr val="bg1"/>
                  </a:solidFill>
                  <a:latin typeface="微软雅黑" panose="020B0503020204020204" pitchFamily="34" charset="-122"/>
                  <a:cs typeface="Aparajita" panose="020B0604020202020204" pitchFamily="34" charset="0"/>
                </a:rPr>
                <a:t>区块链技术云服务</a:t>
              </a:r>
              <a:endParaRPr lang="en-US" altLang="zh-CN" dirty="0" smtClean="0">
                <a:solidFill>
                  <a:schemeClr val="bg1"/>
                </a:solidFill>
                <a:latin typeface="微软雅黑" panose="020B0503020204020204" pitchFamily="34" charset="-122"/>
                <a:cs typeface="Aparajita" panose="020B0604020202020204" pitchFamily="34" charset="0"/>
              </a:endParaRPr>
            </a:p>
            <a:p>
              <a:pPr marL="571500" indent="-571500">
                <a:lnSpc>
                  <a:spcPct val="110000"/>
                </a:lnSpc>
                <a:buFont typeface="Arial" panose="020B0604020202020204" pitchFamily="34" charset="0"/>
                <a:buChar char="•"/>
              </a:pPr>
              <a:r>
                <a:rPr lang="zh-CN" altLang="en-US" dirty="0">
                  <a:solidFill>
                    <a:schemeClr val="bg1"/>
                  </a:solidFill>
                  <a:latin typeface="微软雅黑" panose="020B0503020204020204" pitchFamily="34" charset="-122"/>
                  <a:cs typeface="Aparajita" panose="020B0604020202020204" pitchFamily="34" charset="0"/>
                </a:rPr>
                <a:t>企业</a:t>
              </a:r>
              <a:r>
                <a:rPr lang="zh-CN" altLang="en-US" dirty="0" smtClean="0">
                  <a:solidFill>
                    <a:schemeClr val="bg1"/>
                  </a:solidFill>
                  <a:latin typeface="微软雅黑" panose="020B0503020204020204" pitchFamily="34" charset="-122"/>
                  <a:cs typeface="Aparajita" panose="020B0604020202020204" pitchFamily="34" charset="0"/>
                </a:rPr>
                <a:t>级应用定制与集成</a:t>
              </a:r>
              <a:r>
                <a:rPr lang="zh-CN" altLang="en-US" sz="2400" dirty="0" smtClean="0">
                  <a:solidFill>
                    <a:schemeClr val="bg1"/>
                  </a:solidFill>
                  <a:latin typeface="微软雅黑" panose="020B0503020204020204" pitchFamily="34" charset="-122"/>
                  <a:cs typeface="Aparajita" panose="020B0604020202020204" pitchFamily="34" charset="0"/>
                </a:rPr>
                <a:t>（以太坊</a:t>
              </a:r>
              <a:r>
                <a:rPr lang="en-US" altLang="zh-CN" sz="2400" dirty="0" smtClean="0">
                  <a:solidFill>
                    <a:schemeClr val="bg1"/>
                  </a:solidFill>
                  <a:latin typeface="微软雅黑" panose="020B0503020204020204" pitchFamily="34" charset="-122"/>
                  <a:cs typeface="Aparajita" panose="020B0604020202020204" pitchFamily="34" charset="0"/>
                </a:rPr>
                <a:t>/</a:t>
              </a:r>
              <a:r>
                <a:rPr lang="zh-CN" altLang="en-US" sz="2400" dirty="0" smtClean="0">
                  <a:solidFill>
                    <a:schemeClr val="bg1"/>
                  </a:solidFill>
                  <a:latin typeface="微软雅黑" panose="020B0503020204020204" pitchFamily="34" charset="-122"/>
                  <a:cs typeface="Aparajita" panose="020B0604020202020204" pitchFamily="34" charset="0"/>
                </a:rPr>
                <a:t>超级账本）</a:t>
              </a:r>
              <a:endParaRPr lang="en-US" altLang="zh-CN" sz="2400" dirty="0" smtClean="0">
                <a:solidFill>
                  <a:schemeClr val="bg1"/>
                </a:solidFill>
                <a:latin typeface="微软雅黑" panose="020B0503020204020204" pitchFamily="34" charset="-122"/>
                <a:cs typeface="Aparajita" panose="020B0604020202020204" pitchFamily="34" charset="0"/>
              </a:endParaRPr>
            </a:p>
            <a:p>
              <a:pPr marL="571500" indent="-571500">
                <a:lnSpc>
                  <a:spcPct val="110000"/>
                </a:lnSpc>
                <a:buFont typeface="Arial" panose="020B0604020202020204" pitchFamily="34" charset="0"/>
                <a:buChar char="•"/>
              </a:pPr>
              <a:r>
                <a:rPr lang="zh-CN" altLang="en-US" dirty="0">
                  <a:solidFill>
                    <a:schemeClr val="bg1"/>
                  </a:solidFill>
                  <a:latin typeface="微软雅黑" panose="020B0503020204020204" pitchFamily="34" charset="-122"/>
                  <a:cs typeface="Aparajita" panose="020B0604020202020204" pitchFamily="34" charset="0"/>
                </a:rPr>
                <a:t>区</a:t>
              </a:r>
              <a:r>
                <a:rPr lang="zh-CN" altLang="en-US" dirty="0" smtClean="0">
                  <a:solidFill>
                    <a:schemeClr val="bg1"/>
                  </a:solidFill>
                  <a:latin typeface="微软雅黑" panose="020B0503020204020204" pitchFamily="34" charset="-122"/>
                  <a:cs typeface="Aparajita" panose="020B0604020202020204" pitchFamily="34" charset="0"/>
                </a:rPr>
                <a:t>块链云服务自动化</a:t>
              </a:r>
              <a:r>
                <a:rPr lang="en-US" altLang="zh-CN" dirty="0" smtClean="0">
                  <a:solidFill>
                    <a:schemeClr val="bg1"/>
                  </a:solidFill>
                  <a:latin typeface="微软雅黑" panose="020B0503020204020204" pitchFamily="34" charset="-122"/>
                  <a:cs typeface="Aparajita" panose="020B0604020202020204" pitchFamily="34" charset="0"/>
                </a:rPr>
                <a:t>/</a:t>
              </a:r>
              <a:r>
                <a:rPr lang="zh-CN" altLang="en-US" dirty="0" smtClean="0">
                  <a:solidFill>
                    <a:schemeClr val="bg1"/>
                  </a:solidFill>
                  <a:latin typeface="微软雅黑" panose="020B0503020204020204" pitchFamily="34" charset="-122"/>
                  <a:cs typeface="Aparajita" panose="020B0604020202020204" pitchFamily="34" charset="0"/>
                </a:rPr>
                <a:t>自治化管理</a:t>
              </a:r>
              <a:endParaRPr lang="en-US" dirty="0" smtClean="0">
                <a:solidFill>
                  <a:schemeClr val="bg1"/>
                </a:solidFill>
                <a:latin typeface="微软雅黑" panose="020B0503020204020204" pitchFamily="34" charset="-122"/>
                <a:cs typeface="Aparajita" panose="020B0604020202020204" pitchFamily="34" charset="0"/>
              </a:endParaRPr>
            </a:p>
          </p:txBody>
        </p:sp>
        <p:sp>
          <p:nvSpPr>
            <p:cNvPr id="264" name="TextBox 263"/>
            <p:cNvSpPr txBox="1"/>
            <p:nvPr/>
          </p:nvSpPr>
          <p:spPr>
            <a:xfrm>
              <a:off x="16225937" y="3466336"/>
              <a:ext cx="2079942" cy="1954345"/>
            </a:xfrm>
            <a:prstGeom prst="rect">
              <a:avLst/>
            </a:prstGeom>
            <a:noFill/>
          </p:spPr>
          <p:txBody>
            <a:bodyPr wrap="none" lIns="182843" tIns="91422" rIns="182843" bIns="91422" rtlCol="0">
              <a:spAutoFit/>
            </a:bodyPr>
            <a:lstStyle/>
            <a:p>
              <a:pPr algn="r"/>
              <a:r>
                <a:rPr lang="en-US" sz="11500" b="1">
                  <a:latin typeface="Arial"/>
                  <a:cs typeface="Arial"/>
                </a:rPr>
                <a:t>03</a:t>
              </a:r>
              <a:endParaRPr lang="id-ID" sz="11500" b="1" dirty="0">
                <a:latin typeface="Arial"/>
                <a:cs typeface="Arial"/>
              </a:endParaRPr>
            </a:p>
          </p:txBody>
        </p:sp>
        <p:sp>
          <p:nvSpPr>
            <p:cNvPr id="265" name="TextBox 264"/>
            <p:cNvSpPr txBox="1"/>
            <p:nvPr/>
          </p:nvSpPr>
          <p:spPr>
            <a:xfrm>
              <a:off x="15129097" y="4922326"/>
              <a:ext cx="3293134" cy="769405"/>
            </a:xfrm>
            <a:prstGeom prst="rect">
              <a:avLst/>
            </a:prstGeom>
            <a:noFill/>
          </p:spPr>
          <p:txBody>
            <a:bodyPr wrap="none" lIns="182843" tIns="91422" rIns="182843" bIns="91422" rtlCol="0">
              <a:spAutoFit/>
            </a:bodyPr>
            <a:lstStyle/>
            <a:p>
              <a:r>
                <a:rPr lang="zh-CN" altLang="en-US" sz="3800" b="1" dirty="0" smtClean="0">
                  <a:latin typeface="微软雅黑" panose="020B0503020204020204" pitchFamily="34" charset="-122"/>
                </a:rPr>
                <a:t>后台核心软件</a:t>
              </a:r>
              <a:endParaRPr lang="id-ID" sz="3800" b="1" dirty="0">
                <a:latin typeface="微软雅黑" panose="020B0503020204020204" pitchFamily="34" charset="-122"/>
              </a:endParaRPr>
            </a:p>
          </p:txBody>
        </p:sp>
      </p:grpSp>
      <p:grpSp>
        <p:nvGrpSpPr>
          <p:cNvPr id="266" name="Group 265"/>
          <p:cNvGrpSpPr/>
          <p:nvPr/>
        </p:nvGrpSpPr>
        <p:grpSpPr>
          <a:xfrm>
            <a:off x="5119388" y="3398567"/>
            <a:ext cx="14473632" cy="2832614"/>
            <a:chOff x="3832247" y="3042087"/>
            <a:chExt cx="14473632" cy="2832614"/>
          </a:xfrm>
        </p:grpSpPr>
        <p:sp>
          <p:nvSpPr>
            <p:cNvPr id="267" name="Freeform 33"/>
            <p:cNvSpPr>
              <a:spLocks noChangeArrowheads="1"/>
            </p:cNvSpPr>
            <p:nvPr/>
          </p:nvSpPr>
          <p:spPr bwMode="auto">
            <a:xfrm>
              <a:off x="3832247" y="3042087"/>
              <a:ext cx="14083449" cy="2602511"/>
            </a:xfrm>
            <a:custGeom>
              <a:avLst/>
              <a:gdLst>
                <a:gd name="T0" fmla="*/ 19388 w 19389"/>
                <a:gd name="T1" fmla="*/ 0 h 4338"/>
                <a:gd name="T2" fmla="*/ 19388 w 19389"/>
                <a:gd name="T3" fmla="*/ 4337 h 4338"/>
                <a:gd name="T4" fmla="*/ 0 w 19389"/>
                <a:gd name="T5" fmla="*/ 4337 h 4338"/>
                <a:gd name="T6" fmla="*/ 0 w 19389"/>
                <a:gd name="T7" fmla="*/ 0 h 4338"/>
                <a:gd name="T8" fmla="*/ 19388 w 19389"/>
                <a:gd name="T9" fmla="*/ 0 h 4338"/>
              </a:gdLst>
              <a:ahLst/>
              <a:cxnLst>
                <a:cxn ang="0">
                  <a:pos x="T0" y="T1"/>
                </a:cxn>
                <a:cxn ang="0">
                  <a:pos x="T2" y="T3"/>
                </a:cxn>
                <a:cxn ang="0">
                  <a:pos x="T4" y="T5"/>
                </a:cxn>
                <a:cxn ang="0">
                  <a:pos x="T6" y="T7"/>
                </a:cxn>
                <a:cxn ang="0">
                  <a:pos x="T8" y="T9"/>
                </a:cxn>
              </a:cxnLst>
              <a:rect l="0" t="0" r="r" b="b"/>
              <a:pathLst>
                <a:path w="19389" h="4338">
                  <a:moveTo>
                    <a:pt x="19388" y="0"/>
                  </a:moveTo>
                  <a:lnTo>
                    <a:pt x="19388" y="4337"/>
                  </a:lnTo>
                  <a:lnTo>
                    <a:pt x="0" y="4337"/>
                  </a:lnTo>
                  <a:lnTo>
                    <a:pt x="0" y="0"/>
                  </a:lnTo>
                  <a:lnTo>
                    <a:pt x="19388" y="0"/>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8" name="Freeform 34"/>
            <p:cNvSpPr>
              <a:spLocks noChangeArrowheads="1"/>
            </p:cNvSpPr>
            <p:nvPr/>
          </p:nvSpPr>
          <p:spPr bwMode="auto">
            <a:xfrm>
              <a:off x="14805580" y="3573700"/>
              <a:ext cx="3231770" cy="2301001"/>
            </a:xfrm>
            <a:custGeom>
              <a:avLst/>
              <a:gdLst>
                <a:gd name="T0" fmla="*/ 5389 w 5390"/>
                <a:gd name="T1" fmla="*/ 0 h 3837"/>
                <a:gd name="T2" fmla="*/ 2036 w 5390"/>
                <a:gd name="T3" fmla="*/ 0 h 3837"/>
                <a:gd name="T4" fmla="*/ 0 w 5390"/>
                <a:gd name="T5" fmla="*/ 3836 h 3837"/>
                <a:gd name="T6" fmla="*/ 5389 w 5390"/>
                <a:gd name="T7" fmla="*/ 3836 h 3837"/>
                <a:gd name="T8" fmla="*/ 5389 w 5390"/>
                <a:gd name="T9" fmla="*/ 0 h 3837"/>
              </a:gdLst>
              <a:ahLst/>
              <a:cxnLst>
                <a:cxn ang="0">
                  <a:pos x="T0" y="T1"/>
                </a:cxn>
                <a:cxn ang="0">
                  <a:pos x="T2" y="T3"/>
                </a:cxn>
                <a:cxn ang="0">
                  <a:pos x="T4" y="T5"/>
                </a:cxn>
                <a:cxn ang="0">
                  <a:pos x="T6" y="T7"/>
                </a:cxn>
                <a:cxn ang="0">
                  <a:pos x="T8" y="T9"/>
                </a:cxn>
              </a:cxnLst>
              <a:rect l="0" t="0" r="r" b="b"/>
              <a:pathLst>
                <a:path w="5390" h="3837">
                  <a:moveTo>
                    <a:pt x="5389" y="0"/>
                  </a:moveTo>
                  <a:lnTo>
                    <a:pt x="2036" y="0"/>
                  </a:lnTo>
                  <a:lnTo>
                    <a:pt x="0" y="3836"/>
                  </a:lnTo>
                  <a:lnTo>
                    <a:pt x="5389" y="3836"/>
                  </a:lnTo>
                  <a:lnTo>
                    <a:pt x="5389" y="0"/>
                  </a:lnTo>
                </a:path>
              </a:pathLst>
            </a:custGeom>
            <a:solidFill>
              <a:schemeClr val="bg1"/>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69" name="Freeform 35"/>
            <p:cNvSpPr>
              <a:spLocks noChangeArrowheads="1"/>
            </p:cNvSpPr>
            <p:nvPr/>
          </p:nvSpPr>
          <p:spPr bwMode="auto">
            <a:xfrm>
              <a:off x="4377293" y="3938684"/>
              <a:ext cx="904473" cy="843700"/>
            </a:xfrm>
            <a:custGeom>
              <a:avLst/>
              <a:gdLst>
                <a:gd name="T0" fmla="*/ 29 w 1506"/>
                <a:gd name="T1" fmla="*/ 1404 h 1405"/>
                <a:gd name="T2" fmla="*/ 29 w 1506"/>
                <a:gd name="T3" fmla="*/ 1404 h 1405"/>
                <a:gd name="T4" fmla="*/ 47 w 1506"/>
                <a:gd name="T5" fmla="*/ 1061 h 1405"/>
                <a:gd name="T6" fmla="*/ 277 w 1506"/>
                <a:gd name="T7" fmla="*/ 890 h 1405"/>
                <a:gd name="T8" fmla="*/ 525 w 1506"/>
                <a:gd name="T9" fmla="*/ 790 h 1405"/>
                <a:gd name="T10" fmla="*/ 602 w 1506"/>
                <a:gd name="T11" fmla="*/ 743 h 1405"/>
                <a:gd name="T12" fmla="*/ 519 w 1506"/>
                <a:gd name="T13" fmla="*/ 508 h 1405"/>
                <a:gd name="T14" fmla="*/ 490 w 1506"/>
                <a:gd name="T15" fmla="*/ 478 h 1405"/>
                <a:gd name="T16" fmla="*/ 490 w 1506"/>
                <a:gd name="T17" fmla="*/ 330 h 1405"/>
                <a:gd name="T18" fmla="*/ 502 w 1506"/>
                <a:gd name="T19" fmla="*/ 301 h 1405"/>
                <a:gd name="T20" fmla="*/ 584 w 1506"/>
                <a:gd name="T21" fmla="*/ 88 h 1405"/>
                <a:gd name="T22" fmla="*/ 543 w 1506"/>
                <a:gd name="T23" fmla="*/ 35 h 1405"/>
                <a:gd name="T24" fmla="*/ 626 w 1506"/>
                <a:gd name="T25" fmla="*/ 47 h 1405"/>
                <a:gd name="T26" fmla="*/ 637 w 1506"/>
                <a:gd name="T27" fmla="*/ 0 h 1405"/>
                <a:gd name="T28" fmla="*/ 673 w 1506"/>
                <a:gd name="T29" fmla="*/ 30 h 1405"/>
                <a:gd name="T30" fmla="*/ 850 w 1506"/>
                <a:gd name="T31" fmla="*/ 18 h 1405"/>
                <a:gd name="T32" fmla="*/ 968 w 1506"/>
                <a:gd name="T33" fmla="*/ 65 h 1405"/>
                <a:gd name="T34" fmla="*/ 1056 w 1506"/>
                <a:gd name="T35" fmla="*/ 177 h 1405"/>
                <a:gd name="T36" fmla="*/ 1068 w 1506"/>
                <a:gd name="T37" fmla="*/ 348 h 1405"/>
                <a:gd name="T38" fmla="*/ 1080 w 1506"/>
                <a:gd name="T39" fmla="*/ 407 h 1405"/>
                <a:gd name="T40" fmla="*/ 1039 w 1506"/>
                <a:gd name="T41" fmla="*/ 513 h 1405"/>
                <a:gd name="T42" fmla="*/ 1015 w 1506"/>
                <a:gd name="T43" fmla="*/ 525 h 1405"/>
                <a:gd name="T44" fmla="*/ 974 w 1506"/>
                <a:gd name="T45" fmla="*/ 673 h 1405"/>
                <a:gd name="T46" fmla="*/ 1003 w 1506"/>
                <a:gd name="T47" fmla="*/ 760 h 1405"/>
                <a:gd name="T48" fmla="*/ 1092 w 1506"/>
                <a:gd name="T49" fmla="*/ 843 h 1405"/>
                <a:gd name="T50" fmla="*/ 1316 w 1506"/>
                <a:gd name="T51" fmla="*/ 925 h 1405"/>
                <a:gd name="T52" fmla="*/ 1440 w 1506"/>
                <a:gd name="T53" fmla="*/ 1073 h 1405"/>
                <a:gd name="T54" fmla="*/ 1505 w 1506"/>
                <a:gd name="T55" fmla="*/ 1404 h 1405"/>
                <a:gd name="T56" fmla="*/ 29 w 1506"/>
                <a:gd name="T57" fmla="*/ 1404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06" h="1405">
                  <a:moveTo>
                    <a:pt x="29" y="1404"/>
                  </a:moveTo>
                  <a:lnTo>
                    <a:pt x="29" y="1404"/>
                  </a:lnTo>
                  <a:cubicBezTo>
                    <a:pt x="29" y="1404"/>
                    <a:pt x="0" y="1191"/>
                    <a:pt x="47" y="1061"/>
                  </a:cubicBezTo>
                  <a:cubicBezTo>
                    <a:pt x="94" y="937"/>
                    <a:pt x="130" y="908"/>
                    <a:pt x="277" y="890"/>
                  </a:cubicBezTo>
                  <a:cubicBezTo>
                    <a:pt x="425" y="867"/>
                    <a:pt x="507" y="808"/>
                    <a:pt x="525" y="790"/>
                  </a:cubicBezTo>
                  <a:cubicBezTo>
                    <a:pt x="549" y="772"/>
                    <a:pt x="578" y="748"/>
                    <a:pt x="602" y="743"/>
                  </a:cubicBezTo>
                  <a:cubicBezTo>
                    <a:pt x="602" y="743"/>
                    <a:pt x="596" y="596"/>
                    <a:pt x="519" y="508"/>
                  </a:cubicBezTo>
                  <a:cubicBezTo>
                    <a:pt x="519" y="508"/>
                    <a:pt x="496" y="496"/>
                    <a:pt x="490" y="478"/>
                  </a:cubicBezTo>
                  <a:cubicBezTo>
                    <a:pt x="484" y="454"/>
                    <a:pt x="472" y="366"/>
                    <a:pt x="490" y="330"/>
                  </a:cubicBezTo>
                  <a:cubicBezTo>
                    <a:pt x="490" y="330"/>
                    <a:pt x="507" y="313"/>
                    <a:pt x="502" y="301"/>
                  </a:cubicBezTo>
                  <a:cubicBezTo>
                    <a:pt x="502" y="289"/>
                    <a:pt x="484" y="183"/>
                    <a:pt x="584" y="88"/>
                  </a:cubicBezTo>
                  <a:cubicBezTo>
                    <a:pt x="584" y="88"/>
                    <a:pt x="614" y="47"/>
                    <a:pt x="543" y="35"/>
                  </a:cubicBezTo>
                  <a:cubicBezTo>
                    <a:pt x="543" y="35"/>
                    <a:pt x="578" y="18"/>
                    <a:pt x="626" y="47"/>
                  </a:cubicBezTo>
                  <a:cubicBezTo>
                    <a:pt x="626" y="47"/>
                    <a:pt x="602" y="18"/>
                    <a:pt x="637" y="0"/>
                  </a:cubicBezTo>
                  <a:cubicBezTo>
                    <a:pt x="637" y="0"/>
                    <a:pt x="620" y="47"/>
                    <a:pt x="673" y="30"/>
                  </a:cubicBezTo>
                  <a:cubicBezTo>
                    <a:pt x="726" y="18"/>
                    <a:pt x="797" y="0"/>
                    <a:pt x="850" y="18"/>
                  </a:cubicBezTo>
                  <a:cubicBezTo>
                    <a:pt x="897" y="35"/>
                    <a:pt x="909" y="65"/>
                    <a:pt x="968" y="65"/>
                  </a:cubicBezTo>
                  <a:cubicBezTo>
                    <a:pt x="1033" y="71"/>
                    <a:pt x="1056" y="148"/>
                    <a:pt x="1056" y="177"/>
                  </a:cubicBezTo>
                  <a:cubicBezTo>
                    <a:pt x="1056" y="207"/>
                    <a:pt x="1056" y="330"/>
                    <a:pt x="1068" y="348"/>
                  </a:cubicBezTo>
                  <a:cubicBezTo>
                    <a:pt x="1080" y="366"/>
                    <a:pt x="1080" y="378"/>
                    <a:pt x="1080" y="407"/>
                  </a:cubicBezTo>
                  <a:cubicBezTo>
                    <a:pt x="1074" y="431"/>
                    <a:pt x="1050" y="508"/>
                    <a:pt x="1039" y="513"/>
                  </a:cubicBezTo>
                  <a:cubicBezTo>
                    <a:pt x="1027" y="513"/>
                    <a:pt x="1015" y="525"/>
                    <a:pt x="1015" y="525"/>
                  </a:cubicBezTo>
                  <a:cubicBezTo>
                    <a:pt x="1009" y="531"/>
                    <a:pt x="974" y="637"/>
                    <a:pt x="974" y="673"/>
                  </a:cubicBezTo>
                  <a:cubicBezTo>
                    <a:pt x="974" y="708"/>
                    <a:pt x="974" y="754"/>
                    <a:pt x="1003" y="760"/>
                  </a:cubicBezTo>
                  <a:cubicBezTo>
                    <a:pt x="1033" y="772"/>
                    <a:pt x="1074" y="819"/>
                    <a:pt x="1092" y="843"/>
                  </a:cubicBezTo>
                  <a:cubicBezTo>
                    <a:pt x="1115" y="867"/>
                    <a:pt x="1251" y="902"/>
                    <a:pt x="1316" y="925"/>
                  </a:cubicBezTo>
                  <a:cubicBezTo>
                    <a:pt x="1375" y="955"/>
                    <a:pt x="1405" y="955"/>
                    <a:pt x="1440" y="1073"/>
                  </a:cubicBezTo>
                  <a:cubicBezTo>
                    <a:pt x="1475" y="1191"/>
                    <a:pt x="1505" y="1315"/>
                    <a:pt x="1505" y="1404"/>
                  </a:cubicBezTo>
                  <a:lnTo>
                    <a:pt x="29" y="1404"/>
                  </a:ln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70" name="Freeform 169"/>
            <p:cNvSpPr>
              <a:spLocks noChangeArrowheads="1"/>
            </p:cNvSpPr>
            <p:nvPr/>
          </p:nvSpPr>
          <p:spPr bwMode="auto">
            <a:xfrm>
              <a:off x="5976778" y="4028962"/>
              <a:ext cx="364963" cy="595087"/>
            </a:xfrm>
            <a:custGeom>
              <a:avLst/>
              <a:gdLst>
                <a:gd name="T0" fmla="*/ 53 w 609"/>
                <a:gd name="T1" fmla="*/ 808 h 992"/>
                <a:gd name="T2" fmla="*/ 53 w 609"/>
                <a:gd name="T3" fmla="*/ 808 h 992"/>
                <a:gd name="T4" fmla="*/ 396 w 609"/>
                <a:gd name="T5" fmla="*/ 495 h 992"/>
                <a:gd name="T6" fmla="*/ 48 w 609"/>
                <a:gd name="T7" fmla="*/ 189 h 992"/>
                <a:gd name="T8" fmla="*/ 30 w 609"/>
                <a:gd name="T9" fmla="*/ 53 h 992"/>
                <a:gd name="T10" fmla="*/ 136 w 609"/>
                <a:gd name="T11" fmla="*/ 29 h 992"/>
                <a:gd name="T12" fmla="*/ 573 w 609"/>
                <a:gd name="T13" fmla="*/ 413 h 992"/>
                <a:gd name="T14" fmla="*/ 608 w 609"/>
                <a:gd name="T15" fmla="*/ 489 h 992"/>
                <a:gd name="T16" fmla="*/ 579 w 609"/>
                <a:gd name="T17" fmla="*/ 571 h 992"/>
                <a:gd name="T18" fmla="*/ 148 w 609"/>
                <a:gd name="T19" fmla="*/ 961 h 992"/>
                <a:gd name="T20" fmla="*/ 36 w 609"/>
                <a:gd name="T21" fmla="*/ 943 h 992"/>
                <a:gd name="T22" fmla="*/ 53 w 609"/>
                <a:gd name="T23" fmla="*/ 808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9" h="992">
                  <a:moveTo>
                    <a:pt x="53" y="808"/>
                  </a:moveTo>
                  <a:lnTo>
                    <a:pt x="53" y="808"/>
                  </a:lnTo>
                  <a:cubicBezTo>
                    <a:pt x="396" y="495"/>
                    <a:pt x="396" y="495"/>
                    <a:pt x="396" y="495"/>
                  </a:cubicBezTo>
                  <a:cubicBezTo>
                    <a:pt x="48" y="189"/>
                    <a:pt x="48" y="189"/>
                    <a:pt x="48" y="189"/>
                  </a:cubicBezTo>
                  <a:cubicBezTo>
                    <a:pt x="12" y="159"/>
                    <a:pt x="0" y="94"/>
                    <a:pt x="30" y="53"/>
                  </a:cubicBezTo>
                  <a:cubicBezTo>
                    <a:pt x="53" y="12"/>
                    <a:pt x="101" y="0"/>
                    <a:pt x="136" y="29"/>
                  </a:cubicBezTo>
                  <a:cubicBezTo>
                    <a:pt x="573" y="413"/>
                    <a:pt x="573" y="413"/>
                    <a:pt x="573" y="413"/>
                  </a:cubicBezTo>
                  <a:cubicBezTo>
                    <a:pt x="596" y="431"/>
                    <a:pt x="608" y="460"/>
                    <a:pt x="608" y="489"/>
                  </a:cubicBezTo>
                  <a:cubicBezTo>
                    <a:pt x="608" y="524"/>
                    <a:pt x="596" y="548"/>
                    <a:pt x="579" y="571"/>
                  </a:cubicBezTo>
                  <a:cubicBezTo>
                    <a:pt x="148" y="961"/>
                    <a:pt x="148" y="961"/>
                    <a:pt x="148" y="961"/>
                  </a:cubicBezTo>
                  <a:cubicBezTo>
                    <a:pt x="113" y="991"/>
                    <a:pt x="65" y="985"/>
                    <a:pt x="36" y="943"/>
                  </a:cubicBezTo>
                  <a:cubicBezTo>
                    <a:pt x="12" y="896"/>
                    <a:pt x="18" y="837"/>
                    <a:pt x="53" y="808"/>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
          <p:nvSpPr>
            <p:cNvPr id="271" name="TextBox 270"/>
            <p:cNvSpPr txBox="1"/>
            <p:nvPr/>
          </p:nvSpPr>
          <p:spPr>
            <a:xfrm>
              <a:off x="6582248" y="3375936"/>
              <a:ext cx="7833149" cy="2049756"/>
            </a:xfrm>
            <a:prstGeom prst="rect">
              <a:avLst/>
            </a:prstGeom>
            <a:noFill/>
          </p:spPr>
          <p:txBody>
            <a:bodyPr wrap="square" lIns="219419" tIns="109710" rIns="219419" bIns="109710" rtlCol="0">
              <a:spAutoFit/>
            </a:bodyPr>
            <a:lstStyle/>
            <a:p>
              <a:pPr marL="457200" indent="-457200">
                <a:lnSpc>
                  <a:spcPct val="110000"/>
                </a:lnSpc>
                <a:buFont typeface="Arial" panose="020B0604020202020204" pitchFamily="34" charset="0"/>
                <a:buChar char="•"/>
              </a:pPr>
              <a:r>
                <a:rPr lang="zh-CN" altLang="en-US" dirty="0" smtClean="0">
                  <a:solidFill>
                    <a:schemeClr val="bg1"/>
                  </a:solidFill>
                  <a:latin typeface="微软雅黑" panose="020B0503020204020204" pitchFamily="34" charset="-122"/>
                  <a:cs typeface="Aparajita" panose="020B0604020202020204" pitchFamily="34" charset="0"/>
                </a:rPr>
                <a:t>数字资产交易中心（市场）</a:t>
              </a:r>
              <a:endParaRPr lang="en-US" altLang="zh-CN" dirty="0" smtClean="0">
                <a:solidFill>
                  <a:schemeClr val="bg1"/>
                </a:solidFill>
                <a:latin typeface="微软雅黑" panose="020B0503020204020204" pitchFamily="34" charset="-122"/>
                <a:cs typeface="Aparajita" panose="020B0604020202020204" pitchFamily="34" charset="0"/>
              </a:endParaRPr>
            </a:p>
            <a:p>
              <a:pPr marL="457200" indent="-457200">
                <a:lnSpc>
                  <a:spcPct val="110000"/>
                </a:lnSpc>
                <a:buFont typeface="Arial" panose="020B0604020202020204" pitchFamily="34" charset="0"/>
                <a:buChar char="•"/>
              </a:pPr>
              <a:r>
                <a:rPr lang="zh-CN" altLang="en-US" dirty="0" smtClean="0">
                  <a:solidFill>
                    <a:schemeClr val="bg1"/>
                  </a:solidFill>
                  <a:latin typeface="微软雅黑" panose="020B0503020204020204" pitchFamily="34" charset="-122"/>
                  <a:cs typeface="Aparajita" panose="020B0604020202020204" pitchFamily="34" charset="0"/>
                </a:rPr>
                <a:t>区块链供应链金融（保理）平台</a:t>
              </a:r>
              <a:endParaRPr lang="en-US" altLang="zh-CN" dirty="0" smtClean="0">
                <a:solidFill>
                  <a:schemeClr val="bg1"/>
                </a:solidFill>
                <a:latin typeface="微软雅黑" panose="020B0503020204020204" pitchFamily="34" charset="-122"/>
                <a:cs typeface="Aparajita" panose="020B0604020202020204" pitchFamily="34" charset="0"/>
              </a:endParaRPr>
            </a:p>
            <a:p>
              <a:pPr marL="457200" indent="-457200">
                <a:lnSpc>
                  <a:spcPct val="110000"/>
                </a:lnSpc>
                <a:buFont typeface="Arial" panose="020B0604020202020204" pitchFamily="34" charset="0"/>
                <a:buChar char="•"/>
              </a:pPr>
              <a:r>
                <a:rPr lang="zh-CN" altLang="en-US" dirty="0" smtClean="0">
                  <a:solidFill>
                    <a:schemeClr val="bg1"/>
                  </a:solidFill>
                  <a:latin typeface="微软雅黑" panose="020B0503020204020204" pitchFamily="34" charset="-122"/>
                  <a:cs typeface="Aparajita" panose="020B0604020202020204" pitchFamily="34" charset="0"/>
                </a:rPr>
                <a:t>区块链浏览器</a:t>
              </a:r>
              <a:r>
                <a:rPr lang="en-US" altLang="zh-CN" dirty="0" smtClean="0">
                  <a:solidFill>
                    <a:schemeClr val="bg1"/>
                  </a:solidFill>
                  <a:latin typeface="微软雅黑" panose="020B0503020204020204" pitchFamily="34" charset="-122"/>
                  <a:cs typeface="Aparajita" panose="020B0604020202020204" pitchFamily="34" charset="0"/>
                </a:rPr>
                <a:t>/</a:t>
              </a:r>
              <a:r>
                <a:rPr lang="zh-CN" altLang="en-US" dirty="0" smtClean="0">
                  <a:solidFill>
                    <a:schemeClr val="bg1"/>
                  </a:solidFill>
                  <a:latin typeface="微软雅黑" panose="020B0503020204020204" pitchFamily="34" charset="-122"/>
                  <a:cs typeface="Aparajita" panose="020B0604020202020204" pitchFamily="34" charset="0"/>
                </a:rPr>
                <a:t>钱包网页</a:t>
              </a:r>
              <a:r>
                <a:rPr lang="en-US" altLang="zh-CN" dirty="0" smtClean="0">
                  <a:solidFill>
                    <a:schemeClr val="bg1"/>
                  </a:solidFill>
                  <a:latin typeface="微软雅黑" panose="020B0503020204020204" pitchFamily="34" charset="-122"/>
                  <a:cs typeface="Aparajita" panose="020B0604020202020204" pitchFamily="34" charset="0"/>
                </a:rPr>
                <a:t>/</a:t>
              </a:r>
              <a:r>
                <a:rPr lang="zh-CN" altLang="en-US" dirty="0" smtClean="0">
                  <a:solidFill>
                    <a:schemeClr val="bg1"/>
                  </a:solidFill>
                  <a:latin typeface="微软雅黑" panose="020B0503020204020204" pitchFamily="34" charset="-122"/>
                  <a:cs typeface="Aparajita" panose="020B0604020202020204" pitchFamily="34" charset="0"/>
                </a:rPr>
                <a:t>移动端</a:t>
              </a:r>
              <a:endParaRPr lang="en-US" dirty="0" smtClean="0">
                <a:solidFill>
                  <a:schemeClr val="bg1"/>
                </a:solidFill>
                <a:latin typeface="微软雅黑" panose="020B0503020204020204" pitchFamily="34" charset="-122"/>
                <a:cs typeface="Aparajita" panose="020B0604020202020204" pitchFamily="34" charset="0"/>
              </a:endParaRPr>
            </a:p>
          </p:txBody>
        </p:sp>
        <p:sp>
          <p:nvSpPr>
            <p:cNvPr id="272" name="TextBox 271"/>
            <p:cNvSpPr txBox="1"/>
            <p:nvPr/>
          </p:nvSpPr>
          <p:spPr>
            <a:xfrm>
              <a:off x="16225937" y="3466336"/>
              <a:ext cx="2079942" cy="1954345"/>
            </a:xfrm>
            <a:prstGeom prst="rect">
              <a:avLst/>
            </a:prstGeom>
            <a:noFill/>
          </p:spPr>
          <p:txBody>
            <a:bodyPr wrap="none" lIns="182843" tIns="91422" rIns="182843" bIns="91422" rtlCol="0">
              <a:spAutoFit/>
            </a:bodyPr>
            <a:lstStyle/>
            <a:p>
              <a:pPr algn="r"/>
              <a:r>
                <a:rPr lang="en-US" sz="11500" b="1">
                  <a:latin typeface="Arial"/>
                  <a:cs typeface="Arial"/>
                </a:rPr>
                <a:t>01</a:t>
              </a:r>
              <a:endParaRPr lang="id-ID" sz="11500" b="1" dirty="0">
                <a:latin typeface="Arial"/>
                <a:cs typeface="Arial"/>
              </a:endParaRPr>
            </a:p>
          </p:txBody>
        </p:sp>
        <p:sp>
          <p:nvSpPr>
            <p:cNvPr id="273" name="TextBox 272"/>
            <p:cNvSpPr txBox="1"/>
            <p:nvPr/>
          </p:nvSpPr>
          <p:spPr>
            <a:xfrm>
              <a:off x="14983820" y="5020733"/>
              <a:ext cx="3293134" cy="769405"/>
            </a:xfrm>
            <a:prstGeom prst="rect">
              <a:avLst/>
            </a:prstGeom>
            <a:noFill/>
          </p:spPr>
          <p:txBody>
            <a:bodyPr wrap="none" lIns="182843" tIns="91422" rIns="182843" bIns="91422" rtlCol="0">
              <a:spAutoFit/>
            </a:bodyPr>
            <a:lstStyle/>
            <a:p>
              <a:r>
                <a:rPr lang="zh-CN" altLang="en-US" sz="3800" b="1" dirty="0" smtClean="0">
                  <a:latin typeface="微软雅黑" panose="020B0503020204020204" pitchFamily="34" charset="-122"/>
                </a:rPr>
                <a:t>前端应用程序</a:t>
              </a:r>
              <a:endParaRPr lang="id-ID" sz="3800" b="1" dirty="0">
                <a:latin typeface="微软雅黑" panose="020B0503020204020204" pitchFamily="34" charset="-122"/>
              </a:endParaRPr>
            </a:p>
          </p:txBody>
        </p:sp>
      </p:grpSp>
      <p:grpSp>
        <p:nvGrpSpPr>
          <p:cNvPr id="34" name="Group 33"/>
          <p:cNvGrpSpPr/>
          <p:nvPr/>
        </p:nvGrpSpPr>
        <p:grpSpPr>
          <a:xfrm>
            <a:off x="6381823" y="483016"/>
            <a:ext cx="11655185" cy="2635821"/>
            <a:chOff x="6361236" y="483017"/>
            <a:chExt cx="11655185" cy="2208052"/>
          </a:xfrm>
        </p:grpSpPr>
        <p:sp>
          <p:nvSpPr>
            <p:cNvPr id="35" name="TextBox 34"/>
            <p:cNvSpPr txBox="1"/>
            <p:nvPr/>
          </p:nvSpPr>
          <p:spPr>
            <a:xfrm>
              <a:off x="6574436" y="483017"/>
              <a:ext cx="11187642" cy="1107977"/>
            </a:xfrm>
            <a:prstGeom prst="rect">
              <a:avLst/>
            </a:prstGeom>
            <a:noFill/>
          </p:spPr>
          <p:txBody>
            <a:bodyPr wrap="none" lIns="91422" tIns="45711" rIns="91422" bIns="45711" rtlCol="0">
              <a:spAutoFit/>
            </a:bodyPr>
            <a:lstStyle/>
            <a:p>
              <a:pPr algn="ctr"/>
              <a:r>
                <a:rPr lang="zh-CN" altLang="en-US" sz="6600" b="1" dirty="0" smtClean="0">
                  <a:solidFill>
                    <a:schemeClr val="tx2"/>
                  </a:solidFill>
                  <a:latin typeface="微软雅黑" panose="020B0503020204020204" pitchFamily="34" charset="-122"/>
                  <a:cs typeface="Aparajita" panose="020B0604020202020204" pitchFamily="34" charset="0"/>
                </a:rPr>
                <a:t>区块链金融平台系统实现视图</a:t>
              </a:r>
              <a:endParaRPr lang="id-ID" sz="6600" b="1" dirty="0">
                <a:solidFill>
                  <a:schemeClr val="tx2"/>
                </a:solidFill>
                <a:latin typeface="微软雅黑" panose="020B0503020204020204" pitchFamily="34" charset="-122"/>
                <a:cs typeface="Aparajita" panose="020B0604020202020204" pitchFamily="34" charset="0"/>
              </a:endParaRPr>
            </a:p>
          </p:txBody>
        </p:sp>
        <p:sp>
          <p:nvSpPr>
            <p:cNvPr id="36" name="Rectangle 35"/>
            <p:cNvSpPr/>
            <p:nvPr/>
          </p:nvSpPr>
          <p:spPr>
            <a:xfrm flipV="1">
              <a:off x="9885413" y="2558512"/>
              <a:ext cx="4572000" cy="13255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sp>
          <p:nvSpPr>
            <p:cNvPr id="37" name="Subtitle 2"/>
            <p:cNvSpPr txBox="1">
              <a:spLocks/>
            </p:cNvSpPr>
            <p:nvPr/>
          </p:nvSpPr>
          <p:spPr>
            <a:xfrm>
              <a:off x="6361236" y="1634834"/>
              <a:ext cx="11655185" cy="83911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3600" dirty="0" smtClean="0">
                  <a:solidFill>
                    <a:schemeClr val="accent1"/>
                  </a:solidFill>
                  <a:latin typeface="微软雅黑" panose="020B0503020204020204" pitchFamily="34" charset="-122"/>
                  <a:cs typeface="Aparajita" panose="020B0604020202020204" pitchFamily="34" charset="0"/>
                </a:rPr>
                <a:t>技术构架三层结构说明</a:t>
              </a:r>
              <a:endParaRPr lang="en-US" sz="3600" dirty="0">
                <a:solidFill>
                  <a:schemeClr val="accent1"/>
                </a:solidFill>
                <a:latin typeface="微软雅黑" panose="020B0503020204020204" pitchFamily="34" charset="-122"/>
                <a:cs typeface="Aparajita" panose="020B0604020202020204" pitchFamily="34" charset="0"/>
              </a:endParaRPr>
            </a:p>
          </p:txBody>
        </p:sp>
      </p:grpSp>
      <p:sp>
        <p:nvSpPr>
          <p:cNvPr id="30" name="Freeform 282"/>
          <p:cNvSpPr>
            <a:spLocks noChangeArrowheads="1"/>
          </p:cNvSpPr>
          <p:nvPr/>
        </p:nvSpPr>
        <p:spPr bwMode="auto">
          <a:xfrm flipH="1">
            <a:off x="6253669" y="4299793"/>
            <a:ext cx="769743" cy="766387"/>
          </a:xfrm>
          <a:custGeom>
            <a:avLst/>
            <a:gdLst>
              <a:gd name="T0" fmla="*/ 1344 w 1999"/>
              <a:gd name="T1" fmla="*/ 289 h 1990"/>
              <a:gd name="T2" fmla="*/ 1344 w 1999"/>
              <a:gd name="T3" fmla="*/ 289 h 1990"/>
              <a:gd name="T4" fmla="*/ 287 w 1999"/>
              <a:gd name="T5" fmla="*/ 297 h 1990"/>
              <a:gd name="T6" fmla="*/ 296 w 1999"/>
              <a:gd name="T7" fmla="*/ 1353 h 1990"/>
              <a:gd name="T8" fmla="*/ 1247 w 1999"/>
              <a:gd name="T9" fmla="*/ 1432 h 1990"/>
              <a:gd name="T10" fmla="*/ 1292 w 1999"/>
              <a:gd name="T11" fmla="*/ 1510 h 1990"/>
              <a:gd name="T12" fmla="*/ 1719 w 1999"/>
              <a:gd name="T13" fmla="*/ 1929 h 1990"/>
              <a:gd name="T14" fmla="*/ 1936 w 1999"/>
              <a:gd name="T15" fmla="*/ 1929 h 1990"/>
              <a:gd name="T16" fmla="*/ 1936 w 1999"/>
              <a:gd name="T17" fmla="*/ 1710 h 1990"/>
              <a:gd name="T18" fmla="*/ 1509 w 1999"/>
              <a:gd name="T19" fmla="*/ 1283 h 1990"/>
              <a:gd name="T20" fmla="*/ 1430 w 1999"/>
              <a:gd name="T21" fmla="*/ 1238 h 1990"/>
              <a:gd name="T22" fmla="*/ 1344 w 1999"/>
              <a:gd name="T23" fmla="*/ 289 h 1990"/>
              <a:gd name="T24" fmla="*/ 1212 w 1999"/>
              <a:gd name="T25" fmla="*/ 1213 h 1990"/>
              <a:gd name="T26" fmla="*/ 1212 w 1999"/>
              <a:gd name="T27" fmla="*/ 1213 h 1990"/>
              <a:gd name="T28" fmla="*/ 428 w 1999"/>
              <a:gd name="T29" fmla="*/ 1213 h 1990"/>
              <a:gd name="T30" fmla="*/ 428 w 1999"/>
              <a:gd name="T31" fmla="*/ 427 h 1990"/>
              <a:gd name="T32" fmla="*/ 1212 w 1999"/>
              <a:gd name="T33" fmla="*/ 427 h 1990"/>
              <a:gd name="T34" fmla="*/ 1212 w 1999"/>
              <a:gd name="T35" fmla="*/ 1213 h 1990"/>
              <a:gd name="T36" fmla="*/ 1212 w 1999"/>
              <a:gd name="T37" fmla="*/ 1213 h 1990"/>
              <a:gd name="T38" fmla="*/ 1212 w 1999"/>
              <a:gd name="T39" fmla="*/ 1213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9" h="1990">
                <a:moveTo>
                  <a:pt x="1344" y="289"/>
                </a:moveTo>
                <a:lnTo>
                  <a:pt x="1344" y="289"/>
                </a:lnTo>
                <a:cubicBezTo>
                  <a:pt x="1055" y="0"/>
                  <a:pt x="576" y="0"/>
                  <a:pt x="287" y="297"/>
                </a:cubicBezTo>
                <a:cubicBezTo>
                  <a:pt x="0" y="586"/>
                  <a:pt x="0" y="1056"/>
                  <a:pt x="296" y="1353"/>
                </a:cubicBezTo>
                <a:cubicBezTo>
                  <a:pt x="549" y="1605"/>
                  <a:pt x="960" y="1632"/>
                  <a:pt x="1247" y="1432"/>
                </a:cubicBezTo>
                <a:cubicBezTo>
                  <a:pt x="1257" y="1457"/>
                  <a:pt x="1265" y="1483"/>
                  <a:pt x="1292" y="1510"/>
                </a:cubicBezTo>
                <a:cubicBezTo>
                  <a:pt x="1719" y="1929"/>
                  <a:pt x="1719" y="1929"/>
                  <a:pt x="1719" y="1929"/>
                </a:cubicBezTo>
                <a:cubicBezTo>
                  <a:pt x="1779" y="1989"/>
                  <a:pt x="1876" y="1989"/>
                  <a:pt x="1936" y="1929"/>
                </a:cubicBezTo>
                <a:cubicBezTo>
                  <a:pt x="1998" y="1867"/>
                  <a:pt x="1998" y="1772"/>
                  <a:pt x="1936" y="1710"/>
                </a:cubicBezTo>
                <a:cubicBezTo>
                  <a:pt x="1509" y="1283"/>
                  <a:pt x="1509" y="1283"/>
                  <a:pt x="1509" y="1283"/>
                </a:cubicBezTo>
                <a:cubicBezTo>
                  <a:pt x="1492" y="1265"/>
                  <a:pt x="1457" y="1248"/>
                  <a:pt x="1430" y="1238"/>
                </a:cubicBezTo>
                <a:cubicBezTo>
                  <a:pt x="1631" y="951"/>
                  <a:pt x="1606" y="551"/>
                  <a:pt x="1344" y="289"/>
                </a:cubicBezTo>
                <a:close/>
                <a:moveTo>
                  <a:pt x="1212" y="1213"/>
                </a:moveTo>
                <a:lnTo>
                  <a:pt x="1212" y="1213"/>
                </a:lnTo>
                <a:cubicBezTo>
                  <a:pt x="995" y="1432"/>
                  <a:pt x="646" y="1432"/>
                  <a:pt x="428" y="1213"/>
                </a:cubicBezTo>
                <a:cubicBezTo>
                  <a:pt x="209" y="994"/>
                  <a:pt x="209" y="646"/>
                  <a:pt x="428" y="427"/>
                </a:cubicBezTo>
                <a:cubicBezTo>
                  <a:pt x="636" y="210"/>
                  <a:pt x="995" y="210"/>
                  <a:pt x="1212" y="427"/>
                </a:cubicBezTo>
                <a:cubicBezTo>
                  <a:pt x="1430" y="637"/>
                  <a:pt x="1430" y="994"/>
                  <a:pt x="1212" y="1213"/>
                </a:cubicBezTo>
                <a:close/>
                <a:moveTo>
                  <a:pt x="1212" y="1213"/>
                </a:moveTo>
                <a:lnTo>
                  <a:pt x="1212" y="1213"/>
                </a:lnTo>
                <a:close/>
              </a:path>
            </a:pathLst>
          </a:custGeom>
          <a:ln/>
          <a:extLst/>
        </p:spPr>
        <p:style>
          <a:lnRef idx="2">
            <a:schemeClr val="accent1"/>
          </a:lnRef>
          <a:fillRef idx="1">
            <a:schemeClr val="lt1"/>
          </a:fillRef>
          <a:effectRef idx="0">
            <a:schemeClr val="accent1"/>
          </a:effectRef>
          <a:fontRef idx="minor">
            <a:schemeClr val="dk1"/>
          </a:fontRef>
        </p:style>
        <p:txBody>
          <a:bodyPr wrap="none" anchor="ctr"/>
          <a:lstStyle/>
          <a:p>
            <a:endParaRPr lang="en-US" sz="13800" dirty="0">
              <a:latin typeface="微软雅黑" panose="020B0503020204020204" pitchFamily="34" charset="-122"/>
            </a:endParaRPr>
          </a:p>
        </p:txBody>
      </p:sp>
      <p:sp>
        <p:nvSpPr>
          <p:cNvPr id="38" name="Freeform 12"/>
          <p:cNvSpPr>
            <a:spLocks noEditPoints="1"/>
          </p:cNvSpPr>
          <p:nvPr/>
        </p:nvSpPr>
        <p:spPr bwMode="auto">
          <a:xfrm>
            <a:off x="6385873" y="7209378"/>
            <a:ext cx="692615" cy="680500"/>
          </a:xfrm>
          <a:custGeom>
            <a:avLst/>
            <a:gdLst>
              <a:gd name="T0" fmla="*/ 72 w 72"/>
              <a:gd name="T1" fmla="*/ 36 h 72"/>
              <a:gd name="T2" fmla="*/ 36 w 72"/>
              <a:gd name="T3" fmla="*/ 72 h 72"/>
              <a:gd name="T4" fmla="*/ 0 w 72"/>
              <a:gd name="T5" fmla="*/ 36 h 72"/>
              <a:gd name="T6" fmla="*/ 36 w 72"/>
              <a:gd name="T7" fmla="*/ 0 h 72"/>
              <a:gd name="T8" fmla="*/ 72 w 72"/>
              <a:gd name="T9" fmla="*/ 36 h 72"/>
              <a:gd name="T10" fmla="*/ 16 w 72"/>
              <a:gd name="T11" fmla="*/ 43 h 72"/>
              <a:gd name="T12" fmla="*/ 15 w 72"/>
              <a:gd name="T13" fmla="*/ 36 h 72"/>
              <a:gd name="T14" fmla="*/ 16 w 72"/>
              <a:gd name="T15" fmla="*/ 30 h 72"/>
              <a:gd name="T16" fmla="*/ 9 w 72"/>
              <a:gd name="T17" fmla="*/ 22 h 72"/>
              <a:gd name="T18" fmla="*/ 5 w 72"/>
              <a:gd name="T19" fmla="*/ 36 h 72"/>
              <a:gd name="T20" fmla="*/ 9 w 72"/>
              <a:gd name="T21" fmla="*/ 51 h 72"/>
              <a:gd name="T22" fmla="*/ 16 w 72"/>
              <a:gd name="T23" fmla="*/ 43 h 72"/>
              <a:gd name="T24" fmla="*/ 51 w 72"/>
              <a:gd name="T25" fmla="*/ 36 h 72"/>
              <a:gd name="T26" fmla="*/ 36 w 72"/>
              <a:gd name="T27" fmla="*/ 21 h 72"/>
              <a:gd name="T28" fmla="*/ 20 w 72"/>
              <a:gd name="T29" fmla="*/ 36 h 72"/>
              <a:gd name="T30" fmla="*/ 36 w 72"/>
              <a:gd name="T31" fmla="*/ 52 h 72"/>
              <a:gd name="T32" fmla="*/ 51 w 72"/>
              <a:gd name="T33" fmla="*/ 36 h 72"/>
              <a:gd name="T34" fmla="*/ 21 w 72"/>
              <a:gd name="T35" fmla="*/ 9 h 72"/>
              <a:gd name="T36" fmla="*/ 29 w 72"/>
              <a:gd name="T37" fmla="*/ 17 h 72"/>
              <a:gd name="T38" fmla="*/ 36 w 72"/>
              <a:gd name="T39" fmla="*/ 16 h 72"/>
              <a:gd name="T40" fmla="*/ 42 w 72"/>
              <a:gd name="T41" fmla="*/ 17 h 72"/>
              <a:gd name="T42" fmla="*/ 50 w 72"/>
              <a:gd name="T43" fmla="*/ 9 h 72"/>
              <a:gd name="T44" fmla="*/ 36 w 72"/>
              <a:gd name="T45" fmla="*/ 5 h 72"/>
              <a:gd name="T46" fmla="*/ 21 w 72"/>
              <a:gd name="T47" fmla="*/ 9 h 72"/>
              <a:gd name="T48" fmla="*/ 50 w 72"/>
              <a:gd name="T49" fmla="*/ 64 h 72"/>
              <a:gd name="T50" fmla="*/ 42 w 72"/>
              <a:gd name="T51" fmla="*/ 56 h 72"/>
              <a:gd name="T52" fmla="*/ 36 w 72"/>
              <a:gd name="T53" fmla="*/ 57 h 72"/>
              <a:gd name="T54" fmla="*/ 29 w 72"/>
              <a:gd name="T55" fmla="*/ 56 h 72"/>
              <a:gd name="T56" fmla="*/ 21 w 72"/>
              <a:gd name="T57" fmla="*/ 64 h 72"/>
              <a:gd name="T58" fmla="*/ 36 w 72"/>
              <a:gd name="T59" fmla="*/ 67 h 72"/>
              <a:gd name="T60" fmla="*/ 50 w 72"/>
              <a:gd name="T61" fmla="*/ 64 h 72"/>
              <a:gd name="T62" fmla="*/ 63 w 72"/>
              <a:gd name="T63" fmla="*/ 51 h 72"/>
              <a:gd name="T64" fmla="*/ 67 w 72"/>
              <a:gd name="T65" fmla="*/ 36 h 72"/>
              <a:gd name="T66" fmla="*/ 63 w 72"/>
              <a:gd name="T67" fmla="*/ 22 h 72"/>
              <a:gd name="T68" fmla="*/ 55 w 72"/>
              <a:gd name="T69" fmla="*/ 30 h 72"/>
              <a:gd name="T70" fmla="*/ 56 w 72"/>
              <a:gd name="T71" fmla="*/ 36 h 72"/>
              <a:gd name="T72" fmla="*/ 55 w 72"/>
              <a:gd name="T73" fmla="*/ 43 h 72"/>
              <a:gd name="T74" fmla="*/ 63 w 72"/>
              <a:gd name="T75" fmla="*/ 51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16" y="43"/>
                </a:moveTo>
                <a:cubicBezTo>
                  <a:pt x="16" y="41"/>
                  <a:pt x="15" y="39"/>
                  <a:pt x="15" y="36"/>
                </a:cubicBezTo>
                <a:cubicBezTo>
                  <a:pt x="15" y="34"/>
                  <a:pt x="16" y="32"/>
                  <a:pt x="16" y="30"/>
                </a:cubicBezTo>
                <a:cubicBezTo>
                  <a:pt x="9" y="22"/>
                  <a:pt x="9" y="22"/>
                  <a:pt x="9" y="22"/>
                </a:cubicBezTo>
                <a:cubicBezTo>
                  <a:pt x="6" y="26"/>
                  <a:pt x="5" y="31"/>
                  <a:pt x="5" y="36"/>
                </a:cubicBezTo>
                <a:cubicBezTo>
                  <a:pt x="5" y="42"/>
                  <a:pt x="6" y="46"/>
                  <a:pt x="9" y="51"/>
                </a:cubicBezTo>
                <a:lnTo>
                  <a:pt x="16" y="43"/>
                </a:lnTo>
                <a:close/>
                <a:moveTo>
                  <a:pt x="51" y="36"/>
                </a:moveTo>
                <a:cubicBezTo>
                  <a:pt x="51" y="28"/>
                  <a:pt x="44" y="21"/>
                  <a:pt x="36" y="21"/>
                </a:cubicBezTo>
                <a:cubicBezTo>
                  <a:pt x="27" y="21"/>
                  <a:pt x="20" y="28"/>
                  <a:pt x="20" y="36"/>
                </a:cubicBezTo>
                <a:cubicBezTo>
                  <a:pt x="20" y="45"/>
                  <a:pt x="27" y="52"/>
                  <a:pt x="36" y="52"/>
                </a:cubicBezTo>
                <a:cubicBezTo>
                  <a:pt x="44" y="52"/>
                  <a:pt x="51" y="45"/>
                  <a:pt x="51" y="36"/>
                </a:cubicBezTo>
                <a:close/>
                <a:moveTo>
                  <a:pt x="21" y="9"/>
                </a:moveTo>
                <a:cubicBezTo>
                  <a:pt x="29" y="17"/>
                  <a:pt x="29" y="17"/>
                  <a:pt x="29" y="17"/>
                </a:cubicBezTo>
                <a:cubicBezTo>
                  <a:pt x="31" y="16"/>
                  <a:pt x="33" y="16"/>
                  <a:pt x="36" y="16"/>
                </a:cubicBezTo>
                <a:cubicBezTo>
                  <a:pt x="38" y="16"/>
                  <a:pt x="40" y="16"/>
                  <a:pt x="42" y="17"/>
                </a:cubicBezTo>
                <a:cubicBezTo>
                  <a:pt x="50" y="9"/>
                  <a:pt x="50" y="9"/>
                  <a:pt x="50" y="9"/>
                </a:cubicBezTo>
                <a:cubicBezTo>
                  <a:pt x="46" y="7"/>
                  <a:pt x="41" y="5"/>
                  <a:pt x="36" y="5"/>
                </a:cubicBezTo>
                <a:cubicBezTo>
                  <a:pt x="31" y="5"/>
                  <a:pt x="26" y="7"/>
                  <a:pt x="21" y="9"/>
                </a:cubicBezTo>
                <a:close/>
                <a:moveTo>
                  <a:pt x="50" y="64"/>
                </a:moveTo>
                <a:cubicBezTo>
                  <a:pt x="42" y="56"/>
                  <a:pt x="42" y="56"/>
                  <a:pt x="42" y="56"/>
                </a:cubicBezTo>
                <a:cubicBezTo>
                  <a:pt x="40" y="56"/>
                  <a:pt x="38" y="57"/>
                  <a:pt x="36" y="57"/>
                </a:cubicBezTo>
                <a:cubicBezTo>
                  <a:pt x="33" y="57"/>
                  <a:pt x="31" y="56"/>
                  <a:pt x="29" y="56"/>
                </a:cubicBezTo>
                <a:cubicBezTo>
                  <a:pt x="21" y="64"/>
                  <a:pt x="21" y="64"/>
                  <a:pt x="21" y="64"/>
                </a:cubicBezTo>
                <a:cubicBezTo>
                  <a:pt x="26" y="66"/>
                  <a:pt x="31" y="67"/>
                  <a:pt x="36" y="67"/>
                </a:cubicBezTo>
                <a:cubicBezTo>
                  <a:pt x="41" y="67"/>
                  <a:pt x="46" y="66"/>
                  <a:pt x="50" y="64"/>
                </a:cubicBezTo>
                <a:close/>
                <a:moveTo>
                  <a:pt x="63" y="51"/>
                </a:moveTo>
                <a:cubicBezTo>
                  <a:pt x="65" y="46"/>
                  <a:pt x="67" y="42"/>
                  <a:pt x="67" y="36"/>
                </a:cubicBezTo>
                <a:cubicBezTo>
                  <a:pt x="67" y="31"/>
                  <a:pt x="65" y="26"/>
                  <a:pt x="63" y="22"/>
                </a:cubicBezTo>
                <a:cubicBezTo>
                  <a:pt x="55" y="30"/>
                  <a:pt x="55" y="30"/>
                  <a:pt x="55" y="30"/>
                </a:cubicBezTo>
                <a:cubicBezTo>
                  <a:pt x="56" y="32"/>
                  <a:pt x="56" y="34"/>
                  <a:pt x="56" y="36"/>
                </a:cubicBezTo>
                <a:cubicBezTo>
                  <a:pt x="56" y="39"/>
                  <a:pt x="56" y="41"/>
                  <a:pt x="55" y="43"/>
                </a:cubicBezTo>
                <a:lnTo>
                  <a:pt x="63" y="51"/>
                </a:lnTo>
                <a:close/>
              </a:path>
            </a:pathLst>
          </a:custGeom>
          <a:solidFill>
            <a:schemeClr val="bg1"/>
          </a:solidFill>
          <a:ln>
            <a:noFill/>
          </a:ln>
          <a:extLst/>
        </p:spPr>
        <p:txBody>
          <a:bodyPr lIns="243797" tIns="121899" rIns="243797" bIns="121899"/>
          <a:lstStyle/>
          <a:p>
            <a:endParaRPr lang="en-US" dirty="0">
              <a:latin typeface="微软雅黑" panose="020B0503020204020204" pitchFamily="34" charset="-122"/>
            </a:endParaRPr>
          </a:p>
        </p:txBody>
      </p:sp>
      <p:sp>
        <p:nvSpPr>
          <p:cNvPr id="39" name="Freeform 127"/>
          <p:cNvSpPr>
            <a:spLocks noChangeArrowheads="1"/>
          </p:cNvSpPr>
          <p:nvPr/>
        </p:nvSpPr>
        <p:spPr bwMode="auto">
          <a:xfrm>
            <a:off x="6379039" y="10031484"/>
            <a:ext cx="828417" cy="667132"/>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微软雅黑" panose="020B0503020204020204" pitchFamily="34" charset="-122"/>
            </a:endParaRPr>
          </a:p>
        </p:txBody>
      </p:sp>
    </p:spTree>
    <p:extLst>
      <p:ext uri="{BB962C8B-B14F-4D97-AF65-F5344CB8AC3E}">
        <p14:creationId xmlns:p14="http://schemas.microsoft.com/office/powerpoint/2010/main" val="8086387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3" name="Subtitle 2"/>
          <p:cNvSpPr txBox="1">
            <a:spLocks/>
          </p:cNvSpPr>
          <p:nvPr/>
        </p:nvSpPr>
        <p:spPr>
          <a:xfrm>
            <a:off x="1558558" y="2126749"/>
            <a:ext cx="13233400" cy="949342"/>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zh-CN" altLang="en-US" sz="4400" dirty="0" smtClean="0">
                <a:solidFill>
                  <a:schemeClr val="accent1"/>
                </a:solidFill>
                <a:latin typeface="微软雅黑" panose="020B0503020204020204" pitchFamily="34" charset="-122"/>
                <a:cs typeface="Aparajita" panose="020B0604020202020204" pitchFamily="34" charset="0"/>
              </a:rPr>
              <a:t>（资产状态机）确定型有限状态机原理理论描述：</a:t>
            </a:r>
            <a:endParaRPr lang="en-US" sz="4400" dirty="0">
              <a:solidFill>
                <a:schemeClr val="accent1"/>
              </a:solidFill>
              <a:latin typeface="微软雅黑" panose="020B0503020204020204" pitchFamily="34" charset="-122"/>
              <a:cs typeface="Aparajita" panose="020B0604020202020204" pitchFamily="34" charset="0"/>
            </a:endParaRPr>
          </a:p>
        </p:txBody>
      </p:sp>
      <p:sp>
        <p:nvSpPr>
          <p:cNvPr id="9" name="Rectangle 8"/>
          <p:cNvSpPr/>
          <p:nvPr/>
        </p:nvSpPr>
        <p:spPr>
          <a:xfrm>
            <a:off x="2616105" y="3143100"/>
            <a:ext cx="18813163" cy="646331"/>
          </a:xfrm>
          <a:prstGeom prst="rect">
            <a:avLst/>
          </a:prstGeom>
        </p:spPr>
        <p:txBody>
          <a:bodyPr wrap="none">
            <a:spAutoFit/>
          </a:bodyPr>
          <a:lstStyle/>
          <a:p>
            <a:pPr lvl="0" defTabSz="914400" eaLnBrk="0" fontAlgn="base" hangingPunct="0">
              <a:spcBef>
                <a:spcPct val="0"/>
              </a:spcBef>
              <a:spcAft>
                <a:spcPct val="0"/>
              </a:spcAft>
            </a:pPr>
            <a:r>
              <a:rPr lang="zh-CN" altLang="en-US" dirty="0" smtClean="0"/>
              <a:t>资产是一个确定型有限状态机</a:t>
            </a:r>
            <a:r>
              <a:rPr lang="en-US" altLang="zh-CN" b="1" dirty="0" smtClean="0"/>
              <a:t>M=</a:t>
            </a:r>
            <a:r>
              <a:rPr lang="en-US" altLang="en-US" b="1" dirty="0" smtClean="0"/>
              <a:t>(Σ,S,s0,δ,F</a:t>
            </a:r>
            <a:r>
              <a:rPr lang="en-US" altLang="en-US" b="1" dirty="0"/>
              <a:t>)</a:t>
            </a:r>
            <a:r>
              <a:rPr lang="en-US" altLang="en-US" b="1" dirty="0">
                <a:latin typeface="Arial" charset="0"/>
              </a:rPr>
              <a:t> </a:t>
            </a:r>
            <a:r>
              <a:rPr lang="en-US" altLang="en-US" b="1" dirty="0" smtClean="0">
                <a:latin typeface="Arial" charset="0"/>
              </a:rPr>
              <a:t> </a:t>
            </a:r>
            <a:r>
              <a:rPr lang="en-US" altLang="en-US" dirty="0" smtClean="0">
                <a:latin typeface="Arial" charset="0"/>
              </a:rPr>
              <a:t>- Deterministic Finite State Machine(DFSM) </a:t>
            </a:r>
            <a:endParaRPr lang="en-US" altLang="en-US" dirty="0">
              <a:latin typeface="Arial" charset="0"/>
            </a:endParaRPr>
          </a:p>
        </p:txBody>
      </p:sp>
      <p:sp>
        <p:nvSpPr>
          <p:cNvPr id="41" name="Rectangle 40"/>
          <p:cNvSpPr/>
          <p:nvPr/>
        </p:nvSpPr>
        <p:spPr>
          <a:xfrm>
            <a:off x="3072880" y="3915322"/>
            <a:ext cx="14528336" cy="2862322"/>
          </a:xfrm>
          <a:prstGeom prst="rect">
            <a:avLst/>
          </a:prstGeom>
        </p:spPr>
        <p:txBody>
          <a:bodyPr wrap="none">
            <a:spAutoFit/>
          </a:bodyPr>
          <a:lstStyle/>
          <a:p>
            <a:pPr marL="571500" lvl="0" indent="-571500" defTabSz="914400" eaLnBrk="0" fontAlgn="base" hangingPunct="0">
              <a:spcBef>
                <a:spcPct val="0"/>
              </a:spcBef>
              <a:spcAft>
                <a:spcPct val="0"/>
              </a:spcAft>
              <a:buFont typeface="Arial" charset="0"/>
              <a:buChar char="•"/>
            </a:pPr>
            <a:r>
              <a:rPr lang="en-US" altLang="en-US" dirty="0" err="1" smtClean="0"/>
              <a:t>Σ</a:t>
            </a:r>
            <a:r>
              <a:rPr lang="zh-CN" altLang="en-US" dirty="0" smtClean="0"/>
              <a:t>是输入字母表</a:t>
            </a:r>
            <a:r>
              <a:rPr lang="en-US" altLang="zh-CN" dirty="0" smtClean="0"/>
              <a:t> (</a:t>
            </a:r>
            <a:r>
              <a:rPr lang="zh-CN" altLang="en-US" dirty="0" smtClean="0"/>
              <a:t>有限，非空） </a:t>
            </a:r>
            <a:r>
              <a:rPr lang="en-US" altLang="zh-CN" dirty="0" smtClean="0"/>
              <a:t>-</a:t>
            </a:r>
            <a:r>
              <a:rPr lang="zh-CN" altLang="en-US" dirty="0" smtClean="0"/>
              <a:t> 资产流通动作</a:t>
            </a:r>
            <a:endParaRPr lang="en-US" altLang="zh-CN" dirty="0"/>
          </a:p>
          <a:p>
            <a:pPr marL="571500" lvl="0" indent="-571500" defTabSz="914400" eaLnBrk="0" fontAlgn="base" hangingPunct="0">
              <a:spcBef>
                <a:spcPct val="0"/>
              </a:spcBef>
              <a:spcAft>
                <a:spcPct val="0"/>
              </a:spcAft>
              <a:buFont typeface="Arial" charset="0"/>
              <a:buChar char="•"/>
            </a:pPr>
            <a:r>
              <a:rPr lang="en-US" altLang="en-US" dirty="0" smtClean="0"/>
              <a:t>S</a:t>
            </a:r>
            <a:r>
              <a:rPr lang="zh-CN" altLang="en-US" dirty="0" smtClean="0"/>
              <a:t>是有限非空状态 </a:t>
            </a:r>
            <a:r>
              <a:rPr lang="mr-IN" altLang="zh-CN" dirty="0" smtClean="0"/>
              <a:t>–</a:t>
            </a:r>
            <a:r>
              <a:rPr lang="zh-CN" altLang="en-US" dirty="0" smtClean="0"/>
              <a:t> 资产状态</a:t>
            </a:r>
            <a:r>
              <a:rPr lang="en-US" altLang="zh-CN" dirty="0" smtClean="0"/>
              <a:t>(</a:t>
            </a:r>
            <a:r>
              <a:rPr lang="zh-CN" altLang="en-US" dirty="0" smtClean="0"/>
              <a:t>目前暂定</a:t>
            </a:r>
            <a:r>
              <a:rPr lang="en-US" altLang="zh-CN" dirty="0" smtClean="0"/>
              <a:t>5</a:t>
            </a:r>
            <a:r>
              <a:rPr lang="zh-CN" altLang="en-US" dirty="0" smtClean="0"/>
              <a:t>个状态）</a:t>
            </a:r>
            <a:endParaRPr lang="en-US" altLang="zh-CN" dirty="0" smtClean="0"/>
          </a:p>
          <a:p>
            <a:pPr marL="571500" lvl="0" indent="-571500" defTabSz="914400" eaLnBrk="0" fontAlgn="base" hangingPunct="0">
              <a:spcBef>
                <a:spcPct val="0"/>
              </a:spcBef>
              <a:spcAft>
                <a:spcPct val="0"/>
              </a:spcAft>
              <a:buFont typeface="Arial" charset="0"/>
              <a:buChar char="•"/>
            </a:pPr>
            <a:r>
              <a:rPr lang="en-US" altLang="en-US" dirty="0" smtClean="0"/>
              <a:t>s0</a:t>
            </a:r>
            <a:r>
              <a:rPr lang="zh-CN" altLang="en-US" dirty="0" smtClean="0"/>
              <a:t>是初始状态 </a:t>
            </a:r>
            <a:r>
              <a:rPr lang="en-US" altLang="zh-CN" dirty="0" smtClean="0"/>
              <a:t>S</a:t>
            </a:r>
            <a:r>
              <a:rPr lang="zh-CN" altLang="en-US" dirty="0" smtClean="0"/>
              <a:t>的一个子集</a:t>
            </a:r>
            <a:endParaRPr lang="en-US" altLang="zh-CN" dirty="0" smtClean="0"/>
          </a:p>
          <a:p>
            <a:pPr marL="571500" lvl="0" indent="-571500" defTabSz="914400" eaLnBrk="0" fontAlgn="base" hangingPunct="0">
              <a:spcBef>
                <a:spcPct val="0"/>
              </a:spcBef>
              <a:spcAft>
                <a:spcPct val="0"/>
              </a:spcAft>
              <a:buFont typeface="Arial" charset="0"/>
              <a:buChar char="•"/>
            </a:pPr>
            <a:r>
              <a:rPr lang="en-US" altLang="en-US" dirty="0" err="1" smtClean="0"/>
              <a:t>δ</a:t>
            </a:r>
            <a:r>
              <a:rPr lang="zh-CN" altLang="en-US" dirty="0" smtClean="0"/>
              <a:t>是状态转换函数：   </a:t>
            </a:r>
            <a:r>
              <a:rPr lang="en-US" altLang="en-US" dirty="0" err="1" smtClean="0"/>
              <a:t>δ</a:t>
            </a:r>
            <a:r>
              <a:rPr lang="zh-CN" altLang="en-US" dirty="0" smtClean="0"/>
              <a:t>：</a:t>
            </a:r>
            <a:r>
              <a:rPr lang="en-US" altLang="zh-CN" dirty="0" smtClean="0"/>
              <a:t>S</a:t>
            </a:r>
            <a:r>
              <a:rPr lang="zh-CN" altLang="en-US" dirty="0"/>
              <a:t> </a:t>
            </a:r>
            <a:r>
              <a:rPr lang="en-US" altLang="zh-CN" dirty="0" smtClean="0"/>
              <a:t>x </a:t>
            </a:r>
            <a:r>
              <a:rPr lang="en-US" altLang="en-US" dirty="0" err="1" smtClean="0"/>
              <a:t>Σ</a:t>
            </a:r>
            <a:r>
              <a:rPr lang="en-US" altLang="en-US" dirty="0" smtClean="0"/>
              <a:t> -&gt; S (</a:t>
            </a:r>
            <a:r>
              <a:rPr lang="en-US" altLang="en-US" dirty="0" err="1" smtClean="0"/>
              <a:t>δ</a:t>
            </a:r>
            <a:r>
              <a:rPr lang="zh-CN" altLang="en-US" dirty="0" smtClean="0"/>
              <a:t>必须返回一个属于</a:t>
            </a:r>
            <a:r>
              <a:rPr lang="en-US" altLang="zh-CN" dirty="0" smtClean="0"/>
              <a:t>S</a:t>
            </a:r>
            <a:r>
              <a:rPr lang="zh-CN" altLang="en-US" dirty="0" smtClean="0"/>
              <a:t>的状态</a:t>
            </a:r>
            <a:r>
              <a:rPr lang="en-US" altLang="zh-CN" dirty="0" smtClean="0"/>
              <a:t>s)</a:t>
            </a:r>
          </a:p>
          <a:p>
            <a:pPr marL="571500" lvl="0" indent="-571500" defTabSz="914400" eaLnBrk="0" fontAlgn="base" hangingPunct="0">
              <a:spcBef>
                <a:spcPct val="0"/>
              </a:spcBef>
              <a:spcAft>
                <a:spcPct val="0"/>
              </a:spcAft>
              <a:buFont typeface="Arial" charset="0"/>
              <a:buChar char="•"/>
            </a:pPr>
            <a:r>
              <a:rPr lang="en-US" altLang="en-US" dirty="0" smtClean="0"/>
              <a:t>F</a:t>
            </a:r>
            <a:r>
              <a:rPr lang="zh-CN" altLang="en-US" dirty="0" smtClean="0"/>
              <a:t>是一组最终状态集，是（可为空）</a:t>
            </a:r>
            <a:r>
              <a:rPr lang="en-US" altLang="zh-CN" dirty="0" smtClean="0"/>
              <a:t>S</a:t>
            </a:r>
            <a:r>
              <a:rPr lang="zh-CN" altLang="en-US" dirty="0" smtClean="0"/>
              <a:t>的一个子集</a:t>
            </a:r>
            <a:r>
              <a:rPr lang="en-US" altLang="en-US" sz="2800" dirty="0" smtClean="0">
                <a:latin typeface="Arial" charset="0"/>
              </a:rPr>
              <a:t>  </a:t>
            </a:r>
            <a:endParaRPr lang="en-US" altLang="en-US" sz="3200" dirty="0">
              <a:latin typeface="Arial" charset="0"/>
            </a:endParaRPr>
          </a:p>
        </p:txBody>
      </p:sp>
      <p:grpSp>
        <p:nvGrpSpPr>
          <p:cNvPr id="47" name="Group 46"/>
          <p:cNvGrpSpPr/>
          <p:nvPr/>
        </p:nvGrpSpPr>
        <p:grpSpPr>
          <a:xfrm>
            <a:off x="1558558" y="686218"/>
            <a:ext cx="17339041" cy="1440531"/>
            <a:chOff x="4941571" y="387438"/>
            <a:chExt cx="17339041" cy="799119"/>
          </a:xfrm>
        </p:grpSpPr>
        <p:sp>
          <p:nvSpPr>
            <p:cNvPr id="48" name="TextBox 47"/>
            <p:cNvSpPr txBox="1"/>
            <p:nvPr/>
          </p:nvSpPr>
          <p:spPr>
            <a:xfrm>
              <a:off x="4941571" y="387438"/>
              <a:ext cx="16990512" cy="614638"/>
            </a:xfrm>
            <a:prstGeom prst="rect">
              <a:avLst/>
            </a:prstGeom>
            <a:noFill/>
          </p:spPr>
          <p:txBody>
            <a:bodyPr wrap="none" lIns="91422" tIns="45711" rIns="91422" bIns="45711" rtlCol="0">
              <a:spAutoFit/>
            </a:bodyPr>
            <a:lstStyle/>
            <a:p>
              <a:r>
                <a:rPr lang="zh-CN" altLang="en-US" sz="6600" b="1" dirty="0" smtClean="0">
                  <a:solidFill>
                    <a:schemeClr val="tx2"/>
                  </a:solidFill>
                  <a:latin typeface="微软雅黑" panose="020B0503020204020204" pitchFamily="34" charset="-122"/>
                  <a:cs typeface="Aparajita" panose="020B0604020202020204" pitchFamily="34" charset="0"/>
                </a:rPr>
                <a:t>区块链金融平台系统实现 </a:t>
              </a:r>
              <a:r>
                <a:rPr lang="mr-IN" altLang="zh-CN" sz="4400" b="1" dirty="0" smtClean="0">
                  <a:solidFill>
                    <a:srgbClr val="C00000"/>
                  </a:solidFill>
                  <a:latin typeface="微软雅黑" panose="020B0503020204020204" pitchFamily="34" charset="-122"/>
                  <a:cs typeface="Aparajita" panose="020B0604020202020204" pitchFamily="34" charset="0"/>
                </a:rPr>
                <a:t>–</a:t>
              </a:r>
              <a:r>
                <a:rPr lang="zh-CN" altLang="en-US" sz="4400" b="1" dirty="0" smtClean="0">
                  <a:solidFill>
                    <a:srgbClr val="C00000"/>
                  </a:solidFill>
                  <a:latin typeface="微软雅黑" panose="020B0503020204020204" pitchFamily="34" charset="-122"/>
                  <a:cs typeface="Aparajita" panose="020B0604020202020204" pitchFamily="34" charset="0"/>
                </a:rPr>
                <a:t> 数字资产计算理论设计原理</a:t>
              </a:r>
              <a:endParaRPr lang="id-ID" sz="4400" b="1" dirty="0">
                <a:solidFill>
                  <a:srgbClr val="C00000"/>
                </a:solidFill>
                <a:latin typeface="微软雅黑" panose="020B0503020204020204" pitchFamily="34" charset="-122"/>
                <a:cs typeface="Aparajita" panose="020B0604020202020204" pitchFamily="34" charset="0"/>
              </a:endParaRPr>
            </a:p>
          </p:txBody>
        </p:sp>
        <p:sp>
          <p:nvSpPr>
            <p:cNvPr id="49"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grpSp>
      <p:sp>
        <p:nvSpPr>
          <p:cNvPr id="50" name="Rectangle 49"/>
          <p:cNvSpPr/>
          <p:nvPr/>
        </p:nvSpPr>
        <p:spPr>
          <a:xfrm>
            <a:off x="2261208" y="7494748"/>
            <a:ext cx="2954655" cy="646331"/>
          </a:xfrm>
          <a:prstGeom prst="rect">
            <a:avLst/>
          </a:prstGeom>
        </p:spPr>
        <p:txBody>
          <a:bodyPr wrap="none">
            <a:spAutoFit/>
          </a:bodyPr>
          <a:lstStyle/>
          <a:p>
            <a:r>
              <a:rPr lang="zh-CN" altLang="en-US" b="1" dirty="0" smtClean="0"/>
              <a:t>资产状态机：</a:t>
            </a:r>
            <a:endParaRPr lang="en-US" dirty="0"/>
          </a:p>
        </p:txBody>
      </p:sp>
      <p:sp>
        <p:nvSpPr>
          <p:cNvPr id="51" name="Oval 50"/>
          <p:cNvSpPr/>
          <p:nvPr/>
        </p:nvSpPr>
        <p:spPr>
          <a:xfrm>
            <a:off x="2844117" y="9625715"/>
            <a:ext cx="1135885" cy="1143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a:t>S</a:t>
            </a:r>
            <a:r>
              <a:rPr lang="en-US" altLang="zh-CN" sz="2400" dirty="0" smtClean="0"/>
              <a:t>0</a:t>
            </a:r>
            <a:endParaRPr lang="en-US" sz="2400" dirty="0"/>
          </a:p>
        </p:txBody>
      </p:sp>
      <p:sp>
        <p:nvSpPr>
          <p:cNvPr id="52" name="Oval 51"/>
          <p:cNvSpPr/>
          <p:nvPr/>
        </p:nvSpPr>
        <p:spPr>
          <a:xfrm>
            <a:off x="5467432" y="9625715"/>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S1</a:t>
            </a:r>
            <a:endParaRPr lang="en-US" sz="2400" dirty="0"/>
          </a:p>
        </p:txBody>
      </p:sp>
      <p:cxnSp>
        <p:nvCxnSpPr>
          <p:cNvPr id="53" name="Curved Connector 52"/>
          <p:cNvCxnSpPr/>
          <p:nvPr/>
        </p:nvCxnSpPr>
        <p:spPr>
          <a:xfrm rot="5400000" flipH="1" flipV="1">
            <a:off x="4723717" y="9287153"/>
            <a:ext cx="12700" cy="1820124"/>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p:cNvCxnSpPr/>
          <p:nvPr/>
        </p:nvCxnSpPr>
        <p:spPr>
          <a:xfrm rot="5400000">
            <a:off x="4723717" y="9287153"/>
            <a:ext cx="12700" cy="1820124"/>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595961" y="9625715"/>
            <a:ext cx="1135885" cy="1143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400" dirty="0" smtClean="0"/>
              <a:t>S5</a:t>
            </a:r>
            <a:endParaRPr lang="en-US" sz="2400" dirty="0"/>
          </a:p>
        </p:txBody>
      </p:sp>
      <p:cxnSp>
        <p:nvCxnSpPr>
          <p:cNvPr id="56" name="Curved Connector 55"/>
          <p:cNvCxnSpPr/>
          <p:nvPr/>
        </p:nvCxnSpPr>
        <p:spPr>
          <a:xfrm rot="5400000" flipH="1" flipV="1">
            <a:off x="7584774" y="9049411"/>
            <a:ext cx="12700" cy="2295609"/>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p:nvPr/>
        </p:nvCxnSpPr>
        <p:spPr>
          <a:xfrm rot="5400000">
            <a:off x="7584775" y="9049411"/>
            <a:ext cx="12700" cy="2295609"/>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1496656" y="9625715"/>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S4</a:t>
            </a:r>
            <a:endParaRPr lang="en-US" sz="2400" dirty="0"/>
          </a:p>
        </p:txBody>
      </p:sp>
      <p:sp>
        <p:nvSpPr>
          <p:cNvPr id="59" name="Oval 58"/>
          <p:cNvSpPr/>
          <p:nvPr/>
        </p:nvSpPr>
        <p:spPr>
          <a:xfrm>
            <a:off x="8595961" y="7997883"/>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S2</a:t>
            </a:r>
            <a:endParaRPr lang="en-US" sz="2400" dirty="0"/>
          </a:p>
        </p:txBody>
      </p:sp>
      <p:sp>
        <p:nvSpPr>
          <p:cNvPr id="60" name="Oval 59"/>
          <p:cNvSpPr/>
          <p:nvPr/>
        </p:nvSpPr>
        <p:spPr>
          <a:xfrm>
            <a:off x="8595960" y="11579801"/>
            <a:ext cx="1135885" cy="1143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400" dirty="0" smtClean="0"/>
              <a:t>S3</a:t>
            </a:r>
            <a:endParaRPr lang="en-US" sz="2400" dirty="0"/>
          </a:p>
        </p:txBody>
      </p:sp>
      <p:cxnSp>
        <p:nvCxnSpPr>
          <p:cNvPr id="61" name="Curved Connector 60"/>
          <p:cNvCxnSpPr/>
          <p:nvPr/>
        </p:nvCxnSpPr>
        <p:spPr>
          <a:xfrm rot="5400000" flipH="1">
            <a:off x="10716491" y="8932801"/>
            <a:ext cx="167388" cy="2528829"/>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rot="16200000" flipH="1" flipV="1">
            <a:off x="10716491" y="8932801"/>
            <a:ext cx="167388" cy="2528829"/>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endCxn id="60" idx="6"/>
          </p:cNvCxnSpPr>
          <p:nvPr/>
        </p:nvCxnSpPr>
        <p:spPr>
          <a:xfrm rot="16200000" flipH="1">
            <a:off x="8903844" y="11323300"/>
            <a:ext cx="1459926" cy="196075"/>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59" idx="2"/>
          </p:cNvCxnSpPr>
          <p:nvPr/>
        </p:nvCxnSpPr>
        <p:spPr>
          <a:xfrm rot="10800000" flipH="1" flipV="1">
            <a:off x="8595961" y="8569383"/>
            <a:ext cx="142968" cy="1382586"/>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endCxn id="59" idx="6"/>
          </p:cNvCxnSpPr>
          <p:nvPr/>
        </p:nvCxnSpPr>
        <p:spPr>
          <a:xfrm rot="5400000" flipH="1" flipV="1">
            <a:off x="9030462" y="9098070"/>
            <a:ext cx="1230070" cy="172697"/>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60" idx="2"/>
          </p:cNvCxnSpPr>
          <p:nvPr/>
        </p:nvCxnSpPr>
        <p:spPr>
          <a:xfrm rot="10800000" flipH="1">
            <a:off x="8595959" y="10691375"/>
            <a:ext cx="172699" cy="1459927"/>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3600824" y="9625715"/>
            <a:ext cx="1135885" cy="1143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400" dirty="0" smtClean="0"/>
              <a:t>S6</a:t>
            </a:r>
            <a:endParaRPr lang="en-US" sz="2400" dirty="0"/>
          </a:p>
        </p:txBody>
      </p:sp>
      <p:cxnSp>
        <p:nvCxnSpPr>
          <p:cNvPr id="71" name="Straight Arrow Connector 70"/>
          <p:cNvCxnSpPr>
            <a:endCxn id="70" idx="2"/>
          </p:cNvCxnSpPr>
          <p:nvPr/>
        </p:nvCxnSpPr>
        <p:spPr>
          <a:xfrm>
            <a:off x="12106593" y="10197215"/>
            <a:ext cx="1494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309781" y="9071310"/>
            <a:ext cx="641522" cy="461665"/>
          </a:xfrm>
          <a:prstGeom prst="rect">
            <a:avLst/>
          </a:prstGeom>
        </p:spPr>
        <p:txBody>
          <a:bodyPr wrap="none">
            <a:spAutoFit/>
          </a:bodyPr>
          <a:lstStyle/>
          <a:p>
            <a:r>
              <a:rPr lang="en-US" altLang="zh-CN" sz="2400"/>
              <a:t>E01</a:t>
            </a:r>
            <a:endParaRPr lang="en-US" sz="2400" dirty="0"/>
          </a:p>
        </p:txBody>
      </p:sp>
      <p:sp>
        <p:nvSpPr>
          <p:cNvPr id="84" name="Rectangle 83"/>
          <p:cNvSpPr/>
          <p:nvPr/>
        </p:nvSpPr>
        <p:spPr>
          <a:xfrm>
            <a:off x="4258981" y="10691375"/>
            <a:ext cx="694421" cy="461665"/>
          </a:xfrm>
          <a:prstGeom prst="rect">
            <a:avLst/>
          </a:prstGeom>
        </p:spPr>
        <p:txBody>
          <a:bodyPr wrap="none">
            <a:spAutoFit/>
          </a:bodyPr>
          <a:lstStyle/>
          <a:p>
            <a:r>
              <a:rPr lang="en-US" altLang="zh-CN" sz="2400" dirty="0" smtClean="0"/>
              <a:t>E02</a:t>
            </a:r>
            <a:endParaRPr lang="en-US" sz="2400" dirty="0"/>
          </a:p>
        </p:txBody>
      </p:sp>
      <p:sp>
        <p:nvSpPr>
          <p:cNvPr id="85" name="Rectangle 84"/>
          <p:cNvSpPr/>
          <p:nvPr/>
        </p:nvSpPr>
        <p:spPr>
          <a:xfrm>
            <a:off x="7103854" y="9153123"/>
            <a:ext cx="694421" cy="461665"/>
          </a:xfrm>
          <a:prstGeom prst="rect">
            <a:avLst/>
          </a:prstGeom>
        </p:spPr>
        <p:txBody>
          <a:bodyPr wrap="none">
            <a:spAutoFit/>
          </a:bodyPr>
          <a:lstStyle/>
          <a:p>
            <a:r>
              <a:rPr lang="en-US" altLang="zh-CN" sz="2400" dirty="0" smtClean="0"/>
              <a:t>E03</a:t>
            </a:r>
            <a:endParaRPr lang="en-US" sz="2400" dirty="0"/>
          </a:p>
        </p:txBody>
      </p:sp>
      <p:cxnSp>
        <p:nvCxnSpPr>
          <p:cNvPr id="224" name="Curved Connector 223"/>
          <p:cNvCxnSpPr>
            <a:stCxn id="52" idx="1"/>
            <a:endCxn id="52" idx="7"/>
          </p:cNvCxnSpPr>
          <p:nvPr/>
        </p:nvCxnSpPr>
        <p:spPr>
          <a:xfrm rot="5400000" flipH="1" flipV="1">
            <a:off x="6035374" y="9391508"/>
            <a:ext cx="12700" cy="803191"/>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640128" y="8041243"/>
            <a:ext cx="641522" cy="461665"/>
          </a:xfrm>
          <a:prstGeom prst="rect">
            <a:avLst/>
          </a:prstGeom>
        </p:spPr>
        <p:txBody>
          <a:bodyPr wrap="none">
            <a:spAutoFit/>
          </a:bodyPr>
          <a:lstStyle/>
          <a:p>
            <a:r>
              <a:rPr lang="en-US" altLang="zh-CN" sz="2400" dirty="0"/>
              <a:t>E01</a:t>
            </a:r>
            <a:endParaRPr lang="en-US" sz="2400" dirty="0"/>
          </a:p>
        </p:txBody>
      </p:sp>
      <p:sp>
        <p:nvSpPr>
          <p:cNvPr id="93" name="Rectangle 92"/>
          <p:cNvSpPr/>
          <p:nvPr/>
        </p:nvSpPr>
        <p:spPr>
          <a:xfrm>
            <a:off x="7079818" y="10691375"/>
            <a:ext cx="641522" cy="461665"/>
          </a:xfrm>
          <a:prstGeom prst="rect">
            <a:avLst/>
          </a:prstGeom>
        </p:spPr>
        <p:txBody>
          <a:bodyPr wrap="none">
            <a:spAutoFit/>
          </a:bodyPr>
          <a:lstStyle/>
          <a:p>
            <a:r>
              <a:rPr lang="en-US" altLang="zh-CN" sz="2400"/>
              <a:t>E01</a:t>
            </a:r>
            <a:endParaRPr lang="en-US" sz="2400" dirty="0"/>
          </a:p>
        </p:txBody>
      </p:sp>
      <p:cxnSp>
        <p:nvCxnSpPr>
          <p:cNvPr id="94" name="Curved Connector 93"/>
          <p:cNvCxnSpPr>
            <a:stCxn id="59" idx="1"/>
            <a:endCxn id="59" idx="7"/>
          </p:cNvCxnSpPr>
          <p:nvPr/>
        </p:nvCxnSpPr>
        <p:spPr>
          <a:xfrm rot="5400000" flipH="1" flipV="1">
            <a:off x="9163903" y="7763676"/>
            <a:ext cx="12700" cy="803191"/>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58" idx="1"/>
            <a:endCxn id="58" idx="7"/>
          </p:cNvCxnSpPr>
          <p:nvPr/>
        </p:nvCxnSpPr>
        <p:spPr>
          <a:xfrm rot="5400000" flipH="1" flipV="1">
            <a:off x="12064598" y="9391508"/>
            <a:ext cx="12700" cy="803191"/>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60" idx="3"/>
            <a:endCxn id="60" idx="5"/>
          </p:cNvCxnSpPr>
          <p:nvPr/>
        </p:nvCxnSpPr>
        <p:spPr>
          <a:xfrm rot="16200000" flipH="1">
            <a:off x="9163902" y="12153817"/>
            <a:ext cx="12700" cy="803191"/>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8175258" y="7470719"/>
            <a:ext cx="965623" cy="461665"/>
          </a:xfrm>
          <a:prstGeom prst="rect">
            <a:avLst/>
          </a:prstGeom>
        </p:spPr>
        <p:txBody>
          <a:bodyPr wrap="square">
            <a:spAutoFit/>
          </a:bodyPr>
          <a:lstStyle/>
          <a:p>
            <a:r>
              <a:rPr lang="en-US" altLang="zh-CN" sz="2400" dirty="0" smtClean="0"/>
              <a:t>E04</a:t>
            </a:r>
            <a:endParaRPr lang="en-US" sz="2400" dirty="0"/>
          </a:p>
        </p:txBody>
      </p:sp>
      <p:sp>
        <p:nvSpPr>
          <p:cNvPr id="111" name="Rectangle 110"/>
          <p:cNvSpPr/>
          <p:nvPr/>
        </p:nvSpPr>
        <p:spPr>
          <a:xfrm>
            <a:off x="10069253" y="8858183"/>
            <a:ext cx="965623" cy="461665"/>
          </a:xfrm>
          <a:prstGeom prst="rect">
            <a:avLst/>
          </a:prstGeom>
        </p:spPr>
        <p:txBody>
          <a:bodyPr wrap="square">
            <a:spAutoFit/>
          </a:bodyPr>
          <a:lstStyle/>
          <a:p>
            <a:r>
              <a:rPr lang="en-US" altLang="zh-CN" sz="2400" dirty="0" smtClean="0"/>
              <a:t>E04</a:t>
            </a:r>
            <a:endParaRPr lang="en-US" sz="2400" dirty="0"/>
          </a:p>
        </p:txBody>
      </p:sp>
      <p:sp>
        <p:nvSpPr>
          <p:cNvPr id="112" name="Rectangle 111"/>
          <p:cNvSpPr/>
          <p:nvPr/>
        </p:nvSpPr>
        <p:spPr>
          <a:xfrm>
            <a:off x="10045874" y="11153040"/>
            <a:ext cx="965623" cy="461665"/>
          </a:xfrm>
          <a:prstGeom prst="rect">
            <a:avLst/>
          </a:prstGeom>
        </p:spPr>
        <p:txBody>
          <a:bodyPr wrap="square">
            <a:spAutoFit/>
          </a:bodyPr>
          <a:lstStyle/>
          <a:p>
            <a:r>
              <a:rPr lang="en-US" altLang="zh-CN" sz="2400" smtClean="0"/>
              <a:t>E07</a:t>
            </a:r>
            <a:endParaRPr lang="en-US" sz="2400" dirty="0"/>
          </a:p>
        </p:txBody>
      </p:sp>
      <p:sp>
        <p:nvSpPr>
          <p:cNvPr id="113" name="Rectangle 112"/>
          <p:cNvSpPr/>
          <p:nvPr/>
        </p:nvSpPr>
        <p:spPr>
          <a:xfrm>
            <a:off x="7821400" y="12578064"/>
            <a:ext cx="965623" cy="461665"/>
          </a:xfrm>
          <a:prstGeom prst="rect">
            <a:avLst/>
          </a:prstGeom>
        </p:spPr>
        <p:txBody>
          <a:bodyPr wrap="square">
            <a:spAutoFit/>
          </a:bodyPr>
          <a:lstStyle/>
          <a:p>
            <a:r>
              <a:rPr lang="en-US" altLang="zh-CN" sz="2400" smtClean="0"/>
              <a:t>E07</a:t>
            </a:r>
            <a:endParaRPr lang="en-US" sz="2400" dirty="0"/>
          </a:p>
        </p:txBody>
      </p:sp>
      <p:sp>
        <p:nvSpPr>
          <p:cNvPr id="114" name="Rectangle 113"/>
          <p:cNvSpPr/>
          <p:nvPr/>
        </p:nvSpPr>
        <p:spPr>
          <a:xfrm>
            <a:off x="11730564" y="8146646"/>
            <a:ext cx="965623" cy="461665"/>
          </a:xfrm>
          <a:prstGeom prst="rect">
            <a:avLst/>
          </a:prstGeom>
        </p:spPr>
        <p:txBody>
          <a:bodyPr wrap="square">
            <a:spAutoFit/>
          </a:bodyPr>
          <a:lstStyle/>
          <a:p>
            <a:r>
              <a:rPr lang="en-US" altLang="zh-CN" sz="2400" smtClean="0"/>
              <a:t>E10</a:t>
            </a:r>
            <a:endParaRPr lang="en-US" sz="2400" dirty="0"/>
          </a:p>
        </p:txBody>
      </p:sp>
      <p:sp>
        <p:nvSpPr>
          <p:cNvPr id="115" name="Rectangle 114"/>
          <p:cNvSpPr/>
          <p:nvPr/>
        </p:nvSpPr>
        <p:spPr>
          <a:xfrm>
            <a:off x="10444685" y="9445739"/>
            <a:ext cx="965623" cy="461665"/>
          </a:xfrm>
          <a:prstGeom prst="rect">
            <a:avLst/>
          </a:prstGeom>
        </p:spPr>
        <p:txBody>
          <a:bodyPr wrap="square">
            <a:spAutoFit/>
          </a:bodyPr>
          <a:lstStyle/>
          <a:p>
            <a:r>
              <a:rPr lang="en-US" altLang="zh-CN" sz="2400" smtClean="0"/>
              <a:t>E10</a:t>
            </a:r>
            <a:endParaRPr lang="en-US" sz="2400" dirty="0"/>
          </a:p>
        </p:txBody>
      </p:sp>
      <p:sp>
        <p:nvSpPr>
          <p:cNvPr id="116" name="Rectangle 115"/>
          <p:cNvSpPr/>
          <p:nvPr/>
        </p:nvSpPr>
        <p:spPr>
          <a:xfrm>
            <a:off x="7834373" y="8933016"/>
            <a:ext cx="965623" cy="461665"/>
          </a:xfrm>
          <a:prstGeom prst="rect">
            <a:avLst/>
          </a:prstGeom>
        </p:spPr>
        <p:txBody>
          <a:bodyPr wrap="square">
            <a:spAutoFit/>
          </a:bodyPr>
          <a:lstStyle/>
          <a:p>
            <a:r>
              <a:rPr lang="en-US" altLang="zh-CN" sz="2400" dirty="0" smtClean="0"/>
              <a:t>E06</a:t>
            </a:r>
            <a:endParaRPr lang="en-US" sz="2400" dirty="0"/>
          </a:p>
        </p:txBody>
      </p:sp>
      <p:sp>
        <p:nvSpPr>
          <p:cNvPr id="117" name="Rectangle 116"/>
          <p:cNvSpPr/>
          <p:nvPr/>
        </p:nvSpPr>
        <p:spPr>
          <a:xfrm>
            <a:off x="7701821" y="11320218"/>
            <a:ext cx="965623" cy="461665"/>
          </a:xfrm>
          <a:prstGeom prst="rect">
            <a:avLst/>
          </a:prstGeom>
        </p:spPr>
        <p:txBody>
          <a:bodyPr wrap="square">
            <a:spAutoFit/>
          </a:bodyPr>
          <a:lstStyle/>
          <a:p>
            <a:r>
              <a:rPr lang="en-US" altLang="zh-CN" sz="2400" dirty="0" smtClean="0"/>
              <a:t>E08</a:t>
            </a:r>
            <a:endParaRPr lang="en-US" sz="2400" dirty="0"/>
          </a:p>
        </p:txBody>
      </p:sp>
      <p:sp>
        <p:nvSpPr>
          <p:cNvPr id="118" name="Rectangle 117"/>
          <p:cNvSpPr/>
          <p:nvPr/>
        </p:nvSpPr>
        <p:spPr>
          <a:xfrm>
            <a:off x="10606467" y="10537882"/>
            <a:ext cx="965623" cy="461665"/>
          </a:xfrm>
          <a:prstGeom prst="rect">
            <a:avLst/>
          </a:prstGeom>
        </p:spPr>
        <p:txBody>
          <a:bodyPr wrap="square">
            <a:spAutoFit/>
          </a:bodyPr>
          <a:lstStyle/>
          <a:p>
            <a:r>
              <a:rPr lang="en-US" altLang="zh-CN" sz="2400" dirty="0" smtClean="0"/>
              <a:t>E11</a:t>
            </a:r>
            <a:endParaRPr lang="en-US" sz="2400" dirty="0"/>
          </a:p>
        </p:txBody>
      </p:sp>
      <p:cxnSp>
        <p:nvCxnSpPr>
          <p:cNvPr id="243" name="Straight Arrow Connector 242"/>
          <p:cNvCxnSpPr>
            <a:stCxn id="59" idx="4"/>
            <a:endCxn id="55" idx="0"/>
          </p:cNvCxnSpPr>
          <p:nvPr/>
        </p:nvCxnSpPr>
        <p:spPr>
          <a:xfrm>
            <a:off x="9163904" y="9140883"/>
            <a:ext cx="0" cy="484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60" idx="0"/>
            <a:endCxn id="55" idx="4"/>
          </p:cNvCxnSpPr>
          <p:nvPr/>
        </p:nvCxnSpPr>
        <p:spPr>
          <a:xfrm flipV="1">
            <a:off x="9163903" y="10768715"/>
            <a:ext cx="1" cy="81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9130670" y="9071088"/>
            <a:ext cx="965623" cy="461665"/>
          </a:xfrm>
          <a:prstGeom prst="rect">
            <a:avLst/>
          </a:prstGeom>
        </p:spPr>
        <p:txBody>
          <a:bodyPr wrap="square">
            <a:spAutoFit/>
          </a:bodyPr>
          <a:lstStyle/>
          <a:p>
            <a:r>
              <a:rPr lang="en-US" altLang="zh-CN" sz="2400" dirty="0" smtClean="0"/>
              <a:t>E05</a:t>
            </a:r>
            <a:endParaRPr lang="en-US" sz="2400" dirty="0"/>
          </a:p>
        </p:txBody>
      </p:sp>
      <p:sp>
        <p:nvSpPr>
          <p:cNvPr id="125" name="Rectangle 124"/>
          <p:cNvSpPr/>
          <p:nvPr/>
        </p:nvSpPr>
        <p:spPr>
          <a:xfrm>
            <a:off x="9103630" y="11019338"/>
            <a:ext cx="965623" cy="461665"/>
          </a:xfrm>
          <a:prstGeom prst="rect">
            <a:avLst/>
          </a:prstGeom>
        </p:spPr>
        <p:txBody>
          <a:bodyPr wrap="square">
            <a:spAutoFit/>
          </a:bodyPr>
          <a:lstStyle/>
          <a:p>
            <a:r>
              <a:rPr lang="en-US" altLang="zh-CN" sz="2400" dirty="0" smtClean="0"/>
              <a:t>E09</a:t>
            </a:r>
            <a:endParaRPr lang="en-US" sz="2400" dirty="0"/>
          </a:p>
        </p:txBody>
      </p:sp>
      <p:sp>
        <p:nvSpPr>
          <p:cNvPr id="126" name="Rectangle 125"/>
          <p:cNvSpPr/>
          <p:nvPr/>
        </p:nvSpPr>
        <p:spPr>
          <a:xfrm>
            <a:off x="12784064" y="9651856"/>
            <a:ext cx="965623" cy="461665"/>
          </a:xfrm>
          <a:prstGeom prst="rect">
            <a:avLst/>
          </a:prstGeom>
        </p:spPr>
        <p:txBody>
          <a:bodyPr wrap="square">
            <a:spAutoFit/>
          </a:bodyPr>
          <a:lstStyle/>
          <a:p>
            <a:r>
              <a:rPr lang="en-US" altLang="zh-CN" sz="2400" dirty="0" smtClean="0"/>
              <a:t>E12</a:t>
            </a:r>
            <a:endParaRPr lang="en-US" sz="2400" dirty="0"/>
          </a:p>
        </p:txBody>
      </p:sp>
      <p:sp>
        <p:nvSpPr>
          <p:cNvPr id="246" name="Rectangle 245"/>
          <p:cNvSpPr/>
          <p:nvPr/>
        </p:nvSpPr>
        <p:spPr>
          <a:xfrm>
            <a:off x="15884646" y="8833733"/>
            <a:ext cx="1362457"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状态码</a:t>
            </a:r>
            <a:endParaRPr lang="en-US" sz="2400" dirty="0"/>
          </a:p>
        </p:txBody>
      </p:sp>
      <p:sp>
        <p:nvSpPr>
          <p:cNvPr id="129" name="Rectangle 128"/>
          <p:cNvSpPr/>
          <p:nvPr/>
        </p:nvSpPr>
        <p:spPr>
          <a:xfrm>
            <a:off x="15704992" y="7858136"/>
            <a:ext cx="5724644" cy="646331"/>
          </a:xfrm>
          <a:prstGeom prst="rect">
            <a:avLst/>
          </a:prstGeom>
        </p:spPr>
        <p:txBody>
          <a:bodyPr wrap="none">
            <a:spAutoFit/>
          </a:bodyPr>
          <a:lstStyle/>
          <a:p>
            <a:r>
              <a:rPr lang="zh-CN" altLang="en-US" b="1" dirty="0" smtClean="0"/>
              <a:t>资产区块链数据标准格式：</a:t>
            </a:r>
            <a:endParaRPr lang="en-US" dirty="0"/>
          </a:p>
        </p:txBody>
      </p:sp>
      <p:sp>
        <p:nvSpPr>
          <p:cNvPr id="130" name="Rectangle 129"/>
          <p:cNvSpPr/>
          <p:nvPr/>
        </p:nvSpPr>
        <p:spPr>
          <a:xfrm>
            <a:off x="17302310" y="8833733"/>
            <a:ext cx="1297147"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输入码</a:t>
            </a:r>
            <a:endParaRPr lang="en-US" sz="2400" dirty="0"/>
          </a:p>
        </p:txBody>
      </p:sp>
      <p:sp>
        <p:nvSpPr>
          <p:cNvPr id="131" name="Rectangle 130"/>
          <p:cNvSpPr/>
          <p:nvPr/>
        </p:nvSpPr>
        <p:spPr>
          <a:xfrm>
            <a:off x="18635815" y="8833733"/>
            <a:ext cx="1558672"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smtClean="0"/>
              <a:t>交易数据</a:t>
            </a:r>
            <a:endParaRPr lang="en-US" sz="2400" dirty="0"/>
          </a:p>
        </p:txBody>
      </p:sp>
      <p:sp>
        <p:nvSpPr>
          <p:cNvPr id="132" name="Rectangle 131"/>
          <p:cNvSpPr/>
          <p:nvPr/>
        </p:nvSpPr>
        <p:spPr>
          <a:xfrm>
            <a:off x="20264369" y="8833733"/>
            <a:ext cx="1832504" cy="7810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smtClean="0"/>
              <a:t>金融逻辑</a:t>
            </a:r>
            <a:r>
              <a:rPr lang="mr-IN" altLang="zh-CN" sz="2400" dirty="0" smtClean="0"/>
              <a:t>…</a:t>
            </a:r>
            <a:endParaRPr lang="en-US" sz="2400" dirty="0"/>
          </a:p>
        </p:txBody>
      </p:sp>
      <p:sp>
        <p:nvSpPr>
          <p:cNvPr id="135" name="Rectangle 134"/>
          <p:cNvSpPr/>
          <p:nvPr/>
        </p:nvSpPr>
        <p:spPr>
          <a:xfrm>
            <a:off x="15625897" y="11320218"/>
            <a:ext cx="6543404" cy="1459927"/>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36" name="Rectangle 135"/>
          <p:cNvSpPr/>
          <p:nvPr/>
        </p:nvSpPr>
        <p:spPr>
          <a:xfrm>
            <a:off x="15842890"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37" name="Rectangle 136"/>
          <p:cNvSpPr/>
          <p:nvPr/>
        </p:nvSpPr>
        <p:spPr>
          <a:xfrm>
            <a:off x="17378072"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38" name="Straight Arrow Connector 137"/>
          <p:cNvCxnSpPr/>
          <p:nvPr/>
        </p:nvCxnSpPr>
        <p:spPr>
          <a:xfrm>
            <a:off x="16623064" y="11832907"/>
            <a:ext cx="755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8913255"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40" name="Straight Arrow Connector 139"/>
          <p:cNvCxnSpPr/>
          <p:nvPr/>
        </p:nvCxnSpPr>
        <p:spPr>
          <a:xfrm>
            <a:off x="18158246" y="11832907"/>
            <a:ext cx="755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20448438" y="11562645"/>
            <a:ext cx="780174" cy="94710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42" name="Straight Arrow Connector 141"/>
          <p:cNvCxnSpPr/>
          <p:nvPr/>
        </p:nvCxnSpPr>
        <p:spPr>
          <a:xfrm>
            <a:off x="19693429" y="11832907"/>
            <a:ext cx="755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21228612" y="11802886"/>
            <a:ext cx="1453588" cy="23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15890012" y="11567268"/>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145" name="TextBox 144"/>
          <p:cNvSpPr txBox="1"/>
          <p:nvPr/>
        </p:nvSpPr>
        <p:spPr>
          <a:xfrm>
            <a:off x="15958810" y="12047877"/>
            <a:ext cx="694421" cy="257212"/>
          </a:xfrm>
          <a:prstGeom prst="rect">
            <a:avLst/>
          </a:prstGeom>
          <a:noFill/>
        </p:spPr>
        <p:txBody>
          <a:bodyPr wrap="none" rtlCol="0">
            <a:spAutoFit/>
          </a:bodyPr>
          <a:lstStyle/>
          <a:p>
            <a:r>
              <a:rPr lang="en-US" sz="2000" dirty="0" smtClean="0"/>
              <a:t>data</a:t>
            </a:r>
            <a:endParaRPr lang="en-US" sz="2000" dirty="0"/>
          </a:p>
        </p:txBody>
      </p:sp>
      <p:sp>
        <p:nvSpPr>
          <p:cNvPr id="146" name="TextBox 145"/>
          <p:cNvSpPr txBox="1"/>
          <p:nvPr/>
        </p:nvSpPr>
        <p:spPr>
          <a:xfrm>
            <a:off x="17374797" y="11551093"/>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147" name="TextBox 146"/>
          <p:cNvSpPr txBox="1"/>
          <p:nvPr/>
        </p:nvSpPr>
        <p:spPr>
          <a:xfrm>
            <a:off x="17443595" y="12031702"/>
            <a:ext cx="694421" cy="257212"/>
          </a:xfrm>
          <a:prstGeom prst="rect">
            <a:avLst/>
          </a:prstGeom>
          <a:noFill/>
        </p:spPr>
        <p:txBody>
          <a:bodyPr wrap="none" rtlCol="0">
            <a:spAutoFit/>
          </a:bodyPr>
          <a:lstStyle/>
          <a:p>
            <a:r>
              <a:rPr lang="en-US" sz="2000" dirty="0" smtClean="0"/>
              <a:t>data</a:t>
            </a:r>
            <a:endParaRPr lang="en-US" sz="2000" dirty="0"/>
          </a:p>
        </p:txBody>
      </p:sp>
      <p:sp>
        <p:nvSpPr>
          <p:cNvPr id="148" name="TextBox 147"/>
          <p:cNvSpPr txBox="1"/>
          <p:nvPr/>
        </p:nvSpPr>
        <p:spPr>
          <a:xfrm>
            <a:off x="18947381" y="11569573"/>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149" name="TextBox 148"/>
          <p:cNvSpPr txBox="1"/>
          <p:nvPr/>
        </p:nvSpPr>
        <p:spPr>
          <a:xfrm>
            <a:off x="19016179" y="12050182"/>
            <a:ext cx="694421" cy="257212"/>
          </a:xfrm>
          <a:prstGeom prst="rect">
            <a:avLst/>
          </a:prstGeom>
          <a:noFill/>
        </p:spPr>
        <p:txBody>
          <a:bodyPr wrap="none" rtlCol="0">
            <a:spAutoFit/>
          </a:bodyPr>
          <a:lstStyle/>
          <a:p>
            <a:r>
              <a:rPr lang="en-US" sz="2000" dirty="0" smtClean="0"/>
              <a:t>data</a:t>
            </a:r>
            <a:endParaRPr lang="en-US" sz="2000" dirty="0"/>
          </a:p>
        </p:txBody>
      </p:sp>
      <p:sp>
        <p:nvSpPr>
          <p:cNvPr id="150" name="TextBox 149"/>
          <p:cNvSpPr txBox="1"/>
          <p:nvPr/>
        </p:nvSpPr>
        <p:spPr>
          <a:xfrm>
            <a:off x="20480992" y="11562645"/>
            <a:ext cx="905441" cy="257212"/>
          </a:xfrm>
          <a:prstGeom prst="rect">
            <a:avLst/>
          </a:prstGeom>
          <a:noFill/>
        </p:spPr>
        <p:txBody>
          <a:bodyPr wrap="none" rtlCol="0">
            <a:spAutoFit/>
          </a:bodyPr>
          <a:lstStyle/>
          <a:p>
            <a:r>
              <a:rPr lang="en-US" sz="2000" dirty="0" err="1" smtClean="0">
                <a:solidFill>
                  <a:srgbClr val="C00000"/>
                </a:solidFill>
              </a:rPr>
              <a:t>PreH</a:t>
            </a:r>
            <a:r>
              <a:rPr lang="en-US" sz="2000" dirty="0" smtClean="0">
                <a:solidFill>
                  <a:srgbClr val="C00000"/>
                </a:solidFill>
              </a:rPr>
              <a:t>()</a:t>
            </a:r>
            <a:endParaRPr lang="en-US" sz="2000" dirty="0">
              <a:solidFill>
                <a:srgbClr val="C00000"/>
              </a:solidFill>
            </a:endParaRPr>
          </a:p>
        </p:txBody>
      </p:sp>
      <p:sp>
        <p:nvSpPr>
          <p:cNvPr id="151" name="TextBox 150"/>
          <p:cNvSpPr txBox="1"/>
          <p:nvPr/>
        </p:nvSpPr>
        <p:spPr>
          <a:xfrm>
            <a:off x="20549789" y="12043254"/>
            <a:ext cx="694421" cy="257212"/>
          </a:xfrm>
          <a:prstGeom prst="rect">
            <a:avLst/>
          </a:prstGeom>
          <a:noFill/>
        </p:spPr>
        <p:txBody>
          <a:bodyPr wrap="none" rtlCol="0">
            <a:spAutoFit/>
          </a:bodyPr>
          <a:lstStyle/>
          <a:p>
            <a:r>
              <a:rPr lang="en-US" sz="2000" dirty="0" smtClean="0"/>
              <a:t>data</a:t>
            </a:r>
            <a:endParaRPr lang="en-US" sz="2000" dirty="0"/>
          </a:p>
        </p:txBody>
      </p:sp>
      <p:sp>
        <p:nvSpPr>
          <p:cNvPr id="252" name="Right Brace 251"/>
          <p:cNvSpPr/>
          <p:nvPr/>
        </p:nvSpPr>
        <p:spPr>
          <a:xfrm rot="5400000">
            <a:off x="18587523" y="7141785"/>
            <a:ext cx="660708" cy="6131485"/>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8" name="Striped Right Arrow 247"/>
          <p:cNvSpPr/>
          <p:nvPr/>
        </p:nvSpPr>
        <p:spPr>
          <a:xfrm rot="7000115">
            <a:off x="17557756" y="11341466"/>
            <a:ext cx="1796013" cy="346548"/>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57" name="Rectangle 156"/>
          <p:cNvSpPr/>
          <p:nvPr/>
        </p:nvSpPr>
        <p:spPr>
          <a:xfrm>
            <a:off x="14422675" y="11823600"/>
            <a:ext cx="1283852" cy="461665"/>
          </a:xfrm>
          <a:prstGeom prst="rect">
            <a:avLst/>
          </a:prstGeom>
        </p:spPr>
        <p:txBody>
          <a:bodyPr wrap="square">
            <a:spAutoFit/>
          </a:bodyPr>
          <a:lstStyle/>
          <a:p>
            <a:r>
              <a:rPr lang="zh-CN" altLang="en-US" sz="2400" smtClean="0"/>
              <a:t>区块链</a:t>
            </a:r>
            <a:endParaRPr lang="en-US" sz="2400" dirty="0"/>
          </a:p>
        </p:txBody>
      </p:sp>
    </p:spTree>
    <p:extLst>
      <p:ext uri="{BB962C8B-B14F-4D97-AF65-F5344CB8AC3E}">
        <p14:creationId xmlns:p14="http://schemas.microsoft.com/office/powerpoint/2010/main" val="11525260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4" name="Group 33"/>
          <p:cNvGrpSpPr/>
          <p:nvPr/>
        </p:nvGrpSpPr>
        <p:grpSpPr>
          <a:xfrm>
            <a:off x="1558558" y="686218"/>
            <a:ext cx="17339041" cy="1440531"/>
            <a:chOff x="4941571" y="387438"/>
            <a:chExt cx="17339041" cy="799119"/>
          </a:xfrm>
        </p:grpSpPr>
        <p:sp>
          <p:nvSpPr>
            <p:cNvPr id="35" name="TextBox 34"/>
            <p:cNvSpPr txBox="1"/>
            <p:nvPr/>
          </p:nvSpPr>
          <p:spPr>
            <a:xfrm>
              <a:off x="4941571" y="387438"/>
              <a:ext cx="16990512" cy="614638"/>
            </a:xfrm>
            <a:prstGeom prst="rect">
              <a:avLst/>
            </a:prstGeom>
            <a:noFill/>
          </p:spPr>
          <p:txBody>
            <a:bodyPr wrap="none" lIns="91422" tIns="45711" rIns="91422" bIns="45711" rtlCol="0">
              <a:spAutoFit/>
            </a:bodyPr>
            <a:lstStyle/>
            <a:p>
              <a:r>
                <a:rPr lang="zh-CN" altLang="en-US" sz="6600" b="1" dirty="0" smtClean="0">
                  <a:solidFill>
                    <a:schemeClr val="tx2"/>
                  </a:solidFill>
                  <a:latin typeface="微软雅黑" panose="020B0503020204020204" pitchFamily="34" charset="-122"/>
                  <a:cs typeface="Aparajita" panose="020B0604020202020204" pitchFamily="34" charset="0"/>
                </a:rPr>
                <a:t>区块链金融平台系统实现 </a:t>
              </a:r>
              <a:r>
                <a:rPr lang="mr-IN" altLang="zh-CN" sz="4400" b="1" dirty="0" smtClean="0">
                  <a:solidFill>
                    <a:srgbClr val="C00000"/>
                  </a:solidFill>
                  <a:latin typeface="微软雅黑" panose="020B0503020204020204" pitchFamily="34" charset="-122"/>
                  <a:cs typeface="Aparajita" panose="020B0604020202020204" pitchFamily="34" charset="0"/>
                </a:rPr>
                <a:t>–</a:t>
              </a:r>
              <a:r>
                <a:rPr lang="zh-CN" altLang="en-US" sz="4400" b="1" dirty="0" smtClean="0">
                  <a:solidFill>
                    <a:srgbClr val="C00000"/>
                  </a:solidFill>
                  <a:latin typeface="微软雅黑" panose="020B0503020204020204" pitchFamily="34" charset="-122"/>
                  <a:cs typeface="Aparajita" panose="020B0604020202020204" pitchFamily="34" charset="0"/>
                </a:rPr>
                <a:t> 数字资产计算理论设计原理</a:t>
              </a:r>
              <a:endParaRPr lang="id-ID" sz="4400" b="1" dirty="0">
                <a:solidFill>
                  <a:srgbClr val="C00000"/>
                </a:solidFill>
                <a:latin typeface="微软雅黑" panose="020B0503020204020204" pitchFamily="34" charset="-122"/>
                <a:cs typeface="Aparajita" panose="020B0604020202020204" pitchFamily="34" charset="0"/>
              </a:endParaRPr>
            </a:p>
          </p:txBody>
        </p:sp>
        <p:sp>
          <p:nvSpPr>
            <p:cNvPr id="36"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accent2"/>
                </a:solidFill>
                <a:latin typeface="微软雅黑" panose="020B0503020204020204" pitchFamily="34" charset="-122"/>
              </a:endParaRPr>
            </a:p>
          </p:txBody>
        </p:sp>
      </p:grpSp>
      <p:graphicFrame>
        <p:nvGraphicFramePr>
          <p:cNvPr id="13" name="Table 12"/>
          <p:cNvGraphicFramePr>
            <a:graphicFrameLocks noGrp="1"/>
          </p:cNvGraphicFramePr>
          <p:nvPr>
            <p:extLst>
              <p:ext uri="{D42A27DB-BD31-4B8C-83A1-F6EECF244321}">
                <p14:modId xmlns:p14="http://schemas.microsoft.com/office/powerpoint/2010/main" val="1367536543"/>
              </p:ext>
            </p:extLst>
          </p:nvPr>
        </p:nvGraphicFramePr>
        <p:xfrm>
          <a:off x="2321645" y="3183775"/>
          <a:ext cx="19202402" cy="6736080"/>
        </p:xfrm>
        <a:graphic>
          <a:graphicData uri="http://schemas.openxmlformats.org/drawingml/2006/table">
            <a:tbl>
              <a:tblPr firstRow="1" bandRow="1">
                <a:tableStyleId>{5C22544A-7EE6-4342-B048-85BDC9FD1C3A}</a:tableStyleId>
              </a:tblPr>
              <a:tblGrid>
                <a:gridCol w="2428155"/>
                <a:gridCol w="1854200"/>
                <a:gridCol w="2616200"/>
                <a:gridCol w="2717800"/>
                <a:gridCol w="2819400"/>
                <a:gridCol w="2768600"/>
                <a:gridCol w="1955800"/>
                <a:gridCol w="2042247"/>
              </a:tblGrid>
              <a:tr h="370840">
                <a:tc>
                  <a:txBody>
                    <a:bodyPr/>
                    <a:lstStyle/>
                    <a:p>
                      <a:r>
                        <a:rPr lang="zh-CN" altLang="en-US" sz="2800" b="0" dirty="0" smtClean="0"/>
                        <a:t>输入／状态</a:t>
                      </a:r>
                      <a:endParaRPr lang="en-US" sz="2800" b="0" dirty="0"/>
                    </a:p>
                  </a:txBody>
                  <a:tcPr/>
                </a:tc>
                <a:tc>
                  <a:txBody>
                    <a:bodyPr/>
                    <a:lstStyle/>
                    <a:p>
                      <a:r>
                        <a:rPr lang="en-US" sz="2800" b="0" dirty="0" smtClean="0"/>
                        <a:t>S0(</a:t>
                      </a:r>
                      <a:r>
                        <a:rPr lang="zh-CN" altLang="en-US" sz="2800" b="0" dirty="0" smtClean="0"/>
                        <a:t>初始）</a:t>
                      </a:r>
                      <a:endParaRPr lang="en-US" sz="2800" b="0" dirty="0"/>
                    </a:p>
                  </a:txBody>
                  <a:tcPr/>
                </a:tc>
                <a:tc>
                  <a:txBody>
                    <a:bodyPr/>
                    <a:lstStyle/>
                    <a:p>
                      <a:r>
                        <a:rPr lang="en-US" altLang="zh-CN" sz="2800" b="0" dirty="0" smtClean="0"/>
                        <a:t>S1</a:t>
                      </a:r>
                      <a:r>
                        <a:rPr lang="zh-CN" altLang="en-US" sz="2800" b="0" dirty="0" smtClean="0"/>
                        <a:t>（充值确认）</a:t>
                      </a:r>
                      <a:endParaRPr lang="en-US" sz="2800" b="0" dirty="0"/>
                    </a:p>
                  </a:txBody>
                  <a:tcPr/>
                </a:tc>
                <a:tc>
                  <a:txBody>
                    <a:bodyPr/>
                    <a:lstStyle/>
                    <a:p>
                      <a:r>
                        <a:rPr lang="en-US" sz="2800" b="0" dirty="0" smtClean="0"/>
                        <a:t>S</a:t>
                      </a:r>
                      <a:r>
                        <a:rPr lang="en-US" altLang="zh-CN" sz="2800" b="0" dirty="0" smtClean="0"/>
                        <a:t>2</a:t>
                      </a:r>
                      <a:r>
                        <a:rPr lang="zh-CN" altLang="en-US" sz="2800" b="0" dirty="0" smtClean="0"/>
                        <a:t>（流转确认）</a:t>
                      </a:r>
                      <a:endParaRPr lang="en-US" sz="2800" b="0" dirty="0"/>
                    </a:p>
                  </a:txBody>
                  <a:tcPr/>
                </a:tc>
                <a:tc>
                  <a:txBody>
                    <a:bodyPr/>
                    <a:lstStyle/>
                    <a:p>
                      <a:r>
                        <a:rPr lang="en-US" sz="2800" b="0" dirty="0" smtClean="0"/>
                        <a:t>S</a:t>
                      </a:r>
                      <a:r>
                        <a:rPr lang="en-US" altLang="zh-CN" sz="2800" b="0" dirty="0" smtClean="0"/>
                        <a:t>3</a:t>
                      </a:r>
                      <a:r>
                        <a:rPr lang="zh-CN" altLang="en-US" sz="2800" b="0" dirty="0" smtClean="0"/>
                        <a:t>（授信确认）</a:t>
                      </a:r>
                      <a:endParaRPr lang="en-US" sz="2800" b="0" dirty="0"/>
                    </a:p>
                  </a:txBody>
                  <a:tcPr/>
                </a:tc>
                <a:tc>
                  <a:txBody>
                    <a:bodyPr/>
                    <a:lstStyle/>
                    <a:p>
                      <a:r>
                        <a:rPr lang="en-US" sz="2800" b="0" dirty="0" smtClean="0"/>
                        <a:t>S</a:t>
                      </a:r>
                      <a:r>
                        <a:rPr lang="en-US" altLang="zh-CN" sz="2800" b="0" dirty="0" smtClean="0"/>
                        <a:t>4</a:t>
                      </a:r>
                      <a:r>
                        <a:rPr lang="zh-CN" altLang="en-US" sz="2800" b="0" dirty="0" smtClean="0"/>
                        <a:t>（提现确认）</a:t>
                      </a:r>
                      <a:endParaRPr lang="en-US" sz="2800" b="0" dirty="0"/>
                    </a:p>
                  </a:txBody>
                  <a:tcPr/>
                </a:tc>
                <a:tc>
                  <a:txBody>
                    <a:bodyPr/>
                    <a:lstStyle/>
                    <a:p>
                      <a:r>
                        <a:rPr lang="en-US" altLang="zh-CN" sz="2800" b="0" dirty="0" smtClean="0"/>
                        <a:t>S5(</a:t>
                      </a:r>
                      <a:r>
                        <a:rPr lang="zh-CN" altLang="en-US" sz="2800" b="0" dirty="0" smtClean="0"/>
                        <a:t>激活）</a:t>
                      </a:r>
                      <a:endParaRPr lang="en-US" sz="2800" b="0" dirty="0"/>
                    </a:p>
                  </a:txBody>
                  <a:tcPr/>
                </a:tc>
                <a:tc>
                  <a:txBody>
                    <a:bodyPr/>
                    <a:lstStyle/>
                    <a:p>
                      <a:pPr algn="ctr"/>
                      <a:r>
                        <a:rPr lang="en-US" altLang="zh-CN" sz="2800" b="0" dirty="0" smtClean="0"/>
                        <a:t>S6</a:t>
                      </a:r>
                      <a:r>
                        <a:rPr lang="zh-CN" altLang="en-US" sz="2800" b="0" dirty="0" smtClean="0"/>
                        <a:t>（完结）</a:t>
                      </a:r>
                      <a:endParaRPr lang="en-US" sz="2800" b="0" dirty="0"/>
                    </a:p>
                  </a:txBody>
                  <a:tcPr/>
                </a:tc>
              </a:tr>
              <a:tr h="370840">
                <a:tc>
                  <a:txBody>
                    <a:bodyPr/>
                    <a:lstStyle/>
                    <a:p>
                      <a:r>
                        <a:rPr lang="zh-CN" altLang="en-US" sz="2800" dirty="0" smtClean="0"/>
                        <a:t>充值请求</a:t>
                      </a:r>
                      <a:r>
                        <a:rPr lang="en-US" altLang="zh-CN" sz="2800" dirty="0" smtClean="0"/>
                        <a:t>E01</a:t>
                      </a:r>
                      <a:endParaRPr lang="en-US" sz="2800" dirty="0"/>
                    </a:p>
                  </a:txBody>
                  <a:tcPr/>
                </a:tc>
                <a:tc>
                  <a:txBody>
                    <a:bodyPr/>
                    <a:lstStyle/>
                    <a:p>
                      <a:r>
                        <a:rPr lang="en-US" altLang="zh-CN" sz="2800" dirty="0" smtClean="0"/>
                        <a:t>S1</a:t>
                      </a:r>
                      <a:endParaRPr lang="en-US" sz="2800" dirty="0"/>
                    </a:p>
                  </a:txBody>
                  <a:tcPr/>
                </a:tc>
                <a:tc>
                  <a:txBody>
                    <a:bodyPr/>
                    <a:lstStyle/>
                    <a:p>
                      <a:r>
                        <a:rPr lang="en-US" altLang="zh-CN" sz="2800" dirty="0" smtClean="0"/>
                        <a:t>S1</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S1</a:t>
                      </a:r>
                      <a:endParaRPr lang="en-US" sz="2800" dirty="0"/>
                    </a:p>
                  </a:txBody>
                  <a:tcPr/>
                </a:tc>
                <a:tc>
                  <a:txBody>
                    <a:bodyPr/>
                    <a:lstStyle/>
                    <a:p>
                      <a:pPr algn="ctr"/>
                      <a:endParaRPr lang="en-US" sz="2800" dirty="0"/>
                    </a:p>
                  </a:txBody>
                  <a:tcPr/>
                </a:tc>
              </a:tr>
              <a:tr h="370840">
                <a:tc>
                  <a:txBody>
                    <a:bodyPr/>
                    <a:lstStyle/>
                    <a:p>
                      <a:r>
                        <a:rPr lang="zh-CN" altLang="en-US" sz="2800" dirty="0" smtClean="0"/>
                        <a:t>充值拒绝</a:t>
                      </a:r>
                      <a:r>
                        <a:rPr lang="en-US" altLang="zh-CN" sz="2800" dirty="0" smtClean="0"/>
                        <a:t>E02</a:t>
                      </a:r>
                      <a:endParaRPr lang="en-US" sz="2800" dirty="0"/>
                    </a:p>
                  </a:txBody>
                  <a:tcPr/>
                </a:tc>
                <a:tc>
                  <a:txBody>
                    <a:bodyPr/>
                    <a:lstStyle/>
                    <a:p>
                      <a:endParaRPr lang="en-US" sz="2800" dirty="0"/>
                    </a:p>
                  </a:txBody>
                  <a:tcPr/>
                </a:tc>
                <a:tc>
                  <a:txBody>
                    <a:bodyPr/>
                    <a:lstStyle/>
                    <a:p>
                      <a:r>
                        <a:rPr lang="en-US" sz="2800" dirty="0" smtClean="0"/>
                        <a:t>S0</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tr>
              <a:tr h="370840">
                <a:tc>
                  <a:txBody>
                    <a:bodyPr/>
                    <a:lstStyle/>
                    <a:p>
                      <a:r>
                        <a:rPr lang="zh-CN" altLang="en-US" sz="2800" dirty="0" smtClean="0"/>
                        <a:t>充值确认</a:t>
                      </a:r>
                      <a:r>
                        <a:rPr lang="en-US" altLang="zh-CN" sz="2800" dirty="0" smtClean="0"/>
                        <a:t>E03</a:t>
                      </a:r>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tr>
              <a:tr h="37084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2800" dirty="0" smtClean="0"/>
                        <a:t>流转请求</a:t>
                      </a:r>
                      <a:r>
                        <a:rPr lang="en-US" altLang="zh-CN" sz="2800" dirty="0" smtClean="0"/>
                        <a:t>E04</a:t>
                      </a:r>
                      <a:endParaRPr lang="en-US" sz="2800" dirty="0" smtClean="0"/>
                    </a:p>
                  </a:txBody>
                  <a:tcPr/>
                </a:tc>
                <a:tc>
                  <a:txBody>
                    <a:bodyPr/>
                    <a:lstStyle/>
                    <a:p>
                      <a:endParaRPr lang="en-US" sz="2800" dirty="0"/>
                    </a:p>
                  </a:txBody>
                  <a:tcPr/>
                </a:tc>
                <a:tc>
                  <a:txBody>
                    <a:bodyPr/>
                    <a:lstStyle/>
                    <a:p>
                      <a:endParaRPr lang="en-US" sz="2800" dirty="0"/>
                    </a:p>
                  </a:txBody>
                  <a:tcPr/>
                </a:tc>
                <a:tc>
                  <a:txBody>
                    <a:bodyPr/>
                    <a:lstStyle/>
                    <a:p>
                      <a:r>
                        <a:rPr lang="en-US" sz="2800" dirty="0" smtClean="0"/>
                        <a:t>S2</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S2</a:t>
                      </a:r>
                      <a:endParaRPr lang="en-US" sz="2800" dirty="0"/>
                    </a:p>
                  </a:txBody>
                  <a:tcPr/>
                </a:tc>
                <a:tc>
                  <a:txBody>
                    <a:bodyPr/>
                    <a:lstStyle/>
                    <a:p>
                      <a:pPr algn="ctr"/>
                      <a:endParaRPr lang="en-US" sz="2800" dirty="0"/>
                    </a:p>
                  </a:txBody>
                  <a:tcPr/>
                </a:tc>
              </a:tr>
              <a:tr h="370840">
                <a:tc>
                  <a:txBody>
                    <a:bodyPr/>
                    <a:lstStyle/>
                    <a:p>
                      <a:r>
                        <a:rPr lang="zh-CN" altLang="en-US" sz="2800" dirty="0" smtClean="0"/>
                        <a:t>流转拒绝</a:t>
                      </a:r>
                      <a:r>
                        <a:rPr lang="en-US" altLang="zh-CN" sz="2800" dirty="0" smtClean="0"/>
                        <a:t>E05</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tr>
              <a:tr h="370840">
                <a:tc>
                  <a:txBody>
                    <a:bodyPr/>
                    <a:lstStyle/>
                    <a:p>
                      <a:r>
                        <a:rPr lang="zh-CN" altLang="en-US" sz="2800" dirty="0" smtClean="0"/>
                        <a:t>流转确认</a:t>
                      </a:r>
                      <a:r>
                        <a:rPr lang="en-US" altLang="zh-CN" sz="2800" dirty="0" smtClean="0"/>
                        <a:t>E06</a:t>
                      </a:r>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tr>
              <a:tr h="370840">
                <a:tc>
                  <a:txBody>
                    <a:bodyPr/>
                    <a:lstStyle/>
                    <a:p>
                      <a:r>
                        <a:rPr lang="zh-CN" altLang="en-US" sz="2800" dirty="0" smtClean="0"/>
                        <a:t>授信请求</a:t>
                      </a:r>
                      <a:r>
                        <a:rPr lang="en-US" altLang="zh-CN" sz="2800" dirty="0" smtClean="0"/>
                        <a:t>E07</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S3</a:t>
                      </a:r>
                      <a:endParaRPr lang="en-US" sz="2800" dirty="0"/>
                    </a:p>
                  </a:txBody>
                  <a:tcPr/>
                </a:tc>
                <a:tc>
                  <a:txBody>
                    <a:bodyPr/>
                    <a:lstStyle/>
                    <a:p>
                      <a:endParaRPr lang="en-US" sz="2800" dirty="0"/>
                    </a:p>
                  </a:txBody>
                  <a:tcPr/>
                </a:tc>
                <a:tc>
                  <a:txBody>
                    <a:bodyPr/>
                    <a:lstStyle/>
                    <a:p>
                      <a:r>
                        <a:rPr lang="en-US" altLang="zh-CN" sz="2800" dirty="0" smtClean="0"/>
                        <a:t>S3</a:t>
                      </a:r>
                      <a:endParaRPr lang="en-US" sz="2800" dirty="0"/>
                    </a:p>
                  </a:txBody>
                  <a:tcPr/>
                </a:tc>
                <a:tc>
                  <a:txBody>
                    <a:bodyPr/>
                    <a:lstStyle/>
                    <a:p>
                      <a:pPr algn="ctr"/>
                      <a:endParaRPr lang="en-US" sz="2800" dirty="0"/>
                    </a:p>
                  </a:txBody>
                  <a:tcPr/>
                </a:tc>
              </a:tr>
              <a:tr h="370840">
                <a:tc>
                  <a:txBody>
                    <a:bodyPr/>
                    <a:lstStyle/>
                    <a:p>
                      <a:r>
                        <a:rPr lang="zh-CN" altLang="en-US" sz="2800" dirty="0" smtClean="0"/>
                        <a:t>授信拒绝</a:t>
                      </a:r>
                      <a:r>
                        <a:rPr lang="en-US" altLang="zh-CN" sz="2800" dirty="0" smtClean="0"/>
                        <a:t>E08</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tr>
              <a:tr h="370840">
                <a:tc>
                  <a:txBody>
                    <a:bodyPr/>
                    <a:lstStyle/>
                    <a:p>
                      <a:r>
                        <a:rPr lang="zh-CN" altLang="en-US" sz="2800" dirty="0" smtClean="0"/>
                        <a:t>授信确认</a:t>
                      </a:r>
                      <a:r>
                        <a:rPr lang="en-US" altLang="zh-CN" sz="2800" dirty="0" smtClean="0"/>
                        <a:t>E09</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endParaRPr lang="en-US" sz="2800" dirty="0"/>
                    </a:p>
                  </a:txBody>
                  <a:tcPr/>
                </a:tc>
                <a:tc>
                  <a:txBody>
                    <a:bodyPr/>
                    <a:lstStyle/>
                    <a:p>
                      <a:pPr algn="ctr"/>
                      <a:endParaRPr lang="en-US" sz="2800" dirty="0"/>
                    </a:p>
                  </a:txBody>
                  <a:tcPr/>
                </a:tc>
              </a:tr>
              <a:tr h="370840">
                <a:tc>
                  <a:txBody>
                    <a:bodyPr/>
                    <a:lstStyle/>
                    <a:p>
                      <a:r>
                        <a:rPr lang="zh-CN" altLang="en-US" sz="2800" dirty="0" smtClean="0"/>
                        <a:t>提现请求</a:t>
                      </a:r>
                      <a:r>
                        <a:rPr lang="en-US" altLang="zh-CN" sz="2800" dirty="0" smtClean="0"/>
                        <a:t>E10</a:t>
                      </a:r>
                      <a:endParaRPr lang="en-US" sz="2800" dirty="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a:p>
                  </a:txBody>
                  <a:tcPr/>
                </a:tc>
                <a:tc>
                  <a:txBody>
                    <a:bodyPr/>
                    <a:lstStyle/>
                    <a:p>
                      <a:r>
                        <a:rPr lang="en-US" sz="2800" dirty="0" smtClean="0"/>
                        <a:t>S4</a:t>
                      </a:r>
                      <a:endParaRPr lang="en-US" sz="2800" dirty="0"/>
                    </a:p>
                  </a:txBody>
                  <a:tcPr/>
                </a:tc>
                <a:tc>
                  <a:txBody>
                    <a:bodyPr/>
                    <a:lstStyle/>
                    <a:p>
                      <a:r>
                        <a:rPr lang="en-US" altLang="zh-CN" sz="2800" dirty="0" smtClean="0"/>
                        <a:t>S4</a:t>
                      </a:r>
                      <a:endParaRPr lang="en-US" sz="2800" dirty="0"/>
                    </a:p>
                  </a:txBody>
                  <a:tcPr/>
                </a:tc>
                <a:tc>
                  <a:txBody>
                    <a:bodyPr/>
                    <a:lstStyle/>
                    <a:p>
                      <a:pPr algn="ctr"/>
                      <a:endParaRPr lang="en-US" sz="2800" dirty="0"/>
                    </a:p>
                  </a:txBody>
                  <a:tcPr/>
                </a:tc>
              </a:tr>
              <a:tr h="370840">
                <a:tc>
                  <a:txBody>
                    <a:bodyPr/>
                    <a:lstStyle/>
                    <a:p>
                      <a:r>
                        <a:rPr lang="zh-CN" altLang="en-US" sz="2800" dirty="0" smtClean="0"/>
                        <a:t>提现拒绝</a:t>
                      </a:r>
                      <a:r>
                        <a:rPr lang="en-US" altLang="zh-CN" sz="2800" dirty="0" smtClean="0"/>
                        <a:t>E11</a:t>
                      </a:r>
                      <a:endParaRPr lang="en-US" sz="2800" dirty="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S5</a:t>
                      </a:r>
                      <a:endParaRPr lang="en-US" sz="2800" dirty="0"/>
                    </a:p>
                  </a:txBody>
                  <a:tcPr/>
                </a:tc>
                <a:tc>
                  <a:txBody>
                    <a:bodyPr/>
                    <a:lstStyle/>
                    <a:p>
                      <a:endParaRPr lang="en-US" sz="2800" dirty="0"/>
                    </a:p>
                  </a:txBody>
                  <a:tcPr/>
                </a:tc>
                <a:tc>
                  <a:txBody>
                    <a:bodyPr/>
                    <a:lstStyle/>
                    <a:p>
                      <a:pPr algn="ctr"/>
                      <a:endParaRPr lang="en-US" sz="2800" dirty="0"/>
                    </a:p>
                  </a:txBody>
                  <a:tcPr/>
                </a:tc>
              </a:tr>
              <a:tr h="370840">
                <a:tc>
                  <a:txBody>
                    <a:bodyPr/>
                    <a:lstStyle/>
                    <a:p>
                      <a:r>
                        <a:rPr lang="zh-CN" altLang="en-US" sz="2800" dirty="0" smtClean="0"/>
                        <a:t>提现确认</a:t>
                      </a:r>
                      <a:r>
                        <a:rPr lang="en-US" altLang="zh-CN" sz="2800" dirty="0" smtClean="0"/>
                        <a:t>E12</a:t>
                      </a:r>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altLang="zh-CN" sz="2800" dirty="0" smtClean="0"/>
                        <a:t>S6</a:t>
                      </a:r>
                      <a:endParaRPr lang="en-US" sz="2800" dirty="0"/>
                    </a:p>
                  </a:txBody>
                  <a:tcPr/>
                </a:tc>
                <a:tc>
                  <a:txBody>
                    <a:bodyPr/>
                    <a:lstStyle/>
                    <a:p>
                      <a:endParaRPr lang="en-US" sz="2800" dirty="0"/>
                    </a:p>
                  </a:txBody>
                  <a:tcPr/>
                </a:tc>
                <a:tc>
                  <a:txBody>
                    <a:bodyPr/>
                    <a:lstStyle/>
                    <a:p>
                      <a:pPr algn="ctr"/>
                      <a:r>
                        <a:rPr lang="en-US" altLang="zh-CN" sz="2800" dirty="0" smtClean="0"/>
                        <a:t>Final State</a:t>
                      </a:r>
                      <a:endParaRPr lang="en-US" sz="2800" dirty="0"/>
                    </a:p>
                  </a:txBody>
                  <a:tcPr/>
                </a:tc>
              </a:tr>
            </a:tbl>
          </a:graphicData>
        </a:graphic>
      </p:graphicFrame>
      <p:sp>
        <p:nvSpPr>
          <p:cNvPr id="14" name="Rectangle 13"/>
          <p:cNvSpPr/>
          <p:nvPr/>
        </p:nvSpPr>
        <p:spPr>
          <a:xfrm>
            <a:off x="2020020" y="2264475"/>
            <a:ext cx="14496276" cy="646331"/>
          </a:xfrm>
          <a:prstGeom prst="rect">
            <a:avLst/>
          </a:prstGeom>
        </p:spPr>
        <p:txBody>
          <a:bodyPr wrap="none">
            <a:spAutoFit/>
          </a:bodyPr>
          <a:lstStyle/>
          <a:p>
            <a:r>
              <a:rPr lang="zh-CN" altLang="en-US" b="1" dirty="0" smtClean="0"/>
              <a:t>资产状态</a:t>
            </a:r>
            <a:r>
              <a:rPr lang="zh-CN" altLang="en-US" b="1" dirty="0"/>
              <a:t>转换</a:t>
            </a:r>
            <a:r>
              <a:rPr lang="zh-CN" altLang="en-US" b="1" dirty="0" smtClean="0"/>
              <a:t>函数（区块链上链数据结构和流程逻辑数据标准基础）：</a:t>
            </a:r>
            <a:endParaRPr lang="en-US" dirty="0"/>
          </a:p>
        </p:txBody>
      </p:sp>
      <p:sp>
        <p:nvSpPr>
          <p:cNvPr id="10" name="Rectangle 9"/>
          <p:cNvSpPr/>
          <p:nvPr/>
        </p:nvSpPr>
        <p:spPr>
          <a:xfrm>
            <a:off x="2321645" y="10252409"/>
            <a:ext cx="16617049" cy="2862322"/>
          </a:xfrm>
          <a:prstGeom prst="rect">
            <a:avLst/>
          </a:prstGeom>
        </p:spPr>
        <p:txBody>
          <a:bodyPr wrap="none">
            <a:spAutoFit/>
          </a:bodyPr>
          <a:lstStyle/>
          <a:p>
            <a:r>
              <a:rPr lang="zh-CN" altLang="en-US" dirty="0" smtClean="0"/>
              <a:t>注：</a:t>
            </a:r>
            <a:endParaRPr lang="en-US" altLang="zh-CN" dirty="0"/>
          </a:p>
          <a:p>
            <a:pPr marL="1485717" lvl="1" indent="-571500">
              <a:buFont typeface="Arial" charset="0"/>
              <a:buChar char="•"/>
            </a:pPr>
            <a:r>
              <a:rPr lang="zh-CN" altLang="en-US" dirty="0" smtClean="0"/>
              <a:t>每一个输入都要走相应的金融流程和金融逻辑并做适当的计算</a:t>
            </a:r>
            <a:endParaRPr lang="en-US" altLang="zh-CN" dirty="0"/>
          </a:p>
          <a:p>
            <a:pPr marL="1485717" lvl="1" indent="-571500">
              <a:buFont typeface="Arial" charset="0"/>
              <a:buChar char="•"/>
            </a:pPr>
            <a:r>
              <a:rPr lang="zh-CN" altLang="en-US" dirty="0" smtClean="0"/>
              <a:t>可以根据实际业务需求适当添加可控确定状态</a:t>
            </a:r>
            <a:endParaRPr lang="en-US" altLang="zh-CN" dirty="0" smtClean="0"/>
          </a:p>
          <a:p>
            <a:pPr marL="1485717" lvl="1" indent="-571500">
              <a:buFont typeface="Arial" charset="0"/>
              <a:buChar char="•"/>
            </a:pPr>
            <a:r>
              <a:rPr lang="zh-CN" altLang="en-US" dirty="0" smtClean="0"/>
              <a:t>计算机程序具体实现金融逻辑及相应流程控制</a:t>
            </a:r>
            <a:endParaRPr lang="en-US" altLang="zh-CN" dirty="0" smtClean="0"/>
          </a:p>
          <a:p>
            <a:pPr marL="1485717" lvl="1" indent="-571500">
              <a:buFont typeface="Arial" charset="0"/>
              <a:buChar char="•"/>
            </a:pPr>
            <a:r>
              <a:rPr lang="zh-CN" altLang="en-US" dirty="0" smtClean="0"/>
              <a:t>根据资产状态及交易数据作为金融平台交易区块链实现的数据标准基础</a:t>
            </a:r>
            <a:endParaRPr lang="en-US" altLang="zh-CN" dirty="0" smtClean="0"/>
          </a:p>
        </p:txBody>
      </p:sp>
    </p:spTree>
    <p:extLst>
      <p:ext uri="{BB962C8B-B14F-4D97-AF65-F5344CB8AC3E}">
        <p14:creationId xmlns:p14="http://schemas.microsoft.com/office/powerpoint/2010/main" val="3118994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17811</TotalTime>
  <Words>2090</Words>
  <Application>Microsoft Macintosh PowerPoint</Application>
  <PresentationFormat>自定义</PresentationFormat>
  <Paragraphs>456</Paragraphs>
  <Slides>21</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Aparajita</vt:lpstr>
      <vt:lpstr>Franchise</vt:lpstr>
      <vt:lpstr>Futura Md BT</vt:lpstr>
      <vt:lpstr>Gill Sans</vt:lpstr>
      <vt:lpstr>Lato Light</vt:lpstr>
      <vt:lpstr>Open Sans Light</vt:lpstr>
      <vt:lpstr>Raleway Light</vt:lpstr>
      <vt:lpstr>Roboto condensed</vt:lpstr>
      <vt:lpstr>Sosa Regular</vt:lpstr>
      <vt:lpstr>宋体</vt:lpstr>
      <vt:lpstr>微软雅黑</vt:lpstr>
      <vt:lpstr>微软雅黑 Light</vt:lpstr>
      <vt:lpstr>Arial</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qwy</dc:creator>
  <cp:lastModifiedBy>Microsoft Office 用户</cp:lastModifiedBy>
  <cp:revision>2431</cp:revision>
  <cp:lastPrinted>2017-04-12T05:21:04Z</cp:lastPrinted>
  <dcterms:created xsi:type="dcterms:W3CDTF">2014-11-12T21:47:38Z</dcterms:created>
  <dcterms:modified xsi:type="dcterms:W3CDTF">2017-06-08T10:42:13Z</dcterms:modified>
</cp:coreProperties>
</file>