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2"/>
  </p:notesMasterIdLst>
  <p:sldIdLst>
    <p:sldId id="262" r:id="rId2"/>
    <p:sldId id="263" r:id="rId3"/>
    <p:sldId id="264" r:id="rId4"/>
    <p:sldId id="265" r:id="rId5"/>
    <p:sldId id="257" r:id="rId6"/>
    <p:sldId id="258" r:id="rId7"/>
    <p:sldId id="266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6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4D5F8-E2CA-4EA4-8A17-F94156EF54D2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1D7A8-7991-44DE-B33C-4ACE4EFF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60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0D18A1-3461-4269-9402-CC00F98ED0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2057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2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0338-7F77-40D5-A23E-500C5A9C4D56}" type="datetime3">
              <a:rPr lang="en-US" smtClean="0"/>
              <a:pPr/>
              <a:t>4 March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7F72-6C42-468D-BBC3-3D4DB388B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788F-E30B-49D4-9361-1406977343DA}" type="datetime3">
              <a:rPr lang="en-US" smtClean="0"/>
              <a:pPr/>
              <a:t>4 March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91A8-78AB-47C4-87D0-0E3944FC72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7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1B1B-5A0F-4AEC-B846-DBD6EB9C36E2}" type="datetime3">
              <a:rPr lang="en-US" smtClean="0"/>
              <a:pPr/>
              <a:t>4 March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54D8-0939-4857-A3DF-B2E69B4B4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332B-4FBF-4C5D-8A2E-DBB7A92A5B62}" type="datetime3">
              <a:rPr lang="en-US" smtClean="0"/>
              <a:pPr/>
              <a:t>4 March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3DBB-DCBA-40F2-A390-A7A28C413F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8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DDDE-80D7-4209-9FD2-DB4D6529D23E}" type="datetime3">
              <a:rPr lang="en-US" smtClean="0"/>
              <a:pPr/>
              <a:t>4 March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5D76-C984-46B4-80C4-45601B1DB4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7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5B99-843F-40D0-819C-E16F1D16E148}" type="datetime3">
              <a:rPr lang="en-US" smtClean="0"/>
              <a:pPr/>
              <a:t>4 March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4F2A-4A52-4443-A9BD-DBC59EA2BE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1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319B-F8F4-476D-BDFB-BB70D22D7B79}" type="datetime3">
              <a:rPr lang="en-US" smtClean="0"/>
              <a:pPr/>
              <a:t>4 March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1E07-BEC4-4972-904C-697CEA881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1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FCC8-C5F0-4CC5-B2EE-6D7A11238CC0}" type="datetime3">
              <a:rPr lang="en-US" smtClean="0"/>
              <a:pPr/>
              <a:t>4 March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5602-F6D8-4F14-946E-7BB5C55338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3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2090B-E382-4F57-9CCC-3EB2C020F5AB}" type="datetime3">
              <a:rPr lang="en-US" smtClean="0"/>
              <a:pPr/>
              <a:t>4 March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60F3-FA3C-4473-B16A-D86787F1D4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2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1876-6369-45E9-B97D-DFFC0A944C51}" type="datetime3">
              <a:rPr lang="en-US" smtClean="0"/>
              <a:pPr/>
              <a:t>4 March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DB69-E798-4265-A99D-325E6FE13B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5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9F950-041D-4F33-ABD3-F263FF267DCC}" type="datetime3">
              <a:rPr lang="en-US" smtClean="0"/>
              <a:pPr/>
              <a:t>4 March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E45AF-5664-42AB-AC61-C162CDB067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2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print.iacr.org/2016/55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the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/>
              <a:t>How does the chain grow?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Most popular technique (used also in Bitcoin): </a:t>
            </a:r>
          </a:p>
          <a:p>
            <a:pPr marL="0" indent="0" algn="ctr">
              <a:buNone/>
            </a:pPr>
            <a:r>
              <a:rPr lang="en-US" b="1" dirty="0"/>
              <a:t>Proof-of-Work (</a:t>
            </a:r>
            <a:r>
              <a:rPr lang="en-US" b="1" dirty="0" err="1"/>
              <a:t>PoW</a:t>
            </a:r>
            <a:r>
              <a:rPr lang="en-US" b="1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3F79AF-49DC-4B5E-91D2-565AEFA11497}" type="slidenum">
              <a:rPr lang="fr-FR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fr-FR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4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2615" y="659076"/>
            <a:ext cx="8686800" cy="38779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PoW</a:t>
            </a:r>
            <a:r>
              <a:rPr lang="en-US" dirty="0"/>
              <a:t> vs. BFT for </a:t>
            </a:r>
            <a:r>
              <a:rPr lang="en-US" dirty="0" err="1"/>
              <a:t>Blockchain</a:t>
            </a:r>
            <a:r>
              <a:rPr lang="en-US" dirty="0"/>
              <a:t> (simplified overview)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F48D21C-DE84-2546-9EDD-F2CFA1EB2296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381928"/>
              </p:ext>
            </p:extLst>
          </p:nvPr>
        </p:nvGraphicFramePr>
        <p:xfrm>
          <a:off x="1925015" y="1219200"/>
          <a:ext cx="8542001" cy="5718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3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4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491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Proof of Work (Bitcoin,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Ethereum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,...)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BFT state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machine replication (Ripple,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Hyperledger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, …)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42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Membership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Permisionless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Permissioned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79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User IDs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(Sybil attack)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Decentralized, Anonymous</a:t>
                      </a:r>
                    </a:p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(Decentralized protection by </a:t>
                      </a:r>
                      <a:r>
                        <a:rPr lang="en-US" sz="1200" dirty="0" err="1">
                          <a:solidFill>
                            <a:srgbClr val="00B050"/>
                          </a:solidFill>
                        </a:rPr>
                        <a:t>PoW</a:t>
                      </a:r>
                      <a:r>
                        <a:rPr lang="en-US" sz="1200" baseline="0" dirty="0">
                          <a:solidFill>
                            <a:srgbClr val="00B050"/>
                          </a:solidFill>
                        </a:rPr>
                        <a:t> compute/hash power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Centralized, all</a:t>
                      </a:r>
                      <a:r>
                        <a:rPr lang="en-US" sz="1200" baseline="0" dirty="0">
                          <a:solidFill>
                            <a:srgbClr val="FF0000"/>
                          </a:solidFill>
                        </a:rPr>
                        <a:t> Nodes know all other Nodes (Centralized identity management protects against Sybil attacks)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79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Scalability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(no. of Nodes)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Excellent, &gt;100k</a:t>
                      </a:r>
                      <a:r>
                        <a:rPr lang="en-US" sz="1200" baseline="0" dirty="0">
                          <a:solidFill>
                            <a:srgbClr val="00B050"/>
                          </a:solidFill>
                        </a:rPr>
                        <a:t> Nodes</a:t>
                      </a:r>
                      <a:endParaRPr 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noStrike" baseline="0" dirty="0">
                          <a:solidFill>
                            <a:srgbClr val="F19027"/>
                          </a:solidFill>
                        </a:rPr>
                        <a:t>Can scale to 100 nodes with certain performance degradation</a:t>
                      </a:r>
                      <a:endParaRPr lang="en-US" sz="1200" baseline="0" dirty="0">
                        <a:solidFill>
                          <a:srgbClr val="F19027"/>
                        </a:solidFill>
                      </a:endParaRPr>
                    </a:p>
                    <a:p>
                      <a:r>
                        <a:rPr lang="en-US" sz="1200" baseline="0" dirty="0">
                          <a:solidFill>
                            <a:srgbClr val="00B050"/>
                          </a:solidFill>
                        </a:rPr>
                        <a:t>(scalability limits not well explored)</a:t>
                      </a:r>
                      <a:endParaRPr 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28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Scalability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(no.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of Clients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Excellent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42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Poor, up to 1h (Bitcoin)</a:t>
                      </a:r>
                    </a:p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From 9-10 mins (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</a:rPr>
                        <a:t>Ethereum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Depends</a:t>
                      </a:r>
                      <a:r>
                        <a:rPr lang="en-US" sz="1200" baseline="0" dirty="0">
                          <a:solidFill>
                            <a:srgbClr val="00B050"/>
                          </a:solidFill>
                        </a:rPr>
                        <a:t> on the implementation/deployment (order of </a:t>
                      </a:r>
                      <a:r>
                        <a:rPr lang="en-US" sz="1200" baseline="0" dirty="0" err="1">
                          <a:solidFill>
                            <a:srgbClr val="00B050"/>
                          </a:solidFill>
                        </a:rPr>
                        <a:t>ms</a:t>
                      </a:r>
                      <a:r>
                        <a:rPr lang="en-US" sz="1200" baseline="0" dirty="0">
                          <a:solidFill>
                            <a:srgbClr val="00B05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Peak 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7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</a:rPr>
                        <a:t>tx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/sec</a:t>
                      </a:r>
                      <a:r>
                        <a:rPr lang="en-US" sz="1200" baseline="0" dirty="0">
                          <a:solidFill>
                            <a:srgbClr val="FF0000"/>
                          </a:solidFill>
                        </a:rPr>
                        <a:t> (Bitcoin)</a:t>
                      </a:r>
                    </a:p>
                    <a:p>
                      <a:r>
                        <a:rPr lang="en-US" sz="1200" baseline="0" dirty="0">
                          <a:solidFill>
                            <a:srgbClr val="FF0000"/>
                          </a:solidFill>
                        </a:rPr>
                        <a:t>Up to 60 </a:t>
                      </a:r>
                      <a:r>
                        <a:rPr lang="en-US" sz="1200" baseline="0" dirty="0" err="1">
                          <a:solidFill>
                            <a:srgbClr val="FF0000"/>
                          </a:solidFill>
                        </a:rPr>
                        <a:t>tps</a:t>
                      </a:r>
                      <a:r>
                        <a:rPr lang="en-US" sz="1200" baseline="0" dirty="0">
                          <a:solidFill>
                            <a:srgbClr val="FF0000"/>
                          </a:solidFill>
                        </a:rPr>
                        <a:t> [Gervais et al. 2016]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&gt;10k </a:t>
                      </a:r>
                      <a:r>
                        <a:rPr lang="en-US" sz="1200" dirty="0" err="1">
                          <a:solidFill>
                            <a:srgbClr val="00B050"/>
                          </a:solidFill>
                        </a:rPr>
                        <a:t>tx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/sec with existing </a:t>
                      </a:r>
                      <a:r>
                        <a:rPr lang="en-US" sz="1200" dirty="0" err="1">
                          <a:solidFill>
                            <a:srgbClr val="00B050"/>
                          </a:solidFill>
                        </a:rPr>
                        <a:t>implem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. in software [&lt;10 nodes]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42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Power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&gt;1 GW (Bitcoin)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Good (commodity hardware)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079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Temporary forks in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blockchain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Possible (leads to double-spending attacks)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Not 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3922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Consensus Finality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1200" b="1" i="1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49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Proof-of-Work (</a:t>
            </a:r>
            <a:r>
              <a:rPr lang="en-US" dirty="0" err="1"/>
              <a:t>PoW</a:t>
            </a:r>
            <a:r>
              <a:rPr lang="en-US" dirty="0"/>
              <a:t>)-based </a:t>
            </a:r>
            <a:r>
              <a:rPr lang="en-US" dirty="0" err="1"/>
              <a:t>Blockchain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8712" y="3595602"/>
            <a:ext cx="8828272" cy="28031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Block “mining”:</a:t>
            </a:r>
          </a:p>
          <a:p>
            <a:pPr lvl="1"/>
            <a:r>
              <a:rPr lang="en-US" dirty="0"/>
              <a:t>Every participant (“miner”) tries to find </a:t>
            </a:r>
            <a:r>
              <a:rPr lang="en-US" dirty="0" err="1"/>
              <a:t>nonces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such that the hash of the block </a:t>
            </a:r>
            <a:r>
              <a:rPr lang="en-US" i="1" dirty="0"/>
              <a:t>h</a:t>
            </a:r>
            <a:r>
              <a:rPr lang="en-US" dirty="0"/>
              <a:t> </a:t>
            </a:r>
            <a:r>
              <a:rPr lang="en-US" b="1" u="sng" dirty="0"/>
              <a:t>is lower than a 256-bit </a:t>
            </a:r>
            <a:r>
              <a:rPr lang="en-US" b="1" i="1" u="sng" dirty="0"/>
              <a:t>target</a:t>
            </a:r>
          </a:p>
          <a:p>
            <a:endParaRPr lang="en-US" dirty="0"/>
          </a:p>
          <a:p>
            <a:r>
              <a:rPr lang="en-US" dirty="0"/>
              <a:t>Bitcoin</a:t>
            </a:r>
          </a:p>
          <a:p>
            <a:pPr lvl="1"/>
            <a:r>
              <a:rPr lang="en-US" dirty="0"/>
              <a:t>Target dynamically adjusted: </a:t>
            </a:r>
            <a:r>
              <a:rPr lang="en-US" dirty="0">
                <a:solidFill>
                  <a:srgbClr val="FF0000"/>
                </a:solidFill>
              </a:rPr>
              <a:t>1 block generated roughly every 10 minutes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Already in 2014, this required more than 2</a:t>
            </a:r>
            <a:r>
              <a:rPr lang="en-US" baseline="30000" dirty="0">
                <a:solidFill>
                  <a:srgbClr val="FF0000"/>
                </a:solidFill>
              </a:rPr>
              <a:t>80</a:t>
            </a:r>
            <a:r>
              <a:rPr lang="en-US" dirty="0">
                <a:solidFill>
                  <a:srgbClr val="FF0000"/>
                </a:solidFill>
              </a:rPr>
              <a:t> expected hashes</a:t>
            </a:r>
            <a:endParaRPr lang="en-US" b="1" i="1" u="sng" dirty="0"/>
          </a:p>
          <a:p>
            <a:endParaRPr lang="en-US" b="1" i="1" u="sn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29254D8-0939-4857-A3DF-B2E69B4B4BEE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439045" y="1798231"/>
            <a:ext cx="384313" cy="516834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#234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5778" y="1814273"/>
            <a:ext cx="466794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B2EF"/>
                </a:solidFill>
                <a:latin typeface="Arial" panose="020B0604020202020204" pitchFamily="34" charset="0"/>
              </a:rPr>
              <a:t>…</a:t>
            </a:r>
          </a:p>
        </p:txBody>
      </p:sp>
      <p:cxnSp>
        <p:nvCxnSpPr>
          <p:cNvPr id="7" name="Straight Arrow Connector 6"/>
          <p:cNvCxnSpPr>
            <a:stCxn id="8" idx="1"/>
            <a:endCxn id="5" idx="3"/>
          </p:cNvCxnSpPr>
          <p:nvPr/>
        </p:nvCxnSpPr>
        <p:spPr bwMode="auto">
          <a:xfrm flipH="1" flipV="1">
            <a:off x="2823356" y="2056648"/>
            <a:ext cx="373066" cy="1604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le 7"/>
          <p:cNvSpPr/>
          <p:nvPr/>
        </p:nvSpPr>
        <p:spPr bwMode="auto">
          <a:xfrm>
            <a:off x="3196424" y="1814273"/>
            <a:ext cx="384313" cy="516834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#235</a:t>
            </a:r>
          </a:p>
        </p:txBody>
      </p:sp>
      <p:cxnSp>
        <p:nvCxnSpPr>
          <p:cNvPr id="9" name="Straight Arrow Connector 8"/>
          <p:cNvCxnSpPr>
            <a:stCxn id="10" idx="1"/>
            <a:endCxn id="8" idx="3"/>
          </p:cNvCxnSpPr>
          <p:nvPr/>
        </p:nvCxnSpPr>
        <p:spPr bwMode="auto">
          <a:xfrm flipH="1">
            <a:off x="3580735" y="2072690"/>
            <a:ext cx="37306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3953803" y="1814273"/>
            <a:ext cx="384313" cy="516834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#236</a:t>
            </a:r>
          </a:p>
        </p:txBody>
      </p:sp>
      <p:cxnSp>
        <p:nvCxnSpPr>
          <p:cNvPr id="11" name="Straight Arrow Connector 10"/>
          <p:cNvCxnSpPr>
            <a:stCxn id="12" idx="1"/>
            <a:endCxn id="10" idx="3"/>
          </p:cNvCxnSpPr>
          <p:nvPr/>
        </p:nvCxnSpPr>
        <p:spPr bwMode="auto">
          <a:xfrm flipH="1">
            <a:off x="4338114" y="2072690"/>
            <a:ext cx="36870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4706822" y="1190376"/>
            <a:ext cx="1483984" cy="1764631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B2EF"/>
                </a:solidFill>
                <a:latin typeface="Arial" panose="020B0604020202020204" pitchFamily="34" charset="0"/>
              </a:rPr>
              <a:t> 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00B2EF"/>
              </a:solidFill>
              <a:latin typeface="Arial" panose="020B0604020202020204" pitchFamily="34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00B2EF"/>
              </a:solidFill>
              <a:latin typeface="Arial" panose="020B0604020202020204" pitchFamily="34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B2EF"/>
                </a:solidFill>
                <a:latin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A =hash of block #236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B = Root hash of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Merkle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tree of 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tx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    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       hashes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HelvNeue Light for IBM" pitchFamily="34" charset="0"/>
              </a:rPr>
              <a:t>C = nonce 1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D = nonce 2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000000"/>
              </a:solidFill>
              <a:latin typeface="HelvNeue Light for IBM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Block </a:t>
            </a:r>
            <a:r>
              <a:rPr lang="en-US" sz="1200" dirty="0">
                <a:solidFill>
                  <a:srgbClr val="000000"/>
                </a:solidFill>
                <a:latin typeface="HelvNeue Light for IBM" pitchFamily="34" charset="0"/>
              </a:rPr>
              <a:t>#237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735562" y="1262890"/>
            <a:ext cx="1341893" cy="3773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Transactions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(payload)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97207" y="3058395"/>
            <a:ext cx="5851282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i="1" dirty="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</a:rPr>
              <a:t> = hash of Block #237 = SHA256(A||B||C||D)</a:t>
            </a:r>
          </a:p>
        </p:txBody>
      </p:sp>
    </p:spTree>
    <p:extLst>
      <p:ext uri="{BB962C8B-B14F-4D97-AF65-F5344CB8AC3E}">
        <p14:creationId xmlns:p14="http://schemas.microsoft.com/office/powerpoint/2010/main" val="355108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777" y="-495487"/>
            <a:ext cx="10515600" cy="1325563"/>
          </a:xfrm>
        </p:spPr>
        <p:txBody>
          <a:bodyPr/>
          <a:lstStyle/>
          <a:p>
            <a:r>
              <a:rPr lang="en-US" dirty="0"/>
              <a:t>Forks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563" y="3426781"/>
            <a:ext cx="8686800" cy="29279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multiple miners mine the next block, consensus (on the next block) might be broken</a:t>
            </a:r>
          </a:p>
          <a:p>
            <a:pPr marL="346075" lvl="1" indent="0" algn="ctr">
              <a:buNone/>
            </a:pPr>
            <a:r>
              <a:rPr lang="en-US" u="sng" dirty="0" err="1"/>
              <a:t>PoW</a:t>
            </a:r>
            <a:r>
              <a:rPr lang="en-US" u="sng" dirty="0"/>
              <a:t> acts as an unreliable concurrency control mechanism – it may fail in this</a:t>
            </a:r>
          </a:p>
          <a:p>
            <a:pPr lvl="1"/>
            <a:endParaRPr lang="en-US" dirty="0"/>
          </a:p>
          <a:p>
            <a:r>
              <a:rPr lang="en-US" dirty="0"/>
              <a:t>Hence, Bitcoin miners adopt a </a:t>
            </a:r>
            <a:r>
              <a:rPr lang="en-US" b="1" u="sng" dirty="0"/>
              <a:t>conflict resolution policy</a:t>
            </a:r>
          </a:p>
          <a:p>
            <a:pPr lvl="1"/>
            <a:r>
              <a:rPr lang="en-US" dirty="0"/>
              <a:t>They will temporarily store both 237A and 237B</a:t>
            </a:r>
          </a:p>
          <a:p>
            <a:pPr lvl="1"/>
            <a:r>
              <a:rPr lang="en-US" dirty="0"/>
              <a:t>A fork being extended longer (in fact with more work) eventually prevails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29254D8-0939-4857-A3DF-B2E69B4B4BEE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05880" y="2153338"/>
            <a:ext cx="384313" cy="516834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#234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52613" y="2169380"/>
            <a:ext cx="466794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B2EF"/>
                </a:solidFill>
                <a:latin typeface="Arial" panose="020B0604020202020204" pitchFamily="34" charset="0"/>
              </a:rPr>
              <a:t>…</a:t>
            </a:r>
          </a:p>
        </p:txBody>
      </p:sp>
      <p:cxnSp>
        <p:nvCxnSpPr>
          <p:cNvPr id="18" name="Straight Arrow Connector 17"/>
          <p:cNvCxnSpPr>
            <a:stCxn id="16" idx="3"/>
          </p:cNvCxnSpPr>
          <p:nvPr/>
        </p:nvCxnSpPr>
        <p:spPr bwMode="auto">
          <a:xfrm>
            <a:off x="2690193" y="2411755"/>
            <a:ext cx="37385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3063259" y="2169380"/>
            <a:ext cx="384313" cy="516834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#235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3447572" y="2411755"/>
            <a:ext cx="37385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3820638" y="2169380"/>
            <a:ext cx="384313" cy="516834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#236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573659" y="1568827"/>
            <a:ext cx="384313" cy="516834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#237A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573658" y="2657248"/>
            <a:ext cx="384313" cy="516834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#237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sz="1200" dirty="0">
              <a:solidFill>
                <a:srgbClr val="000000"/>
              </a:solidFill>
              <a:latin typeface="HelvNeue Light for IBM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30636" y="2186788"/>
            <a:ext cx="341760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</a:p>
        </p:txBody>
      </p:sp>
      <p:cxnSp>
        <p:nvCxnSpPr>
          <p:cNvPr id="25" name="Straight Arrow Connector 24"/>
          <p:cNvCxnSpPr>
            <a:stCxn id="23" idx="1"/>
            <a:endCxn id="21" idx="3"/>
          </p:cNvCxnSpPr>
          <p:nvPr/>
        </p:nvCxnSpPr>
        <p:spPr bwMode="auto">
          <a:xfrm flipH="1" flipV="1">
            <a:off x="4204951" y="2427797"/>
            <a:ext cx="368707" cy="487868"/>
          </a:xfrm>
          <a:prstGeom prst="straightConnector1">
            <a:avLst/>
          </a:prstGeom>
          <a:ln>
            <a:solidFill>
              <a:srgbClr val="F04E37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1"/>
            <a:endCxn id="21" idx="3"/>
          </p:cNvCxnSpPr>
          <p:nvPr/>
        </p:nvCxnSpPr>
        <p:spPr bwMode="auto">
          <a:xfrm flipH="1">
            <a:off x="4204949" y="1827246"/>
            <a:ext cx="368708" cy="600553"/>
          </a:xfrm>
          <a:prstGeom prst="straightConnector1">
            <a:avLst/>
          </a:prstGeom>
          <a:ln>
            <a:solidFill>
              <a:srgbClr val="F04E37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99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041" y="144049"/>
            <a:ext cx="10515600" cy="1325563"/>
          </a:xfrm>
        </p:spPr>
        <p:txBody>
          <a:bodyPr/>
          <a:lstStyle/>
          <a:p>
            <a:r>
              <a:rPr lang="en-US" dirty="0"/>
              <a:t>Example (longest/most difficult chain wins)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29254D8-0939-4857-A3DF-B2E69B4B4BEE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305879" y="2724925"/>
            <a:ext cx="384313" cy="516834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#234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52612" y="2740967"/>
            <a:ext cx="466794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B2EF"/>
                </a:solidFill>
                <a:latin typeface="Arial" panose="020B0604020202020204" pitchFamily="34" charset="0"/>
              </a:rPr>
              <a:t>…</a:t>
            </a: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2690192" y="2983342"/>
            <a:ext cx="37385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8" name="Rectangle 7"/>
          <p:cNvSpPr/>
          <p:nvPr/>
        </p:nvSpPr>
        <p:spPr bwMode="auto">
          <a:xfrm>
            <a:off x="3063258" y="2740967"/>
            <a:ext cx="384313" cy="516834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#235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3447571" y="2983342"/>
            <a:ext cx="37385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3820637" y="2740967"/>
            <a:ext cx="384313" cy="516834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#236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573658" y="2140414"/>
            <a:ext cx="384313" cy="516834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#237A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3657" y="3228835"/>
            <a:ext cx="384313" cy="516834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#237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sz="1200" dirty="0">
              <a:solidFill>
                <a:srgbClr val="000000"/>
              </a:solidFill>
              <a:latin typeface="HelvNeue Light for IBM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4953611" y="3469980"/>
            <a:ext cx="37385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5326677" y="3227605"/>
            <a:ext cx="384313" cy="516834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#238B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095303" y="3223728"/>
            <a:ext cx="384313" cy="516834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#239B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5710990" y="3482145"/>
            <a:ext cx="37385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 flipV="1">
            <a:off x="4184113" y="3038836"/>
            <a:ext cx="368707" cy="48786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 flipH="1">
            <a:off x="4184111" y="2438285"/>
            <a:ext cx="368708" cy="60055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98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710" y="634198"/>
            <a:ext cx="8686800" cy="387798"/>
          </a:xfrm>
        </p:spPr>
        <p:txBody>
          <a:bodyPr>
            <a:normAutofit fontScale="90000"/>
          </a:bodyPr>
          <a:lstStyle/>
          <a:p>
            <a:r>
              <a:rPr lang="en-US" dirty="0"/>
              <a:t>Implications and the </a:t>
            </a:r>
            <a:r>
              <a:rPr lang="sr-Latn-RS" dirty="0"/>
              <a:t>performance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2615" y="1462272"/>
            <a:ext cx="8637832" cy="2742009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b="1" dirty="0" err="1">
                <a:solidFill>
                  <a:srgbClr val="FF0000"/>
                </a:solidFill>
              </a:rPr>
              <a:t>PoW</a:t>
            </a:r>
            <a:r>
              <a:rPr lang="en-US" b="1" dirty="0">
                <a:solidFill>
                  <a:srgbClr val="FF0000"/>
                </a:solidFill>
              </a:rPr>
              <a:t> way of extending the ledger heavily and negatively impacts </a:t>
            </a:r>
          </a:p>
          <a:p>
            <a:pPr marL="346075" lvl="1" indent="0" algn="ctr">
              <a:buNone/>
            </a:pPr>
            <a:r>
              <a:rPr lang="en-US" sz="2000" b="1" dirty="0">
                <a:solidFill>
                  <a:srgbClr val="FF0000"/>
                </a:solidFill>
              </a:rPr>
              <a:t>system scalability and overall throughput</a:t>
            </a:r>
            <a:endParaRPr lang="en-US" sz="2000" b="1" dirty="0"/>
          </a:p>
          <a:p>
            <a:endParaRPr lang="en-US" dirty="0"/>
          </a:p>
          <a:p>
            <a:r>
              <a:rPr lang="en-US" dirty="0"/>
              <a:t>Bitcoin: With 1 block every 10 minutes and fixed block size of 1 MB</a:t>
            </a:r>
          </a:p>
          <a:p>
            <a:pPr lvl="1"/>
            <a:r>
              <a:rPr lang="en-US" sz="1600" dirty="0"/>
              <a:t>Peak throughput: </a:t>
            </a:r>
            <a:r>
              <a:rPr lang="en-US" sz="1600" dirty="0">
                <a:solidFill>
                  <a:srgbClr val="FF0000"/>
                </a:solidFill>
              </a:rPr>
              <a:t>only 6-7 </a:t>
            </a:r>
            <a:r>
              <a:rPr lang="en-US" sz="1600" dirty="0" err="1">
                <a:solidFill>
                  <a:srgbClr val="FF0000"/>
                </a:solidFill>
              </a:rPr>
              <a:t>tx</a:t>
            </a:r>
            <a:r>
              <a:rPr lang="en-US" sz="1600" dirty="0">
                <a:solidFill>
                  <a:srgbClr val="FF0000"/>
                </a:solidFill>
              </a:rPr>
              <a:t>/sec</a:t>
            </a:r>
          </a:p>
          <a:p>
            <a:pPr lvl="1"/>
            <a:r>
              <a:rPr lang="en-US" sz="1600" dirty="0"/>
              <a:t>Latency (of 6 block confirmations): </a:t>
            </a:r>
            <a:r>
              <a:rPr lang="en-US" sz="1600" dirty="0">
                <a:solidFill>
                  <a:srgbClr val="FF0000"/>
                </a:solidFill>
              </a:rPr>
              <a:t>about 1h</a:t>
            </a:r>
            <a:endParaRPr lang="en-US" sz="2000" dirty="0"/>
          </a:p>
          <a:p>
            <a:endParaRPr lang="en-US" dirty="0"/>
          </a:p>
          <a:p>
            <a:r>
              <a:rPr lang="en-US" dirty="0"/>
              <a:t>Better performance by tuning </a:t>
            </a:r>
            <a:r>
              <a:rPr lang="sr-Latn-RS" dirty="0"/>
              <a:t>PoW</a:t>
            </a:r>
            <a:r>
              <a:rPr lang="en-US" dirty="0"/>
              <a:t> parameters?</a:t>
            </a:r>
          </a:p>
          <a:p>
            <a:pPr lvl="1"/>
            <a:r>
              <a:rPr lang="en-US" sz="1600" dirty="0"/>
              <a:t>shorter block generation times (increasing block frequency)?</a:t>
            </a:r>
          </a:p>
          <a:p>
            <a:pPr lvl="1"/>
            <a:r>
              <a:rPr lang="en-US" sz="1600" dirty="0"/>
              <a:t>larger blocks?</a:t>
            </a:r>
          </a:p>
          <a:p>
            <a:pPr lvl="1"/>
            <a:r>
              <a:rPr lang="en-US" sz="1600" dirty="0"/>
              <a:t>Different conflict resolution rules?</a:t>
            </a:r>
          </a:p>
          <a:p>
            <a:pPr lvl="1"/>
            <a:r>
              <a:rPr lang="en-US" sz="1600" b="1" u="sng" dirty="0"/>
              <a:t>Limited benefits, potentially weaker security</a:t>
            </a:r>
          </a:p>
          <a:p>
            <a:pPr marL="346075" lvl="1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F48D21C-DE84-2546-9EDD-F2CFA1EB2296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77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 and Performance of </a:t>
            </a:r>
            <a:r>
              <a:rPr lang="en-US" b="1" dirty="0" err="1"/>
              <a:t>PoW</a:t>
            </a:r>
            <a:r>
              <a:rPr lang="en-US" b="1" dirty="0"/>
              <a:t> </a:t>
            </a:r>
            <a:r>
              <a:rPr lang="en-US" b="1" dirty="0" err="1"/>
              <a:t>Blockchains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From recent paper by Gervais et al. </a:t>
            </a:r>
            <a:r>
              <a:rPr lang="en-US" dirty="0">
                <a:hlinkClick r:id="rId2"/>
              </a:rPr>
              <a:t>https://eprint.iacr.org/2016/555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Bitcoin 6 blocks (1hour)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~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Ethereum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37 blocks (9-10 minutes)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blockchains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can attain up to 60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 Bitcoin-like probability of stale blocks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29254D8-0939-4857-A3DF-B2E69B4B4BEE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973" y="2246052"/>
            <a:ext cx="5396688" cy="195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8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Permissioned (voting) consensus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Distributed Computing protocols (since ‘80s)</a:t>
            </a:r>
          </a:p>
          <a:p>
            <a:pPr lvl="1"/>
            <a:r>
              <a:rPr lang="en-US" dirty="0"/>
              <a:t>Voting based</a:t>
            </a:r>
          </a:p>
          <a:p>
            <a:pPr lvl="1"/>
            <a:r>
              <a:rPr lang="en-US" dirty="0"/>
              <a:t>Consensus despite </a:t>
            </a:r>
            <a:r>
              <a:rPr lang="en-US" b="1" dirty="0"/>
              <a:t>machine</a:t>
            </a:r>
            <a:r>
              <a:rPr lang="en-US" dirty="0"/>
              <a:t> faults and (temporary) </a:t>
            </a:r>
            <a:r>
              <a:rPr lang="en-US" b="1" dirty="0"/>
              <a:t>network</a:t>
            </a:r>
            <a:r>
              <a:rPr lang="en-US" dirty="0"/>
              <a:t> partitions</a:t>
            </a:r>
          </a:p>
          <a:p>
            <a:pPr marL="0" indent="0" algn="ctr">
              <a:buNone/>
            </a:pPr>
            <a:r>
              <a:rPr lang="en-US" b="1" i="1" u="sng" dirty="0"/>
              <a:t>What machine faults?</a:t>
            </a:r>
            <a:endParaRPr lang="en-US" b="1" i="1" dirty="0"/>
          </a:p>
          <a:p>
            <a:r>
              <a:rPr lang="en-US" dirty="0"/>
              <a:t>Crash faults (CFT): A machine simply stops execution and halts</a:t>
            </a:r>
          </a:p>
          <a:p>
            <a:pPr lvl="1"/>
            <a:r>
              <a:rPr lang="en-US" dirty="0" err="1"/>
              <a:t>Paxos</a:t>
            </a:r>
            <a:r>
              <a:rPr lang="en-US" dirty="0"/>
              <a:t>, RAFT, Zookeeper AB,…</a:t>
            </a:r>
          </a:p>
          <a:p>
            <a:r>
              <a:rPr lang="en-US" dirty="0"/>
              <a:t>Non-crash (a.k.a. Byzantine) faults (BFT)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model that cryptocurrencies adopt</a:t>
            </a:r>
            <a:endParaRPr lang="en-US" dirty="0"/>
          </a:p>
          <a:p>
            <a:pPr marL="346075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29254D8-0939-4857-A3DF-B2E69B4B4BEE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498" y="2630625"/>
            <a:ext cx="825597" cy="8788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295" y="2937705"/>
            <a:ext cx="571780" cy="5717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933" y="3450233"/>
            <a:ext cx="731377" cy="10225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312" y="3658194"/>
            <a:ext cx="825597" cy="87886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2801750" y="5192917"/>
            <a:ext cx="384313" cy="51683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#234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48483" y="5208959"/>
            <a:ext cx="466794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B2EF"/>
                </a:solidFill>
                <a:latin typeface="Arial" panose="020B0604020202020204" pitchFamily="34" charset="0"/>
              </a:rPr>
              <a:t>…</a:t>
            </a:r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 bwMode="auto">
          <a:xfrm>
            <a:off x="3186063" y="5451334"/>
            <a:ext cx="37385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3559129" y="5208959"/>
            <a:ext cx="384313" cy="51683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#235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3943442" y="5451334"/>
            <a:ext cx="37385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4316508" y="5208959"/>
            <a:ext cx="384313" cy="51683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#236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069529" y="4608406"/>
            <a:ext cx="384313" cy="51683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#237A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069528" y="5696827"/>
            <a:ext cx="384313" cy="51683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#237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sz="1200" dirty="0">
              <a:solidFill>
                <a:srgbClr val="000000"/>
              </a:solidFill>
              <a:latin typeface="HelvNeue Light for IBM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5449482" y="5937972"/>
            <a:ext cx="37385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5822548" y="5695597"/>
            <a:ext cx="384313" cy="51683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#238B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6591174" y="5691720"/>
            <a:ext cx="384313" cy="51683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#239B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6206861" y="5950137"/>
            <a:ext cx="37385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 flipV="1">
            <a:off x="4679984" y="5506828"/>
            <a:ext cx="368707" cy="48786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 flipH="1">
            <a:off x="4679982" y="4906277"/>
            <a:ext cx="368708" cy="60055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75720" y="5451334"/>
            <a:ext cx="1425390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Arial" panose="020B0604020202020204" pitchFamily="34" charset="0"/>
              </a:rPr>
              <a:t>No forks!</a:t>
            </a:r>
          </a:p>
        </p:txBody>
      </p:sp>
    </p:spTree>
    <p:extLst>
      <p:ext uri="{BB962C8B-B14F-4D97-AF65-F5344CB8AC3E}">
        <p14:creationId xmlns:p14="http://schemas.microsoft.com/office/powerpoint/2010/main" val="345613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0" grpId="0"/>
      <p:bldP spid="12" grpId="0" animBg="1"/>
      <p:bldP spid="14" grpId="0" animBg="1"/>
      <p:bldP spid="15" grpId="0" animBg="1"/>
      <p:bldP spid="15" grpId="1" animBg="1"/>
      <p:bldP spid="16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Permissioned consensus guarantees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563" y="1464470"/>
            <a:ext cx="8801639" cy="4890294"/>
          </a:xfrm>
        </p:spPr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sz="2400" dirty="0"/>
              <a:t>(Vanilla) BFT: </a:t>
            </a:r>
            <a:r>
              <a:rPr lang="en-US" sz="2000" dirty="0"/>
              <a:t>Up to n/3 Parties can be </a:t>
            </a:r>
            <a:r>
              <a:rPr lang="en-US" dirty="0">
                <a:solidFill>
                  <a:srgbClr val="FF0000"/>
                </a:solidFill>
              </a:rPr>
              <a:t>malicious, not follow protocol</a:t>
            </a:r>
          </a:p>
          <a:p>
            <a:pPr marL="342900" lvl="1" indent="-342900">
              <a:buFont typeface="Arial"/>
              <a:buChar char="•"/>
            </a:pPr>
            <a:r>
              <a:rPr lang="en-US" sz="2000" dirty="0"/>
              <a:t>CFT – Up to n/2 Parties can fail by crashing</a:t>
            </a:r>
          </a:p>
          <a:p>
            <a:pPr marL="342900" lvl="1" indent="-342900">
              <a:buFont typeface="Arial"/>
              <a:buChar char="•"/>
            </a:pPr>
            <a:endParaRPr lang="en-US" sz="2000" dirty="0"/>
          </a:p>
          <a:p>
            <a:pPr marL="342900" lvl="1" indent="-342900">
              <a:buFont typeface="Arial"/>
              <a:buChar char="•"/>
            </a:pPr>
            <a:r>
              <a:rPr lang="en-US" sz="2000" dirty="0"/>
              <a:t>New models – XFT [OSDI 2016]</a:t>
            </a:r>
          </a:p>
          <a:p>
            <a:pPr marL="679450" lvl="2" indent="-342900">
              <a:buFont typeface="Arial"/>
              <a:buChar char="•"/>
            </a:pPr>
            <a:r>
              <a:rPr lang="en-US" dirty="0"/>
              <a:t>Consensus with up to n/2 </a:t>
            </a:r>
            <a:r>
              <a:rPr lang="en-US" dirty="0">
                <a:solidFill>
                  <a:srgbClr val="FF0000"/>
                </a:solidFill>
              </a:rPr>
              <a:t>corrupt, Byzantine</a:t>
            </a:r>
            <a:r>
              <a:rPr lang="en-US" dirty="0"/>
              <a:t> Parties (with certain assumptions on network partitions)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29254D8-0939-4857-A3DF-B2E69B4B4BEE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39132" y="4284279"/>
          <a:ext cx="8221663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0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1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Fault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1444" marR="9144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CFT</a:t>
                      </a:r>
                    </a:p>
                  </a:txBody>
                  <a:tcPr marL="91444" marR="9144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XFT</a:t>
                      </a:r>
                    </a:p>
                  </a:txBody>
                  <a:tcPr marL="91444" marR="9144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BFT</a:t>
                      </a:r>
                    </a:p>
                  </a:txBody>
                  <a:tcPr marL="91444" marR="91444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Number of Nodes</a:t>
                      </a:r>
                    </a:p>
                  </a:txBody>
                  <a:tcPr marL="91444" marR="9144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</a:rPr>
                        <a:t>2f+1</a:t>
                      </a:r>
                    </a:p>
                  </a:txBody>
                  <a:tcPr marL="91444" marR="9144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</a:rPr>
                        <a:t>2f+1</a:t>
                      </a:r>
                    </a:p>
                  </a:txBody>
                  <a:tcPr marL="91444" marR="9144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3f+1</a:t>
                      </a:r>
                    </a:p>
                  </a:txBody>
                  <a:tcPr marL="91444" marR="91444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Tolerating Byzantine Nodes</a:t>
                      </a:r>
                    </a:p>
                  </a:txBody>
                  <a:tcPr marL="91444" marR="9144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1444" marR="9144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1444" marR="9144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1444" marR="91444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Performance</a:t>
                      </a:r>
                    </a:p>
                  </a:txBody>
                  <a:tcPr marL="91444" marR="9144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</a:rPr>
                        <a:t>Good</a:t>
                      </a:r>
                    </a:p>
                  </a:txBody>
                  <a:tcPr marL="91444" marR="9144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</a:rPr>
                        <a:t>Practically</a:t>
                      </a:r>
                      <a:r>
                        <a:rPr lang="en-US" sz="1600" baseline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</a:rPr>
                        <a:t> as good as </a:t>
                      </a:r>
                      <a:r>
                        <a:rPr lang="en-US" sz="160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</a:rPr>
                        <a:t>CFT</a:t>
                      </a:r>
                    </a:p>
                  </a:txBody>
                  <a:tcPr marL="91444" marR="9144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Worse than</a:t>
                      </a:r>
                      <a:r>
                        <a:rPr lang="en-US" sz="1600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 CFT</a:t>
                      </a:r>
                      <a:endParaRPr lang="en-US" sz="16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91444" marR="91444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610" y="4022341"/>
            <a:ext cx="1057275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08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6838" y="726408"/>
            <a:ext cx="8686800" cy="387798"/>
          </a:xfrm>
        </p:spPr>
        <p:txBody>
          <a:bodyPr>
            <a:normAutofit fontScale="90000"/>
          </a:bodyPr>
          <a:lstStyle/>
          <a:p>
            <a:r>
              <a:rPr lang="en-US" dirty="0"/>
              <a:t>BFT Consensus </a:t>
            </a:r>
            <a:r>
              <a:rPr lang="en-US" sz="1600" dirty="0"/>
              <a:t>(example of PBFT [TOCS2002])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F48D21C-DE84-2546-9EDD-F2CFA1EB2296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217888" y="2582169"/>
            <a:ext cx="6271867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8489753" y="2439053"/>
            <a:ext cx="151563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abriola" panose="04040605051002020D02" pitchFamily="82" charset="0"/>
              </a:rPr>
              <a:t>Node A (leader)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217888" y="2843974"/>
            <a:ext cx="6271867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8489753" y="2700858"/>
            <a:ext cx="151563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abriola" panose="04040605051002020D02" pitchFamily="82" charset="0"/>
              </a:rPr>
              <a:t>Node B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217887" y="3383261"/>
            <a:ext cx="6271867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8489753" y="2953914"/>
            <a:ext cx="151563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abriola" panose="04040605051002020D02" pitchFamily="82" charset="0"/>
              </a:rPr>
              <a:t>Node 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89753" y="3240145"/>
            <a:ext cx="151563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abriola" panose="04040605051002020D02" pitchFamily="82" charset="0"/>
              </a:rPr>
              <a:t>Node D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2217888" y="3097030"/>
            <a:ext cx="6271867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2766692" y="2582171"/>
            <a:ext cx="676901" cy="26180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2766688" y="2594384"/>
            <a:ext cx="676148" cy="50264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2766690" y="2594382"/>
            <a:ext cx="676146" cy="81301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2476903" y="2048582"/>
            <a:ext cx="284649" cy="19765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01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0000"/>
                </a:solidFill>
                <a:latin typeface="HelvNeue Light for IBM" pitchFamily="34" charset="0"/>
              </a:rPr>
              <a:t>Tx1</a:t>
            </a:r>
          </a:p>
        </p:txBody>
      </p:sp>
      <p:cxnSp>
        <p:nvCxnSpPr>
          <p:cNvPr id="32" name="Straight Arrow Connector 31"/>
          <p:cNvCxnSpPr/>
          <p:nvPr/>
        </p:nvCxnSpPr>
        <p:spPr bwMode="auto">
          <a:xfrm flipV="1">
            <a:off x="3442295" y="2610492"/>
            <a:ext cx="784700" cy="2232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flipV="1">
            <a:off x="3449227" y="2610492"/>
            <a:ext cx="777768" cy="48653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3449227" y="2610492"/>
            <a:ext cx="777768" cy="77277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3442295" y="2582171"/>
            <a:ext cx="784700" cy="26180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3442295" y="2605806"/>
            <a:ext cx="784700" cy="47755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3449227" y="2605806"/>
            <a:ext cx="777768" cy="80158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3449227" y="2853763"/>
            <a:ext cx="777768" cy="24326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3442295" y="2843977"/>
            <a:ext cx="784700" cy="23938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3442295" y="3093566"/>
            <a:ext cx="784700" cy="3133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flipV="1">
            <a:off x="3449227" y="2843974"/>
            <a:ext cx="777768" cy="5494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>
            <a:off x="3449227" y="2853762"/>
            <a:ext cx="777768" cy="56333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V="1">
            <a:off x="3449227" y="3093566"/>
            <a:ext cx="777768" cy="2896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flipV="1">
            <a:off x="4264032" y="2615178"/>
            <a:ext cx="784700" cy="2232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flipV="1">
            <a:off x="4270964" y="2615178"/>
            <a:ext cx="777768" cy="48653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 flipV="1">
            <a:off x="4270964" y="2615178"/>
            <a:ext cx="777768" cy="77277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4264032" y="2586857"/>
            <a:ext cx="784700" cy="26180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4264032" y="2610492"/>
            <a:ext cx="784700" cy="47755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>
            <a:off x="4270964" y="2610492"/>
            <a:ext cx="777768" cy="80158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 flipV="1">
            <a:off x="4270964" y="2858449"/>
            <a:ext cx="777768" cy="24326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>
            <a:off x="4264032" y="2848663"/>
            <a:ext cx="784700" cy="23938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>
            <a:off x="4264032" y="3098252"/>
            <a:ext cx="784700" cy="3133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flipV="1">
            <a:off x="4270964" y="2848660"/>
            <a:ext cx="777768" cy="5494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>
            <a:off x="4270964" y="2858448"/>
            <a:ext cx="777768" cy="56333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4270964" y="3098252"/>
            <a:ext cx="777768" cy="2896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Down Arrow 81"/>
          <p:cNvSpPr/>
          <p:nvPr/>
        </p:nvSpPr>
        <p:spPr bwMode="auto">
          <a:xfrm rot="10800000">
            <a:off x="4926812" y="3444950"/>
            <a:ext cx="243840" cy="759031"/>
          </a:xfrm>
          <a:prstGeom prst="downArrow">
            <a:avLst/>
          </a:prstGeom>
          <a:noFill/>
          <a:ln w="9525" cap="flat" cmpd="sng" algn="ctr">
            <a:solidFill>
              <a:srgbClr val="01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HelvNeue Light for IBM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226557" y="4342618"/>
            <a:ext cx="2374368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Execute </a:t>
            </a:r>
            <a:r>
              <a:rPr lang="en-US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tx</a:t>
            </a: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in the block and </a:t>
            </a:r>
          </a:p>
          <a:p>
            <a:pPr marL="0" lv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Commit the block to the </a:t>
            </a:r>
          </a:p>
          <a:p>
            <a:pPr marL="0" lv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local copy of </a:t>
            </a:r>
            <a:r>
              <a:rPr lang="en-US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blockchain</a:t>
            </a:r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lv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(if 2f+1 out of 3f+1 agree)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973623" y="5349187"/>
            <a:ext cx="7327647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Many other things burden the implementation (it is not simple as it might look)</a:t>
            </a:r>
          </a:p>
          <a:p>
            <a:pPr marL="285750" indent="-2857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Leader election</a:t>
            </a:r>
          </a:p>
          <a:p>
            <a:pPr marL="285750" indent="-2857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State transfer (new, slow Party)</a:t>
            </a:r>
          </a:p>
          <a:p>
            <a:pPr marL="285750" indent="-2857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Reconfiguration </a:t>
            </a:r>
          </a:p>
        </p:txBody>
      </p:sp>
      <p:sp>
        <p:nvSpPr>
          <p:cNvPr id="48" name="Lightning Bolt 47"/>
          <p:cNvSpPr/>
          <p:nvPr/>
        </p:nvSpPr>
        <p:spPr bwMode="auto">
          <a:xfrm>
            <a:off x="2083227" y="3140988"/>
            <a:ext cx="440987" cy="204803"/>
          </a:xfrm>
          <a:prstGeom prst="lightningBolt">
            <a:avLst/>
          </a:prstGeom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HelvNeue Light for IBM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2476903" y="2255216"/>
            <a:ext cx="284649" cy="197655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01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0000"/>
                </a:solidFill>
                <a:latin typeface="HelvNeue Light for IBM" pitchFamily="34" charset="0"/>
              </a:rPr>
              <a:t>Tx2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2771825" y="2048582"/>
            <a:ext cx="284649" cy="19765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rgbClr val="01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0000"/>
                </a:solidFill>
                <a:latin typeface="HelvNeue Light for IBM" pitchFamily="34" charset="0"/>
              </a:rPr>
              <a:t>Tx3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771825" y="2255216"/>
            <a:ext cx="284649" cy="19765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01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0000"/>
                </a:solidFill>
                <a:latin typeface="HelvNeue Light for IBM" pitchFamily="34" charset="0"/>
              </a:rPr>
              <a:t>Tx4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476903" y="1737072"/>
            <a:ext cx="579571" cy="3115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 err="1">
                <a:solidFill>
                  <a:srgbClr val="00B2EF"/>
                </a:solidFill>
                <a:latin typeface="Arial" panose="020B0604020202020204" pitchFamily="34" charset="0"/>
              </a:rPr>
              <a:t>Seq</a:t>
            </a:r>
            <a:r>
              <a:rPr lang="en-US" sz="800" dirty="0">
                <a:solidFill>
                  <a:srgbClr val="00B2EF"/>
                </a:solidFill>
                <a:latin typeface="Arial" panose="020B0604020202020204" pitchFamily="34" charset="0"/>
              </a:rPr>
              <a:t> #24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B2EF"/>
                </a:solidFill>
                <a:latin typeface="Arial" panose="020B0604020202020204" pitchFamily="34" charset="0"/>
              </a:rPr>
              <a:t>View no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170652" y="3699901"/>
            <a:ext cx="466794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B2EF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5517308" y="3608835"/>
            <a:ext cx="505237" cy="71579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#21</a:t>
            </a:r>
          </a:p>
        </p:txBody>
      </p:sp>
      <p:cxnSp>
        <p:nvCxnSpPr>
          <p:cNvPr id="88" name="Straight Arrow Connector 87"/>
          <p:cNvCxnSpPr/>
          <p:nvPr/>
        </p:nvCxnSpPr>
        <p:spPr bwMode="auto">
          <a:xfrm>
            <a:off x="5950526" y="3946153"/>
            <a:ext cx="37385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89" name="Rectangle 88"/>
          <p:cNvSpPr/>
          <p:nvPr/>
        </p:nvSpPr>
        <p:spPr bwMode="auto">
          <a:xfrm>
            <a:off x="6250098" y="3608836"/>
            <a:ext cx="456833" cy="71579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#22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7092029" y="3608836"/>
            <a:ext cx="503133" cy="71579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#23</a:t>
            </a:r>
          </a:p>
        </p:txBody>
      </p:sp>
      <p:cxnSp>
        <p:nvCxnSpPr>
          <p:cNvPr id="91" name="Straight Arrow Connector 90"/>
          <p:cNvCxnSpPr/>
          <p:nvPr/>
        </p:nvCxnSpPr>
        <p:spPr bwMode="auto">
          <a:xfrm>
            <a:off x="6707905" y="3958318"/>
            <a:ext cx="37385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93" name="Rectangle 92"/>
          <p:cNvSpPr/>
          <p:nvPr/>
        </p:nvSpPr>
        <p:spPr bwMode="auto">
          <a:xfrm>
            <a:off x="7980260" y="3920345"/>
            <a:ext cx="284649" cy="19765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01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0000"/>
                </a:solidFill>
                <a:latin typeface="HelvNeue Light for IBM" pitchFamily="34" charset="0"/>
              </a:rPr>
              <a:t>Tx1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7980260" y="4126979"/>
            <a:ext cx="284649" cy="197655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01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0000"/>
                </a:solidFill>
                <a:latin typeface="HelvNeue Light for IBM" pitchFamily="34" charset="0"/>
              </a:rPr>
              <a:t>Tx2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8275182" y="3920345"/>
            <a:ext cx="284649" cy="19765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rgbClr val="01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0000"/>
                </a:solidFill>
                <a:latin typeface="HelvNeue Light for IBM" pitchFamily="34" charset="0"/>
              </a:rPr>
              <a:t>Tx3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8275182" y="4126979"/>
            <a:ext cx="284649" cy="19765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01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0000"/>
                </a:solidFill>
                <a:latin typeface="HelvNeue Light for IBM" pitchFamily="34" charset="0"/>
              </a:rPr>
              <a:t>Tx4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7980260" y="3608835"/>
            <a:ext cx="579571" cy="3115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 err="1">
                <a:solidFill>
                  <a:srgbClr val="00B2EF"/>
                </a:solidFill>
                <a:latin typeface="Arial" panose="020B0604020202020204" pitchFamily="34" charset="0"/>
              </a:rPr>
              <a:t>Seq</a:t>
            </a:r>
            <a:r>
              <a:rPr lang="en-US" sz="800" dirty="0">
                <a:solidFill>
                  <a:srgbClr val="00B2EF"/>
                </a:solidFill>
                <a:latin typeface="Arial" panose="020B0604020202020204" pitchFamily="34" charset="0"/>
              </a:rPr>
              <a:t> #24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B2EF"/>
                </a:solidFill>
                <a:latin typeface="Arial" panose="020B0604020202020204" pitchFamily="34" charset="0"/>
              </a:rPr>
              <a:t>View no</a:t>
            </a:r>
          </a:p>
        </p:txBody>
      </p:sp>
      <p:cxnSp>
        <p:nvCxnSpPr>
          <p:cNvPr id="98" name="Straight Arrow Connector 97"/>
          <p:cNvCxnSpPr/>
          <p:nvPr/>
        </p:nvCxnSpPr>
        <p:spPr bwMode="auto">
          <a:xfrm>
            <a:off x="7595162" y="3946153"/>
            <a:ext cx="37385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27913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2" grpId="0" animBg="1"/>
      <p:bldP spid="83" grpId="0"/>
      <p:bldP spid="85" grpId="0"/>
      <p:bldP spid="48" grpId="0" animBg="1"/>
      <p:bldP spid="49" grpId="0" animBg="1"/>
      <p:bldP spid="51" grpId="0" animBg="1"/>
      <p:bldP spid="52" grpId="0" animBg="1"/>
      <p:bldP spid="3" grpId="0" animBg="1"/>
      <p:bldP spid="65" grpId="0"/>
      <p:bldP spid="65" grpId="1"/>
      <p:bldP spid="87" grpId="0" animBg="1"/>
      <p:bldP spid="89" grpId="0" animBg="1"/>
      <p:bldP spid="90" grpId="0" animBg="1"/>
      <p:bldP spid="93" grpId="0" animBg="1"/>
      <p:bldP spid="94" grpId="0" animBg="1"/>
      <p:bldP spid="95" grpId="0" animBg="1"/>
      <p:bldP spid="96" grpId="0" animBg="1"/>
      <p:bldP spid="9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862</Words>
  <Application>Microsoft Office PowerPoint</Application>
  <PresentationFormat>Widescreen</PresentationFormat>
  <Paragraphs>200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HelvNeue Light for IBM</vt:lpstr>
      <vt:lpstr>Arial</vt:lpstr>
      <vt:lpstr>Calibri</vt:lpstr>
      <vt:lpstr>Calibri Light</vt:lpstr>
      <vt:lpstr>Gabriola</vt:lpstr>
      <vt:lpstr>Office Theme</vt:lpstr>
      <vt:lpstr>Growing the chain</vt:lpstr>
      <vt:lpstr>Growing Proof-of-Work (PoW)-based Blockchain </vt:lpstr>
      <vt:lpstr>Forks</vt:lpstr>
      <vt:lpstr>Example (longest/most difficult chain wins)</vt:lpstr>
      <vt:lpstr>Implications and the performance issue</vt:lpstr>
      <vt:lpstr>Security and Performance of PoW Blockchains</vt:lpstr>
      <vt:lpstr>Permissioned (voting) consensus</vt:lpstr>
      <vt:lpstr>Permissioned consensus guarantees</vt:lpstr>
      <vt:lpstr>BFT Consensus (example of PBFT [TOCS2002])</vt:lpstr>
      <vt:lpstr>PoW vs. BFT for Blockchain (simplified overview)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Implications and the performance issue</dc:title>
  <dc:creator>PETER He</dc:creator>
  <cp:lastModifiedBy>PETER He</cp:lastModifiedBy>
  <cp:revision>6</cp:revision>
  <dcterms:created xsi:type="dcterms:W3CDTF">2017-03-08T15:55:32Z</dcterms:created>
  <dcterms:modified xsi:type="dcterms:W3CDTF">2017-03-09T16:21:06Z</dcterms:modified>
</cp:coreProperties>
</file>