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0"/>
  </p:notesMasterIdLst>
  <p:sldIdLst>
    <p:sldId id="318" r:id="rId2"/>
    <p:sldId id="338" r:id="rId3"/>
    <p:sldId id="339" r:id="rId4"/>
    <p:sldId id="340" r:id="rId5"/>
    <p:sldId id="341" r:id="rId6"/>
    <p:sldId id="342" r:id="rId7"/>
    <p:sldId id="343" r:id="rId8"/>
    <p:sldId id="30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AB49C"/>
    <a:srgbClr val="3F3F41"/>
    <a:srgbClr val="42DF9A"/>
    <a:srgbClr val="94F0E1"/>
    <a:srgbClr val="21D7CD"/>
    <a:srgbClr val="FB4039"/>
    <a:srgbClr val="F9690E"/>
    <a:srgbClr val="FFDE75"/>
    <a:srgbClr val="131F2B"/>
    <a:srgbClr val="C4D42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1513" autoAdjust="0"/>
    <p:restoredTop sz="94660" autoAdjust="0"/>
  </p:normalViewPr>
  <p:slideViewPr>
    <p:cSldViewPr snapToGrid="0">
      <p:cViewPr>
        <p:scale>
          <a:sx n="75" d="100"/>
          <a:sy n="75" d="100"/>
        </p:scale>
        <p:origin x="-677" y="-36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3" d="100"/>
          <a:sy n="53" d="100"/>
        </p:scale>
        <p:origin x="-286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F2BE1-29E1-46F2-9186-DC79995E2E50}" type="doc">
      <dgm:prSet loTypeId="urn:microsoft.com/office/officeart/2005/8/layout/vList2" loCatId="list" qsTypeId="urn:microsoft.com/office/officeart/2005/8/quickstyle/simple2" qsCatId="simple" csTypeId="urn:microsoft.com/office/officeart/2005/8/colors/accent6_2" csCatId="accent6" phldr="1"/>
      <dgm:spPr/>
      <dgm:t>
        <a:bodyPr/>
        <a:lstStyle/>
        <a:p>
          <a:endParaRPr lang="en-US"/>
        </a:p>
      </dgm:t>
    </dgm:pt>
    <dgm:pt modelId="{61FAB172-C9D8-42D4-87C1-343859096CC8}">
      <dgm:prSet/>
      <dgm:spPr>
        <a:solidFill>
          <a:srgbClr val="1AB49C"/>
        </a:solidFill>
      </dgm:spPr>
      <dgm:t>
        <a:bodyPr/>
        <a:lstStyle/>
        <a:p>
          <a:pPr rtl="0"/>
          <a:r>
            <a:rPr lang="en-US" b="1" dirty="0" smtClean="0"/>
            <a:t>Team Members</a:t>
          </a:r>
          <a:endParaRPr lang="en-US" b="1" dirty="0"/>
        </a:p>
      </dgm:t>
    </dgm:pt>
    <dgm:pt modelId="{62B9B202-0309-4865-A2FC-31658D3734DA}" type="parTrans" cxnId="{552B9D95-CC95-4EA9-AD9F-2FFF50382472}">
      <dgm:prSet/>
      <dgm:spPr/>
      <dgm:t>
        <a:bodyPr/>
        <a:lstStyle/>
        <a:p>
          <a:endParaRPr lang="en-US"/>
        </a:p>
      </dgm:t>
    </dgm:pt>
    <dgm:pt modelId="{EC16BDC6-7856-4322-92ED-8559772979DC}" type="sibTrans" cxnId="{552B9D95-CC95-4EA9-AD9F-2FFF50382472}">
      <dgm:prSet/>
      <dgm:spPr/>
      <dgm:t>
        <a:bodyPr/>
        <a:lstStyle/>
        <a:p>
          <a:endParaRPr lang="en-US"/>
        </a:p>
      </dgm:t>
    </dgm:pt>
    <dgm:pt modelId="{16382C5E-E39E-47F2-82E0-31987DD4B4A6}" type="pres">
      <dgm:prSet presAssocID="{2EBF2BE1-29E1-46F2-9186-DC79995E2E50}" presName="linear" presStyleCnt="0">
        <dgm:presLayoutVars>
          <dgm:animLvl val="lvl"/>
          <dgm:resizeHandles val="exact"/>
        </dgm:presLayoutVars>
      </dgm:prSet>
      <dgm:spPr/>
      <dgm:t>
        <a:bodyPr/>
        <a:lstStyle/>
        <a:p>
          <a:endParaRPr lang="en-US"/>
        </a:p>
      </dgm:t>
    </dgm:pt>
    <dgm:pt modelId="{6124312C-CC84-40B2-9F82-6A8B7B712617}" type="pres">
      <dgm:prSet presAssocID="{61FAB172-C9D8-42D4-87C1-343859096CC8}" presName="parentText" presStyleLbl="node1" presStyleIdx="0" presStyleCnt="1">
        <dgm:presLayoutVars>
          <dgm:chMax val="0"/>
          <dgm:bulletEnabled val="1"/>
        </dgm:presLayoutVars>
      </dgm:prSet>
      <dgm:spPr/>
      <dgm:t>
        <a:bodyPr/>
        <a:lstStyle/>
        <a:p>
          <a:endParaRPr lang="en-US"/>
        </a:p>
      </dgm:t>
    </dgm:pt>
  </dgm:ptLst>
  <dgm:cxnLst>
    <dgm:cxn modelId="{F476E58B-C39D-4368-9CD4-3A5CDF6F0603}" type="presOf" srcId="{61FAB172-C9D8-42D4-87C1-343859096CC8}" destId="{6124312C-CC84-40B2-9F82-6A8B7B712617}" srcOrd="0" destOrd="0" presId="urn:microsoft.com/office/officeart/2005/8/layout/vList2"/>
    <dgm:cxn modelId="{552B9D95-CC95-4EA9-AD9F-2FFF50382472}" srcId="{2EBF2BE1-29E1-46F2-9186-DC79995E2E50}" destId="{61FAB172-C9D8-42D4-87C1-343859096CC8}" srcOrd="0" destOrd="0" parTransId="{62B9B202-0309-4865-A2FC-31658D3734DA}" sibTransId="{EC16BDC6-7856-4322-92ED-8559772979DC}"/>
    <dgm:cxn modelId="{F3BA87F4-2380-45E3-A18B-87389AE15658}" type="presOf" srcId="{2EBF2BE1-29E1-46F2-9186-DC79995E2E50}" destId="{16382C5E-E39E-47F2-82E0-31987DD4B4A6}" srcOrd="0" destOrd="0" presId="urn:microsoft.com/office/officeart/2005/8/layout/vList2"/>
    <dgm:cxn modelId="{C539E8C5-18AE-456B-AD90-F8B60B48F7CF}" type="presParOf" srcId="{16382C5E-E39E-47F2-82E0-31987DD4B4A6}" destId="{6124312C-CC84-40B2-9F82-6A8B7B712617}"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96168B-14B3-4F25-9ABF-74732BDEE1CF}" type="datetimeFigureOut">
              <a:rPr lang="en-US" smtClean="0"/>
              <a:pPr/>
              <a:t>4/7/2019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24BB0-E1F1-4F94-8657-27037C9BEB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224BB0-E1F1-4F94-8657-27037C9BEBC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224BB0-E1F1-4F94-8657-27037C9BEBC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224BB0-E1F1-4F94-8657-27037C9BEBC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224BB0-E1F1-4F94-8657-27037C9BEBC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224BB0-E1F1-4F94-8657-27037C9BEBC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224BB0-E1F1-4F94-8657-27037C9BEBC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224BB0-E1F1-4F94-8657-27037C9BEBC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224BB0-E1F1-4F94-8657-27037C9BEBC5}"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473F91B-6294-443A-B4E9-CBD2F357A3C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73F91B-6294-443A-B4E9-CBD2F357A3C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73F91B-6294-443A-B4E9-CBD2F357A3C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Shape 9">
            <a:extLst>
              <a:ext uri="{FF2B5EF4-FFF2-40B4-BE49-F238E27FC236}">
                <a16:creationId xmlns:a16="http://schemas.microsoft.com/office/drawing/2014/main" xmlns="" id="{9AE1E74B-28DA-4575-9FCD-5EA3699C4169}"/>
              </a:ext>
            </a:extLst>
          </p:cNvPr>
          <p:cNvSpPr txBox="1">
            <a:spLocks noGrp="1"/>
          </p:cNvSpPr>
          <p:nvPr>
            <p:ph type="ctrTitle"/>
          </p:nvPr>
        </p:nvSpPr>
        <p:spPr>
          <a:xfrm>
            <a:off x="3503382" y="2975067"/>
            <a:ext cx="5185236" cy="907867"/>
          </a:xfrm>
          <a:prstGeom prst="rect">
            <a:avLst/>
          </a:prstGeom>
        </p:spPr>
        <p:txBody>
          <a:bodyPr lIns="91425" tIns="91425" rIns="91425" bIns="91425" anchor="ctr" anchorCtr="0">
            <a:normAutofit/>
          </a:bodyPr>
          <a:lstStyle>
            <a:lvl1pPr lvl="0" algn="ctr">
              <a:spcBef>
                <a:spcPts val="0"/>
              </a:spcBef>
              <a:buSzPct val="100000"/>
              <a:defRPr sz="4400">
                <a:solidFill>
                  <a:schemeClr val="tx1"/>
                </a:solidFill>
              </a:defRPr>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a:endParaRPr dirty="0"/>
          </a:p>
        </p:txBody>
      </p:sp>
      <p:grpSp>
        <p:nvGrpSpPr>
          <p:cNvPr id="3" name="Group 5"/>
          <p:cNvGrpSpPr/>
          <p:nvPr userDrawn="1"/>
        </p:nvGrpSpPr>
        <p:grpSpPr>
          <a:xfrm>
            <a:off x="0" y="5439891"/>
            <a:ext cx="12192000" cy="1432622"/>
            <a:chOff x="0" y="5439891"/>
            <a:chExt cx="12192000" cy="1432622"/>
          </a:xfrm>
        </p:grpSpPr>
        <p:sp>
          <p:nvSpPr>
            <p:cNvPr id="2" name="Rectangle 1"/>
            <p:cNvSpPr/>
            <p:nvPr userDrawn="1"/>
          </p:nvSpPr>
          <p:spPr>
            <a:xfrm>
              <a:off x="0" y="5439891"/>
              <a:ext cx="12192000" cy="1331020"/>
            </a:xfrm>
            <a:prstGeom prst="rect">
              <a:avLst/>
            </a:prstGeom>
            <a:solidFill>
              <a:srgbClr val="1AB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0" y="6763656"/>
              <a:ext cx="12192000" cy="108857"/>
            </a:xfrm>
            <a:prstGeom prst="rect">
              <a:avLst/>
            </a:prstGeom>
            <a:solidFill>
              <a:srgbClr val="3F3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p:cNvSpPr/>
          <p:nvPr userDrawn="1"/>
        </p:nvSpPr>
        <p:spPr>
          <a:xfrm>
            <a:off x="0" y="0"/>
            <a:ext cx="12192000" cy="130629"/>
          </a:xfrm>
          <a:prstGeom prst="rect">
            <a:avLst/>
          </a:prstGeom>
          <a:solidFill>
            <a:srgbClr val="1AB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03318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big">
    <p:spTree>
      <p:nvGrpSpPr>
        <p:cNvPr id="1" name="Shape 135"/>
        <p:cNvGrpSpPr/>
        <p:nvPr/>
      </p:nvGrpSpPr>
      <p:grpSpPr>
        <a:xfrm>
          <a:off x="0" y="0"/>
          <a:ext cx="0" cy="0"/>
          <a:chOff x="0" y="0"/>
          <a:chExt cx="0" cy="0"/>
        </a:xfrm>
      </p:grpSpPr>
      <p:sp>
        <p:nvSpPr>
          <p:cNvPr id="42" name="Frame 41"/>
          <p:cNvSpPr/>
          <p:nvPr userDrawn="1"/>
        </p:nvSpPr>
        <p:spPr>
          <a:xfrm>
            <a:off x="0" y="0"/>
            <a:ext cx="12192000" cy="6858000"/>
          </a:xfrm>
          <a:prstGeom prst="frame">
            <a:avLst>
              <a:gd name="adj1" fmla="val 3697"/>
            </a:avLst>
          </a:prstGeom>
          <a:solidFill>
            <a:srgbClr val="1AB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1147519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73F91B-6294-443A-B4E9-CBD2F357A3C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73F91B-6294-443A-B4E9-CBD2F357A3C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73F91B-6294-443A-B4E9-CBD2F357A3C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473F91B-6294-443A-B4E9-CBD2F357A3C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8" name="Slide Number Placeholder 7"/>
          <p:cNvSpPr>
            <a:spLocks noGrp="1"/>
          </p:cNvSpPr>
          <p:nvPr>
            <p:ph type="sldNum" sz="quarter" idx="11"/>
          </p:nvPr>
        </p:nvSpPr>
        <p:spPr/>
        <p:txBody>
          <a:bodyPr/>
          <a:lstStyle/>
          <a:p>
            <a:fld id="{4473F91B-6294-443A-B4E9-CBD2F357A3C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473F91B-6294-443A-B4E9-CBD2F357A3C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322CB2-C0B0-4533-93F7-29C35AD9B5A9}" type="datetimeFigureOut">
              <a:rPr lang="en-US" smtClean="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4473F91B-6294-443A-B4E9-CBD2F357A3C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92322CB2-C0B0-4533-93F7-29C35AD9B5A9}" type="datetimeFigureOut">
              <a:rPr lang="en-US" smtClean="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473F91B-6294-443A-B4E9-CBD2F357A3C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2322CB2-C0B0-4533-93F7-29C35AD9B5A9}" type="datetimeFigureOut">
              <a:rPr lang="en-US" smtClean="0"/>
              <a:pPr/>
              <a:t>4/7/2019</a:t>
            </a:fld>
            <a:endParaRPr lang="en-US"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473F91B-6294-443A-B4E9-CBD2F357A3C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9" r:id="rId13"/>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249680" y="325120"/>
            <a:ext cx="9357360" cy="2225040"/>
          </a:xfrm>
          <a:prstGeom prst="rect">
            <a:avLst/>
          </a:prstGeom>
        </p:spPr>
        <p:txBody>
          <a:bodyPr vert="horz" lIns="91425" tIns="91425" rIns="91425" bIns="91425" rtlCol="0" anchor="ctr" anchorCtr="0">
            <a:noAutofit/>
          </a:bodyPr>
          <a:lstStyle>
            <a:lvl1pPr lvl="0" algn="ctr" defTabSz="914400" rtl="0" eaLnBrk="1" latinLnBrk="0" hangingPunct="1">
              <a:lnSpc>
                <a:spcPct val="90000"/>
              </a:lnSpc>
              <a:spcBef>
                <a:spcPts val="0"/>
              </a:spcBef>
              <a:buSzPct val="100000"/>
              <a:buNone/>
              <a:defRPr sz="4400" kern="1200">
                <a:solidFill>
                  <a:schemeClr val="tx1"/>
                </a:solidFill>
                <a:latin typeface="+mj-lt"/>
                <a:ea typeface="+mj-ea"/>
                <a:cs typeface="+mj-cs"/>
              </a:defRPr>
            </a:lvl1pPr>
            <a:lvl2pPr lvl="1" algn="ctr">
              <a:spcBef>
                <a:spcPts val="0"/>
              </a:spcBef>
              <a:buSzPct val="100000"/>
              <a:defRPr sz="6400"/>
            </a:lvl2pPr>
            <a:lvl3pPr lvl="2" algn="ctr">
              <a:spcBef>
                <a:spcPts val="0"/>
              </a:spcBef>
              <a:buSzPct val="100000"/>
              <a:defRPr sz="6400"/>
            </a:lvl3pPr>
            <a:lvl4pPr lvl="3" algn="ctr">
              <a:spcBef>
                <a:spcPts val="0"/>
              </a:spcBef>
              <a:buSzPct val="100000"/>
              <a:defRPr sz="6400"/>
            </a:lvl4pPr>
            <a:lvl5pPr lvl="4" algn="ctr">
              <a:spcBef>
                <a:spcPts val="0"/>
              </a:spcBef>
              <a:buSzPct val="100000"/>
              <a:defRPr sz="6400"/>
            </a:lvl5pPr>
            <a:lvl6pPr lvl="5" algn="ctr">
              <a:spcBef>
                <a:spcPts val="0"/>
              </a:spcBef>
              <a:buSzPct val="100000"/>
              <a:defRPr sz="6400"/>
            </a:lvl6pPr>
            <a:lvl7pPr lvl="6" algn="ctr">
              <a:spcBef>
                <a:spcPts val="0"/>
              </a:spcBef>
              <a:buSzPct val="100000"/>
              <a:defRPr sz="6400"/>
            </a:lvl7pPr>
            <a:lvl8pPr lvl="7" algn="ctr">
              <a:spcBef>
                <a:spcPts val="0"/>
              </a:spcBef>
              <a:buSzPct val="100000"/>
              <a:defRPr sz="6400"/>
            </a:lvl8pPr>
            <a:lvl9pPr lvl="8" algn="ctr">
              <a:spcBef>
                <a:spcPts val="0"/>
              </a:spcBef>
              <a:buSzPct val="100000"/>
              <a:defRPr sz="6400"/>
            </a:lvl9pPr>
          </a:lstStyle>
          <a:p>
            <a:r>
              <a:rPr lang="en" sz="5400" spc="-300" dirty="0" smtClean="0">
                <a:latin typeface="Roboto" panose="02000000000000000000" pitchFamily="2" charset="0"/>
                <a:ea typeface="Roboto" panose="02000000000000000000" pitchFamily="2" charset="0"/>
              </a:rPr>
              <a:t>Design and development of Traffic </a:t>
            </a:r>
            <a:r>
              <a:rPr lang="en" sz="5400" spc="-300" dirty="0" smtClean="0">
                <a:latin typeface="Roboto" panose="02000000000000000000" pitchFamily="2" charset="0"/>
                <a:ea typeface="Roboto" panose="02000000000000000000" pitchFamily="2" charset="0"/>
              </a:rPr>
              <a:t>and Accident Management</a:t>
            </a:r>
            <a:endParaRPr lang="en" sz="5400" spc="-300" dirty="0">
              <a:latin typeface="Roboto" panose="02000000000000000000" pitchFamily="2" charset="0"/>
              <a:ea typeface="Roboto" panose="02000000000000000000" pitchFamily="2" charset="0"/>
            </a:endParaRPr>
          </a:p>
        </p:txBody>
      </p:sp>
      <p:graphicFrame>
        <p:nvGraphicFramePr>
          <p:cNvPr id="9" name="Diagram 8"/>
          <p:cNvGraphicFramePr/>
          <p:nvPr/>
        </p:nvGraphicFramePr>
        <p:xfrm>
          <a:off x="319206" y="2895752"/>
          <a:ext cx="2825087" cy="400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421716" y="3446060"/>
            <a:ext cx="2839644" cy="1477328"/>
          </a:xfrm>
          <a:prstGeom prst="rect">
            <a:avLst/>
          </a:prstGeom>
          <a:noFill/>
        </p:spPr>
        <p:txBody>
          <a:bodyPr wrap="square" rtlCol="0">
            <a:spAutoFit/>
          </a:bodyPr>
          <a:lstStyle/>
          <a:p>
            <a:r>
              <a:rPr lang="en-US" dirty="0" smtClean="0"/>
              <a:t>1.Sourabh </a:t>
            </a:r>
            <a:r>
              <a:rPr lang="en-US" dirty="0" err="1" smtClean="0"/>
              <a:t>Gond</a:t>
            </a:r>
            <a:endParaRPr lang="en-US" dirty="0" smtClean="0"/>
          </a:p>
          <a:p>
            <a:r>
              <a:rPr lang="en-US" dirty="0" smtClean="0"/>
              <a:t>2.Ranjan </a:t>
            </a:r>
            <a:r>
              <a:rPr lang="en-US" dirty="0" err="1" smtClean="0"/>
              <a:t>Modi</a:t>
            </a:r>
            <a:endParaRPr lang="en-US" dirty="0" smtClean="0"/>
          </a:p>
          <a:p>
            <a:r>
              <a:rPr lang="en-US" dirty="0" smtClean="0"/>
              <a:t>3.Monu </a:t>
            </a:r>
            <a:r>
              <a:rPr lang="en-US" dirty="0" err="1" smtClean="0"/>
              <a:t>Vishwakarma</a:t>
            </a:r>
            <a:endParaRPr lang="en-US" dirty="0" smtClean="0"/>
          </a:p>
          <a:p>
            <a:r>
              <a:rPr lang="en-US" dirty="0" smtClean="0"/>
              <a:t>4.Sachin Kushwaha</a:t>
            </a:r>
          </a:p>
          <a:p>
            <a:r>
              <a:rPr lang="en-US" dirty="0" smtClean="0"/>
              <a:t>5.Sonali </a:t>
            </a:r>
            <a:endParaRPr lang="en-US" dirty="0"/>
          </a:p>
        </p:txBody>
      </p:sp>
      <p:grpSp>
        <p:nvGrpSpPr>
          <p:cNvPr id="12" name="Group 11"/>
          <p:cNvGrpSpPr/>
          <p:nvPr/>
        </p:nvGrpSpPr>
        <p:grpSpPr>
          <a:xfrm>
            <a:off x="8215346" y="2844628"/>
            <a:ext cx="3400567" cy="764598"/>
            <a:chOff x="-575480" y="5250"/>
            <a:chExt cx="3400567" cy="764598"/>
          </a:xfrm>
        </p:grpSpPr>
        <p:sp>
          <p:nvSpPr>
            <p:cNvPr id="15" name="Rounded Rectangle 14"/>
            <p:cNvSpPr/>
            <p:nvPr/>
          </p:nvSpPr>
          <p:spPr>
            <a:xfrm>
              <a:off x="-575480" y="5250"/>
              <a:ext cx="3400567" cy="764598"/>
            </a:xfrm>
            <a:prstGeom prst="roundRect">
              <a:avLst/>
            </a:prstGeom>
            <a:solidFill>
              <a:srgbClr val="1AB49C"/>
            </a:solidFill>
          </p:spPr>
          <p:style>
            <a:lnRef idx="3">
              <a:schemeClr val="lt1">
                <a:hueOff val="0"/>
                <a:satOff val="0"/>
                <a:lumOff val="0"/>
                <a:alphaOff val="0"/>
              </a:schemeClr>
            </a:lnRef>
            <a:fillRef idx="1">
              <a:scrgbClr r="0" g="0" b="0"/>
            </a:fillRef>
            <a:effectRef idx="1">
              <a:schemeClr val="accent6">
                <a:hueOff val="0"/>
                <a:satOff val="0"/>
                <a:lumOff val="0"/>
                <a:alphaOff val="0"/>
              </a:schemeClr>
            </a:effectRef>
            <a:fontRef idx="minor">
              <a:schemeClr val="lt1"/>
            </a:fontRef>
          </p:style>
        </p:sp>
        <p:sp>
          <p:nvSpPr>
            <p:cNvPr id="16" name="Rounded Rectangle 4"/>
            <p:cNvSpPr/>
            <p:nvPr/>
          </p:nvSpPr>
          <p:spPr>
            <a:xfrm>
              <a:off x="-439003" y="24269"/>
              <a:ext cx="3245071" cy="690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Project Guide</a:t>
              </a:r>
              <a:endParaRPr lang="en-US" sz="1800" b="1" kern="1200" dirty="0"/>
            </a:p>
          </p:txBody>
        </p:sp>
      </p:grpSp>
      <p:sp>
        <p:nvSpPr>
          <p:cNvPr id="17" name="TextBox 16"/>
          <p:cNvSpPr txBox="1"/>
          <p:nvPr/>
        </p:nvSpPr>
        <p:spPr>
          <a:xfrm>
            <a:off x="8238395" y="3774516"/>
            <a:ext cx="3445605" cy="646331"/>
          </a:xfrm>
          <a:prstGeom prst="rect">
            <a:avLst/>
          </a:prstGeom>
          <a:noFill/>
        </p:spPr>
        <p:txBody>
          <a:bodyPr wrap="square" rtlCol="0">
            <a:spAutoFit/>
          </a:bodyPr>
          <a:lstStyle/>
          <a:p>
            <a:r>
              <a:rPr lang="en-US" dirty="0" smtClean="0"/>
              <a:t>Dr</a:t>
            </a:r>
            <a:r>
              <a:rPr lang="en-US" dirty="0" smtClean="0"/>
              <a:t>. </a:t>
            </a:r>
            <a:r>
              <a:rPr lang="en-US" dirty="0" smtClean="0"/>
              <a:t>Rajeev </a:t>
            </a:r>
            <a:r>
              <a:rPr lang="en-US" dirty="0" smtClean="0"/>
              <a:t> Kumar Gupta</a:t>
            </a:r>
            <a:endParaRPr lang="en-US" dirty="0" smtClean="0"/>
          </a:p>
          <a:p>
            <a:r>
              <a:rPr lang="en-US" dirty="0" smtClean="0"/>
              <a:t>CSE </a:t>
            </a:r>
            <a:r>
              <a:rPr lang="en-US" dirty="0" smtClean="0"/>
              <a:t>Department</a:t>
            </a:r>
          </a:p>
        </p:txBody>
      </p:sp>
    </p:spTree>
    <p:extLst>
      <p:ext uri="{BB962C8B-B14F-4D97-AF65-F5344CB8AC3E}">
        <p14:creationId xmlns:p14="http://schemas.microsoft.com/office/powerpoint/2010/main" xmlns="" val="19927682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4075" y="545766"/>
            <a:ext cx="5185236" cy="907867"/>
          </a:xfrm>
        </p:spPr>
        <p:txBody>
          <a:bodyPr/>
          <a:lstStyle/>
          <a:p>
            <a:r>
              <a:rPr lang="en-US" dirty="0" smtClean="0"/>
              <a:t>Problem Statement</a:t>
            </a:r>
            <a:endParaRPr lang="en-US" dirty="0"/>
          </a:p>
        </p:txBody>
      </p:sp>
      <p:sp>
        <p:nvSpPr>
          <p:cNvPr id="3" name="TextBox 2"/>
          <p:cNvSpPr txBox="1"/>
          <p:nvPr/>
        </p:nvSpPr>
        <p:spPr>
          <a:xfrm>
            <a:off x="1064526" y="2006222"/>
            <a:ext cx="10085696" cy="2308324"/>
          </a:xfrm>
          <a:prstGeom prst="rect">
            <a:avLst/>
          </a:prstGeom>
          <a:noFill/>
        </p:spPr>
        <p:txBody>
          <a:bodyPr wrap="square" rtlCol="0">
            <a:spAutoFit/>
          </a:bodyPr>
          <a:lstStyle/>
          <a:p>
            <a:pPr>
              <a:buFont typeface="Arial" pitchFamily="34" charset="0"/>
              <a:buChar char="•"/>
            </a:pPr>
            <a:r>
              <a:rPr lang="en-US" dirty="0" smtClean="0"/>
              <a:t>In India more than 37 million people are using </a:t>
            </a:r>
            <a:r>
              <a:rPr lang="en-US" dirty="0" smtClean="0"/>
              <a:t>motorcycles</a:t>
            </a:r>
            <a:r>
              <a:rPr lang="en-US" dirty="0" smtClean="0"/>
              <a:t>. Since usage is high, accident percentage of two wheelers are also high compared to four wheelers. The impacts of these accidents are more dangerous when the driver involves in a high speed accident without wearing helmet. </a:t>
            </a:r>
          </a:p>
          <a:p>
            <a:pPr>
              <a:buFont typeface="Arial" pitchFamily="34" charset="0"/>
              <a:buChar char="•"/>
            </a:pPr>
            <a:r>
              <a:rPr lang="en-US" dirty="0" smtClean="0"/>
              <a:t>Government has made it a punishable offense to ride a bike without helmet and have adopted manual strategies to catch the violators. But, sometimes bikers without </a:t>
            </a:r>
            <a:r>
              <a:rPr lang="en-US" dirty="0" smtClean="0"/>
              <a:t>helmet could not </a:t>
            </a:r>
            <a:r>
              <a:rPr lang="en-US" dirty="0" smtClean="0"/>
              <a:t>caught by </a:t>
            </a:r>
            <a:r>
              <a:rPr lang="en-US" dirty="0" smtClean="0"/>
              <a:t>traffic police</a:t>
            </a:r>
            <a:r>
              <a:rPr lang="en-US" dirty="0" smtClean="0"/>
              <a:t>.</a:t>
            </a:r>
            <a:endParaRPr lang="en-US"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14005"/>
            <a:ext cx="12192000" cy="907867"/>
          </a:xfrm>
        </p:spPr>
        <p:txBody>
          <a:bodyPr/>
          <a:lstStyle/>
          <a:p>
            <a:r>
              <a:rPr lang="en-US" dirty="0" smtClean="0"/>
              <a:t>About Project</a:t>
            </a:r>
            <a:endParaRPr lang="en-US" dirty="0"/>
          </a:p>
        </p:txBody>
      </p:sp>
      <p:sp>
        <p:nvSpPr>
          <p:cNvPr id="3" name="TextBox 2"/>
          <p:cNvSpPr txBox="1"/>
          <p:nvPr/>
        </p:nvSpPr>
        <p:spPr>
          <a:xfrm>
            <a:off x="1200397" y="1371600"/>
            <a:ext cx="10072048" cy="3139321"/>
          </a:xfrm>
          <a:prstGeom prst="rect">
            <a:avLst/>
          </a:prstGeom>
          <a:noFill/>
        </p:spPr>
        <p:txBody>
          <a:bodyPr wrap="square" rtlCol="0">
            <a:spAutoFit/>
          </a:bodyPr>
          <a:lstStyle/>
          <a:p>
            <a:endParaRPr lang="en-IN" dirty="0" smtClean="0"/>
          </a:p>
          <a:p>
            <a:pPr>
              <a:buFont typeface="Arial" pitchFamily="34" charset="0"/>
              <a:buChar char="•"/>
            </a:pPr>
            <a:r>
              <a:rPr lang="en-IN" dirty="0" smtClean="0"/>
              <a:t>In the perception to make a traffic and accident system acute, we provide desktop application which can reduces the efforts of traffic police and provide moreover functionality to them for catch the bikers easily who don’t  wear helmets.</a:t>
            </a:r>
            <a:endParaRPr lang="en-US" dirty="0" smtClean="0"/>
          </a:p>
          <a:p>
            <a:endParaRPr lang="en-US" dirty="0" smtClean="0"/>
          </a:p>
          <a:p>
            <a:pPr>
              <a:buFont typeface="Arial" pitchFamily="34" charset="0"/>
              <a:buChar char="•"/>
            </a:pPr>
            <a:r>
              <a:rPr lang="en-US" dirty="0" smtClean="0"/>
              <a:t>Desktop application will automatically extract the images of bikers who don’t wear helmets and it will save these images for further procedure. Images will be extract from the surveillance video on public road .</a:t>
            </a:r>
          </a:p>
          <a:p>
            <a:endParaRPr lang="en-IN" dirty="0" smtClean="0"/>
          </a:p>
          <a:p>
            <a:pPr>
              <a:buFont typeface="Arial" pitchFamily="34" charset="0"/>
              <a:buChar char="•"/>
            </a:pPr>
            <a:r>
              <a:rPr lang="en-IN" dirty="0" smtClean="0"/>
              <a:t>Desktop application will provide features like visualization of  data related to occurrence of vehicles on different attributes. </a:t>
            </a:r>
            <a:endParaRPr lang="en-US" dirty="0" smtClean="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0677" y="668596"/>
            <a:ext cx="5185236" cy="907867"/>
          </a:xfrm>
        </p:spPr>
        <p:txBody>
          <a:bodyPr/>
          <a:lstStyle/>
          <a:p>
            <a:r>
              <a:rPr lang="en-US" dirty="0" smtClean="0"/>
              <a:t>Tools &amp; Technologies</a:t>
            </a:r>
            <a:endParaRPr lang="en-US" dirty="0"/>
          </a:p>
        </p:txBody>
      </p:sp>
      <p:sp>
        <p:nvSpPr>
          <p:cNvPr id="3" name="TextBox 2"/>
          <p:cNvSpPr txBox="1"/>
          <p:nvPr/>
        </p:nvSpPr>
        <p:spPr>
          <a:xfrm>
            <a:off x="1419367" y="1828799"/>
            <a:ext cx="5500571" cy="2015936"/>
          </a:xfrm>
          <a:prstGeom prst="rect">
            <a:avLst/>
          </a:prstGeom>
          <a:noFill/>
        </p:spPr>
        <p:txBody>
          <a:bodyPr wrap="square" rtlCol="0">
            <a:spAutoFit/>
          </a:bodyPr>
          <a:lstStyle/>
          <a:p>
            <a:pPr>
              <a:buFont typeface="Arial" pitchFamily="34" charset="0"/>
              <a:buChar char="•"/>
            </a:pPr>
            <a:r>
              <a:rPr lang="en-US" sz="2500" dirty="0" smtClean="0"/>
              <a:t>Development Tools &amp; Technologies</a:t>
            </a:r>
          </a:p>
          <a:p>
            <a:endParaRPr lang="en-US" sz="2500" dirty="0" smtClean="0"/>
          </a:p>
          <a:p>
            <a:pPr>
              <a:buFont typeface="Wingdings" pitchFamily="2" charset="2"/>
              <a:buChar char="Ø"/>
            </a:pPr>
            <a:r>
              <a:rPr lang="en-US" sz="2500" dirty="0" smtClean="0"/>
              <a:t> Anaconda Distribution</a:t>
            </a:r>
          </a:p>
          <a:p>
            <a:pPr>
              <a:buFont typeface="Wingdings" pitchFamily="2" charset="2"/>
              <a:buChar char="Ø"/>
            </a:pPr>
            <a:r>
              <a:rPr lang="en-US" sz="2500" dirty="0" smtClean="0"/>
              <a:t> Python 3</a:t>
            </a:r>
          </a:p>
          <a:p>
            <a:pPr>
              <a:buFont typeface="Wingdings" pitchFamily="2" charset="2"/>
              <a:buChar char="Ø"/>
            </a:pPr>
            <a:r>
              <a:rPr lang="en-US" sz="2500" dirty="0" smtClean="0"/>
              <a:t> </a:t>
            </a:r>
            <a:r>
              <a:rPr lang="en-US" sz="2500" dirty="0" err="1" smtClean="0"/>
              <a:t>Mysql</a:t>
            </a:r>
            <a:endParaRPr lang="en-US" sz="2500" dirty="0" smtClean="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7722" y="532118"/>
            <a:ext cx="5185236" cy="907867"/>
          </a:xfrm>
        </p:spPr>
        <p:txBody>
          <a:bodyPr/>
          <a:lstStyle/>
          <a:p>
            <a:r>
              <a:rPr lang="en-US" dirty="0" smtClean="0"/>
              <a:t>Requirements</a:t>
            </a:r>
            <a:endParaRPr lang="en-US" dirty="0"/>
          </a:p>
        </p:txBody>
      </p:sp>
      <p:sp>
        <p:nvSpPr>
          <p:cNvPr id="3" name="TextBox 2"/>
          <p:cNvSpPr txBox="1"/>
          <p:nvPr/>
        </p:nvSpPr>
        <p:spPr>
          <a:xfrm>
            <a:off x="1187354" y="1760561"/>
            <a:ext cx="10345004" cy="3200876"/>
          </a:xfrm>
          <a:prstGeom prst="rect">
            <a:avLst/>
          </a:prstGeom>
          <a:noFill/>
        </p:spPr>
        <p:txBody>
          <a:bodyPr wrap="square" rtlCol="0">
            <a:spAutoFit/>
          </a:bodyPr>
          <a:lstStyle/>
          <a:p>
            <a:pPr>
              <a:buFont typeface="Arial" pitchFamily="34" charset="0"/>
              <a:buChar char="•"/>
            </a:pPr>
            <a:r>
              <a:rPr lang="en-US" sz="2500" dirty="0" smtClean="0"/>
              <a:t>Functional Requirement</a:t>
            </a:r>
          </a:p>
          <a:p>
            <a:endParaRPr lang="en-US" sz="2500" dirty="0" smtClean="0"/>
          </a:p>
          <a:p>
            <a:pPr>
              <a:buFont typeface="Wingdings" pitchFamily="2" charset="2"/>
              <a:buChar char="Ø"/>
            </a:pPr>
            <a:r>
              <a:rPr lang="en-US" sz="2000" dirty="0" smtClean="0"/>
              <a:t> </a:t>
            </a:r>
            <a:r>
              <a:rPr lang="en-US" sz="2000" b="1" dirty="0" smtClean="0"/>
              <a:t>Login: </a:t>
            </a:r>
            <a:r>
              <a:rPr lang="en-US" sz="2000" dirty="0" smtClean="0"/>
              <a:t>  </a:t>
            </a:r>
            <a:r>
              <a:rPr lang="en-US" dirty="0" smtClean="0"/>
              <a:t>The Login </a:t>
            </a:r>
            <a:r>
              <a:rPr lang="en-US" dirty="0" smtClean="0"/>
              <a:t>function except the input of username and password ,if both are valid then user will automatically navigate to the home page.</a:t>
            </a:r>
            <a:endParaRPr lang="en-US" dirty="0" smtClean="0"/>
          </a:p>
          <a:p>
            <a:pPr>
              <a:buFont typeface="Wingdings" pitchFamily="2" charset="2"/>
              <a:buChar char="Ø"/>
            </a:pPr>
            <a:r>
              <a:rPr lang="en-US" sz="2000" b="1" dirty="0" smtClean="0"/>
              <a:t>Update user </a:t>
            </a:r>
            <a:r>
              <a:rPr lang="en-US" sz="2000" b="1" dirty="0" smtClean="0"/>
              <a:t>information</a:t>
            </a:r>
            <a:r>
              <a:rPr lang="en-US" b="1" dirty="0" smtClean="0"/>
              <a:t>: </a:t>
            </a:r>
            <a:r>
              <a:rPr lang="en-US" dirty="0" smtClean="0"/>
              <a:t>The update user function update the username and password  whenever user wants.</a:t>
            </a:r>
          </a:p>
          <a:p>
            <a:pPr>
              <a:buFont typeface="Wingdings" pitchFamily="2" charset="2"/>
              <a:buChar char="Ø"/>
            </a:pPr>
            <a:r>
              <a:rPr lang="en-US" sz="2000" b="1" dirty="0" smtClean="0"/>
              <a:t>Display data: </a:t>
            </a:r>
            <a:r>
              <a:rPr lang="en-US" dirty="0" smtClean="0"/>
              <a:t>The Display data function display data in the table. Output  is based on attributes like frequency of  total vehicles, bikes without helmet, bikes with helmet.</a:t>
            </a:r>
          </a:p>
          <a:p>
            <a:pPr>
              <a:buFont typeface="Wingdings" pitchFamily="2" charset="2"/>
              <a:buChar char="Ø"/>
            </a:pPr>
            <a:r>
              <a:rPr lang="en-US" sz="2000" b="1" dirty="0" smtClean="0"/>
              <a:t>Graph </a:t>
            </a:r>
            <a:r>
              <a:rPr lang="en-US" sz="2000" b="1" dirty="0" smtClean="0"/>
              <a:t>plot: </a:t>
            </a:r>
            <a:r>
              <a:rPr lang="en-US" dirty="0" smtClean="0"/>
              <a:t>The graph plot function plot the </a:t>
            </a:r>
            <a:r>
              <a:rPr lang="en-US" dirty="0" smtClean="0"/>
              <a:t>graph between the given time slot by user. It plots the </a:t>
            </a:r>
            <a:r>
              <a:rPr lang="en-US" dirty="0" smtClean="0"/>
              <a:t>count plot</a:t>
            </a:r>
            <a:r>
              <a:rPr lang="en-US" dirty="0" smtClean="0"/>
              <a:t>  graph of table data.</a:t>
            </a:r>
            <a:endParaRPr lang="en-US" dirty="0" smtClean="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0552" y="504823"/>
            <a:ext cx="5185236" cy="907867"/>
          </a:xfrm>
        </p:spPr>
        <p:txBody>
          <a:bodyPr/>
          <a:lstStyle/>
          <a:p>
            <a:r>
              <a:rPr lang="en-US" dirty="0" smtClean="0"/>
              <a:t>Requirements</a:t>
            </a:r>
            <a:endParaRPr lang="en-US" dirty="0"/>
          </a:p>
        </p:txBody>
      </p:sp>
      <p:sp>
        <p:nvSpPr>
          <p:cNvPr id="3" name="TextBox 2"/>
          <p:cNvSpPr txBox="1"/>
          <p:nvPr/>
        </p:nvSpPr>
        <p:spPr>
          <a:xfrm>
            <a:off x="1187354" y="1760561"/>
            <a:ext cx="10345004" cy="3016210"/>
          </a:xfrm>
          <a:prstGeom prst="rect">
            <a:avLst/>
          </a:prstGeom>
          <a:noFill/>
        </p:spPr>
        <p:txBody>
          <a:bodyPr wrap="square" rtlCol="0">
            <a:spAutoFit/>
          </a:bodyPr>
          <a:lstStyle/>
          <a:p>
            <a:pPr>
              <a:buFont typeface="Arial" pitchFamily="34" charset="0"/>
              <a:buChar char="•"/>
            </a:pPr>
            <a:r>
              <a:rPr lang="en-US" sz="2500" dirty="0" smtClean="0"/>
              <a:t>Non Functional Requirement</a:t>
            </a:r>
          </a:p>
          <a:p>
            <a:endParaRPr lang="en-US" sz="2500" dirty="0" smtClean="0"/>
          </a:p>
          <a:p>
            <a:pPr>
              <a:buFont typeface="Wingdings" pitchFamily="2" charset="2"/>
              <a:buChar char="Ø"/>
            </a:pPr>
            <a:r>
              <a:rPr lang="en-US" sz="2000" dirty="0" smtClean="0"/>
              <a:t> </a:t>
            </a:r>
            <a:r>
              <a:rPr lang="en-US" sz="2000" b="1" dirty="0" smtClean="0"/>
              <a:t>Database: </a:t>
            </a:r>
            <a:r>
              <a:rPr lang="en-US" sz="2000" dirty="0" smtClean="0"/>
              <a:t>A data base management system that is </a:t>
            </a:r>
            <a:r>
              <a:rPr lang="en-US" sz="2000" dirty="0" smtClean="0"/>
              <a:t>available in </a:t>
            </a:r>
            <a:r>
              <a:rPr lang="en-US" sz="2000" dirty="0" smtClean="0"/>
              <a:t>the public </a:t>
            </a:r>
            <a:r>
              <a:rPr lang="en-US" sz="2000" dirty="0" smtClean="0"/>
              <a:t>domain should be used. </a:t>
            </a:r>
            <a:endParaRPr lang="en-US" sz="2000" dirty="0" smtClean="0"/>
          </a:p>
          <a:p>
            <a:pPr>
              <a:buFont typeface="Wingdings" pitchFamily="2" charset="2"/>
              <a:buChar char="Ø"/>
            </a:pPr>
            <a:r>
              <a:rPr lang="en-US" sz="2000" b="1" dirty="0" smtClean="0"/>
              <a:t>Platform: </a:t>
            </a:r>
            <a:r>
              <a:rPr lang="en-US" sz="2000" dirty="0" smtClean="0"/>
              <a:t>Both Windows and UNIX versions of the software need to be developed.</a:t>
            </a:r>
          </a:p>
          <a:p>
            <a:pPr>
              <a:buFont typeface="Wingdings" pitchFamily="2" charset="2"/>
              <a:buChar char="Ø"/>
            </a:pPr>
            <a:r>
              <a:rPr lang="en-US" sz="2000" b="1" dirty="0" smtClean="0"/>
              <a:t>Safety and Security: </a:t>
            </a:r>
            <a:r>
              <a:rPr lang="en-US" sz="2000" dirty="0" smtClean="0"/>
              <a:t>No loss or minimum loss, Privacy and Security of data is major concerned which can be achieved by regular backup of database and by applying concept of OOPs (such as Encapsulation, Abstraction and Inheritance).</a:t>
            </a:r>
          </a:p>
          <a:p>
            <a:pPr>
              <a:buFont typeface="Wingdings" pitchFamily="2" charset="2"/>
              <a:buChar char="Ø"/>
            </a:pPr>
            <a:endParaRPr lang="en-US" sz="2000" dirty="0" smtClean="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12191999" cy="90786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0" i="0" u="none" strike="noStrike" kern="1200" cap="none" spc="0" normalizeH="0" baseline="0" noProof="0" dirty="0" smtClean="0">
                <a:ln>
                  <a:noFill/>
                </a:ln>
                <a:solidFill>
                  <a:schemeClr val="tx1"/>
                </a:solidFill>
                <a:effectLst/>
                <a:uLnTx/>
                <a:uFillTx/>
                <a:latin typeface="+mj-lt"/>
                <a:ea typeface="+mj-ea"/>
                <a:cs typeface="+mj-cs"/>
              </a:rPr>
              <a:t>Use</a:t>
            </a:r>
            <a:r>
              <a:rPr kumimoji="0" lang="en-US" sz="4600" b="0" i="0" u="none" strike="noStrike" kern="1200" cap="none" spc="0" normalizeH="0" noProof="0" dirty="0" smtClean="0">
                <a:ln>
                  <a:noFill/>
                </a:ln>
                <a:solidFill>
                  <a:schemeClr val="tx1"/>
                </a:solidFill>
                <a:effectLst/>
                <a:uLnTx/>
                <a:uFillTx/>
                <a:latin typeface="+mj-lt"/>
                <a:ea typeface="+mj-ea"/>
                <a:cs typeface="+mj-cs"/>
              </a:rPr>
              <a:t> Case Diagram</a:t>
            </a:r>
            <a:endParaRPr kumimoji="0" lang="en-US" sz="46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descr="usecase.jpg"/>
          <p:cNvPicPr>
            <a:picLocks noChangeAspect="1"/>
          </p:cNvPicPr>
          <p:nvPr/>
        </p:nvPicPr>
        <p:blipFill>
          <a:blip r:embed="rId3"/>
          <a:stretch>
            <a:fillRect/>
          </a:stretch>
        </p:blipFill>
        <p:spPr>
          <a:xfrm>
            <a:off x="2593074" y="1071132"/>
            <a:ext cx="6936274" cy="5486400"/>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9">
            <a:extLst>
              <a:ext uri="{FF2B5EF4-FFF2-40B4-BE49-F238E27FC236}">
                <a16:creationId xmlns:a16="http://schemas.microsoft.com/office/drawing/2014/main" xmlns="" id="{2E1D2BAA-EC0A-4CC7-ABD6-5538F5A35D71}"/>
              </a:ext>
            </a:extLst>
          </p:cNvPr>
          <p:cNvSpPr txBox="1">
            <a:spLocks/>
          </p:cNvSpPr>
          <p:nvPr/>
        </p:nvSpPr>
        <p:spPr>
          <a:xfrm>
            <a:off x="3929769" y="2893325"/>
            <a:ext cx="4177218" cy="11919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7200" b="1" dirty="0" smtClean="0">
                <a:solidFill>
                  <a:srgbClr val="1AB49C"/>
                </a:solidFill>
                <a:latin typeface="Roboto Medium" panose="02000000000000000000" pitchFamily="2" charset="0"/>
                <a:ea typeface="Roboto Medium" panose="02000000000000000000" pitchFamily="2" charset="0"/>
              </a:rPr>
              <a:t>THANK YOU</a:t>
            </a:r>
            <a:endParaRPr lang="en" sz="7200" b="1" dirty="0">
              <a:solidFill>
                <a:srgbClr val="1AB49C"/>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xmlns="" val="291700253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2259</TotalTime>
  <Words>427</Words>
  <Application>Microsoft Office PowerPoint</Application>
  <PresentationFormat>Custom</PresentationFormat>
  <Paragraphs>49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Technic</vt:lpstr>
      <vt:lpstr>Slide 1</vt:lpstr>
      <vt:lpstr>Problem Statement</vt:lpstr>
      <vt:lpstr>About Project</vt:lpstr>
      <vt:lpstr>Tools &amp; Technologies</vt:lpstr>
      <vt:lpstr>Requirements</vt:lpstr>
      <vt:lpstr>Requirements</vt:lpstr>
      <vt:lpstr>Slide 7</vt:lpstr>
      <vt:lpstr>Slide 8</vt:lpstr>
    </vt:vector>
  </TitlesOfParts>
  <Company>Slidehood.com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Slidehood.com</dc:creator>
  <cp:lastModifiedBy>hp</cp:lastModifiedBy>
  <cp:revision>257</cp:revision>
  <dcterms:created xsi:type="dcterms:W3CDTF">2017-08-02T20:41:11Z</dcterms:created>
  <dcterms:modified xsi:type="dcterms:W3CDTF">2019-04-07T17:28:33Z</dcterms:modified>
</cp:coreProperties>
</file>