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67" r:id="rId4"/>
    <p:sldId id="268" r:id="rId5"/>
    <p:sldId id="269" r:id="rId6"/>
    <p:sldId id="259" r:id="rId7"/>
    <p:sldId id="271" r:id="rId8"/>
    <p:sldId id="261" r:id="rId9"/>
    <p:sldId id="262" r:id="rId10"/>
    <p:sldId id="263" r:id="rId11"/>
    <p:sldId id="264" r:id="rId12"/>
    <p:sldId id="265" r:id="rId13"/>
    <p:sldId id="270" r:id="rId14"/>
    <p:sldId id="273" r:id="rId15"/>
    <p:sldId id="274" r:id="rId16"/>
    <p:sldId id="275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1400" dirty="0"/>
              <a:t>Povećanje hidratacije kože [%]</a:t>
            </a:r>
          </a:p>
        </c:rich>
      </c:tx>
      <c:layout>
        <c:manualLayout>
          <c:xMode val="edge"/>
          <c:yMode val="edge"/>
          <c:x val="2.214263795043428E-2"/>
          <c:y val="1.45772594752186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1517283743787342E-2"/>
          <c:y val="0.17924412803032236"/>
          <c:w val="0.70941236794143403"/>
          <c:h val="0.70369147945963706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Arkusz1!$A$3</c:f>
              <c:strCache>
                <c:ptCount val="1"/>
                <c:pt idx="0">
                  <c:v>wynik max.</c:v>
                </c:pt>
              </c:strCache>
            </c:strRef>
          </c:tx>
          <c:spPr>
            <a:gradFill>
              <a:gsLst>
                <a:gs pos="100000">
                  <a:schemeClr val="accent1">
                    <a:shade val="76000"/>
                    <a:alpha val="0"/>
                  </a:schemeClr>
                </a:gs>
                <a:gs pos="50000">
                  <a:schemeClr val="accent1">
                    <a:shade val="76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6666666666666684E-2"/>
                  <c:y val="-2.77777777777778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DC91-478D-9DA2-A8A879101740}"/>
                </c:ext>
              </c:extLst>
            </c:dLbl>
            <c:dLbl>
              <c:idx val="1"/>
              <c:layout>
                <c:manualLayout>
                  <c:x val="1.3888931195012635E-2"/>
                  <c:y val="-6.40752014624370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C91-478D-9DA2-A8A8791017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Arkusz1!$B$1:$C$2</c:f>
              <c:strCache>
                <c:ptCount val="2"/>
                <c:pt idx="0">
                  <c:v>T0</c:v>
                </c:pt>
                <c:pt idx="1">
                  <c:v>Tk 4 tygodnie</c:v>
                </c:pt>
              </c:strCache>
            </c:strRef>
          </c:cat>
          <c:val>
            <c:numRef>
              <c:f>Arkusz1!$B$3:$C$3</c:f>
              <c:numCache>
                <c:formatCode>General</c:formatCode>
                <c:ptCount val="2"/>
                <c:pt idx="0">
                  <c:v>0</c:v>
                </c:pt>
                <c:pt idx="1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91-478D-9DA2-A8A879101740}"/>
            </c:ext>
          </c:extLst>
        </c:ser>
        <c:ser>
          <c:idx val="1"/>
          <c:order val="1"/>
          <c:tx>
            <c:strRef>
              <c:f>Arkusz1!$A$4</c:f>
              <c:strCache>
                <c:ptCount val="1"/>
                <c:pt idx="0">
                  <c:v>wynik średni</c:v>
                </c:pt>
              </c:strCache>
            </c:strRef>
          </c:tx>
          <c:spPr>
            <a:gradFill>
              <a:gsLst>
                <a:gs pos="100000">
                  <a:schemeClr val="accent1">
                    <a:tint val="77000"/>
                    <a:alpha val="0"/>
                  </a:schemeClr>
                </a:gs>
                <a:gs pos="50000">
                  <a:schemeClr val="accent1">
                    <a:tint val="77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5000000000000001E-2"/>
                  <c:y val="-2.77777777777778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C91-478D-9DA2-A8A879101740}"/>
                </c:ext>
              </c:extLst>
            </c:dLbl>
            <c:dLbl>
              <c:idx val="1"/>
              <c:layout>
                <c:manualLayout>
                  <c:x val="3.6111111111111142E-2"/>
                  <c:y val="-2.77777777777778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DC91-478D-9DA2-A8A8791017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Arkusz1!$B$1:$C$2</c:f>
              <c:strCache>
                <c:ptCount val="2"/>
                <c:pt idx="0">
                  <c:v>T0</c:v>
                </c:pt>
                <c:pt idx="1">
                  <c:v>Tk 4 tygodnie</c:v>
                </c:pt>
              </c:strCache>
            </c:strRef>
          </c:cat>
          <c:val>
            <c:numRef>
              <c:f>Arkusz1!$B$4:$C$4</c:f>
              <c:numCache>
                <c:formatCode>General</c:formatCode>
                <c:ptCount val="2"/>
                <c:pt idx="0">
                  <c:v>0</c:v>
                </c:pt>
                <c:pt idx="1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C91-478D-9DA2-A8A8791017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-425728192"/>
        <c:axId val="-425734176"/>
        <c:axId val="0"/>
      </c:bar3DChart>
      <c:catAx>
        <c:axId val="-425728192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-425734176"/>
        <c:crosses val="autoZero"/>
        <c:auto val="1"/>
        <c:lblAlgn val="ctr"/>
        <c:lblOffset val="100"/>
        <c:noMultiLvlLbl val="0"/>
      </c:catAx>
      <c:valAx>
        <c:axId val="-42573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25728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1400" dirty="0"/>
              <a:t>Povećanje čvrstoće kože [%]</a:t>
            </a:r>
          </a:p>
        </c:rich>
      </c:tx>
      <c:layout>
        <c:manualLayout>
          <c:xMode val="edge"/>
          <c:yMode val="edge"/>
          <c:x val="6.4832425077177763E-2"/>
          <c:y val="3.04182509505703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4488407699037621E-2"/>
          <c:y val="0.19480351414406533"/>
          <c:w val="0.70109623797025367"/>
          <c:h val="0.67334062408865614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Arkusz2!$A$3</c:f>
              <c:strCache>
                <c:ptCount val="1"/>
                <c:pt idx="0">
                  <c:v>wynik max.</c:v>
                </c:pt>
              </c:strCache>
            </c:strRef>
          </c:tx>
          <c:spPr>
            <a:gradFill>
              <a:gsLst>
                <a:gs pos="100000">
                  <a:schemeClr val="accent3">
                    <a:shade val="76000"/>
                    <a:alpha val="0"/>
                  </a:schemeClr>
                </a:gs>
                <a:gs pos="50000">
                  <a:schemeClr val="accent3">
                    <a:shade val="76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Arkusz2!$B$2:$C$2</c:f>
              <c:strCache>
                <c:ptCount val="2"/>
                <c:pt idx="0">
                  <c:v>T0</c:v>
                </c:pt>
                <c:pt idx="1">
                  <c:v>Tk 4 tygodnie</c:v>
                </c:pt>
              </c:strCache>
            </c:strRef>
          </c:cat>
          <c:val>
            <c:numRef>
              <c:f>Arkusz2!$B$3:$C$3</c:f>
              <c:numCache>
                <c:formatCode>General</c:formatCode>
                <c:ptCount val="2"/>
                <c:pt idx="0">
                  <c:v>0</c:v>
                </c:pt>
                <c:pt idx="1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BA-4814-80DF-224598275E56}"/>
            </c:ext>
          </c:extLst>
        </c:ser>
        <c:ser>
          <c:idx val="1"/>
          <c:order val="1"/>
          <c:tx>
            <c:strRef>
              <c:f>Arkusz2!$A$4</c:f>
              <c:strCache>
                <c:ptCount val="1"/>
                <c:pt idx="0">
                  <c:v>wynik średni</c:v>
                </c:pt>
              </c:strCache>
            </c:strRef>
          </c:tx>
          <c:spPr>
            <a:gradFill>
              <a:gsLst>
                <a:gs pos="100000">
                  <a:schemeClr val="accent3">
                    <a:tint val="77000"/>
                    <a:alpha val="0"/>
                  </a:schemeClr>
                </a:gs>
                <a:gs pos="50000">
                  <a:schemeClr val="accent3">
                    <a:tint val="77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Arkusz2!$B$2:$C$2</c:f>
              <c:strCache>
                <c:ptCount val="2"/>
                <c:pt idx="0">
                  <c:v>T0</c:v>
                </c:pt>
                <c:pt idx="1">
                  <c:v>Tk 4 tygodnie</c:v>
                </c:pt>
              </c:strCache>
            </c:strRef>
          </c:cat>
          <c:val>
            <c:numRef>
              <c:f>Arkusz2!$B$4:$C$4</c:f>
              <c:numCache>
                <c:formatCode>General</c:formatCode>
                <c:ptCount val="2"/>
                <c:pt idx="0">
                  <c:v>0</c:v>
                </c:pt>
                <c:pt idx="1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BBA-4814-80DF-224598275E5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gapDepth val="0"/>
        <c:shape val="box"/>
        <c:axId val="-425724928"/>
        <c:axId val="-425724384"/>
        <c:axId val="0"/>
      </c:bar3DChart>
      <c:catAx>
        <c:axId val="-425724928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-425724384"/>
        <c:crosses val="autoZero"/>
        <c:auto val="1"/>
        <c:lblAlgn val="ctr"/>
        <c:lblOffset val="100"/>
        <c:noMultiLvlLbl val="0"/>
      </c:catAx>
      <c:valAx>
        <c:axId val="-425724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25724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1400" dirty="0"/>
              <a:t>Povećanje elastičnosti </a:t>
            </a:r>
          </a:p>
          <a:p>
            <a:pPr>
              <a:defRPr/>
            </a:pPr>
            <a:r>
              <a:rPr lang="pl-PL" sz="1400" dirty="0"/>
              <a:t>cijele kože [%]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4488407699037621E-2"/>
          <c:y val="0.29653944298629326"/>
          <c:w val="0.70109623797025367"/>
          <c:h val="0.5762343248760565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Arkusz3!$A$3</c:f>
              <c:strCache>
                <c:ptCount val="1"/>
                <c:pt idx="0">
                  <c:v>wynik max.</c:v>
                </c:pt>
              </c:strCache>
            </c:strRef>
          </c:tx>
          <c:spPr>
            <a:gradFill>
              <a:gsLst>
                <a:gs pos="100000">
                  <a:schemeClr val="accent4">
                    <a:shade val="76000"/>
                    <a:alpha val="0"/>
                  </a:schemeClr>
                </a:gs>
                <a:gs pos="50000">
                  <a:schemeClr val="accent4">
                    <a:shade val="76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6666666666666684E-2"/>
                  <c:y val="-4.16666666666667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1A3B-4499-A37D-56FCCCB0DABC}"/>
                </c:ext>
              </c:extLst>
            </c:dLbl>
            <c:dLbl>
              <c:idx val="1"/>
              <c:layout>
                <c:manualLayout>
                  <c:x val="3.6111111111111142E-2"/>
                  <c:y val="-1.85185185185185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A3B-4499-A37D-56FCCCB0D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Arkusz3!$B$1:$C$2</c:f>
              <c:strCache>
                <c:ptCount val="2"/>
                <c:pt idx="0">
                  <c:v>T0</c:v>
                </c:pt>
                <c:pt idx="1">
                  <c:v>Tk 4 tygodnie</c:v>
                </c:pt>
              </c:strCache>
            </c:strRef>
          </c:cat>
          <c:val>
            <c:numRef>
              <c:f>Arkusz3!$B$3:$C$3</c:f>
              <c:numCache>
                <c:formatCode>General</c:formatCode>
                <c:ptCount val="2"/>
                <c:pt idx="0">
                  <c:v>0</c:v>
                </c:pt>
                <c:pt idx="1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3B-4499-A37D-56FCCCB0DABC}"/>
            </c:ext>
          </c:extLst>
        </c:ser>
        <c:ser>
          <c:idx val="1"/>
          <c:order val="1"/>
          <c:tx>
            <c:strRef>
              <c:f>Arkusz3!$A$4</c:f>
              <c:strCache>
                <c:ptCount val="1"/>
                <c:pt idx="0">
                  <c:v>wynik średni</c:v>
                </c:pt>
              </c:strCache>
            </c:strRef>
          </c:tx>
          <c:spPr>
            <a:gradFill>
              <a:gsLst>
                <a:gs pos="100000">
                  <a:schemeClr val="accent4">
                    <a:tint val="77000"/>
                    <a:alpha val="0"/>
                  </a:schemeClr>
                </a:gs>
                <a:gs pos="50000">
                  <a:schemeClr val="accent4">
                    <a:tint val="77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6666666666666684E-2"/>
                  <c:y val="-4.16670312044328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1A3B-4499-A37D-56FCCCB0DABC}"/>
                </c:ext>
              </c:extLst>
            </c:dLbl>
            <c:dLbl>
              <c:idx val="1"/>
              <c:layout>
                <c:manualLayout>
                  <c:x val="3.333333333333334E-2"/>
                  <c:y val="-4.62962962962963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1A3B-4499-A37D-56FCCCB0D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Arkusz3!$B$1:$C$2</c:f>
              <c:strCache>
                <c:ptCount val="2"/>
                <c:pt idx="0">
                  <c:v>T0</c:v>
                </c:pt>
                <c:pt idx="1">
                  <c:v>Tk 4 tygodnie</c:v>
                </c:pt>
              </c:strCache>
            </c:strRef>
          </c:cat>
          <c:val>
            <c:numRef>
              <c:f>Arkusz3!$B$4:$C$4</c:f>
              <c:numCache>
                <c:formatCode>General</c:formatCode>
                <c:ptCount val="2"/>
                <c:pt idx="0">
                  <c:v>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A3B-4499-A37D-56FCCCB0DA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-425733632"/>
        <c:axId val="-425733088"/>
        <c:axId val="0"/>
      </c:bar3DChart>
      <c:catAx>
        <c:axId val="-425733632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-425733088"/>
        <c:crosses val="autoZero"/>
        <c:auto val="1"/>
        <c:lblAlgn val="ctr"/>
        <c:lblOffset val="100"/>
        <c:noMultiLvlLbl val="0"/>
      </c:catAx>
      <c:valAx>
        <c:axId val="-425733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25733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1400" dirty="0"/>
              <a:t>Povećanje plastičnosti kože [%]</a:t>
            </a:r>
          </a:p>
        </c:rich>
      </c:tx>
      <c:layout>
        <c:manualLayout>
          <c:xMode val="edge"/>
          <c:yMode val="edge"/>
          <c:x val="0.11851542678666059"/>
          <c:y val="3.06044376434583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4488407699037621E-2"/>
          <c:y val="0.19480351414406535"/>
          <c:w val="0.70942957130358808"/>
          <c:h val="0.67797025371828634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Arkusz4!$A$3</c:f>
              <c:strCache>
                <c:ptCount val="1"/>
                <c:pt idx="0">
                  <c:v>wynik max.</c:v>
                </c:pt>
              </c:strCache>
            </c:strRef>
          </c:tx>
          <c:spPr>
            <a:gradFill>
              <a:gsLst>
                <a:gs pos="100000">
                  <a:schemeClr val="accent2">
                    <a:shade val="76000"/>
                    <a:alpha val="0"/>
                  </a:schemeClr>
                </a:gs>
                <a:gs pos="50000">
                  <a:schemeClr val="accent2">
                    <a:shade val="76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5000000000000008E-2"/>
                  <c:y val="-3.24074074074073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4E84-4B00-A6B6-D619FE3D407E}"/>
                </c:ext>
              </c:extLst>
            </c:dLbl>
            <c:dLbl>
              <c:idx val="1"/>
              <c:layout>
                <c:manualLayout>
                  <c:x val="3.3333333333333354E-2"/>
                  <c:y val="-1.38888888888889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4E84-4B00-A6B6-D619FE3D40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Arkusz4!$B$1:$C$2</c:f>
              <c:strCache>
                <c:ptCount val="2"/>
                <c:pt idx="0">
                  <c:v>T0</c:v>
                </c:pt>
                <c:pt idx="1">
                  <c:v>Tk 4 tygodnie</c:v>
                </c:pt>
              </c:strCache>
            </c:strRef>
          </c:cat>
          <c:val>
            <c:numRef>
              <c:f>Arkusz4!$B$3:$C$3</c:f>
              <c:numCache>
                <c:formatCode>General</c:formatCode>
                <c:ptCount val="2"/>
                <c:pt idx="0">
                  <c:v>0</c:v>
                </c:pt>
                <c:pt idx="1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84-4B00-A6B6-D619FE3D407E}"/>
            </c:ext>
          </c:extLst>
        </c:ser>
        <c:ser>
          <c:idx val="1"/>
          <c:order val="1"/>
          <c:tx>
            <c:strRef>
              <c:f>Arkusz4!$A$4</c:f>
              <c:strCache>
                <c:ptCount val="1"/>
                <c:pt idx="0">
                  <c:v>wynik średni</c:v>
                </c:pt>
              </c:strCache>
            </c:strRef>
          </c:tx>
          <c:spPr>
            <a:gradFill>
              <a:gsLst>
                <a:gs pos="100000">
                  <a:schemeClr val="accent2">
                    <a:tint val="77000"/>
                    <a:alpha val="0"/>
                  </a:schemeClr>
                </a:gs>
                <a:gs pos="50000">
                  <a:schemeClr val="accent2">
                    <a:tint val="77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2222222222222247E-2"/>
                  <c:y val="-2.77777777777778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4E84-4B00-A6B6-D619FE3D407E}"/>
                </c:ext>
              </c:extLst>
            </c:dLbl>
            <c:dLbl>
              <c:idx val="1"/>
              <c:layout>
                <c:manualLayout>
                  <c:x val="2.5000000000000008E-2"/>
                  <c:y val="-2.77777777777778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4E84-4B00-A6B6-D619FE3D40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Arkusz4!$B$1:$C$2</c:f>
              <c:strCache>
                <c:ptCount val="2"/>
                <c:pt idx="0">
                  <c:v>T0</c:v>
                </c:pt>
                <c:pt idx="1">
                  <c:v>Tk 4 tygodnie</c:v>
                </c:pt>
              </c:strCache>
            </c:strRef>
          </c:cat>
          <c:val>
            <c:numRef>
              <c:f>Arkusz4!$B$4:$C$4</c:f>
              <c:numCache>
                <c:formatCode>General</c:formatCode>
                <c:ptCount val="2"/>
                <c:pt idx="0">
                  <c:v>0</c:v>
                </c:pt>
                <c:pt idx="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E84-4B00-A6B6-D619FE3D40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-425730368"/>
        <c:axId val="-483284400"/>
        <c:axId val="0"/>
      </c:bar3DChart>
      <c:catAx>
        <c:axId val="-425730368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-483284400"/>
        <c:crosses val="autoZero"/>
        <c:auto val="1"/>
        <c:lblAlgn val="ctr"/>
        <c:lblOffset val="100"/>
        <c:noMultiLvlLbl val="0"/>
      </c:catAx>
      <c:valAx>
        <c:axId val="-483284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25730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5C23-B6E7-48C1-9579-6473CE5ADE3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24877E5-AF09-49FA-B035-FFCC80E8D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491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5C23-B6E7-48C1-9579-6473CE5ADE3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4877E5-AF09-49FA-B035-FFCC80E8D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5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5C23-B6E7-48C1-9579-6473CE5ADE3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4877E5-AF09-49FA-B035-FFCC80E8D86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7940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5C23-B6E7-48C1-9579-6473CE5ADE3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4877E5-AF09-49FA-B035-FFCC80E8D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79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5C23-B6E7-48C1-9579-6473CE5ADE3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4877E5-AF09-49FA-B035-FFCC80E8D86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3296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5C23-B6E7-48C1-9579-6473CE5ADE3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4877E5-AF09-49FA-B035-FFCC80E8D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08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5C23-B6E7-48C1-9579-6473CE5ADE3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77E5-AF09-49FA-B035-FFCC80E8D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92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5C23-B6E7-48C1-9579-6473CE5ADE3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77E5-AF09-49FA-B035-FFCC80E8D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9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5C23-B6E7-48C1-9579-6473CE5ADE3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77E5-AF09-49FA-B035-FFCC80E8D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3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5C23-B6E7-48C1-9579-6473CE5ADE3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4877E5-AF09-49FA-B035-FFCC80E8D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4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5C23-B6E7-48C1-9579-6473CE5ADE3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24877E5-AF09-49FA-B035-FFCC80E8D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9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5C23-B6E7-48C1-9579-6473CE5ADE3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24877E5-AF09-49FA-B035-FFCC80E8D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5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5C23-B6E7-48C1-9579-6473CE5ADE3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77E5-AF09-49FA-B035-FFCC80E8D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8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5C23-B6E7-48C1-9579-6473CE5ADE3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77E5-AF09-49FA-B035-FFCC80E8D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5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5C23-B6E7-48C1-9579-6473CE5ADE3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77E5-AF09-49FA-B035-FFCC80E8D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478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5C23-B6E7-48C1-9579-6473CE5ADE3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4877E5-AF09-49FA-B035-FFCC80E8D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D5C23-B6E7-48C1-9579-6473CE5ADE3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24877E5-AF09-49FA-B035-FFCC80E8D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5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ventiapt.com/gb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598" y="3810464"/>
            <a:ext cx="3810000" cy="14287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10283" y="1943122"/>
            <a:ext cx="732663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>
              <a:bevelT w="57150" h="285750"/>
              <a:bevelB w="266700" h="247650"/>
            </a:sp3d>
          </a:bodyPr>
          <a:lstStyle/>
          <a:p>
            <a:pPr algn="ctr"/>
            <a:r>
              <a:rPr lang="bs-Latn-BA" sz="9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bs-Latn-BA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ktivni kolagen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05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527" y="1609617"/>
            <a:ext cx="6965754" cy="46062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D</a:t>
            </a:r>
            <a:r>
              <a:rPr lang="bs-Latn-BA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okazano je učinkovit</a:t>
            </a:r>
            <a:r>
              <a:rPr lang="en-US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kod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kožnih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oboljenja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poput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Century Gothic" panose="020B0502020202020204" pitchFamily="34" charset="0"/>
                <a:cs typeface="Arial" panose="020B0604020202020204" pitchFamily="34" charset="0"/>
              </a:rPr>
              <a:t>PSORIJAZE, DERMATITISA I AKNI. </a:t>
            </a:r>
          </a:p>
          <a:p>
            <a:r>
              <a:rPr lang="en-US" dirty="0" err="1" smtClean="0">
                <a:latin typeface="Century Gothic" panose="020B0502020202020204" pitchFamily="34" charset="0"/>
                <a:cs typeface="Arial" panose="020B0604020202020204" pitchFamily="34" charset="0"/>
              </a:rPr>
              <a:t>Ako</a:t>
            </a:r>
            <a:r>
              <a:rPr lang="en-US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patite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od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upalnih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stanja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kože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poput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ekcema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akni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ili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psorijaze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),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kolagen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može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pomoći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u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smanjenju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boli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učestalosti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ozbiljnosti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upala</a:t>
            </a:r>
            <a:r>
              <a:rPr lang="en-US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</a:br>
            <a:endParaRPr lang="en-US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Kolagen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sadrži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nekoliko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protuupalnih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aminokiselina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koje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mogu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pomoći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u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smanjenju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upale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iznutra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prema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van.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Kolagen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također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djeluje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kao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"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ljepilo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"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za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crijevnu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stijenku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pomaže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"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izliječiti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osigurati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nepropusnost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"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crijeva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Činjenica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kako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kolagen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štiti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naš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probavni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trakt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razlog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je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zašto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obično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preporučuje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kako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bi se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poboljšali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kronični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problemi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s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probavom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poput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sindroma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propusnih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crijeva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Ako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pitate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zašto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je to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bitno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za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našu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kožu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odgovor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je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jednostavno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zato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jer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su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problemi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s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kožom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znak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ugroženog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zdravlja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crijeva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490" y="8133"/>
            <a:ext cx="4753509" cy="3793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491" y="3482940"/>
            <a:ext cx="4753510" cy="334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8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477" y="990599"/>
            <a:ext cx="4859552" cy="570815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Kolagen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je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najvažniji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strukturni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protein u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vezivnom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tkivu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najobilniji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protein u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ljudskom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organizmu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Prirodan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je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izvor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mnogih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esencijalnih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aminokiselina</a:t>
            </a:r>
            <a:r>
              <a:rPr lang="en-US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</a:br>
            <a:endParaRPr lang="en-US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Kolagen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vraća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vlaknima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čvrstoću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, a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djeluje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kao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sredstvo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koje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smanjuje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akumulaciju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bora.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Osim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toga,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kolagen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je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neophodan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za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zaštitu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Century Gothic" panose="020B0502020202020204" pitchFamily="34" charset="0"/>
                <a:cs typeface="Arial" panose="020B0604020202020204" pitchFamily="34" charset="0"/>
              </a:rPr>
              <a:t>ZGLOBOVA.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Jedan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je od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glavnih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suradnika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za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gustoću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vlakana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Century Gothic" panose="020B0502020202020204" pitchFamily="34" charset="0"/>
                <a:cs typeface="Arial" panose="020B0604020202020204" pitchFamily="34" charset="0"/>
              </a:rPr>
              <a:t>FLEKSIBILNOST LIGAMENATA I TETIVA</a:t>
            </a:r>
            <a:r>
              <a:rPr lang="en-US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</a:br>
            <a:endParaRPr lang="en-US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Kod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smanjenja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gustine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kostiju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kao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prevencija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  <a:cs typeface="Arial" panose="020B0604020202020204" pitchFamily="34" charset="0"/>
              </a:rPr>
              <a:t>osteoporoze</a:t>
            </a:r>
            <a:r>
              <a:rPr lang="en-US" b="1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  <a:cs typeface="Arial" panose="020B0604020202020204" pitchFamily="34" charset="0"/>
              </a:rPr>
              <a:t>osteo­penije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kolagen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sprečava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dege­neraciju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zglobne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hrska­vice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cs typeface="Arial" panose="020B0604020202020204" pitchFamily="34" charset="0"/>
              </a:rPr>
              <a:t>poboljšava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Century Gothic" panose="020B0502020202020204" pitchFamily="34" charset="0"/>
                <a:cs typeface="Arial" panose="020B0604020202020204" pitchFamily="34" charset="0"/>
              </a:rPr>
              <a:t>ELASTIČNOST KOSTIJU.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044" y="1677899"/>
            <a:ext cx="664395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5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5119" y="315886"/>
            <a:ext cx="8911687" cy="1280890"/>
          </a:xfrm>
        </p:spPr>
        <p:txBody>
          <a:bodyPr/>
          <a:lstStyle/>
          <a:p>
            <a:r>
              <a:rPr lang="bs-Latn-BA" dirty="0" smtClean="0"/>
              <a:t>Naši proizvodi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994" y="1596776"/>
            <a:ext cx="6143822" cy="3777622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latin typeface="Century Gothic" panose="020B0502020202020204" pitchFamily="34" charset="0"/>
                <a:cs typeface="Arial" panose="020B0604020202020204" pitchFamily="34" charset="0"/>
              </a:rPr>
              <a:t>Prirodni Kolagen Inventia ® je neponovljiva, unikatna marka kozmetičkih proizvoda i suplemenata, koji u sebi kriju kriju moć neponovljivog </a:t>
            </a:r>
            <a:r>
              <a:rPr lang="pl-PL" b="1" dirty="0">
                <a:latin typeface="Century Gothic" panose="020B0502020202020204" pitchFamily="34" charset="0"/>
                <a:cs typeface="Arial" panose="020B0604020202020204" pitchFamily="34" charset="0"/>
              </a:rPr>
              <a:t>PRIRODNOG I NATIVNOG KOLAGENA</a:t>
            </a:r>
            <a:r>
              <a:rPr lang="pl-PL" dirty="0">
                <a:latin typeface="Century Gothic" panose="020B0502020202020204" pitchFamily="34" charset="0"/>
                <a:cs typeface="Arial" panose="020B0604020202020204" pitchFamily="34" charset="0"/>
              </a:rPr>
              <a:t>, sa trostrukom spiralom neviđenom više nigdje.</a:t>
            </a:r>
            <a:endParaRPr lang="en-US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r>
              <a:rPr lang="pl-PL" dirty="0">
                <a:latin typeface="Century Gothic" panose="020B0502020202020204" pitchFamily="34" charset="0"/>
                <a:cs typeface="Arial" panose="020B0604020202020204" pitchFamily="34" charset="0"/>
              </a:rPr>
              <a:t>Naše produkte dijelimo u 3 grupe:</a:t>
            </a:r>
            <a:endParaRPr lang="en-US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lvl="0"/>
            <a:r>
              <a:rPr lang="pl-PL" dirty="0">
                <a:latin typeface="Century Gothic" panose="020B0502020202020204" pitchFamily="34" charset="0"/>
                <a:cs typeface="Arial" panose="020B0604020202020204" pitchFamily="34" charset="0"/>
              </a:rPr>
              <a:t>Gel čistog kolagena</a:t>
            </a:r>
            <a:endParaRPr lang="en-US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lvl="0"/>
            <a:r>
              <a:rPr lang="pl-PL" dirty="0">
                <a:latin typeface="Century Gothic" panose="020B0502020202020204" pitchFamily="34" charset="0"/>
                <a:cs typeface="Arial" panose="020B0604020202020204" pitchFamily="34" charset="0"/>
              </a:rPr>
              <a:t>Kozmetičke preparate sa kolagenom</a:t>
            </a:r>
            <a:endParaRPr lang="en-US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lvl="0"/>
            <a:r>
              <a:rPr lang="pl-PL" dirty="0">
                <a:latin typeface="Century Gothic" panose="020B0502020202020204" pitchFamily="34" charset="0"/>
                <a:cs typeface="Arial" panose="020B0604020202020204" pitchFamily="34" charset="0"/>
              </a:rPr>
              <a:t>Suplemente</a:t>
            </a:r>
            <a:endParaRPr lang="en-US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97" y="0"/>
            <a:ext cx="5799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6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00773" cy="49007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0773"/>
            <a:ext cx="4900774" cy="19344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48" y="0"/>
            <a:ext cx="5014452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773" y="0"/>
            <a:ext cx="22767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2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Istraživanja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88" y="1905000"/>
            <a:ext cx="7006851" cy="3777622"/>
          </a:xfrm>
        </p:spPr>
        <p:txBody>
          <a:bodyPr/>
          <a:lstStyle/>
          <a:p>
            <a:pPr lvl="0"/>
            <a:r>
              <a:rPr lang="pl-PL" b="1" u="sng" dirty="0"/>
              <a:t>Povećanje hidratacije kože</a:t>
            </a:r>
            <a:endParaRPr lang="en-US" b="1" dirty="0"/>
          </a:p>
          <a:p>
            <a:pPr marL="0" indent="0">
              <a:buNone/>
            </a:pPr>
            <a:r>
              <a:rPr lang="pl-PL" dirty="0" smtClean="0"/>
              <a:t>Instrumentalna </a:t>
            </a:r>
            <a:r>
              <a:rPr lang="pl-PL" dirty="0"/>
              <a:t>istraživanja su pokazala da je ispravno korištenje preparata izazvalo povećanje hidratacije kože za oko 22% (u odnosu na vrijednosti prije početka aplikacije). Maksimalan rezultat je pokazao vrijednost od 34% nakon 4 sedmice korištenja preparata.</a:t>
            </a:r>
            <a:endParaRPr lang="en-US" dirty="0"/>
          </a:p>
          <a:p>
            <a:pPr lvl="0"/>
            <a:r>
              <a:rPr lang="pl-PL" b="1" u="sng" dirty="0"/>
              <a:t>Povećanje čvrstoće kože</a:t>
            </a:r>
            <a:endParaRPr lang="en-US" b="1" dirty="0"/>
          </a:p>
          <a:p>
            <a:pPr marL="0" indent="0">
              <a:buNone/>
            </a:pPr>
            <a:r>
              <a:rPr lang="pl-PL" dirty="0"/>
              <a:t>Instrumentalna istraživanja su pokazala da je ispravno korištenje preparata izazvalo povećanje čvrstoće kože za oko 31% (u odnosu na vrijednosti prije početka aplikacije). Maksimalan rezultat je pokazao vrijednost od 59% nakon 4 sedmice korištenja preparata.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Wykres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6199042"/>
              </p:ext>
            </p:extLst>
          </p:nvPr>
        </p:nvGraphicFramePr>
        <p:xfrm>
          <a:off x="7229086" y="598170"/>
          <a:ext cx="4350385" cy="2613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Wykres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1281016"/>
              </p:ext>
            </p:extLst>
          </p:nvPr>
        </p:nvGraphicFramePr>
        <p:xfrm>
          <a:off x="7140539" y="3793811"/>
          <a:ext cx="4512310" cy="2505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26114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262" y="1790699"/>
            <a:ext cx="5777548" cy="377762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pl-PL" sz="1900" b="1" u="sng" dirty="0"/>
              <a:t>Povećanje elastičnosti kože</a:t>
            </a:r>
            <a:endParaRPr lang="en-US" sz="1900" b="1" dirty="0"/>
          </a:p>
          <a:p>
            <a:pPr marL="0" indent="0">
              <a:buNone/>
            </a:pPr>
            <a:r>
              <a:rPr lang="pl-PL" sz="1900" dirty="0"/>
              <a:t>Instrumentalna istraživanja su pokazala da je ispravno korištenje preparata nakon 4 sedmice izazvalo povećanje elastičnosti cijele kože za oko 10% (u odnosu na vrijednosti prije početka aplikacije). Maksimalan rezultat je pokazao vrijednost od 17%.</a:t>
            </a:r>
            <a:endParaRPr lang="en-US" sz="1900" dirty="0"/>
          </a:p>
          <a:p>
            <a:pPr lvl="0"/>
            <a:r>
              <a:rPr lang="pl-PL" sz="1900" b="1" u="sng" dirty="0"/>
              <a:t>Povećanje plastičnosti kože</a:t>
            </a:r>
            <a:endParaRPr lang="en-US" sz="1900" b="1" dirty="0"/>
          </a:p>
          <a:p>
            <a:pPr marL="0" indent="0">
              <a:buNone/>
            </a:pPr>
            <a:r>
              <a:rPr lang="pl-PL" sz="1900" dirty="0"/>
              <a:t>Instrumentalna istraživanja su pokazala da je pravilno korištenje preparata izazvalo povećanje plastičnosti kože za oko 19% (u odnosu na vrijednosti prije početka aplikacije). Maksimalan rezultat je pokazao vrijednost od 33% nakon 4 sedmice korištenja preparata.</a:t>
            </a:r>
            <a:endParaRPr lang="en-US" sz="19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Wykres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4684470"/>
              </p:ext>
            </p:extLst>
          </p:nvPr>
        </p:nvGraphicFramePr>
        <p:xfrm>
          <a:off x="7832090" y="1246825"/>
          <a:ext cx="4359910" cy="2432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Wykres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8590186"/>
              </p:ext>
            </p:extLst>
          </p:nvPr>
        </p:nvGraphicFramePr>
        <p:xfrm>
          <a:off x="7832090" y="3875722"/>
          <a:ext cx="4264660" cy="2489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6220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792" y="1687830"/>
            <a:ext cx="3800158" cy="3777622"/>
          </a:xfrm>
        </p:spPr>
        <p:txBody>
          <a:bodyPr>
            <a:normAutofit lnSpcReduction="10000"/>
          </a:bodyPr>
          <a:lstStyle/>
          <a:p>
            <a:pPr lvl="0"/>
            <a:r>
              <a:rPr lang="pl-PL" b="1" u="sng" dirty="0"/>
              <a:t>Redukcija bora</a:t>
            </a:r>
            <a:endParaRPr lang="en-US" b="1" dirty="0"/>
          </a:p>
          <a:p>
            <a:pPr marL="0" indent="0">
              <a:buNone/>
            </a:pPr>
            <a:r>
              <a:rPr lang="pl-PL" dirty="0"/>
              <a:t>Instrumentalna istraživanja su pokazala da je ispravno korištenje preparata dovelo do redukcije dubine bora za oko 27% (u odnosu na vrijednosti prije početka aplikacije). Maksimalan rezultat je pokazao vrijednost od 43% nakon 4 sedmice korištenja preparata.</a:t>
            </a:r>
            <a:endParaRPr lang="en-US" dirty="0"/>
          </a:p>
          <a:p>
            <a:pPr marL="0" indent="0">
              <a:buNone/>
            </a:pPr>
            <a:r>
              <a:rPr lang="pl-PL" dirty="0"/>
              <a:t>Značajno optimalno umanjenje dubine bora potvrđuju i dokumentovane fotografije</a:t>
            </a:r>
            <a:endParaRPr lang="en-US" dirty="0"/>
          </a:p>
        </p:txBody>
      </p:sp>
      <p:pic>
        <p:nvPicPr>
          <p:cNvPr id="4" name="Obraz 1" descr="sobanska przed"/>
          <p:cNvPicPr/>
          <p:nvPr/>
        </p:nvPicPr>
        <p:blipFill>
          <a:blip r:embed="rId2" cstate="print">
            <a:lum bright="-6000" contrast="42000"/>
          </a:blip>
          <a:srcRect/>
          <a:stretch>
            <a:fillRect/>
          </a:stretch>
        </p:blipFill>
        <p:spPr bwMode="auto">
          <a:xfrm>
            <a:off x="7338060" y="985837"/>
            <a:ext cx="3751897" cy="2374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243887" y="521240"/>
            <a:ext cx="23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/>
              <a:t>Prije aplikacije</a:t>
            </a:r>
            <a:endParaRPr lang="en-US" dirty="0"/>
          </a:p>
        </p:txBody>
      </p:sp>
      <p:pic>
        <p:nvPicPr>
          <p:cNvPr id="6" name="Obraz 2" descr="sobanska%20po"/>
          <p:cNvPicPr/>
          <p:nvPr/>
        </p:nvPicPr>
        <p:blipFill>
          <a:blip r:embed="rId3" cstate="print">
            <a:lum contrast="18000"/>
          </a:blip>
          <a:srcRect/>
          <a:stretch>
            <a:fillRect/>
          </a:stretch>
        </p:blipFill>
        <p:spPr bwMode="auto">
          <a:xfrm>
            <a:off x="7338061" y="4240530"/>
            <a:ext cx="3751896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09522" y="3760470"/>
            <a:ext cx="362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/>
              <a:t>Nakon 4 sedmice korištenja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46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21843" y="2967335"/>
            <a:ext cx="5548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s-Latn-BA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Hvala na pažnji!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202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>
                <a:latin typeface="+mn-lt"/>
              </a:rPr>
              <a:t>Šta je kolagen?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328" y="2176131"/>
            <a:ext cx="8915400" cy="3777622"/>
          </a:xfrm>
        </p:spPr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s-Latn-BA" dirty="0"/>
              <a:t>Kolagen je protein koji se nalazi skoro </a:t>
            </a:r>
          </a:p>
          <a:p>
            <a:pPr marL="0" indent="0">
              <a:buNone/>
            </a:pPr>
            <a:r>
              <a:rPr lang="bs-Latn-BA" dirty="0"/>
              <a:t>   svuda u ljudskom tijelu – u mišićima, </a:t>
            </a:r>
          </a:p>
          <a:p>
            <a:pPr marL="0" indent="0">
              <a:buNone/>
            </a:pPr>
            <a:r>
              <a:rPr lang="bs-Latn-BA" dirty="0"/>
              <a:t>   kostima, koži, krvnim sudovima, </a:t>
            </a:r>
          </a:p>
          <a:p>
            <a:pPr marL="0" indent="0">
              <a:buNone/>
            </a:pPr>
            <a:r>
              <a:rPr lang="bs-Latn-BA" dirty="0"/>
              <a:t>   digestivnom traktu i tetivama.</a:t>
            </a:r>
          </a:p>
          <a:p>
            <a:r>
              <a:rPr lang="bs-Latn-BA" dirty="0"/>
              <a:t>Kolagen je u našem tijelu u rastu do </a:t>
            </a:r>
          </a:p>
          <a:p>
            <a:pPr marL="0" indent="0">
              <a:buNone/>
            </a:pPr>
            <a:r>
              <a:rPr lang="bs-Latn-BA" dirty="0"/>
              <a:t>   25 godine života, kada počinje da</a:t>
            </a:r>
          </a:p>
          <a:p>
            <a:pPr marL="0" indent="0">
              <a:buNone/>
            </a:pPr>
            <a:r>
              <a:rPr lang="bs-Latn-BA" dirty="0"/>
              <a:t>   opada, i tada se javljaju prvi znakovi</a:t>
            </a:r>
          </a:p>
          <a:p>
            <a:pPr marL="0" indent="0">
              <a:buNone/>
            </a:pPr>
            <a:r>
              <a:rPr lang="bs-Latn-BA" dirty="0"/>
              <a:t>   starenja.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415" y="2365104"/>
            <a:ext cx="4947138" cy="313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3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881" y="2061680"/>
            <a:ext cx="8915400" cy="3777622"/>
          </a:xfrm>
        </p:spPr>
        <p:txBody>
          <a:bodyPr/>
          <a:lstStyle/>
          <a:p>
            <a:r>
              <a:rPr lang="bs-Latn-BA" dirty="0"/>
              <a:t>Kolagen je najjednostavnije rečeno ‚lijepak‘ za ljudski organizam.</a:t>
            </a:r>
          </a:p>
          <a:p>
            <a:r>
              <a:rPr lang="bs-Latn-BA" dirty="0"/>
              <a:t>Od ćelije, mišića, tetiva, zglobova, kože, sve što vremenom opada i ‚kruni se‘, traži nadomjestak kolagena u tijelu, kako bi se čovjek dok je živ mogao osjećati zdravijim, mlađim, ljepšim i u cjelosti zategnutijim i vitkijim.</a:t>
            </a:r>
          </a:p>
          <a:p>
            <a:r>
              <a:rPr lang="bs-Latn-BA" dirty="0"/>
              <a:t>Garantovano poboljšava izgled i suhoću kože, smanjuje bolove i degeneracije u zglobovima i kostima, obnavlja crijevnu floru, podstiče metabolizam i rast energije u mišićima, ojačava nokte, kosu i zube, štiti kardiovaskularno zdravlje, i sve to jer mu u cjelokupnom organizmu sinteza opada, pa je samo potrebno stimulisati na buđenje.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89888" y="0"/>
            <a:ext cx="3202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5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Pasivni i aktivni kolagen?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Postoji nekoliko vrsta kolagena korištenog za kozmetičke preparate. Najčešće proizvođači kozmetičkih preparata za svoje produkte koriste hidrolizovani kolagen. </a:t>
            </a:r>
            <a:endParaRPr lang="pl-PL" dirty="0" smtClean="0"/>
          </a:p>
          <a:p>
            <a:r>
              <a:rPr lang="bs-Latn-BA" b="1" dirty="0"/>
              <a:t>Pasivni kolagen </a:t>
            </a:r>
            <a:r>
              <a:rPr lang="bs-Latn-BA" dirty="0"/>
              <a:t>je onaj koji se </a:t>
            </a:r>
            <a:r>
              <a:rPr lang="bs-Latn-BA" u="sng" dirty="0"/>
              <a:t>hidralizuje</a:t>
            </a:r>
            <a:r>
              <a:rPr lang="bs-Latn-BA" dirty="0"/>
              <a:t> ili peče (uglavnom kosti koljena velikih sisara – teleće, svinjeske, ajkula, kitova...) na ogromnim temperaturama do raspadanja. To se pretvara u prah, pa se time postiže korištenje u kremama i suplementima, te se smatra da se unosi u organizam.</a:t>
            </a:r>
          </a:p>
          <a:p>
            <a:r>
              <a:rPr lang="bs-Latn-BA" dirty="0"/>
              <a:t>Definitivno se i unosi, ali takva vrsta uglavnom podrazumijeva jako dugo korištenje kako bi se došlo do željenih rezultata.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6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s-Latn-BA" b="1" dirty="0"/>
              <a:t>Aktivni kolagen </a:t>
            </a:r>
            <a:r>
              <a:rPr lang="bs-Latn-BA" dirty="0"/>
              <a:t>je </a:t>
            </a:r>
            <a:r>
              <a:rPr lang="bs-Latn-BA" u="sng" dirty="0"/>
              <a:t>liofilizovani</a:t>
            </a:r>
            <a:r>
              <a:rPr lang="bs-Latn-BA" dirty="0"/>
              <a:t>, ili duboko zamrznuti riblji kolagen.</a:t>
            </a:r>
          </a:p>
          <a:p>
            <a:r>
              <a:rPr lang="bs-Latn-BA" dirty="0"/>
              <a:t>Zamrzava se do -50˚C, dok se ne kristališe, te se u tom ‚živom stanju‘ sam slomi na male peptide (veze kolagena).</a:t>
            </a:r>
          </a:p>
          <a:p>
            <a:r>
              <a:rPr lang="bs-Latn-BA" dirty="0"/>
              <a:t>Takav se kolagen unosom u organizam oralno, odmah veže za naše peptide, i u veoma kratkom roku potiče organizam na proizvodnju vlastitog kolagena, tako da nije potrebno dugoročno korištenje.</a:t>
            </a:r>
          </a:p>
          <a:p>
            <a:r>
              <a:rPr lang="bs-Latn-BA" dirty="0"/>
              <a:t>U dodiru sa kožom (kada se stavi u kreme), dešava se da prilikom grijanja na našoj tjelesnoj temperaturi od 36,5˚C popucali peptidi, lahko prodru kroz pore kože i automatski se vežu za peptide ispod sloja, te tako automatski dobijamo molekulu kolagena u organizmu.</a:t>
            </a:r>
          </a:p>
          <a:p>
            <a:r>
              <a:rPr lang="bs-Latn-BA" dirty="0"/>
              <a:t>Iz navedenih razloga, liofilizovani kolagen se naziva aktivnim, što znači da ima trenutno i nadalje veoma brzo dejstvo.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5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0314" y="285063"/>
            <a:ext cx="8911687" cy="1280890"/>
          </a:xfrm>
        </p:spPr>
        <p:txBody>
          <a:bodyPr/>
          <a:lstStyle/>
          <a:p>
            <a:r>
              <a:rPr lang="bs-Latn-BA" dirty="0" smtClean="0"/>
              <a:t>Ko smo mi?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851" y="1264554"/>
            <a:ext cx="10176173" cy="4324587"/>
          </a:xfrm>
        </p:spPr>
        <p:txBody>
          <a:bodyPr>
            <a:normAutofit fontScale="70000" lnSpcReduction="20000"/>
          </a:bodyPr>
          <a:lstStyle/>
          <a:p>
            <a:r>
              <a:rPr lang="pl-PL" sz="2600" dirty="0" smtClean="0"/>
              <a:t> </a:t>
            </a:r>
            <a:r>
              <a:rPr lang="pl-PL" sz="2600" dirty="0">
                <a:latin typeface="Century Gothic" panose="020B0502020202020204" pitchFamily="34" charset="0"/>
                <a:cs typeface="Arial" panose="020B0604020202020204" pitchFamily="34" charset="0"/>
              </a:rPr>
              <a:t>Inventia Polish Technologies proizvodi prirodni kolagen od 2003. godine. Sama se ideja proizvodnje prirodnog kolagena pojavila na istraživanju naučnika iz Trodijelne regije u Poljskoj, koji su još 80-ih godina XX st. otkrili prve metode skidanja tog proteina sa riblje kože. </a:t>
            </a:r>
            <a:endParaRPr lang="pl-PL" sz="2600" dirty="0" smtClean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r>
              <a:rPr lang="pl-PL" sz="26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Prvobitna </a:t>
            </a:r>
            <a:r>
              <a:rPr lang="pl-PL" sz="2600" dirty="0">
                <a:latin typeface="Century Gothic" panose="020B0502020202020204" pitchFamily="34" charset="0"/>
                <a:cs typeface="Arial" panose="020B0604020202020204" pitchFamily="34" charset="0"/>
              </a:rPr>
              <a:t>formula je u svom sastavu sadržavala neznatne količine konzervanata. Kako god, zahvaljujući neprestanim istraživanjima te razvoju tehničkih i tehnoloških okolnosti, napokon se razvila formula iz koje su potpuno izbačeni konzervansi. </a:t>
            </a:r>
            <a:endParaRPr lang="pl-PL" sz="2600" dirty="0" smtClean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r>
              <a:rPr lang="pl-PL" sz="26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Zatim </a:t>
            </a:r>
            <a:r>
              <a:rPr lang="pl-PL" sz="2600" dirty="0">
                <a:latin typeface="Century Gothic" panose="020B0502020202020204" pitchFamily="34" charset="0"/>
                <a:cs typeface="Arial" panose="020B0604020202020204" pitchFamily="34" charset="0"/>
              </a:rPr>
              <a:t>su se u ponudi firme, pojavili drugi kozmetički preparati na bazi prirodnog izvornog kolagena. 2007. godina je bila naredna važna etapa u historijatu firme. Te godine je Inventia Polish Technologies Sp. z o.o. svoju ponudu proširila sa prvim suplementom koji je sadržavao prirodni liofilizovani kolagen</a:t>
            </a:r>
            <a:r>
              <a:rPr lang="pl-PL" sz="26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l-PL" sz="2600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pl-PL" sz="2600" dirty="0">
                <a:latin typeface="Century Gothic" panose="020B0502020202020204" pitchFamily="34" charset="0"/>
                <a:cs typeface="Arial" panose="020B0604020202020204" pitchFamily="34" charset="0"/>
              </a:rPr>
              <a:t>Zatim je 2009. godine dobila certifikate za Sistem Menadžmenta: Certifikat ISO 9001:2008 (Integrisani Sistem Kvaliteta), te ISO 22000:2005 (Sistem Upravljanja Sigurnosti Ishrane) odobren od strane Poljske Vanjskotrgovinske Komore. Inventia Polish Technologies Sp. z o.o. se idalje mnogo razvija, osvajajući nova tržišta iz godine u godinu.</a:t>
            </a:r>
            <a:endParaRPr lang="en-US" sz="2600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endParaRPr lang="en-US" sz="2300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248" y="5338971"/>
            <a:ext cx="4617751" cy="1515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8970"/>
            <a:ext cx="4520629" cy="15152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630" y="5338970"/>
            <a:ext cx="3564384" cy="151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2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4295" y="356982"/>
            <a:ext cx="8911687" cy="1280890"/>
          </a:xfrm>
        </p:spPr>
        <p:txBody>
          <a:bodyPr/>
          <a:lstStyle/>
          <a:p>
            <a:r>
              <a:rPr lang="bs-Latn-BA" dirty="0" smtClean="0"/>
              <a:t>INVENTIA PT I AKA DOO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0830" y="1264555"/>
            <a:ext cx="8915400" cy="3777622"/>
          </a:xfrm>
        </p:spPr>
        <p:txBody>
          <a:bodyPr>
            <a:noAutofit/>
          </a:bodyPr>
          <a:lstStyle/>
          <a:p>
            <a:r>
              <a:rPr lang="bs-Latn-BA" dirty="0"/>
              <a:t>Kao firma na ovom projektu radimo već četiri godine, i za to vrijeme smo</a:t>
            </a:r>
            <a:r>
              <a:rPr lang="en-US" dirty="0"/>
              <a:t> </a:t>
            </a:r>
            <a:r>
              <a:rPr lang="en-US" dirty="0" err="1"/>
              <a:t>sklopili</a:t>
            </a:r>
            <a:r>
              <a:rPr lang="en-US" dirty="0"/>
              <a:t> </a:t>
            </a:r>
            <a:r>
              <a:rPr lang="en-US" dirty="0" err="1"/>
              <a:t>poslovnu</a:t>
            </a:r>
            <a:r>
              <a:rPr lang="en-US" dirty="0"/>
              <a:t> </a:t>
            </a:r>
            <a:r>
              <a:rPr lang="en-US" dirty="0" err="1"/>
              <a:t>saradnju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renomiranom</a:t>
            </a:r>
            <a:r>
              <a:rPr lang="en-US" dirty="0"/>
              <a:t> </a:t>
            </a:r>
            <a:r>
              <a:rPr lang="en-US" dirty="0" err="1"/>
              <a:t>proizvođačkom</a:t>
            </a:r>
            <a:r>
              <a:rPr lang="en-US" dirty="0"/>
              <a:t> </a:t>
            </a:r>
            <a:r>
              <a:rPr lang="en-US" dirty="0" err="1"/>
              <a:t>kompanijom</a:t>
            </a:r>
            <a:r>
              <a:rPr lang="en-US" dirty="0"/>
              <a:t> “</a:t>
            </a:r>
            <a:r>
              <a:rPr lang="en-US" dirty="0" err="1"/>
              <a:t>Inventia</a:t>
            </a:r>
            <a:r>
              <a:rPr lang="en-US" dirty="0"/>
              <a:t> Polish Technologies” – Poland, </a:t>
            </a:r>
            <a:r>
              <a:rPr lang="bs-Latn-BA" dirty="0"/>
              <a:t>koja proizvodi potpuno čisti, organski kolagen.</a:t>
            </a:r>
            <a:endParaRPr lang="en-US" dirty="0"/>
          </a:p>
          <a:p>
            <a:r>
              <a:rPr lang="en-US" dirty="0" err="1"/>
              <a:t>Inventia</a:t>
            </a:r>
            <a:r>
              <a:rPr lang="en-US" dirty="0"/>
              <a:t> Polish Technologies, je </a:t>
            </a:r>
            <a:r>
              <a:rPr lang="en-US" dirty="0" err="1"/>
              <a:t>proizvođač</a:t>
            </a:r>
            <a:r>
              <a:rPr lang="en-US" dirty="0"/>
              <a:t> -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jedan</a:t>
            </a:r>
            <a:r>
              <a:rPr lang="en-US" dirty="0"/>
              <a:t> u </a:t>
            </a:r>
            <a:r>
              <a:rPr lang="en-US" dirty="0" err="1"/>
              <a:t>svijetu</a:t>
            </a:r>
            <a:r>
              <a:rPr lang="en-US" dirty="0"/>
              <a:t> </a:t>
            </a:r>
            <a:r>
              <a:rPr lang="en-US" dirty="0" err="1"/>
              <a:t>aktivnog</a:t>
            </a:r>
            <a:r>
              <a:rPr lang="en-US" dirty="0"/>
              <a:t> </a:t>
            </a:r>
            <a:r>
              <a:rPr lang="en-US" dirty="0" err="1"/>
              <a:t>kolagena</a:t>
            </a:r>
            <a:r>
              <a:rPr lang="en-US" dirty="0"/>
              <a:t>,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od 15 </a:t>
            </a:r>
            <a:r>
              <a:rPr lang="en-US" dirty="0" err="1"/>
              <a:t>godina</a:t>
            </a:r>
            <a:r>
              <a:rPr lang="en-US" dirty="0"/>
              <a:t> </a:t>
            </a:r>
            <a:r>
              <a:rPr lang="en-US" dirty="0" err="1"/>
              <a:t>proizvodnog</a:t>
            </a:r>
            <a:r>
              <a:rPr lang="en-US" dirty="0"/>
              <a:t> </a:t>
            </a:r>
            <a:r>
              <a:rPr lang="en-US" dirty="0" err="1"/>
              <a:t>iskustva</a:t>
            </a:r>
            <a:r>
              <a:rPr lang="en-US" dirty="0"/>
              <a:t>, </a:t>
            </a:r>
            <a:r>
              <a:rPr lang="en-US" dirty="0" err="1"/>
              <a:t>preko</a:t>
            </a:r>
            <a:r>
              <a:rPr lang="en-US" dirty="0"/>
              <a:t> 150 </a:t>
            </a:r>
            <a:r>
              <a:rPr lang="en-US" dirty="0" err="1"/>
              <a:t>proizvoda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bazi</a:t>
            </a:r>
            <a:r>
              <a:rPr lang="en-US" dirty="0"/>
              <a:t> </a:t>
            </a:r>
            <a:r>
              <a:rPr lang="en-US" dirty="0" err="1"/>
              <a:t>aktivnog</a:t>
            </a:r>
            <a:r>
              <a:rPr lang="en-US" dirty="0"/>
              <a:t> </a:t>
            </a:r>
            <a:r>
              <a:rPr lang="en-US" dirty="0" err="1"/>
              <a:t>kolagena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prisutnošču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tržištima</a:t>
            </a:r>
            <a:r>
              <a:rPr lang="en-US" dirty="0"/>
              <a:t> 60 </a:t>
            </a:r>
            <a:r>
              <a:rPr lang="en-US" dirty="0" err="1"/>
              <a:t>zemalja</a:t>
            </a:r>
            <a:r>
              <a:rPr lang="en-US" dirty="0"/>
              <a:t> </a:t>
            </a:r>
            <a:r>
              <a:rPr lang="en-US" dirty="0" err="1"/>
              <a:t>cijeloga</a:t>
            </a:r>
            <a:r>
              <a:rPr lang="en-US" dirty="0"/>
              <a:t> </a:t>
            </a:r>
            <a:r>
              <a:rPr lang="en-US" dirty="0" err="1"/>
              <a:t>svijeta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Detaljnije</a:t>
            </a:r>
            <a:r>
              <a:rPr lang="en-US" dirty="0"/>
              <a:t> o </a:t>
            </a:r>
            <a:r>
              <a:rPr lang="en-US" dirty="0" err="1"/>
              <a:t>kompaniji</a:t>
            </a:r>
            <a:r>
              <a:rPr lang="en-US" dirty="0"/>
              <a:t>   </a:t>
            </a:r>
            <a:r>
              <a:rPr lang="en-US" dirty="0">
                <a:hlinkClick r:id="rId2"/>
              </a:rPr>
              <a:t>https://inventiapt.com/gb/</a:t>
            </a:r>
            <a:endParaRPr lang="en-US" dirty="0"/>
          </a:p>
          <a:p>
            <a:r>
              <a:rPr lang="en-US" dirty="0" err="1"/>
              <a:t>Strateški</a:t>
            </a:r>
            <a:r>
              <a:rPr lang="en-US" dirty="0"/>
              <a:t> partner </a:t>
            </a:r>
            <a:r>
              <a:rPr lang="en-US" dirty="0" err="1"/>
              <a:t>kompanije</a:t>
            </a:r>
            <a:r>
              <a:rPr lang="en-US" dirty="0"/>
              <a:t> </a:t>
            </a:r>
            <a:r>
              <a:rPr lang="en-US" dirty="0" err="1"/>
              <a:t>Invetia</a:t>
            </a:r>
            <a:r>
              <a:rPr lang="en-US" dirty="0"/>
              <a:t> Polish Technologies je SOUVRE INTERNATIONALE</a:t>
            </a:r>
          </a:p>
          <a:p>
            <a:r>
              <a:rPr lang="en-US" dirty="0"/>
              <a:t>E</a:t>
            </a:r>
            <a:r>
              <a:rPr lang="bs-Latn-BA" dirty="0"/>
              <a:t>kskluzivni zastupnički ugovor</a:t>
            </a:r>
            <a:r>
              <a:rPr lang="en-US" dirty="0"/>
              <a:t>,</a:t>
            </a:r>
            <a:r>
              <a:rPr lang="bs-Latn-BA" dirty="0"/>
              <a:t> </a:t>
            </a:r>
            <a:r>
              <a:rPr lang="en-US" dirty="0"/>
              <a:t>AKA </a:t>
            </a:r>
            <a:r>
              <a:rPr lang="en-US" dirty="0" err="1"/>
              <a:t>d.o.o</a:t>
            </a:r>
            <a:r>
              <a:rPr lang="en-US" dirty="0"/>
              <a:t>. je </a:t>
            </a:r>
            <a:r>
              <a:rPr lang="en-US" dirty="0" err="1"/>
              <a:t>dobila</a:t>
            </a:r>
            <a:r>
              <a:rPr lang="en-US" dirty="0"/>
              <a:t> </a:t>
            </a:r>
            <a:r>
              <a:rPr lang="bs-Latn-BA" dirty="0"/>
              <a:t>za tržišta BiH, Hrvatska, Srbija, Crna Gora i Turska </a:t>
            </a:r>
            <a:endParaRPr lang="en-US" dirty="0"/>
          </a:p>
          <a:p>
            <a:r>
              <a:rPr lang="en-US" dirty="0"/>
              <a:t>AKA </a:t>
            </a:r>
            <a:r>
              <a:rPr lang="en-US" dirty="0" err="1"/>
              <a:t>d.o.o</a:t>
            </a:r>
            <a:r>
              <a:rPr lang="en-US" dirty="0"/>
              <a:t>. je </a:t>
            </a:r>
            <a:r>
              <a:rPr lang="en-US" dirty="0" err="1"/>
              <a:t>nosilac</a:t>
            </a:r>
            <a:r>
              <a:rPr lang="en-US" dirty="0"/>
              <a:t> </a:t>
            </a:r>
            <a:r>
              <a:rPr lang="en-US" dirty="0" err="1"/>
              <a:t>certifikata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neophodan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plasman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rad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proizvodima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bazi</a:t>
            </a:r>
            <a:r>
              <a:rPr lang="en-US" dirty="0"/>
              <a:t> </a:t>
            </a:r>
            <a:r>
              <a:rPr lang="en-US" dirty="0" err="1"/>
              <a:t>aktivnog</a:t>
            </a:r>
            <a:r>
              <a:rPr lang="en-US" dirty="0"/>
              <a:t> </a:t>
            </a:r>
            <a:r>
              <a:rPr lang="en-US" dirty="0" err="1"/>
              <a:t>kolagena</a:t>
            </a:r>
            <a:r>
              <a:rPr lang="en-US" dirty="0"/>
              <a:t>.</a:t>
            </a:r>
            <a:endParaRPr lang="bs-Latn-BA" dirty="0"/>
          </a:p>
          <a:p>
            <a:r>
              <a:rPr lang="en-US" dirty="0" err="1"/>
              <a:t>Inventia</a:t>
            </a:r>
            <a:r>
              <a:rPr lang="en-US" dirty="0"/>
              <a:t> </a:t>
            </a:r>
            <a:r>
              <a:rPr lang="en-US" dirty="0" err="1"/>
              <a:t>proizvodi</a:t>
            </a:r>
            <a:r>
              <a:rPr lang="en-US" dirty="0"/>
              <a:t> </a:t>
            </a:r>
            <a:r>
              <a:rPr lang="bs-Latn-BA" dirty="0"/>
              <a:t>dozvoljava</a:t>
            </a:r>
            <a:r>
              <a:rPr lang="en-US" dirty="0" err="1"/>
              <a:t>ju</a:t>
            </a:r>
            <a:r>
              <a:rPr lang="bs-Latn-BA" dirty="0"/>
              <a:t> unos krema oralno, čime potvrđuje da su im proizvodi potpuno organski proizvedeni.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8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099" y="1166011"/>
            <a:ext cx="6073008" cy="5376966"/>
          </a:xfrm>
          <a:noFill/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pl-PL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Prirodni </a:t>
            </a:r>
            <a:r>
              <a:rPr lang="pl-PL" dirty="0">
                <a:latin typeface="Century Gothic" panose="020B0502020202020204" pitchFamily="34" charset="0"/>
                <a:cs typeface="Arial" panose="020B0604020202020204" pitchFamily="34" charset="0"/>
              </a:rPr>
              <a:t>kolagen Inventia je nesvakidašnji preparat, zahvaljujući kome žene cijelog svijeta mogu zaboraviti probleme sa kožom, sa kojima se bore svaki dan vodeći brigu o svom licu i tijelu. Prirodni kolagen Inventia u sebi krije moć neponovljivog </a:t>
            </a:r>
            <a:r>
              <a:rPr lang="pl-PL" b="1" dirty="0">
                <a:solidFill>
                  <a:srgbClr val="C0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PRIRODNOG IZVORNOG KOLAGENA</a:t>
            </a:r>
            <a:r>
              <a:rPr lang="pl-PL" dirty="0">
                <a:latin typeface="Century Gothic" panose="020B0502020202020204" pitchFamily="34" charset="0"/>
                <a:cs typeface="Arial" panose="020B0604020202020204" pitchFamily="34" charset="0"/>
              </a:rPr>
              <a:t> koji u svojoj strukturi više nigdje ne posjeduje takvu trostruku spiralu. </a:t>
            </a:r>
            <a:endParaRPr lang="pl-PL" dirty="0" smtClean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l-PL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-To </a:t>
            </a:r>
            <a:r>
              <a:rPr lang="pl-PL" dirty="0">
                <a:latin typeface="Century Gothic" panose="020B0502020202020204" pitchFamily="34" charset="0"/>
                <a:cs typeface="Arial" panose="020B0604020202020204" pitchFamily="34" charset="0"/>
              </a:rPr>
              <a:t>nije jedan proizvod u nizu, sa slabim i nedjelotvornim hidralizatom proteina, ili neka druga mješavina koja samo </a:t>
            </a:r>
            <a:r>
              <a:rPr lang="pl-PL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u </a:t>
            </a:r>
            <a:r>
              <a:rPr lang="pl-PL" dirty="0">
                <a:latin typeface="Century Gothic" panose="020B0502020202020204" pitchFamily="34" charset="0"/>
                <a:cs typeface="Arial" panose="020B0604020202020204" pitchFamily="34" charset="0"/>
              </a:rPr>
              <a:t>svom nazivu sadrži riječ „kolagen“, sa kojim usput nema čak ni zajedničke tačke. Kao jedini na tržištu, nudimo proizvod, koji sadrži za ljudsko tijelo najvažniju bjelančevinu – kolagen, u njenoj neizmijenjenoj strukturi, identičnoj onoj koju naše tijelo prirodno proizvodi.</a:t>
            </a:r>
            <a:endParaRPr lang="en-US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265" y="678337"/>
            <a:ext cx="4671317" cy="5183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1006" y="6082301"/>
            <a:ext cx="6657654" cy="677108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bs-Latn-BA" sz="2000" b="1" i="1" dirty="0" err="1">
                <a:solidFill>
                  <a:schemeClr val="bg1"/>
                </a:solidFill>
              </a:rPr>
              <a:t>J</a:t>
            </a:r>
            <a:r>
              <a:rPr lang="en-US" sz="2000" b="1" i="1" dirty="0" err="1" smtClean="0">
                <a:solidFill>
                  <a:schemeClr val="bg1"/>
                </a:solidFill>
              </a:rPr>
              <a:t>e</a:t>
            </a:r>
            <a:r>
              <a:rPr lang="en-US" b="1" i="1" dirty="0" err="1" smtClean="0">
                <a:solidFill>
                  <a:schemeClr val="bg1"/>
                </a:solidFill>
              </a:rPr>
              <a:t>dina</a:t>
            </a:r>
            <a:r>
              <a:rPr lang="en-US" b="1" i="1" dirty="0" smtClean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prava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molekula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kolagena</a:t>
            </a:r>
            <a:r>
              <a:rPr lang="en-US" b="1" i="1" dirty="0" smtClean="0">
                <a:solidFill>
                  <a:schemeClr val="bg1"/>
                </a:solidFill>
              </a:rPr>
              <a:t>,</a:t>
            </a:r>
            <a:r>
              <a:rPr lang="bs-Latn-BA" b="1" i="1" dirty="0" smtClean="0">
                <a:solidFill>
                  <a:schemeClr val="bg1"/>
                </a:solidFill>
              </a:rPr>
              <a:t> je</a:t>
            </a:r>
            <a:r>
              <a:rPr lang="en-US" b="1" i="1" dirty="0" smtClean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zapravo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prirodni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kolagen</a:t>
            </a:r>
            <a:r>
              <a:rPr lang="en-US" b="1" i="1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4002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13144"/>
            <a:ext cx="8911687" cy="1280890"/>
          </a:xfrm>
        </p:spPr>
        <p:txBody>
          <a:bodyPr/>
          <a:lstStyle/>
          <a:p>
            <a:r>
              <a:rPr lang="bs-Latn-BA" dirty="0" smtClean="0"/>
              <a:t>Efekti aktivnog kolagena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607" y="1654567"/>
            <a:ext cx="6160554" cy="37776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 smtClean="0"/>
              <a:t> </a:t>
            </a:r>
            <a:r>
              <a:rPr lang="pl-PL" sz="1900" dirty="0" smtClean="0"/>
              <a:t>Uobičajeno </a:t>
            </a:r>
            <a:r>
              <a:rPr lang="pl-PL" sz="1900" dirty="0"/>
              <a:t>korištenje Prirodnog Kolagena Inventia®:</a:t>
            </a:r>
            <a:endParaRPr lang="en-US" sz="1900" dirty="0"/>
          </a:p>
          <a:p>
            <a:pPr lvl="0"/>
            <a:endParaRPr lang="pl-PL" sz="1900" dirty="0" smtClean="0"/>
          </a:p>
          <a:p>
            <a:pPr lvl="0"/>
            <a:r>
              <a:rPr lang="pl-PL" sz="1900" dirty="0" smtClean="0"/>
              <a:t>Minimalizuje </a:t>
            </a:r>
            <a:r>
              <a:rPr lang="pl-PL" sz="1900" dirty="0"/>
              <a:t>vidljivost bora </a:t>
            </a:r>
            <a:endParaRPr lang="en-US" sz="1900" dirty="0"/>
          </a:p>
          <a:p>
            <a:pPr lvl="0"/>
            <a:r>
              <a:rPr lang="pl-PL" sz="1900" dirty="0"/>
              <a:t>Popravlja uopšteni izgled kože </a:t>
            </a:r>
            <a:endParaRPr lang="en-US" sz="1900" dirty="0"/>
          </a:p>
          <a:p>
            <a:pPr lvl="0"/>
            <a:r>
              <a:rPr lang="pl-PL" sz="1900" dirty="0"/>
              <a:t>Potpuno popravlja vlažnost</a:t>
            </a:r>
            <a:endParaRPr lang="en-US" sz="1900" dirty="0"/>
          </a:p>
          <a:p>
            <a:pPr lvl="0"/>
            <a:r>
              <a:rPr lang="pl-PL" sz="1900" dirty="0"/>
              <a:t>Značajno umanjuje grubost kože, učvršćuje je i čini glatkom</a:t>
            </a:r>
            <a:endParaRPr lang="en-US" sz="1900" dirty="0"/>
          </a:p>
          <a:p>
            <a:pPr lvl="0"/>
            <a:r>
              <a:rPr lang="pl-PL" sz="1900" dirty="0"/>
              <a:t>Nježno uklanja mrtve stanice epidermisa stimulišući regeneraciju, posvjetljava diskoloracije i ujednačava ton kože</a:t>
            </a:r>
            <a:endParaRPr lang="en-US" sz="1900" dirty="0"/>
          </a:p>
          <a:p>
            <a:pPr lvl="0"/>
            <a:r>
              <a:rPr lang="pl-PL" sz="1900" dirty="0"/>
              <a:t>Visoko je tolerantan za kožu</a:t>
            </a:r>
            <a:endParaRPr lang="en-US" sz="1900" dirty="0"/>
          </a:p>
          <a:p>
            <a:pPr lvl="0"/>
            <a:r>
              <a:rPr lang="pl-PL" sz="1900" dirty="0"/>
              <a:t>Proizvod je karakterističan po visokoj skali čistoće</a:t>
            </a:r>
            <a:endParaRPr lang="en-US" sz="1900" dirty="0"/>
          </a:p>
          <a:p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61" y="1376736"/>
            <a:ext cx="5609772" cy="466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6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142</TotalTime>
  <Words>1320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Wisp</vt:lpstr>
      <vt:lpstr>PowerPoint Presentation</vt:lpstr>
      <vt:lpstr>Šta je kolagen?</vt:lpstr>
      <vt:lpstr>PowerPoint Presentation</vt:lpstr>
      <vt:lpstr>Pasivni i aktivni kolagen?</vt:lpstr>
      <vt:lpstr>PowerPoint Presentation</vt:lpstr>
      <vt:lpstr>Ko smo mi?</vt:lpstr>
      <vt:lpstr>INVENTIA PT I AKA DOO</vt:lpstr>
      <vt:lpstr>PowerPoint Presentation</vt:lpstr>
      <vt:lpstr>Efekti aktivnog kolagena</vt:lpstr>
      <vt:lpstr>PowerPoint Presentation</vt:lpstr>
      <vt:lpstr>PowerPoint Presentation</vt:lpstr>
      <vt:lpstr>Naši proizvodi</vt:lpstr>
      <vt:lpstr>PowerPoint Presentation</vt:lpstr>
      <vt:lpstr>Istraživanja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17</cp:revision>
  <dcterms:created xsi:type="dcterms:W3CDTF">2020-09-23T18:10:03Z</dcterms:created>
  <dcterms:modified xsi:type="dcterms:W3CDTF">2020-09-24T09:23:07Z</dcterms:modified>
</cp:coreProperties>
</file>