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  <p:sldMasterId id="2147483692" r:id="rId3"/>
    <p:sldMasterId id="2147483710" r:id="rId4"/>
  </p:sldMasterIdLst>
  <p:sldIdLst>
    <p:sldId id="280" r:id="rId5"/>
    <p:sldId id="256" r:id="rId6"/>
    <p:sldId id="257" r:id="rId7"/>
    <p:sldId id="259" r:id="rId8"/>
    <p:sldId id="258" r:id="rId9"/>
    <p:sldId id="262" r:id="rId10"/>
    <p:sldId id="260" r:id="rId11"/>
    <p:sldId id="263" r:id="rId12"/>
    <p:sldId id="264" r:id="rId13"/>
    <p:sldId id="275" r:id="rId14"/>
    <p:sldId id="278" r:id="rId15"/>
    <p:sldId id="265" r:id="rId16"/>
    <p:sldId id="266" r:id="rId17"/>
    <p:sldId id="267" r:id="rId18"/>
    <p:sldId id="269" r:id="rId19"/>
    <p:sldId id="268" r:id="rId20"/>
    <p:sldId id="270" r:id="rId21"/>
    <p:sldId id="272" r:id="rId22"/>
    <p:sldId id="273" r:id="rId23"/>
    <p:sldId id="276" r:id="rId24"/>
    <p:sldId id="277" r:id="rId25"/>
    <p:sldId id="274" r:id="rId26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57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47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0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1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610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3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99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3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8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38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9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07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96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04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>
                <a:solidFill>
                  <a:prstClr val="white"/>
                </a:solidFill>
              </a:rPr>
              <a:pPr/>
              <a:t>19-Nov-15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27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41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73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706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70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91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529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196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84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F5A408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F5A408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1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80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7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1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45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07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356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21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57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30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90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34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0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339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734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76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2912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06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668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737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671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6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rgbClr val="F5A408"/>
                </a:solidFill>
              </a:rPr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>
                <a:solidFill>
                  <a:srgbClr val="F5A408"/>
                </a:solidFill>
              </a:rPr>
              <a:pPr/>
              <a:t>19-Nov-15</a:t>
            </a:fld>
            <a:endParaRPr lang="en-US" dirty="0">
              <a:solidFill>
                <a:srgbClr val="F5A40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19-Nov-15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2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80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4" Type="http://schemas.openxmlformats.org/officeDocument/2006/relationships/image" Target="../media/image85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4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20" Type="http://schemas.openxmlformats.org/officeDocument/2006/relationships/image" Target="../media/image61.png"/><Relationship Id="rId41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90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90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media" Target="../media/media5.mp3"/><Relationship Id="rId7" Type="http://schemas.openxmlformats.org/officeDocument/2006/relationships/image" Target="../media/image94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93.png"/><Relationship Id="rId5" Type="http://schemas.openxmlformats.org/officeDocument/2006/relationships/slideLayout" Target="../slideLayouts/slideLayout52.xml"/><Relationship Id="rId4" Type="http://schemas.openxmlformats.org/officeDocument/2006/relationships/audio" Target="../media/media5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1800" y="1727200"/>
            <a:ext cx="90424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TÌM HIỂU KHÁI QUÁT VỀ </a:t>
            </a:r>
          </a:p>
          <a:p>
            <a:pPr algn="ctr"/>
            <a:r>
              <a:rPr lang="en-US" sz="9600" dirty="0" smtClean="0"/>
              <a:t>NHẬT BẢN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471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KEYWORDS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85123" y="660224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Truyện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tranh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(Manga)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4970" y="75936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Phim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hoạt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hình</a:t>
            </a:r>
            <a:r>
              <a:rPr lang="en-US" b="1" dirty="0" smtClean="0">
                <a:solidFill>
                  <a:schemeClr val="bg1"/>
                </a:solidFill>
              </a:rPr>
              <a:t> (Anime)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195" y="5650609"/>
            <a:ext cx="2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Nghệ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thuật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cắm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hoa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(Ikebana)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4970" y="568701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Kịch</a:t>
            </a:r>
            <a:r>
              <a:rPr lang="en-US" b="1" dirty="0" smtClean="0">
                <a:solidFill>
                  <a:schemeClr val="bg1"/>
                </a:solidFill>
              </a:rPr>
              <a:t> No </a:t>
            </a:r>
            <a:r>
              <a:rPr lang="en-US" b="1" dirty="0" err="1" smtClean="0">
                <a:solidFill>
                  <a:schemeClr val="bg1"/>
                </a:solidFill>
              </a:rPr>
              <a:t>và</a:t>
            </a:r>
            <a:r>
              <a:rPr lang="en-US" b="1" dirty="0" smtClean="0">
                <a:solidFill>
                  <a:schemeClr val="bg1"/>
                </a:solidFill>
              </a:rPr>
              <a:t> Kabuki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(No &amp; Kabuki)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7348">
            <a:off x="1071294" y="1182657"/>
            <a:ext cx="2295525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16">
            <a:off x="3271574" y="1402786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6619">
            <a:off x="6391275" y="1421031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5020">
            <a:off x="9136369" y="870271"/>
            <a:ext cx="2438400" cy="1876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13521">
            <a:off x="8950582" y="3646531"/>
            <a:ext cx="2124075" cy="2152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58632">
            <a:off x="6276165" y="3395465"/>
            <a:ext cx="2732229" cy="2008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2167">
            <a:off x="3175545" y="4202560"/>
            <a:ext cx="2162175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51189">
            <a:off x="1003072" y="3595743"/>
            <a:ext cx="2209800" cy="20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38564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KEYWORDS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02971" y="1582057"/>
            <a:ext cx="255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Geisha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2628" y="975220"/>
            <a:ext cx="255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Honda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6970" y="2772079"/>
            <a:ext cx="255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Mitsubishi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9885" y="2013192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Ajinomoto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886" y="3606524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Sony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9200" y="4719354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Canon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485" y="3883051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Hitachi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7143" y="621277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</a:rPr>
              <a:t>Shinkansen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7143" y="2973622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Tsunami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5142" y="512075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AKB48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571" y="2453843"/>
            <a:ext cx="255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Sushi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84456" y="416032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Hiroshima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571" y="5417700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Ninja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54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52670" y="209862"/>
            <a:ext cx="4973522" cy="64607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58160" y="800100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TIẾNG NHẬT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8160" y="1701800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JAPANESE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8160" y="2629384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NIHONGO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60" y="3556968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日本語</a:t>
            </a:r>
            <a:endParaRPr lang="en-US" sz="4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58160" y="4502748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にほんご</a:t>
            </a:r>
            <a:endParaRPr lang="en-US" sz="4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8160" y="5546960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ニホンゴ</a:t>
            </a:r>
            <a:endParaRPr lang="en-US" sz="4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2" y="26247"/>
            <a:ext cx="2897396" cy="2897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001" y="3406961"/>
            <a:ext cx="3324999" cy="2216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76" y="4230125"/>
            <a:ext cx="2897396" cy="2069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682" y="0"/>
            <a:ext cx="3365661" cy="1994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8285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13869" y="312176"/>
            <a:ext cx="6121400" cy="574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Chiller" pitchFamily="82" charset="0"/>
              </a:rPr>
              <a:t>ABOUT JAPANESE LANGUAGE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738" y="1404938"/>
            <a:ext cx="9745662" cy="53006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454025" lvl="1" indent="-342900">
              <a:buFont typeface="Wingdings" pitchFamily="2" charset="2"/>
              <a:buChar char="q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ngữ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chắp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dính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454025" lvl="1" indent="-342900"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71500" lvl="1" indent="-460375">
              <a:buFont typeface="Wingdings" pitchFamily="2" charset="2"/>
              <a:buChar char="q"/>
              <a:defRPr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nghi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nghiêm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ngặt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rành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kính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ngữ)</a:t>
            </a:r>
          </a:p>
          <a:p>
            <a:pPr marL="454025" lvl="1" indent="-342900"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454025" lvl="1" indent="-342900">
              <a:buFont typeface="Wingdings" pitchFamily="2" charset="2"/>
              <a:buChar char="q"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ngữ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điệu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rệt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từ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454025" lvl="1" indent="-342900"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454025" lvl="1" indent="-342900">
              <a:buFont typeface="Wingdings" pitchFamily="2" charset="2"/>
              <a:buChar char="q"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ngữ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tiếng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Việt</a:t>
            </a:r>
          </a:p>
        </p:txBody>
      </p:sp>
      <p:sp>
        <p:nvSpPr>
          <p:cNvPr id="12" name="Rounded Rectangle 11"/>
          <p:cNvSpPr/>
          <p:nvPr/>
        </p:nvSpPr>
        <p:spPr>
          <a:xfrm rot="20990159">
            <a:off x="714375" y="1116806"/>
            <a:ext cx="20161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22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43200" y="153988"/>
            <a:ext cx="6121400" cy="574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Chiller" pitchFamily="82" charset="0"/>
              </a:rPr>
              <a:t>ABOUT JAPANESE CHARACTERS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41688" y="1052513"/>
            <a:ext cx="4621212" cy="9366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Hệ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thống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chữ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viết</a:t>
            </a:r>
            <a:endParaRPr lang="en-US" sz="2800" dirty="0">
              <a:solidFill>
                <a:sysClr val="windowText" lastClr="000000"/>
              </a:solidFill>
              <a:latin typeface="Tahoma" charset="0"/>
              <a:cs typeface="Tahoma" charset="0"/>
            </a:endParaRPr>
          </a:p>
          <a:p>
            <a:pPr algn="ctr">
              <a:defRPr/>
            </a:pP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có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3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loại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chữ</a:t>
            </a:r>
            <a:r>
              <a:rPr lang="en-US" sz="2800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chính</a:t>
            </a:r>
            <a:endParaRPr lang="en-US" sz="2800" dirty="0">
              <a:solidFill>
                <a:sysClr val="windowText" lastClr="000000"/>
              </a:solidFill>
              <a:latin typeface="Tahoma" charset="0"/>
              <a:cs typeface="Tahom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69154" y="5529628"/>
            <a:ext cx="8851343" cy="12684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035300" lvl="1" indent="-2924175">
              <a:defRPr/>
            </a:pPr>
            <a:r>
              <a:rPr lang="en-US" sz="2400" u="sng" dirty="0" err="1">
                <a:latin typeface="Tahoma" charset="0"/>
                <a:cs typeface="Tahoma" charset="0"/>
              </a:rPr>
              <a:t>Chữ</a:t>
            </a:r>
            <a:r>
              <a:rPr lang="en-US" sz="2400" u="sng" dirty="0">
                <a:latin typeface="Tahoma" charset="0"/>
                <a:cs typeface="Tahoma" charset="0"/>
              </a:rPr>
              <a:t> </a:t>
            </a:r>
            <a:r>
              <a:rPr lang="en-US" sz="2400" u="sng" dirty="0" err="1">
                <a:latin typeface="Tahoma" charset="0"/>
                <a:cs typeface="Tahoma" charset="0"/>
              </a:rPr>
              <a:t>Latinh</a:t>
            </a:r>
            <a:r>
              <a:rPr lang="en-US" sz="2400" u="sng" dirty="0">
                <a:latin typeface="Tahoma" charset="0"/>
                <a:cs typeface="Tahoma" charset="0"/>
              </a:rPr>
              <a:t> (</a:t>
            </a:r>
            <a:r>
              <a:rPr lang="en-US" sz="2400" i="1" u="sng" dirty="0" err="1">
                <a:latin typeface="Tahoma" charset="0"/>
                <a:cs typeface="Tahoma" charset="0"/>
              </a:rPr>
              <a:t>Romaji</a:t>
            </a:r>
            <a:r>
              <a:rPr lang="en-US" sz="2400" i="1" u="sng" dirty="0">
                <a:latin typeface="Tahoma" charset="0"/>
                <a:cs typeface="Tahoma" charset="0"/>
              </a:rPr>
              <a:t>)</a:t>
            </a:r>
            <a:r>
              <a:rPr lang="en-US" sz="2400" dirty="0">
                <a:latin typeface="Tahoma" charset="0"/>
                <a:cs typeface="Tahoma" charset="0"/>
              </a:rPr>
              <a:t>: </a:t>
            </a:r>
            <a:r>
              <a:rPr lang="en-US" sz="2400" dirty="0" err="1">
                <a:latin typeface="Tahoma" charset="0"/>
                <a:cs typeface="Tahoma" charset="0"/>
              </a:rPr>
              <a:t>dùng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trong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tiếng</a:t>
            </a:r>
            <a:r>
              <a:rPr lang="en-US" sz="2400" dirty="0">
                <a:latin typeface="Tahoma" charset="0"/>
                <a:cs typeface="Tahoma" charset="0"/>
              </a:rPr>
              <a:t> Nhật </a:t>
            </a:r>
            <a:r>
              <a:rPr lang="en-US" sz="2400" dirty="0" err="1">
                <a:latin typeface="Tahoma" charset="0"/>
                <a:cs typeface="Tahoma" charset="0"/>
              </a:rPr>
              <a:t>hiện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đại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thể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hiện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tên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riêng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biểu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trưng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công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ty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quảng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cáo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nhãn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hiệu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hàng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hóa</a:t>
            </a:r>
            <a:r>
              <a:rPr lang="en-US" sz="2400" dirty="0">
                <a:latin typeface="Tahoma" charset="0"/>
                <a:cs typeface="Tahoma" charset="0"/>
              </a:rPr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7091" y="3224578"/>
            <a:ext cx="8853487" cy="10810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149600" lvl="1" indent="-3038475">
              <a:defRPr/>
            </a:pPr>
            <a:r>
              <a:rPr lang="en-US" sz="2400" u="sng" dirty="0" err="1">
                <a:latin typeface="Tahoma" charset="0"/>
                <a:cs typeface="Tahoma" charset="0"/>
              </a:rPr>
              <a:t>Chữ</a:t>
            </a:r>
            <a:r>
              <a:rPr lang="en-US" sz="2400" u="sng" dirty="0">
                <a:latin typeface="Tahoma" charset="0"/>
                <a:cs typeface="Tahoma" charset="0"/>
              </a:rPr>
              <a:t> </a:t>
            </a:r>
            <a:r>
              <a:rPr lang="en-US" sz="2400" u="sng" dirty="0" err="1">
                <a:latin typeface="Tahoma" charset="0"/>
                <a:cs typeface="Tahoma" charset="0"/>
              </a:rPr>
              <a:t>cứng</a:t>
            </a:r>
            <a:r>
              <a:rPr lang="en-US" sz="2400" u="sng" dirty="0">
                <a:latin typeface="Tahoma" charset="0"/>
                <a:cs typeface="Tahoma" charset="0"/>
              </a:rPr>
              <a:t> (</a:t>
            </a:r>
            <a:r>
              <a:rPr lang="en-US" sz="2400" i="1" u="sng" dirty="0">
                <a:latin typeface="Tahoma" charset="0"/>
                <a:cs typeface="Tahoma" charset="0"/>
              </a:rPr>
              <a:t>Katakana</a:t>
            </a:r>
            <a:r>
              <a:rPr lang="en-US" sz="2400" u="sng" dirty="0">
                <a:latin typeface="Tahoma" charset="0"/>
                <a:cs typeface="Tahoma" charset="0"/>
              </a:rPr>
              <a:t>)</a:t>
            </a:r>
            <a:r>
              <a:rPr lang="en-US" sz="2400" dirty="0">
                <a:latin typeface="Tahoma" charset="0"/>
                <a:cs typeface="Tahoma" charset="0"/>
              </a:rPr>
              <a:t>: </a:t>
            </a:r>
            <a:r>
              <a:rPr lang="en-US" sz="2400" dirty="0" err="1">
                <a:latin typeface="Tahoma" charset="0"/>
                <a:cs typeface="Tahoma" charset="0"/>
              </a:rPr>
              <a:t>phiên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âm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tiếng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nước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ngoài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nhấn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mạnh</a:t>
            </a:r>
            <a:r>
              <a:rPr lang="en-US" sz="2400" dirty="0">
                <a:latin typeface="Tahoma" charset="0"/>
                <a:cs typeface="Tahoma" charset="0"/>
              </a:rPr>
              <a:t> ý </a:t>
            </a:r>
            <a:r>
              <a:rPr lang="en-US" sz="2400" dirty="0" err="1">
                <a:latin typeface="Tahoma" charset="0"/>
                <a:cs typeface="Tahoma" charset="0"/>
              </a:rPr>
              <a:t>nghĩa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77091" y="2073640"/>
            <a:ext cx="8853487" cy="1079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149600" lvl="1" indent="-3038475">
              <a:defRPr/>
            </a:pPr>
            <a:r>
              <a:rPr lang="en-US" sz="2400" u="sng" dirty="0" err="1">
                <a:latin typeface="Tahoma" charset="0"/>
                <a:cs typeface="Tahoma" charset="0"/>
              </a:rPr>
              <a:t>Chữ</a:t>
            </a:r>
            <a:r>
              <a:rPr lang="en-US" sz="2400" u="sng" dirty="0">
                <a:latin typeface="Tahoma" charset="0"/>
                <a:cs typeface="Tahoma" charset="0"/>
              </a:rPr>
              <a:t> </a:t>
            </a:r>
            <a:r>
              <a:rPr lang="en-US" sz="2400" u="sng" dirty="0" err="1">
                <a:latin typeface="Tahoma" charset="0"/>
                <a:cs typeface="Tahoma" charset="0"/>
              </a:rPr>
              <a:t>mềm</a:t>
            </a:r>
            <a:r>
              <a:rPr lang="en-US" sz="2400" u="sng" dirty="0">
                <a:latin typeface="Tahoma" charset="0"/>
                <a:cs typeface="Tahoma" charset="0"/>
              </a:rPr>
              <a:t> (</a:t>
            </a:r>
            <a:r>
              <a:rPr lang="en-US" sz="2400" i="1" u="sng" dirty="0">
                <a:latin typeface="Tahoma" charset="0"/>
                <a:cs typeface="Tahoma" charset="0"/>
              </a:rPr>
              <a:t>Hiragana</a:t>
            </a:r>
            <a:r>
              <a:rPr lang="en-US" sz="2400" u="sng" dirty="0">
                <a:latin typeface="Tahoma" charset="0"/>
                <a:cs typeface="Tahoma" charset="0"/>
              </a:rPr>
              <a:t>)</a:t>
            </a:r>
            <a:r>
              <a:rPr lang="en-US" sz="2400" dirty="0">
                <a:latin typeface="Tahoma" charset="0"/>
                <a:cs typeface="Tahoma" charset="0"/>
              </a:rPr>
              <a:t>: </a:t>
            </a:r>
            <a:r>
              <a:rPr lang="en-US" sz="2400" dirty="0" err="1">
                <a:latin typeface="Tahoma" charset="0"/>
                <a:cs typeface="Tahoma" charset="0"/>
              </a:rPr>
              <a:t>thể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hiện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các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gốc</a:t>
            </a:r>
            <a:r>
              <a:rPr lang="en-US" sz="2400" dirty="0">
                <a:latin typeface="Tahoma" charset="0"/>
                <a:cs typeface="Tahoma" charset="0"/>
              </a:rPr>
              <a:t> Nhật, </a:t>
            </a:r>
            <a:r>
              <a:rPr lang="en-US" sz="2400" dirty="0" err="1">
                <a:latin typeface="Tahoma" charset="0"/>
                <a:cs typeface="Tahoma" charset="0"/>
              </a:rPr>
              <a:t>các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thành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tố</a:t>
            </a:r>
            <a:r>
              <a:rPr lang="en-US" sz="2400" dirty="0">
                <a:latin typeface="Tahoma" charset="0"/>
                <a:cs typeface="Tahoma" charset="0"/>
              </a:rPr>
              <a:t> NP </a:t>
            </a:r>
            <a:r>
              <a:rPr lang="en-US" sz="2400" dirty="0" err="1">
                <a:latin typeface="Tahoma" charset="0"/>
                <a:cs typeface="Tahoma" charset="0"/>
              </a:rPr>
              <a:t>như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trợ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trợ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động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đuôi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động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, </a:t>
            </a:r>
            <a:r>
              <a:rPr lang="en-US" sz="2400" dirty="0" err="1">
                <a:latin typeface="Tahoma" charset="0"/>
                <a:cs typeface="Tahoma" charset="0"/>
              </a:rPr>
              <a:t>tính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85028" y="4377103"/>
            <a:ext cx="8853487" cy="10795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66688" lvl="1">
              <a:defRPr/>
            </a:pPr>
            <a:r>
              <a:rPr lang="en-US" sz="2400" u="sng" dirty="0" err="1">
                <a:latin typeface="Tahoma" charset="0"/>
                <a:cs typeface="Tahoma" charset="0"/>
              </a:rPr>
              <a:t>Chữ</a:t>
            </a:r>
            <a:r>
              <a:rPr lang="en-US" sz="2400" u="sng" dirty="0">
                <a:latin typeface="Tahoma" charset="0"/>
                <a:cs typeface="Tahoma" charset="0"/>
              </a:rPr>
              <a:t> </a:t>
            </a:r>
            <a:r>
              <a:rPr lang="en-US" sz="2400" u="sng" dirty="0" err="1">
                <a:latin typeface="Tahoma" charset="0"/>
                <a:cs typeface="Tahoma" charset="0"/>
              </a:rPr>
              <a:t>Hán</a:t>
            </a:r>
            <a:r>
              <a:rPr lang="en-US" sz="2400" u="sng" dirty="0">
                <a:latin typeface="Tahoma" charset="0"/>
                <a:cs typeface="Tahoma" charset="0"/>
              </a:rPr>
              <a:t> (</a:t>
            </a:r>
            <a:r>
              <a:rPr lang="en-US" sz="2400" i="1" u="sng" dirty="0">
                <a:latin typeface="Tahoma" charset="0"/>
                <a:cs typeface="Tahoma" charset="0"/>
              </a:rPr>
              <a:t>Kanji</a:t>
            </a:r>
            <a:r>
              <a:rPr lang="en-US" sz="2400" u="sng" dirty="0">
                <a:latin typeface="Tahoma" charset="0"/>
                <a:cs typeface="Tahoma" charset="0"/>
              </a:rPr>
              <a:t>)</a:t>
            </a:r>
            <a:r>
              <a:rPr lang="en-US" sz="2400" dirty="0">
                <a:latin typeface="Tahoma" charset="0"/>
                <a:cs typeface="Tahoma" charset="0"/>
              </a:rPr>
              <a:t>: </a:t>
            </a:r>
            <a:r>
              <a:rPr lang="en-US" sz="2400" dirty="0" err="1">
                <a:latin typeface="Tahoma" charset="0"/>
                <a:cs typeface="Tahoma" charset="0"/>
              </a:rPr>
              <a:t>viết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các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từ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Hán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hoặc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để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làm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rõ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err="1">
                <a:latin typeface="Tahoma" charset="0"/>
                <a:cs typeface="Tahoma" charset="0"/>
              </a:rPr>
              <a:t>nghĩa</a:t>
            </a:r>
            <a:endParaRPr lang="en-US" sz="2400"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3238500" y="3556000"/>
            <a:ext cx="19812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ahoma" pitchFamily="34" charset="0"/>
                <a:cs typeface="Tahoma" pitchFamily="34" charset="0"/>
              </a:rPr>
              <a:t>Kanji (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chữ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Hán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2400300" y="2946400"/>
            <a:ext cx="26670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Hiragana (chữ mềm)</a:t>
            </a:r>
            <a:endParaRPr lang="en-US">
              <a:solidFill>
                <a:srgbClr val="000000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3924300" y="4165600"/>
            <a:ext cx="27432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ahoma" pitchFamily="34" charset="0"/>
                <a:cs typeface="Tahoma" pitchFamily="34" charset="0"/>
              </a:rPr>
              <a:t>Katakana (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chữ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cứng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" name="TextBox 28"/>
          <p:cNvSpPr txBox="1">
            <a:spLocks noChangeArrowheads="1"/>
          </p:cNvSpPr>
          <p:nvPr/>
        </p:nvSpPr>
        <p:spPr bwMode="auto">
          <a:xfrm>
            <a:off x="4686300" y="4699000"/>
            <a:ext cx="22860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dirty="0" err="1">
                <a:latin typeface="Tahoma" pitchFamily="34" charset="0"/>
                <a:cs typeface="Tahoma" pitchFamily="34" charset="0"/>
              </a:rPr>
              <a:t>Romaji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chữ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cs typeface="Tahoma" pitchFamily="34" charset="0"/>
              </a:rPr>
              <a:t>latin</a:t>
            </a:r>
            <a:r>
              <a:rPr lang="en-US" altLang="ja-JP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5372100" y="5308600"/>
            <a:ext cx="1828800" cy="369888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ahoma" pitchFamily="34" charset="0"/>
                <a:cs typeface="Tahoma" pitchFamily="34" charset="0"/>
              </a:rPr>
              <a:t>Furigana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24100" y="374650"/>
            <a:ext cx="7105650" cy="7921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Agency FB" pitchFamily="34" charset="0"/>
              </a:rPr>
              <a:t>EXAMPLE of JAPANESE SENTENCE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7375" y="1924050"/>
            <a:ext cx="8401050" cy="898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ja-JP" altLang="en-US" sz="32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私は</a:t>
            </a:r>
            <a:r>
              <a:rPr lang="en-US" altLang="ja-JP" sz="32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2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ソフトウェア会社の新しい社員です。</a:t>
            </a:r>
            <a:endParaRPr lang="en-US" sz="32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652588" y="1836738"/>
            <a:ext cx="1077912" cy="338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16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2000" dirty="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829300" y="1809750"/>
            <a:ext cx="1101725" cy="3381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160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がいしゃ</a:t>
            </a:r>
            <a:endParaRPr lang="en-US" altLang="en-US" sz="160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951663" y="1814513"/>
            <a:ext cx="893762" cy="3397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160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あたら</a:t>
            </a:r>
            <a:endParaRPr lang="en-US" altLang="en-US" sz="160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350250" y="1814513"/>
            <a:ext cx="1008063" cy="3397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160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しゃいん</a:t>
            </a:r>
            <a:endParaRPr lang="en-US" altLang="en-US" sz="160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30400" y="2679700"/>
            <a:ext cx="3873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6625" y="2662238"/>
            <a:ext cx="7064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80263" y="2662238"/>
            <a:ext cx="4191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9475" y="2649538"/>
            <a:ext cx="7080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11563" y="2665413"/>
            <a:ext cx="22320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98713" y="2679700"/>
            <a:ext cx="3873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8625" y="2649538"/>
            <a:ext cx="3873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51150" y="2679700"/>
            <a:ext cx="7461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45413" y="2649538"/>
            <a:ext cx="6048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44025" y="2659063"/>
            <a:ext cx="6032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4065"/>
              </p:ext>
            </p:extLst>
          </p:nvPr>
        </p:nvGraphicFramePr>
        <p:xfrm>
          <a:off x="1562100" y="700087"/>
          <a:ext cx="8534400" cy="6024568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676400"/>
                <a:gridCol w="1600200"/>
                <a:gridCol w="1397000"/>
                <a:gridCol w="14224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Tahoma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Tahoma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Tahoma" charset="0"/>
                        </a:rPr>
                        <a:t>U(Ư)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Tahoma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cs typeface="Tahoma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KO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 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SO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TSU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HU(FU)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MO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YA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YU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YO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 (L)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WA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WO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ahoma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6900" y="6572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あ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9138" y="6572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い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0300" y="62865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う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3813" y="6429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え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7313" y="6429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お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00500" y="1843087"/>
            <a:ext cx="685800" cy="457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00500" y="2376487"/>
            <a:ext cx="685800" cy="4572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76900" y="2376487"/>
            <a:ext cx="685800" cy="4572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76900" y="3443287"/>
            <a:ext cx="914400" cy="5334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8963" y="12049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</a:t>
            </a:r>
            <a:endParaRPr lang="en-US" sz="36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6438" y="12192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き</a:t>
            </a:r>
            <a:endParaRPr lang="en-US" sz="36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9025" y="11906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く</a:t>
            </a:r>
            <a:endParaRPr lang="en-US" sz="36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4925" y="12049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け</a:t>
            </a:r>
            <a:endParaRPr lang="en-US" sz="36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7950" y="11906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こ</a:t>
            </a:r>
            <a:endParaRPr lang="en-US" sz="36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0388" y="1752600"/>
            <a:ext cx="8382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5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さ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6450" y="17541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5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1888" y="17541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5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す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3500" y="17399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5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せ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7950" y="17541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5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そ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8325" y="23002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3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た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0100" y="231457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3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ち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7925" y="23002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3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つ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77150" y="231457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3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て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5888" y="23002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3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6100" y="28670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な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7875" y="28813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に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5700" y="28670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ぬ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54925" y="28527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ね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3663" y="28527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6100" y="34004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は</a:t>
            </a:r>
            <a:endParaRPr lang="en-US" sz="3600" b="1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7875" y="34147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ひ</a:t>
            </a:r>
            <a:endParaRPr lang="en-US" sz="3600" b="1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35725" y="340042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ふ</a:t>
            </a:r>
            <a:endParaRPr lang="en-US" sz="3600" b="1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4925" y="33861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へ</a:t>
            </a:r>
            <a:endParaRPr lang="en-US" sz="3600" b="1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3663" y="338613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ほ</a:t>
            </a:r>
            <a:endParaRPr lang="en-US" sz="3600" b="1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86100" y="39766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bg2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ま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7875" y="399097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bg2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み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8563" y="39481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bg2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む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54925" y="39624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bg2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め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83663" y="39624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bg2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も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4038" y="4495800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solidFill>
                  <a:srgbClr val="00B05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や</a:t>
            </a:r>
            <a:endParaRPr lang="en-US" sz="3600" b="1">
              <a:solidFill>
                <a:srgbClr val="00B05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286500" y="4481512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solidFill>
                  <a:srgbClr val="00B05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ゆ</a:t>
            </a:r>
            <a:endParaRPr lang="en-US" sz="3600" b="1">
              <a:solidFill>
                <a:srgbClr val="00B05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8991600" y="4481512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solidFill>
                  <a:srgbClr val="00B05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よ</a:t>
            </a:r>
            <a:endParaRPr lang="en-US" sz="3600" b="1">
              <a:solidFill>
                <a:srgbClr val="00B05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6100" y="5043487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ら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7875" y="5057775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り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78563" y="5014912"/>
            <a:ext cx="83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る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4925" y="50292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れ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83663" y="5029200"/>
            <a:ext cx="838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ろ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086100" y="5576887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</a:t>
            </a:r>
            <a:endParaRPr lang="en-US" sz="3600" b="1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9067800" y="5576887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endParaRPr lang="en-US" sz="3600" b="1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086100" y="6110287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solidFill>
                  <a:srgbClr val="C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ん</a:t>
            </a:r>
            <a:endParaRPr lang="en-US" sz="3600" b="1">
              <a:solidFill>
                <a:srgbClr val="C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82975" y="46037"/>
            <a:ext cx="4579938" cy="5762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BẢNG CHỮ CÁI TIẾNG NHẬT</a:t>
            </a:r>
          </a:p>
          <a:p>
            <a:pPr algn="ctr">
              <a:defRPr/>
            </a:pPr>
            <a:r>
              <a:rPr lang="en-US" dirty="0"/>
              <a:t>CHỮ MỀM – HIRAGANA</a:t>
            </a:r>
          </a:p>
        </p:txBody>
      </p:sp>
    </p:spTree>
    <p:extLst>
      <p:ext uri="{BB962C8B-B14F-4D97-AF65-F5344CB8AC3E}">
        <p14:creationId xmlns:p14="http://schemas.microsoft.com/office/powerpoint/2010/main" val="25214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97849"/>
              </p:ext>
            </p:extLst>
          </p:nvPr>
        </p:nvGraphicFramePr>
        <p:xfrm>
          <a:off x="2436813" y="0"/>
          <a:ext cx="7162800" cy="6881817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Ya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7" descr="180px-あ_教科書体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57150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 descr="180px-そ_教科書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0" y="1476375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 descr="180px-い_教科書体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 descr="180px-う_教科書体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1" descr="180px-え_教科書体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 descr="180px-お_教科書体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3" descr="180px-か_教科書体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758825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180px-き_教科書体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762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5" descr="180px-く_教科書体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735013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6" descr="180px-け_教科書体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6858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7" descr="180px-こ_教科書体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7620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8" descr="180px-さ_教科書体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51765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9" descr="180px-し_教科書体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1524000"/>
            <a:ext cx="73501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0" descr="180px-す_教科書体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4478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1" descr="180px-せ_教科書体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1497013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7" descr="180px-ほ_教科書体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349091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38" descr="180px-た_教科書体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168525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9" descr="180px-ち_教科書体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168525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0" descr="180px-つ_教科書体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2136775"/>
            <a:ext cx="7381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1" descr="180px-て_教科書体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215106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2" descr="180px-と_教科書体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8" y="2120900"/>
            <a:ext cx="739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3" descr="180px-な_教科書体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851150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4" descr="180px-に_教科書体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895600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45" descr="180px-ぬ_教科書体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822575"/>
            <a:ext cx="7381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6" descr="180px-ね_教科書体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51150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7" descr="180px-の_教科書体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63" y="2806700"/>
            <a:ext cx="7381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8" descr="180px-は_教科書体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505200"/>
            <a:ext cx="738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9" descr="180px-ひ_教科書体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519488"/>
            <a:ext cx="738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50" descr="180px-ふ_教科書体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3505200"/>
            <a:ext cx="7381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1" descr="180px-へ_教科書体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3581400"/>
            <a:ext cx="7381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2" descr="180px-も_教科書体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4256088"/>
            <a:ext cx="74136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53" descr="180px-や_教科書体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5508625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54" descr="180px-ゆ_教科書体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508625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5" descr="180px-よ_教科書体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5478463"/>
            <a:ext cx="7397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6" descr="180px-ら_教科書体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867275"/>
            <a:ext cx="7413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7" descr="180px-り_教科書体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852988"/>
            <a:ext cx="7413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58" descr="180px-る_教科書体.png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852988"/>
            <a:ext cx="7413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9" descr="180px-れ_教科書体.png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4849813"/>
            <a:ext cx="74136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60" descr="180px-ろ_教科書体.pn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4867275"/>
            <a:ext cx="7413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61" descr="180px-わ_教科書体.pn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6202363"/>
            <a:ext cx="7413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62" descr="180px-を_教科書体.pn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8" y="6216650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3" descr="180px-ん_教科書体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216650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4" descr="180px-ま_教科書体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191000"/>
            <a:ext cx="74136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65" descr="180px-み_教科書体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170363"/>
            <a:ext cx="7397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6" descr="180px-む_教科書体.png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183063"/>
            <a:ext cx="7413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67" descr="180px-め_教科書体.png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4227513"/>
            <a:ext cx="739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ounded Rectangle 100"/>
          <p:cNvSpPr/>
          <p:nvPr/>
        </p:nvSpPr>
        <p:spPr>
          <a:xfrm>
            <a:off x="2424113" y="3543300"/>
            <a:ext cx="7200900" cy="33147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rot="16200000">
            <a:off x="-1663699" y="2835275"/>
            <a:ext cx="6591300" cy="11525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BẢNG CHỮ CÁI TIẾNG NHẬT</a:t>
            </a:r>
          </a:p>
          <a:p>
            <a:pPr algn="ctr">
              <a:defRPr/>
            </a:pPr>
            <a:r>
              <a:rPr lang="en-US" sz="3200" dirty="0"/>
              <a:t>CHỮ MỀM – HIRAGANA</a:t>
            </a:r>
          </a:p>
        </p:txBody>
      </p:sp>
    </p:spTree>
    <p:extLst>
      <p:ext uri="{BB962C8B-B14F-4D97-AF65-F5344CB8AC3E}">
        <p14:creationId xmlns:p14="http://schemas.microsoft.com/office/powerpoint/2010/main" val="25615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13000" y="171450"/>
            <a:ext cx="7105650" cy="7921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Agency FB" pitchFamily="34" charset="0"/>
              </a:rPr>
              <a:t>PRACTICE of JAPANESE WORDS</a:t>
            </a:r>
          </a:p>
        </p:txBody>
      </p:sp>
      <p:pic>
        <p:nvPicPr>
          <p:cNvPr id="3" name="Picture 9" descr="180px-い_教科書体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1246188"/>
            <a:ext cx="2411412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180px-か_教科書体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169988"/>
            <a:ext cx="2484438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80px-す_教科書体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322388"/>
            <a:ext cx="2484438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000" y="3532188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su i ka</a:t>
            </a:r>
            <a:r>
              <a:rPr lang="en-US" sz="320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56200" y="48275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watermelon</a:t>
            </a:r>
            <a:endParaRPr lang="en-US" sz="3200"/>
          </a:p>
        </p:txBody>
      </p:sp>
      <p:pic>
        <p:nvPicPr>
          <p:cNvPr id="8" name="Picture 17" descr="180px-こ_教科書体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46188"/>
            <a:ext cx="26733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180px-し_教科書体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322388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2" descr="180px-と_教科書体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246188"/>
            <a:ext cx="26844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70400" y="3684588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ko to shi</a:t>
            </a:r>
            <a:r>
              <a:rPr lang="en-US" sz="3200"/>
              <a:t>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08600" y="49799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this year</a:t>
            </a:r>
            <a:endParaRPr lang="en-US" sz="3200"/>
          </a:p>
        </p:txBody>
      </p:sp>
      <p:pic>
        <p:nvPicPr>
          <p:cNvPr id="13" name="Picture 12" descr="180px-か_教科書体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474788"/>
            <a:ext cx="2341562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9" descr="180px-ち_教科書体.png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90663"/>
            <a:ext cx="23463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0" descr="180px-つ_教科書体.png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474788"/>
            <a:ext cx="23463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 descr="180px-て_教科書体.png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474788"/>
            <a:ext cx="23463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22800" y="3836988"/>
            <a:ext cx="449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chi ka te tsu</a:t>
            </a:r>
            <a:r>
              <a:rPr lang="en-US" sz="3200"/>
              <a:t>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61000" y="51323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000"/>
              <a:t>Sub-way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44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1" grpId="0"/>
      <p:bldP spid="11" grpId="1"/>
      <p:bldP spid="12" grpId="0"/>
      <p:bldP spid="12" grpId="1"/>
      <p:bldP spid="17" grpId="0"/>
      <p:bldP spid="17" grpId="1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" y="1281295"/>
            <a:ext cx="6318765" cy="4714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329784"/>
            <a:ext cx="64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MỘT SỐ CÂU CHÀO HỎI CƠ BẢN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460760" y="1708879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Good morning!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460760" y="2799231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Ohayo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gozaimasu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0759" y="3889583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おはようございま</a:t>
            </a:r>
            <a:r>
              <a:rPr lang="ja-JP" altLang="en-US" sz="3200" b="1" dirty="0"/>
              <a:t>す</a:t>
            </a:r>
            <a:endParaRPr lang="en-US" sz="3200" b="1" dirty="0"/>
          </a:p>
        </p:txBody>
      </p:sp>
      <p:pic>
        <p:nvPicPr>
          <p:cNvPr id="3" name="ohay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65900" y="29141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fs.vn/wp-content/uploads/2011/12/la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691995"/>
            <a:ext cx="3908425" cy="26056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3691995"/>
            <a:ext cx="3968015" cy="26519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Tpj8x8TUzIz0Ou959ZbpUrFReCWa3sXt_DbHGDz0La8na3fBT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964203"/>
            <a:ext cx="3908425" cy="2624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Rg1mIEkK_FMxJv0hyUufElZ6KoWBUNQ9fCZp6c26mQ9ZbCHDecL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6" y="964203"/>
            <a:ext cx="4104540" cy="25850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QUỐC KỲ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574" y="2863415"/>
            <a:ext cx="728662" cy="725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9435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624" y="1446186"/>
            <a:ext cx="4631623" cy="42374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79291" y="1738860"/>
            <a:ext cx="5621311" cy="839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Good afternoon !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79291" y="2829212"/>
            <a:ext cx="5621311" cy="839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Konnichiwa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9290" y="3919564"/>
            <a:ext cx="5621311" cy="839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こんにちは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9784"/>
            <a:ext cx="64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MỘT SỐ CÂU CHÀO HỎI CƠ BẢN</a:t>
            </a:r>
            <a:endParaRPr lang="en-US" sz="2800" dirty="0"/>
          </a:p>
        </p:txBody>
      </p:sp>
      <p:pic>
        <p:nvPicPr>
          <p:cNvPr id="2" name="konichiw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7300" y="29441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9" y="1603949"/>
            <a:ext cx="5704652" cy="2709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5951095" y="1603949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Good evening !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951095" y="2694301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Konbanwa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51094" y="3784653"/>
            <a:ext cx="562131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こんばんは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29784"/>
            <a:ext cx="64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MỘT SỐ CÂU CHÀO HỎI CƠ BẢN</a:t>
            </a:r>
            <a:endParaRPr lang="en-US" sz="2800" dirty="0"/>
          </a:p>
        </p:txBody>
      </p:sp>
      <p:pic>
        <p:nvPicPr>
          <p:cNvPr id="2" name="konbanw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55960" y="28092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39" y="555296"/>
            <a:ext cx="4804020" cy="3122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540" y="3495649"/>
            <a:ext cx="3427855" cy="3210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452079" y="32076"/>
            <a:ext cx="64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MỘT SỐ CÂU CHÀO HỎI CƠ BẢN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456418" y="654780"/>
            <a:ext cx="4661941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Good</a:t>
            </a:r>
            <a:r>
              <a:rPr lang="vi-VN" sz="3200" b="1" dirty="0" smtClean="0"/>
              <a:t>-bye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291528" y="1619680"/>
            <a:ext cx="4991724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Sayonara /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mata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91527" y="2584580"/>
            <a:ext cx="4991725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さようなら／じゃ　また</a:t>
            </a:r>
            <a:endParaRPr lang="en-US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132943" y="3906856"/>
            <a:ext cx="4784034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Good night!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132943" y="4871756"/>
            <a:ext cx="4784034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Oyasuminasai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2943" y="5858613"/>
            <a:ext cx="4784034" cy="83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おやすみなさい</a:t>
            </a:r>
            <a:endParaRPr lang="en-US" sz="3200" b="1" dirty="0"/>
          </a:p>
        </p:txBody>
      </p:sp>
      <p:pic>
        <p:nvPicPr>
          <p:cNvPr id="11" name="sayonar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97143" y="1786143"/>
            <a:ext cx="609600" cy="609600"/>
          </a:xfrm>
          <a:prstGeom prst="rect">
            <a:avLst/>
          </a:prstGeom>
        </p:spPr>
      </p:pic>
      <p:pic>
        <p:nvPicPr>
          <p:cNvPr id="13" name="oyasuminasai (all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32813" y="50273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27304" y="13078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TÊN GỌI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026409" y="483823"/>
            <a:ext cx="2447291" cy="698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JAPAN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736590" y="483823"/>
            <a:ext cx="2747009" cy="698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NHẬT BẢN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363085" y="1784118"/>
            <a:ext cx="2747009" cy="6985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日本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7334885" y="1316897"/>
            <a:ext cx="4298315" cy="698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にほん（</a:t>
            </a:r>
            <a:r>
              <a:rPr lang="en-US" altLang="ja-JP" sz="3600" dirty="0" smtClean="0"/>
              <a:t>Nihon)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7334885" y="2133368"/>
            <a:ext cx="4857115" cy="698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にっぽん（</a:t>
            </a:r>
            <a:r>
              <a:rPr lang="en-US" altLang="ja-JP" sz="3600" dirty="0" smtClean="0"/>
              <a:t>Nip</a:t>
            </a:r>
            <a:r>
              <a:rPr lang="en-US" altLang="ja-JP" sz="3600" dirty="0"/>
              <a:t>p</a:t>
            </a:r>
            <a:r>
              <a:rPr lang="en-US" altLang="ja-JP" sz="3600" dirty="0" smtClean="0"/>
              <a:t>on)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 rot="21395468">
            <a:off x="3042290" y="3485633"/>
            <a:ext cx="583845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vi-VN" sz="4000" dirty="0" smtClean="0">
                <a:solidFill>
                  <a:srgbClr val="252525"/>
                </a:solidFill>
              </a:rPr>
              <a:t>“</a:t>
            </a:r>
            <a:r>
              <a:rPr lang="en-US" sz="4000" dirty="0" err="1" smtClean="0">
                <a:solidFill>
                  <a:srgbClr val="252525"/>
                </a:solidFill>
              </a:rPr>
              <a:t>đất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nước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Mặt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Trời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mọc</a:t>
            </a:r>
            <a:r>
              <a:rPr lang="vi-VN" sz="4000" dirty="0" smtClean="0">
                <a:solidFill>
                  <a:srgbClr val="252525"/>
                </a:solidFill>
              </a:rPr>
              <a:t>"</a:t>
            </a:r>
            <a:endParaRPr lang="en-US" sz="4000" dirty="0">
              <a:solidFill>
                <a:srgbClr val="25252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1395468">
            <a:off x="4044504" y="4366072"/>
            <a:ext cx="417293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vi-VN" sz="4000" dirty="0">
                <a:solidFill>
                  <a:srgbClr val="252525"/>
                </a:solidFill>
              </a:rPr>
              <a:t>“</a:t>
            </a:r>
            <a:r>
              <a:rPr lang="en-US" sz="4000" dirty="0" err="1">
                <a:solidFill>
                  <a:srgbClr val="252525"/>
                </a:solidFill>
              </a:rPr>
              <a:t>xứ</a:t>
            </a:r>
            <a:r>
              <a:rPr lang="en-US" sz="4000" dirty="0">
                <a:solidFill>
                  <a:srgbClr val="252525"/>
                </a:solidFill>
              </a:rPr>
              <a:t> </a:t>
            </a:r>
            <a:r>
              <a:rPr lang="en-US" sz="4000" dirty="0" err="1">
                <a:solidFill>
                  <a:srgbClr val="252525"/>
                </a:solidFill>
              </a:rPr>
              <a:t>sở</a:t>
            </a:r>
            <a:r>
              <a:rPr lang="en-US" sz="4000" dirty="0">
                <a:solidFill>
                  <a:srgbClr val="252525"/>
                </a:solidFill>
              </a:rPr>
              <a:t> </a:t>
            </a:r>
            <a:r>
              <a:rPr lang="en-US" sz="4000" dirty="0" err="1">
                <a:solidFill>
                  <a:srgbClr val="252525"/>
                </a:solidFill>
              </a:rPr>
              <a:t>Phù</a:t>
            </a:r>
            <a:r>
              <a:rPr lang="en-US" sz="4000" dirty="0">
                <a:solidFill>
                  <a:srgbClr val="252525"/>
                </a:solidFill>
              </a:rPr>
              <a:t> Tang</a:t>
            </a:r>
            <a:r>
              <a:rPr lang="vi-VN" sz="4000" dirty="0">
                <a:solidFill>
                  <a:srgbClr val="252525"/>
                </a:solidFill>
              </a:rPr>
              <a:t>"</a:t>
            </a:r>
            <a:endParaRPr lang="en-US" sz="4000" dirty="0">
              <a:solidFill>
                <a:srgbClr val="25252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395468">
            <a:off x="4819673" y="5266194"/>
            <a:ext cx="517641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vi-VN" sz="4000" dirty="0">
                <a:solidFill>
                  <a:srgbClr val="252525"/>
                </a:solidFill>
              </a:rPr>
              <a:t>“</a:t>
            </a:r>
            <a:r>
              <a:rPr lang="en-US" sz="4000" dirty="0" err="1">
                <a:solidFill>
                  <a:srgbClr val="252525"/>
                </a:solidFill>
              </a:rPr>
              <a:t>xứ</a:t>
            </a:r>
            <a:r>
              <a:rPr lang="en-US" sz="4000" dirty="0">
                <a:solidFill>
                  <a:srgbClr val="252525"/>
                </a:solidFill>
              </a:rPr>
              <a:t> </a:t>
            </a:r>
            <a:r>
              <a:rPr lang="en-US" sz="4000" dirty="0" err="1">
                <a:solidFill>
                  <a:srgbClr val="252525"/>
                </a:solidFill>
              </a:rPr>
              <a:t>sở</a:t>
            </a:r>
            <a:r>
              <a:rPr lang="en-US" sz="4000" dirty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hoa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anh</a:t>
            </a:r>
            <a:r>
              <a:rPr lang="en-US" sz="4000" dirty="0" smtClean="0">
                <a:solidFill>
                  <a:srgbClr val="252525"/>
                </a:solidFill>
              </a:rPr>
              <a:t> </a:t>
            </a:r>
            <a:r>
              <a:rPr lang="en-US" sz="4000" dirty="0" err="1" smtClean="0">
                <a:solidFill>
                  <a:srgbClr val="252525"/>
                </a:solidFill>
              </a:rPr>
              <a:t>đào</a:t>
            </a:r>
            <a:r>
              <a:rPr lang="vi-VN" sz="4000" dirty="0" smtClean="0">
                <a:solidFill>
                  <a:srgbClr val="252525"/>
                </a:solidFill>
              </a:rPr>
              <a:t>"</a:t>
            </a:r>
            <a:endParaRPr lang="en-US" sz="4000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VỊ TRÍ ĐỊA LÝ</a:t>
            </a:r>
            <a:endParaRPr lang="en-US" sz="2400" b="1" dirty="0"/>
          </a:p>
        </p:txBody>
      </p:sp>
      <p:pic>
        <p:nvPicPr>
          <p:cNvPr id="5122" name="Picture 2" descr="http://s5.60s.com.vn/image/122010/18/GAMEK_1224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4" y="542713"/>
            <a:ext cx="8226426" cy="57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 rot="698109">
            <a:off x="9711885" y="2357231"/>
            <a:ext cx="363544" cy="62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9270" y="2885404"/>
            <a:ext cx="363544" cy="62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59920" y="3049410"/>
            <a:ext cx="363544" cy="62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187158">
            <a:off x="10350858" y="4382910"/>
            <a:ext cx="363544" cy="62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iped Right Arrow 2"/>
          <p:cNvSpPr/>
          <p:nvPr/>
        </p:nvSpPr>
        <p:spPr>
          <a:xfrm rot="8566680">
            <a:off x="10027919" y="2300071"/>
            <a:ext cx="520700" cy="304800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5" grpId="0" animBg="1"/>
      <p:bldP spid="7" grpId="0" animBg="1"/>
      <p:bldP spid="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MÚI GIỜ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33948" y="2798700"/>
            <a:ext cx="2730137" cy="8360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UTC +8</a:t>
            </a:r>
            <a:endParaRPr lang="en-US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31720" y="1675295"/>
            <a:ext cx="2730137" cy="8360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UTC +7</a:t>
            </a:r>
            <a:endParaRPr lang="en-US" sz="4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931228" y="3922105"/>
            <a:ext cx="2730137" cy="836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UTC +9</a:t>
            </a:r>
            <a:endParaRPr lang="en-US" sz="4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296296" y="5045510"/>
            <a:ext cx="2730137" cy="8360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UTC +10</a:t>
            </a:r>
            <a:endParaRPr lang="en-US" sz="4000" b="1" dirty="0"/>
          </a:p>
        </p:txBody>
      </p:sp>
      <p:sp>
        <p:nvSpPr>
          <p:cNvPr id="9" name="Rounded Rectangular Callout 8"/>
          <p:cNvSpPr/>
          <p:nvPr/>
        </p:nvSpPr>
        <p:spPr>
          <a:xfrm rot="414673">
            <a:off x="4807131" y="692331"/>
            <a:ext cx="1985555" cy="822960"/>
          </a:xfrm>
          <a:prstGeom prst="wedgeRoundRectCallout">
            <a:avLst>
              <a:gd name="adj1" fmla="val -39476"/>
              <a:gd name="adj2" fmla="val 8713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VIET NAM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 rot="20806962">
            <a:off x="612660" y="2770942"/>
            <a:ext cx="2714274" cy="822960"/>
          </a:xfrm>
          <a:prstGeom prst="wedgeRoundRectCallout">
            <a:avLst>
              <a:gd name="adj1" fmla="val 65190"/>
              <a:gd name="adj2" fmla="val 8090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HONG KONG</a:t>
            </a:r>
          </a:p>
          <a:p>
            <a:pPr algn="ctr"/>
            <a:r>
              <a:rPr lang="en-US" sz="2400" dirty="0" smtClean="0"/>
              <a:t>CHINA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 rot="414673">
            <a:off x="8948058" y="4346648"/>
            <a:ext cx="1985555" cy="822960"/>
          </a:xfrm>
          <a:prstGeom prst="wedgeRoundRectCallout">
            <a:avLst>
              <a:gd name="adj1" fmla="val -39476"/>
              <a:gd name="adj2" fmla="val 8713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AUSTRALIA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674" y="3634723"/>
            <a:ext cx="977873" cy="977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17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27304" y="13078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THỦ ĐÔ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460374"/>
            <a:ext cx="3335927" cy="249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446279" y="2959099"/>
            <a:ext cx="12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TOKYO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65" y="460375"/>
            <a:ext cx="3244135" cy="2429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7976710" y="2954699"/>
            <a:ext cx="12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KYOTO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536" y="3684587"/>
            <a:ext cx="4644876" cy="2053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3331979" y="5810613"/>
            <a:ext cx="12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OSAKA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764" y="3684586"/>
            <a:ext cx="3409235" cy="204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7779461" y="5805658"/>
            <a:ext cx="16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FUKUOKA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29510">
            <a:off x="1807604" y="1919918"/>
            <a:ext cx="761209" cy="1075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67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70237">
            <a:off x="532003" y="724813"/>
            <a:ext cx="2969361" cy="76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ĐƠN VỊ TIỀN TỆ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833948" y="2798700"/>
            <a:ext cx="2730137" cy="8360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£ (</a:t>
            </a:r>
            <a:r>
              <a:rPr lang="en-US" sz="4000" b="1" dirty="0" err="1" smtClean="0"/>
              <a:t>Bảng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31720" y="1675295"/>
            <a:ext cx="2730137" cy="8360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₩ (Won)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31227" y="3922105"/>
            <a:ext cx="2730137" cy="8360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฿ (Baht)</a:t>
            </a:r>
            <a:endParaRPr lang="en-US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96296" y="5045510"/>
            <a:ext cx="2730137" cy="8360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¥ (</a:t>
            </a:r>
            <a:r>
              <a:rPr lang="en-US" sz="4000" b="1" dirty="0" err="1" smtClean="0"/>
              <a:t>Yên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4318" y="5589145"/>
            <a:ext cx="4404698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 </a:t>
            </a:r>
            <a:r>
              <a:rPr lang="en-US" sz="3200" dirty="0" err="1" smtClean="0"/>
              <a:t>Yên</a:t>
            </a:r>
            <a:r>
              <a:rPr lang="en-US" sz="3200" dirty="0" smtClean="0"/>
              <a:t> = 202,58 VND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4716">
            <a:off x="8794739" y="4878675"/>
            <a:ext cx="791861" cy="984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42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27304" y="13078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DIỆN TÍCH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5" y="4027713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3" y="4450442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189" y="4478821"/>
            <a:ext cx="256222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21" y="4601372"/>
            <a:ext cx="3438525" cy="13335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 rot="423118">
            <a:off x="10031388" y="6139855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DÂN SỐ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229" y="250206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379.954 km² </a:t>
            </a:r>
            <a:r>
              <a:rPr lang="en-US" dirty="0" smtClean="0"/>
              <a:t>(61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2299" y="2721618"/>
            <a:ext cx="178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331.698 km² (66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96337" y="6252184"/>
            <a:ext cx="208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93.421.835 </a:t>
            </a:r>
            <a:r>
              <a:rPr lang="en-US" dirty="0" err="1" smtClean="0"/>
              <a:t>người</a:t>
            </a:r>
            <a:r>
              <a:rPr lang="en-US" dirty="0" smtClean="0"/>
              <a:t> (14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19799" y="3848355"/>
            <a:ext cx="216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126.804.433 </a:t>
            </a:r>
            <a:r>
              <a:rPr lang="en-US" dirty="0" err="1" smtClean="0"/>
              <a:t>người</a:t>
            </a:r>
            <a:r>
              <a:rPr lang="en-US" dirty="0" smtClean="0"/>
              <a:t> (10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23189" y="2120679"/>
            <a:ext cx="258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514.000 km²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(49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38909" y="6102439"/>
            <a:ext cx="332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67.091.089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(20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217" y="2581800"/>
            <a:ext cx="27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100.140 km² </a:t>
            </a:r>
            <a:br>
              <a:rPr lang="en-US" dirty="0" smtClean="0"/>
            </a:br>
            <a:r>
              <a:rPr lang="en-US" dirty="0" smtClean="0"/>
              <a:t>(108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017" y="6269521"/>
            <a:ext cx="332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48.860.500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(25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89" y="1318088"/>
            <a:ext cx="1743075" cy="2619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52" y="905338"/>
            <a:ext cx="2466975" cy="1847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13" y="1999125"/>
            <a:ext cx="2562225" cy="1790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796" y="2889185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5672 L -0.0931 0.02523 C -0.1125 0.04375 -0.14154 0.05393 -0.17201 0.05393 C -0.20677 0.05393 -0.23451 0.04375 -0.25391 0.02523 L -0.34688 -0.05672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16016 -0.1708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-0.09531 -7.40741E-7 C -0.13815 -7.40741E-7 -0.19063 -0.06458 -0.19063 -0.11713 L -0.19063 -0.23356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33727 L 0.09765 -0.04699 C 0.11796 0.01852 0.14856 0.05393 0.18059 0.05393 C 0.21705 0.05393 0.24622 0.01852 0.26653 -0.04699 L 0.36432 -0.33727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8" grpId="0"/>
      <p:bldP spid="22" grpId="0"/>
      <p:bldP spid="24" grpId="0"/>
      <p:bldP spid="26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170237">
            <a:off x="508000" y="626876"/>
            <a:ext cx="2133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KEYWORDS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3896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Hoa </a:t>
            </a:r>
            <a:r>
              <a:rPr lang="en-US" b="1" dirty="0" err="1" smtClean="0">
                <a:solidFill>
                  <a:schemeClr val="bg1"/>
                </a:solidFill>
              </a:rPr>
              <a:t>anh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đào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(Sakura)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1963" y="589460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Núi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Phú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Sỹ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(Fujisan)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729136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Võ</a:t>
            </a:r>
            <a:r>
              <a:rPr lang="en-US" b="1" dirty="0" smtClean="0">
                <a:solidFill>
                  <a:schemeClr val="bg1"/>
                </a:solidFill>
              </a:rPr>
              <a:t> Sumo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(Sumo)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1092" y="546250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Trang </a:t>
            </a:r>
            <a:r>
              <a:rPr lang="en-US" b="1" dirty="0" err="1" smtClean="0">
                <a:solidFill>
                  <a:schemeClr val="bg1"/>
                </a:solidFill>
              </a:rPr>
              <a:t>phục</a:t>
            </a:r>
            <a:r>
              <a:rPr lang="en-US" b="1" dirty="0" smtClean="0">
                <a:solidFill>
                  <a:schemeClr val="bg1"/>
                </a:solidFill>
              </a:rPr>
              <a:t> Kimono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(Kimono)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9425">
            <a:off x="2318540" y="624655"/>
            <a:ext cx="3943377" cy="2624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5816">
            <a:off x="7184354" y="1030498"/>
            <a:ext cx="4108891" cy="2734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83" y="2566520"/>
            <a:ext cx="2448609" cy="3808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2" y="3426098"/>
            <a:ext cx="3982635" cy="235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63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3&quot;/&gt;&lt;property id=&quot;20307&quot; value=&quot;256&quot;/&gt;&lt;/object&gt;&lt;object type=&quot;3&quot; unique_id=&quot;10029&quot;&gt;&lt;property id=&quot;20148&quot; value=&quot;5&quot;/&gt;&lt;property id=&quot;20300&quot; value=&quot;Slide 4&quot;/&gt;&lt;property id=&quot;20307&quot; value=&quot;257&quot;/&gt;&lt;/object&gt;&lt;object type=&quot;3&quot; unique_id=&quot;10046&quot;&gt;&lt;property id=&quot;20148&quot; value=&quot;5&quot;/&gt;&lt;property id=&quot;20300&quot; value=&quot;Slide 6&quot;/&gt;&lt;property id=&quot;20307&quot; value=&quot;258&quot;/&gt;&lt;/object&gt;&lt;object type=&quot;3&quot; unique_id=&quot;10078&quot;&gt;&lt;property id=&quot;20148&quot; value=&quot;5&quot;/&gt;&lt;property id=&quot;20300&quot; value=&quot;Slide 5&quot;/&gt;&lt;property id=&quot;20307&quot; value=&quot;259&quot;/&gt;&lt;/object&gt;&lt;object type=&quot;3&quot; unique_id=&quot;10079&quot;&gt;&lt;property id=&quot;20148&quot; value=&quot;5&quot;/&gt;&lt;property id=&quot;20300&quot; value=&quot;Slide 8&quot;/&gt;&lt;property id=&quot;20307&quot; value=&quot;260&quot;/&gt;&lt;/object&gt;&lt;object type=&quot;3&quot; unique_id=&quot;10112&quot;&gt;&lt;property id=&quot;20148&quot; value=&quot;5&quot;/&gt;&lt;property id=&quot;20300&quot; value=&quot;Slide 7&quot;/&gt;&lt;property id=&quot;20307&quot; value=&quot;262&quot;/&gt;&lt;/object&gt;&lt;object type=&quot;3&quot; unique_id=&quot;10113&quot;&gt;&lt;property id=&quot;20148&quot; value=&quot;5&quot;/&gt;&lt;property id=&quot;20300&quot; value=&quot;Slide 9&quot;/&gt;&lt;property id=&quot;20307&quot; value=&quot;263&quot;/&gt;&lt;/object&gt;&lt;object type=&quot;3&quot; unique_id=&quot;10144&quot;&gt;&lt;property id=&quot;20148&quot; value=&quot;5&quot;/&gt;&lt;property id=&quot;20300&quot; value=&quot;Slide 10&quot;/&gt;&lt;property id=&quot;20307&quot; value=&quot;264&quot;/&gt;&lt;/object&gt;&lt;object type=&quot;3&quot; unique_id=&quot;10365&quot;&gt;&lt;property id=&quot;20148&quot; value=&quot;5&quot;/&gt;&lt;property id=&quot;20300&quot; value=&quot;Slide 13&quot;/&gt;&lt;property id=&quot;20307&quot; value=&quot;265&quot;/&gt;&lt;/object&gt;&lt;object type=&quot;3&quot; unique_id=&quot;10366&quot;&gt;&lt;property id=&quot;20148&quot; value=&quot;5&quot;/&gt;&lt;property id=&quot;20300&quot; value=&quot;Slide 14&quot;/&gt;&lt;property id=&quot;20307&quot; value=&quot;266&quot;/&gt;&lt;/object&gt;&lt;object type=&quot;3&quot; unique_id=&quot;10367&quot;&gt;&lt;property id=&quot;20148&quot; value=&quot;5&quot;/&gt;&lt;property id=&quot;20300&quot; value=&quot;Slide 15&quot;/&gt;&lt;property id=&quot;20307&quot; value=&quot;267&quot;/&gt;&lt;/object&gt;&lt;object type=&quot;3&quot; unique_id=&quot;10368&quot;&gt;&lt;property id=&quot;20148&quot; value=&quot;5&quot;/&gt;&lt;property id=&quot;20300&quot; value=&quot;Slide 16&quot;/&gt;&lt;property id=&quot;20307&quot; value=&quot;269&quot;/&gt;&lt;/object&gt;&lt;object type=&quot;3&quot; unique_id=&quot;10369&quot;&gt;&lt;property id=&quot;20148&quot; value=&quot;5&quot;/&gt;&lt;property id=&quot;20300&quot; value=&quot;Slide 17&quot;/&gt;&lt;property id=&quot;20307&quot; value=&quot;268&quot;/&gt;&lt;/object&gt;&lt;object type=&quot;3&quot; unique_id=&quot;10370&quot;&gt;&lt;property id=&quot;20148&quot; value=&quot;5&quot;/&gt;&lt;property id=&quot;20300&quot; value=&quot;Slide 18&quot;/&gt;&lt;property id=&quot;20307&quot; value=&quot;270&quot;/&gt;&lt;/object&gt;&lt;object type=&quot;3&quot; unique_id=&quot;10371&quot;&gt;&lt;property id=&quot;20148&quot; value=&quot;5&quot;/&gt;&lt;property id=&quot;20300&quot; value=&quot;Slide 19&quot;/&gt;&lt;property id=&quot;20307&quot; value=&quot;271&quot;/&gt;&lt;/object&gt;&lt;object type=&quot;3&quot; unique_id=&quot;10372&quot;&gt;&lt;property id=&quot;20148&quot; value=&quot;5&quot;/&gt;&lt;property id=&quot;20300&quot; value=&quot;Slide 20&quot;/&gt;&lt;property id=&quot;20307&quot; value=&quot;272&quot;/&gt;&lt;/object&gt;&lt;object type=&quot;3&quot; unique_id=&quot;10373&quot;&gt;&lt;property id=&quot;20148&quot; value=&quot;5&quot;/&gt;&lt;property id=&quot;20300&quot; value=&quot;Slide 21&quot;/&gt;&lt;property id=&quot;20307&quot; value=&quot;273&quot;/&gt;&lt;/object&gt;&lt;object type=&quot;3&quot; unique_id=&quot;10374&quot;&gt;&lt;property id=&quot;20148&quot; value=&quot;5&quot;/&gt;&lt;property id=&quot;20300&quot; value=&quot;Slide 24&quot;/&gt;&lt;property id=&quot;20307&quot; value=&quot;274&quot;/&gt;&lt;/object&gt;&lt;object type=&quot;3&quot; unique_id=&quot;10459&quot;&gt;&lt;property id=&quot;20148&quot; value=&quot;5&quot;/&gt;&lt;property id=&quot;20300&quot; value=&quot;Slide 11&quot;/&gt;&lt;property id=&quot;20307&quot; value=&quot;275&quot;/&gt;&lt;/object&gt;&lt;object type=&quot;3&quot; unique_id=&quot;10548&quot;&gt;&lt;property id=&quot;20148&quot; value=&quot;5&quot;/&gt;&lt;property id=&quot;20300&quot; value=&quot;Slide 22&quot;/&gt;&lt;property id=&quot;20307&quot; value=&quot;276&quot;/&gt;&lt;/object&gt;&lt;object type=&quot;3&quot; unique_id=&quot;10549&quot;&gt;&lt;property id=&quot;20148&quot; value=&quot;5&quot;/&gt;&lt;property id=&quot;20300&quot; value=&quot;Slide 23&quot;/&gt;&lt;property id=&quot;20307&quot; value=&quot;277&quot;/&gt;&lt;/object&gt;&lt;object type=&quot;3&quot; unique_id=&quot;10919&quot;&gt;&lt;property id=&quot;20148&quot; value=&quot;5&quot;/&gt;&lt;property id=&quot;20300&quot; value=&quot;Slide 12&quot;/&gt;&lt;property id=&quot;20307&quot; value=&quot;278&quot;/&gt;&lt;/object&gt;&lt;object type=&quot;3&quot; unique_id=&quot;11332&quot;&gt;&lt;property id=&quot;20148&quot; value=&quot;5&quot;/&gt;&lt;property id=&quot;20300&quot; value=&quot;Slide 1&quot;/&gt;&lt;property id=&quot;20307&quot; value=&quot;279&quot;/&gt;&lt;/object&gt;&lt;object type=&quot;3&quot; unique_id=&quot;11408&quot;&gt;&lt;property id=&quot;20148&quot; value=&quot;5&quot;/&gt;&lt;property id=&quot;20300&quot; value=&quot;Slide 2&quot;/&gt;&lt;property id=&quot;20307&quot; value=&quot;28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2591</TotalTime>
  <Words>623</Words>
  <Application>Microsoft Office PowerPoint</Application>
  <PresentationFormat>Widescreen</PresentationFormat>
  <Paragraphs>240</Paragraphs>
  <Slides>22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メイリオ</vt:lpstr>
      <vt:lpstr>ＭＳ Ｐゴシック</vt:lpstr>
      <vt:lpstr>NtMotoyaKyotai</vt:lpstr>
      <vt:lpstr>Agency FB</vt:lpstr>
      <vt:lpstr>Arial</vt:lpstr>
      <vt:lpstr>Calibri</vt:lpstr>
      <vt:lpstr>Century Gothic</vt:lpstr>
      <vt:lpstr>Chiller</vt:lpstr>
      <vt:lpstr>Tahoma</vt:lpstr>
      <vt:lpstr>Wingdings</vt:lpstr>
      <vt:lpstr>Wingdings 3</vt:lpstr>
      <vt:lpstr>Ion Boardroom</vt:lpstr>
      <vt:lpstr>Ion</vt:lpstr>
      <vt:lpstr>1_Ion Boardroom</vt:lpstr>
      <vt:lpstr>1_Ion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63</cp:revision>
  <dcterms:created xsi:type="dcterms:W3CDTF">2014-08-25T02:28:41Z</dcterms:created>
  <dcterms:modified xsi:type="dcterms:W3CDTF">2015-11-19T02:04:15Z</dcterms:modified>
</cp:coreProperties>
</file>