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Teko"/>
      <p:regular r:id="rId42"/>
      <p:bold r:id="rId43"/>
    </p:embeddedFont>
    <p:embeddedFont>
      <p:font typeface="Tahoma"/>
      <p:regular r:id="rId44"/>
      <p:bold r:id="rId45"/>
    </p:embeddedFont>
    <p:embeddedFont>
      <p:font typeface="Sen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YuvlxN7UrawH708MhOzy0gj6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Teko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Tahoma-regular.fntdata"/><Relationship Id="rId21" Type="http://schemas.openxmlformats.org/officeDocument/2006/relationships/slide" Target="slides/slide17.xml"/><Relationship Id="rId43" Type="http://schemas.openxmlformats.org/officeDocument/2006/relationships/font" Target="fonts/Teko-bold.fntdata"/><Relationship Id="rId24" Type="http://schemas.openxmlformats.org/officeDocument/2006/relationships/slide" Target="slides/slide20.xml"/><Relationship Id="rId46" Type="http://schemas.openxmlformats.org/officeDocument/2006/relationships/font" Target="fonts/Sen-regular.fntdata"/><Relationship Id="rId23" Type="http://schemas.openxmlformats.org/officeDocument/2006/relationships/slide" Target="slides/slide19.xml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Sen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SE1426: done den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c836d30c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c836d30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8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8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7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7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4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8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4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49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4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9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49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0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5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1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1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51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51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51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51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51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5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2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52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52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52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5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52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52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52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52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5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4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4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4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4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0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2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2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5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4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6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4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37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25.jp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/>
          <p:nvPr/>
        </p:nvSpPr>
        <p:spPr>
          <a:xfrm>
            <a:off x="217772" y="2673324"/>
            <a:ext cx="8646828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買い物・食事</a:t>
            </a:r>
            <a:endParaRPr b="1" i="0" sz="9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9283700" y="2881492"/>
            <a:ext cx="2692400" cy="112036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第２課</a:t>
            </a:r>
            <a:endParaRPr b="1" i="0" sz="5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2368550" y="501308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できる日本語</a:t>
            </a:r>
            <a:endParaRPr b="1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300" y="5405310"/>
            <a:ext cx="5029200" cy="130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0"/>
          <p:cNvSpPr/>
          <p:nvPr/>
        </p:nvSpPr>
        <p:spPr>
          <a:xfrm rot="-338754">
            <a:off x="651541" y="2010770"/>
            <a:ext cx="3303183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 ２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2316292" y="2553269"/>
            <a:ext cx="9774108" cy="1142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あのう、すみません、エスカレーターは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1262192" y="2555980"/>
            <a:ext cx="876300" cy="112715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2316292" y="3889921"/>
            <a:ext cx="9774108" cy="129667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エスカレーターですか。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エスカレーターはあそこです。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262192" y="3889921"/>
            <a:ext cx="876300" cy="129667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2294848" y="5298483"/>
            <a:ext cx="7433768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どうもありがとうございます。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1240748" y="5298484"/>
            <a:ext cx="876300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1"/>
          <p:cNvSpPr/>
          <p:nvPr/>
        </p:nvSpPr>
        <p:spPr>
          <a:xfrm rot="-338754">
            <a:off x="5441172" y="1020663"/>
            <a:ext cx="3303183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 3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4067642" y="1913204"/>
            <a:ext cx="4390558" cy="1142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いらっしゃいませ。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2399362" y="1915915"/>
            <a:ext cx="1490480" cy="112715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4067642" y="3099956"/>
            <a:ext cx="7921158" cy="133996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すみません、携帯電話はどこですか。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3013542" y="3099956"/>
            <a:ext cx="876300" cy="133996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4046198" y="4493528"/>
            <a:ext cx="4945401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携帯電話はこちらです。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2399362" y="4493529"/>
            <a:ext cx="1469036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6887549" y="292966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4067642" y="4558798"/>
            <a:ext cx="4053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4067642" y="5822487"/>
            <a:ext cx="5851058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あ、ありがとうございます。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013542" y="5838427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/>
          <p:nvPr/>
        </p:nvSpPr>
        <p:spPr>
          <a:xfrm rot="7419429">
            <a:off x="10424525" y="4248894"/>
            <a:ext cx="1960797" cy="585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299803" y="2398426"/>
            <a:ext cx="1960797" cy="585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OVERVIEW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1081">
            <a:off x="663713" y="2025491"/>
            <a:ext cx="1232980" cy="12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2"/>
          <p:cNvSpPr/>
          <p:nvPr/>
        </p:nvSpPr>
        <p:spPr>
          <a:xfrm>
            <a:off x="2260600" y="1898503"/>
            <a:ext cx="7188200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どこですか。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635354" y="3163257"/>
            <a:ext cx="6988331" cy="68921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おてあらい　は　どこですか。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2965138" y="3852476"/>
            <a:ext cx="6988331" cy="68921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でんわ　は　どこですか。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2695314" y="4541695"/>
            <a:ext cx="6988331" cy="68921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Cせんせい　は　どこですか。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2305571" y="3163257"/>
            <a:ext cx="3216744" cy="217849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84282">
            <a:off x="10721430" y="4010369"/>
            <a:ext cx="1328240" cy="131060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2"/>
          <p:cNvSpPr/>
          <p:nvPr/>
        </p:nvSpPr>
        <p:spPr>
          <a:xfrm>
            <a:off x="636699" y="5407732"/>
            <a:ext cx="10845767" cy="127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あそこ／２かい／きょうしつです。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OVERVIEW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14" y="2170113"/>
            <a:ext cx="581025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2425" y="2306637"/>
            <a:ext cx="57721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704" y="2243136"/>
            <a:ext cx="578167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6092" y="341722"/>
            <a:ext cx="6883694" cy="645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/>
          <p:nvPr/>
        </p:nvSpPr>
        <p:spPr>
          <a:xfrm>
            <a:off x="2656782" y="718319"/>
            <a:ext cx="6169718" cy="115486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第２課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585024" y="2139012"/>
            <a:ext cx="10313234" cy="34621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いくらですか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 rot="-584030">
            <a:off x="9179891" y="4776364"/>
            <a:ext cx="2562832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パート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10680700" y="4992264"/>
            <a:ext cx="838200" cy="8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1649126" y="2626610"/>
            <a:ext cx="5486400" cy="2794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15"/>
          <p:cNvSpPr/>
          <p:nvPr/>
        </p:nvSpPr>
        <p:spPr>
          <a:xfrm rot="-254527">
            <a:off x="114200" y="593225"/>
            <a:ext cx="3950196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TƯƠNG QUAN </a:t>
            </a:r>
            <a:b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VỀ VỊ TRÍ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1128426" y="488721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3833526" y="219481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6614826" y="488721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Mr.A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2734976" y="131851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5509926" y="368071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23526" y="368071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1035198" y="393471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3861052" y="331876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6614826" y="398322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194872" y="1892300"/>
            <a:ext cx="8754256" cy="48364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764498" y="2220783"/>
            <a:ext cx="7869836" cy="80655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ここ・そこ・あそこ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4498" y="3360901"/>
            <a:ext cx="7869836" cy="8065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65B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こちら・そちら・あちら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764498" y="4499184"/>
            <a:ext cx="7869836" cy="80655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これ・それ・あれ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524656" y="5636510"/>
            <a:ext cx="8109678" cy="80655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この～・その～ ・あの～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8634334" y="2068643"/>
            <a:ext cx="434715" cy="229786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15"/>
          <p:cNvSpPr/>
          <p:nvPr/>
        </p:nvSpPr>
        <p:spPr>
          <a:xfrm rot="489215">
            <a:off x="9547635" y="2144065"/>
            <a:ext cx="2495594" cy="1308100"/>
          </a:xfrm>
          <a:prstGeom prst="wedgeRoundRectCallout">
            <a:avLst>
              <a:gd fmla="val -69909" name="adj1"/>
              <a:gd fmla="val 35806" name="adj2"/>
              <a:gd fmla="val 16667" name="adj3"/>
            </a:avLst>
          </a:pr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PLACES</a:t>
            </a:r>
            <a:endParaRPr sz="66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6" name="Google Shape;406;p15"/>
          <p:cNvSpPr/>
          <p:nvPr/>
        </p:nvSpPr>
        <p:spPr>
          <a:xfrm rot="202943">
            <a:off x="9185198" y="3697470"/>
            <a:ext cx="2495594" cy="1308100"/>
          </a:xfrm>
          <a:prstGeom prst="wedgeRoundRectCallout">
            <a:avLst>
              <a:gd fmla="val -71183" name="adj1"/>
              <a:gd fmla="val 34997" name="adj2"/>
              <a:gd fmla="val 16667" name="adj3"/>
            </a:avLst>
          </a:prstGeom>
          <a:gradFill>
            <a:gsLst>
              <a:gs pos="0">
                <a:srgbClr val="C7BC7C"/>
              </a:gs>
              <a:gs pos="50000">
                <a:srgbClr val="C4B766"/>
              </a:gs>
              <a:gs pos="100000">
                <a:srgbClr val="B2A55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THINGS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7" name="Google Shape;407;p15"/>
          <p:cNvSpPr/>
          <p:nvPr/>
        </p:nvSpPr>
        <p:spPr>
          <a:xfrm rot="312504">
            <a:off x="9410122" y="5439327"/>
            <a:ext cx="2495594" cy="1308100"/>
          </a:xfrm>
          <a:prstGeom prst="wedgeRoundRectCallout">
            <a:avLst>
              <a:gd fmla="val -82219" name="adj1"/>
              <a:gd fmla="val 4961" name="adj2"/>
              <a:gd fmla="val 16667" name="adj3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Must go with </a:t>
            </a:r>
            <a:r>
              <a:rPr lang="en-US" sz="5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Nouns</a:t>
            </a:r>
            <a:endParaRPr sz="5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1268443" y="774700"/>
            <a:ext cx="8370232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　は　B　です。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3079750" y="2860441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せんせいです。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4070350" y="3470041"/>
            <a:ext cx="434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(Watashi wa sensei desu.)</a:t>
            </a:r>
            <a:endParaRPr/>
          </a:p>
        </p:txBody>
      </p:sp>
      <p:sp>
        <p:nvSpPr>
          <p:cNvPr id="416" name="Google Shape;416;p16"/>
          <p:cNvSpPr txBox="1"/>
          <p:nvPr/>
        </p:nvSpPr>
        <p:spPr>
          <a:xfrm>
            <a:off x="4337050" y="3927241"/>
            <a:ext cx="3517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Tôi là thầy giáo.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3613150" y="2860441"/>
            <a:ext cx="1447800" cy="6461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5975350" y="2860441"/>
            <a:ext cx="1828800" cy="6461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16"/>
          <p:cNvSpPr/>
          <p:nvPr/>
        </p:nvSpPr>
        <p:spPr>
          <a:xfrm rot="-766275">
            <a:off x="2133600" y="4414603"/>
            <a:ext cx="2209800" cy="1295400"/>
          </a:xfrm>
          <a:prstGeom prst="wedgeRoundRectCallout">
            <a:avLst>
              <a:gd fmla="val 46408" name="adj1"/>
              <a:gd fmla="val -104167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DANH TỪ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CHỦ NGỮ</a:t>
            </a:r>
            <a:endParaRPr/>
          </a:p>
        </p:txBody>
      </p:sp>
      <p:sp>
        <p:nvSpPr>
          <p:cNvPr id="420" name="Google Shape;420;p16"/>
          <p:cNvSpPr/>
          <p:nvPr/>
        </p:nvSpPr>
        <p:spPr>
          <a:xfrm rot="306994">
            <a:off x="8193088" y="4541603"/>
            <a:ext cx="2209800" cy="1295400"/>
          </a:xfrm>
          <a:prstGeom prst="wedgeRoundRectCallout">
            <a:avLst>
              <a:gd fmla="val -74651" name="adj1"/>
              <a:gd fmla="val -13191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DANH TỪ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VỊ NGỮ</a:t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 rot="-774810">
            <a:off x="2552700" y="5725878"/>
            <a:ext cx="1716088" cy="5540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8E4D2"/>
              </a:gs>
              <a:gs pos="100000">
                <a:srgbClr val="D5CEA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Chỉ NGƯỜI</a:t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 rot="286450">
            <a:off x="8340725" y="5857641"/>
            <a:ext cx="1716088" cy="5540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8E4D2"/>
              </a:gs>
              <a:gs pos="100000">
                <a:srgbClr val="D5CEA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Chỉ NGƯỜI</a:t>
            </a:r>
            <a:endParaRPr/>
          </a:p>
        </p:txBody>
      </p:sp>
      <p:sp>
        <p:nvSpPr>
          <p:cNvPr id="423" name="Google Shape;423;p16"/>
          <p:cNvSpPr txBox="1"/>
          <p:nvPr/>
        </p:nvSpPr>
        <p:spPr>
          <a:xfrm>
            <a:off x="2971800" y="2268303"/>
            <a:ext cx="1752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これ</a:t>
            </a:r>
            <a:endParaRPr sz="18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2971800" y="3030303"/>
            <a:ext cx="1752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それ</a:t>
            </a:r>
            <a:endParaRPr sz="18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2971800" y="3792303"/>
            <a:ext cx="1752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あれ</a:t>
            </a:r>
            <a:endParaRPr sz="18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4191000" y="3043003"/>
            <a:ext cx="1752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は</a:t>
            </a:r>
            <a:endParaRPr sz="16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463" y="1588853"/>
            <a:ext cx="1684337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6"/>
          <p:cNvSpPr txBox="1"/>
          <p:nvPr/>
        </p:nvSpPr>
        <p:spPr>
          <a:xfrm>
            <a:off x="7162800" y="3043003"/>
            <a:ext cx="1752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です。</a:t>
            </a:r>
            <a:endParaRPr sz="16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5181600" y="4414603"/>
            <a:ext cx="1752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（ほん）</a:t>
            </a:r>
            <a:endParaRPr sz="16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3160713" y="5313128"/>
            <a:ext cx="64976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Cái này / Cái kia / Cái đó là quyển sách</a:t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3879850" y="2268303"/>
            <a:ext cx="360363" cy="210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/>
          <p:nvPr/>
        </p:nvSpPr>
        <p:spPr>
          <a:xfrm>
            <a:off x="1506355" y="2032807"/>
            <a:ext cx="3124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cặp sách.</a:t>
            </a:r>
            <a:endParaRPr/>
          </a:p>
        </p:txBody>
      </p:sp>
      <p:sp>
        <p:nvSpPr>
          <p:cNvPr id="437" name="Google Shape;437;p17"/>
          <p:cNvSpPr txBox="1"/>
          <p:nvPr/>
        </p:nvSpPr>
        <p:spPr>
          <a:xfrm>
            <a:off x="1506355" y="3119597"/>
            <a:ext cx="3124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kia cũng là cái cặp sách.</a:t>
            </a:r>
            <a:endParaRPr/>
          </a:p>
        </p:txBody>
      </p:sp>
      <p:sp>
        <p:nvSpPr>
          <p:cNvPr id="438" name="Google Shape;438;p17"/>
          <p:cNvSpPr txBox="1"/>
          <p:nvPr/>
        </p:nvSpPr>
        <p:spPr>
          <a:xfrm>
            <a:off x="1506355" y="4129140"/>
            <a:ext cx="3124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đó là cái bút chì.</a:t>
            </a:r>
            <a:endParaRPr/>
          </a:p>
        </p:txBody>
      </p:sp>
      <p:sp>
        <p:nvSpPr>
          <p:cNvPr id="439" name="Google Shape;439;p17"/>
          <p:cNvSpPr txBox="1"/>
          <p:nvPr/>
        </p:nvSpPr>
        <p:spPr>
          <a:xfrm>
            <a:off x="1506355" y="5653140"/>
            <a:ext cx="43910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kia là cái bút chì phải không?.</a:t>
            </a:r>
            <a:endParaRPr/>
          </a:p>
        </p:txBody>
      </p:sp>
      <p:sp>
        <p:nvSpPr>
          <p:cNvPr id="440" name="Google Shape;440;p17"/>
          <p:cNvSpPr txBox="1"/>
          <p:nvPr/>
        </p:nvSpPr>
        <p:spPr>
          <a:xfrm>
            <a:off x="1277755" y="2404282"/>
            <a:ext cx="6705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かばんです。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1277755" y="3491072"/>
            <a:ext cx="6705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それも　かばんです。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1277755" y="4497440"/>
            <a:ext cx="6705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あれは　えんぴつです。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7"/>
          <p:cNvSpPr txBox="1"/>
          <p:nvPr/>
        </p:nvSpPr>
        <p:spPr>
          <a:xfrm>
            <a:off x="1277755" y="6021440"/>
            <a:ext cx="7315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あれは　えんぴつですか。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4170180" y="2404282"/>
            <a:ext cx="1439863" cy="6445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4170180" y="3491072"/>
            <a:ext cx="1439863" cy="6445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3909830" y="4499027"/>
            <a:ext cx="1846393" cy="64611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7" name="Google Shape;447;p17"/>
          <p:cNvGrpSpPr/>
          <p:nvPr/>
        </p:nvGrpSpPr>
        <p:grpSpPr>
          <a:xfrm>
            <a:off x="6425288" y="1342711"/>
            <a:ext cx="2592260" cy="1751666"/>
            <a:chOff x="6656405" y="1429213"/>
            <a:chExt cx="2591758" cy="1750842"/>
          </a:xfrm>
        </p:grpSpPr>
        <p:sp>
          <p:nvSpPr>
            <p:cNvPr id="448" name="Google Shape;448;p17"/>
            <p:cNvSpPr/>
            <p:nvPr/>
          </p:nvSpPr>
          <p:spPr>
            <a:xfrm rot="229045">
              <a:off x="6747604" y="1571554"/>
              <a:ext cx="2431579" cy="1466160"/>
            </a:xfrm>
            <a:prstGeom prst="wedgeEllipseCallout">
              <a:avLst>
                <a:gd fmla="val -88293" name="adj1"/>
                <a:gd fmla="val 30581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 rot="229045">
              <a:off x="6736494" y="1571554"/>
              <a:ext cx="2431579" cy="1466160"/>
            </a:xfrm>
            <a:prstGeom prst="wedgeEllipseCallout">
              <a:avLst>
                <a:gd fmla="val -86838" name="adj1"/>
                <a:gd fmla="val 127203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 rot="418885">
              <a:off x="6736494" y="1571554"/>
              <a:ext cx="2431579" cy="1466160"/>
            </a:xfrm>
            <a:prstGeom prst="wedgeEllipseCallout">
              <a:avLst>
                <a:gd fmla="val -60072" name="adj1"/>
                <a:gd fmla="val 213963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なん</a:t>
              </a:r>
              <a:endParaRPr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51" name="Google Shape;451;p17"/>
          <p:cNvSpPr txBox="1"/>
          <p:nvPr/>
        </p:nvSpPr>
        <p:spPr>
          <a:xfrm rot="-307108">
            <a:off x="591942" y="778996"/>
            <a:ext cx="8596338" cy="707886"/>
          </a:xfrm>
          <a:prstGeom prst="rect">
            <a:avLst/>
          </a:prstGeom>
          <a:gradFill>
            <a:gsLst>
              <a:gs pos="0">
                <a:srgbClr val="FDE1DC"/>
              </a:gs>
              <a:gs pos="100000">
                <a:srgbClr val="FCB0A2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これ・それ・あれは　なんですか。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55111">
            <a:off x="1418731" y="1460500"/>
            <a:ext cx="2471737" cy="167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923">
            <a:off x="1561606" y="4051300"/>
            <a:ext cx="2665412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07059">
            <a:off x="6911481" y="742950"/>
            <a:ext cx="2174875" cy="2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76596">
            <a:off x="6695581" y="4227513"/>
            <a:ext cx="2339975" cy="183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71238">
            <a:off x="842468" y="1935163"/>
            <a:ext cx="2084388" cy="279876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8"/>
          <p:cNvSpPr txBox="1"/>
          <p:nvPr/>
        </p:nvSpPr>
        <p:spPr>
          <a:xfrm>
            <a:off x="1129806" y="3117850"/>
            <a:ext cx="468153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たばこです。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4153993" y="4411663"/>
            <a:ext cx="4681538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それは　かぎです。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 txBox="1"/>
          <p:nvPr/>
        </p:nvSpPr>
        <p:spPr>
          <a:xfrm>
            <a:off x="4946149" y="6211900"/>
            <a:ext cx="555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あれは　しんぶんです。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2498231" y="884238"/>
            <a:ext cx="4679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カメラです。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 txBox="1"/>
          <p:nvPr/>
        </p:nvSpPr>
        <p:spPr>
          <a:xfrm>
            <a:off x="2282331" y="1674813"/>
            <a:ext cx="60483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しんぶんですか。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 txBox="1"/>
          <p:nvPr/>
        </p:nvSpPr>
        <p:spPr>
          <a:xfrm>
            <a:off x="2714131" y="2320925"/>
            <a:ext cx="76327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いいえ、しんぶんではありません。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 txBox="1"/>
          <p:nvPr/>
        </p:nvSpPr>
        <p:spPr>
          <a:xfrm>
            <a:off x="2785568" y="4568825"/>
            <a:ext cx="60499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ざっしですか。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>
            <a:off x="3722193" y="5238750"/>
            <a:ext cx="6553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はい、ざっしです。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 txBox="1"/>
          <p:nvPr/>
        </p:nvSpPr>
        <p:spPr>
          <a:xfrm>
            <a:off x="3685675" y="5924550"/>
            <a:ext cx="4069500" cy="64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はい、そうです。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2701424" y="3044825"/>
            <a:ext cx="72738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いいえ、そうではありません。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2677626" y="3751275"/>
            <a:ext cx="51135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いいえ、ちがいます。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8"/>
          <p:cNvSpPr/>
          <p:nvPr/>
        </p:nvSpPr>
        <p:spPr>
          <a:xfrm rot="-300210">
            <a:off x="348420" y="4602186"/>
            <a:ext cx="3936444" cy="1697037"/>
          </a:xfrm>
          <a:prstGeom prst="wedgeEllipseCallout">
            <a:avLst>
              <a:gd fmla="val 73020" name="adj1"/>
              <a:gd fmla="val 42449" name="adj2"/>
            </a:avLst>
          </a:prstGeom>
          <a:gradFill>
            <a:gsLst>
              <a:gs pos="0">
                <a:srgbClr val="E8E4D2"/>
              </a:gs>
              <a:gs pos="100000">
                <a:srgbClr val="D5CEA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Cách trả lời ngắn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“Vâng, đúng vậy”</a:t>
            </a:r>
            <a:endParaRPr/>
          </a:p>
        </p:txBody>
      </p:sp>
      <p:sp>
        <p:nvSpPr>
          <p:cNvPr id="473" name="Google Shape;473;p18"/>
          <p:cNvSpPr/>
          <p:nvPr/>
        </p:nvSpPr>
        <p:spPr>
          <a:xfrm rot="641675">
            <a:off x="6511431" y="1036638"/>
            <a:ext cx="3570287" cy="1698625"/>
          </a:xfrm>
          <a:prstGeom prst="wedgeEllipseCallout">
            <a:avLst>
              <a:gd fmla="val -47197" name="adj1"/>
              <a:gd fmla="val 88420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Cách trả lời ngắn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“Không, không phải thế”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 rot="-788196">
            <a:off x="632918" y="931863"/>
            <a:ext cx="3571875" cy="1697037"/>
          </a:xfrm>
          <a:prstGeom prst="wedgeEllipseCallout">
            <a:avLst>
              <a:gd fmla="val -7816" name="adj1"/>
              <a:gd fmla="val 130942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Cách trả lời ngắn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“Không, sai rồi”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64199">
            <a:off x="307975" y="468313"/>
            <a:ext cx="2695575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9"/>
          <p:cNvSpPr txBox="1"/>
          <p:nvPr/>
        </p:nvSpPr>
        <p:spPr>
          <a:xfrm>
            <a:off x="3851275" y="669898"/>
            <a:ext cx="25923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gì?</a:t>
            </a:r>
            <a:endParaRPr/>
          </a:p>
        </p:txBody>
      </p:sp>
      <p:sp>
        <p:nvSpPr>
          <p:cNvPr id="481" name="Google Shape;481;p19"/>
          <p:cNvSpPr txBox="1"/>
          <p:nvPr/>
        </p:nvSpPr>
        <p:spPr>
          <a:xfrm>
            <a:off x="3851275" y="1916113"/>
            <a:ext cx="46085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bút chì kim phải không?</a:t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3832225" y="3357563"/>
            <a:ext cx="4608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bút bi phải không?</a:t>
            </a:r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3832225" y="4868863"/>
            <a:ext cx="46085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bút chi kim hay là cái bút bi?</a:t>
            </a:r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2987675" y="1042960"/>
            <a:ext cx="5575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なんですか。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1476375" y="2286000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シャペンですか。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476375" y="3738563"/>
            <a:ext cx="7086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ボールペンですか。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 txBox="1"/>
          <p:nvPr/>
        </p:nvSpPr>
        <p:spPr>
          <a:xfrm>
            <a:off x="323850" y="5238750"/>
            <a:ext cx="82391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シャペン</a:t>
            </a:r>
            <a: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ですか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ボールペン</a:t>
            </a:r>
            <a: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ですか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 rot="-537154">
            <a:off x="53975" y="2911475"/>
            <a:ext cx="2320925" cy="1354138"/>
          </a:xfrm>
          <a:prstGeom prst="cloudCallout">
            <a:avLst>
              <a:gd fmla="val 52924" name="adj1"/>
              <a:gd fmla="val -115240" name="adj2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???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/>
          <p:nvPr/>
        </p:nvSpPr>
        <p:spPr>
          <a:xfrm>
            <a:off x="1090612" y="2209800"/>
            <a:ext cx="9144000" cy="335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  <a:endParaRPr b="0" i="0" sz="1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28812" y="2362200"/>
            <a:ext cx="8001000" cy="6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　　　　こ　　　しょう　　　かい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767012" y="5676275"/>
            <a:ext cx="60960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Self-introduction</a:t>
            </a: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3605212" y="812800"/>
            <a:ext cx="41148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rPr>
              <a:t>REVISION</a:t>
            </a: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10680700" y="812800"/>
            <a:ext cx="1409700" cy="850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１課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/>
          <p:nvPr/>
        </p:nvSpPr>
        <p:spPr>
          <a:xfrm>
            <a:off x="1476375" y="728663"/>
            <a:ext cx="3124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cặp sách.</a:t>
            </a:r>
            <a:endParaRPr/>
          </a:p>
        </p:txBody>
      </p:sp>
      <p:sp>
        <p:nvSpPr>
          <p:cNvPr id="494" name="Google Shape;494;p20"/>
          <p:cNvSpPr txBox="1"/>
          <p:nvPr/>
        </p:nvSpPr>
        <p:spPr>
          <a:xfrm>
            <a:off x="1247775" y="1100138"/>
            <a:ext cx="6705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かばんです。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0"/>
          <p:cNvSpPr txBox="1"/>
          <p:nvPr/>
        </p:nvSpPr>
        <p:spPr>
          <a:xfrm>
            <a:off x="2109788" y="1111250"/>
            <a:ext cx="17907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0"/>
          <p:cNvSpPr txBox="1"/>
          <p:nvPr/>
        </p:nvSpPr>
        <p:spPr>
          <a:xfrm>
            <a:off x="4040188" y="1111250"/>
            <a:ext cx="295275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かばんです。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1476375" y="2205038"/>
            <a:ext cx="3743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cặp sách của tôi.</a:t>
            </a:r>
            <a:endParaRPr/>
          </a:p>
        </p:txBody>
      </p:sp>
      <p:sp>
        <p:nvSpPr>
          <p:cNvPr id="498" name="Google Shape;498;p20"/>
          <p:cNvSpPr txBox="1"/>
          <p:nvPr/>
        </p:nvSpPr>
        <p:spPr>
          <a:xfrm>
            <a:off x="3851275" y="2840038"/>
            <a:ext cx="17907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 txBox="1"/>
          <p:nvPr/>
        </p:nvSpPr>
        <p:spPr>
          <a:xfrm>
            <a:off x="5435600" y="2838450"/>
            <a:ext cx="89535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の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5435600" y="2838450"/>
            <a:ext cx="895350" cy="80645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20"/>
          <p:cNvSpPr/>
          <p:nvPr/>
        </p:nvSpPr>
        <p:spPr>
          <a:xfrm rot="-317633">
            <a:off x="332897" y="3891673"/>
            <a:ext cx="5455750" cy="2303462"/>
          </a:xfrm>
          <a:prstGeom prst="wedgeEllipseCallout">
            <a:avLst>
              <a:gd fmla="val 52118" name="adj1"/>
              <a:gd fmla="val -55972" name="adj2"/>
            </a:avLst>
          </a:prstGeom>
          <a:gradFill>
            <a:gsLst>
              <a:gs pos="0">
                <a:srgbClr val="C8E0D0"/>
              </a:gs>
              <a:gs pos="100000">
                <a:srgbClr val="9ECBAC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Trợ từ [の] nối 2 danh từ với nhau thể hiện ý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sở hữu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ai/cái gì thuộc về ai/cái gì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2" name="Google Shape;5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5541">
            <a:off x="9327319" y="583009"/>
            <a:ext cx="2171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 txBox="1"/>
          <p:nvPr/>
        </p:nvSpPr>
        <p:spPr>
          <a:xfrm>
            <a:off x="1266513" y="2017817"/>
            <a:ext cx="3959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đồng hồ của bạn Nam.</a:t>
            </a:r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1266512" y="3296091"/>
            <a:ext cx="4391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kia là quyển từ điển của thầy giáo.</a:t>
            </a:r>
            <a:endParaRPr/>
          </a:p>
        </p:txBody>
      </p:sp>
      <p:sp>
        <p:nvSpPr>
          <p:cNvPr id="509" name="Google Shape;509;p21"/>
          <p:cNvSpPr txBox="1"/>
          <p:nvPr/>
        </p:nvSpPr>
        <p:spPr>
          <a:xfrm>
            <a:off x="1266512" y="4595422"/>
            <a:ext cx="38163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đó là cái điện thoại của tôi.</a:t>
            </a:r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1423832" y="5788129"/>
            <a:ext cx="51831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kia là cái bút chì của bạn có phải không?.</a:t>
            </a:r>
            <a:endParaRPr/>
          </a:p>
        </p:txBody>
      </p:sp>
      <p:sp>
        <p:nvSpPr>
          <p:cNvPr id="511" name="Google Shape;511;p21"/>
          <p:cNvSpPr txBox="1"/>
          <p:nvPr/>
        </p:nvSpPr>
        <p:spPr>
          <a:xfrm>
            <a:off x="428313" y="2389292"/>
            <a:ext cx="7924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ナムさんの　とけいです。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531500" y="3667566"/>
            <a:ext cx="77184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それは　せんせいの　じしょです。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 txBox="1"/>
          <p:nvPr/>
        </p:nvSpPr>
        <p:spPr>
          <a:xfrm>
            <a:off x="761687" y="4963722"/>
            <a:ext cx="6981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あれは　わたしの　でんわです。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585624" y="6156425"/>
            <a:ext cx="859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あれは　あなたの　えんぴつですか。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2561913" y="2389292"/>
            <a:ext cx="2376488" cy="6445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6" name="Google Shape;516;p21"/>
          <p:cNvSpPr/>
          <p:nvPr/>
        </p:nvSpPr>
        <p:spPr>
          <a:xfrm>
            <a:off x="2561912" y="3667566"/>
            <a:ext cx="2376488" cy="6445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2561912" y="4965309"/>
            <a:ext cx="1989138" cy="64611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12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18" name="Google Shape;518;p21"/>
          <p:cNvGrpSpPr/>
          <p:nvPr/>
        </p:nvGrpSpPr>
        <p:grpSpPr>
          <a:xfrm>
            <a:off x="6185446" y="1327721"/>
            <a:ext cx="2592260" cy="1751666"/>
            <a:chOff x="6656405" y="1429213"/>
            <a:chExt cx="2591758" cy="1750842"/>
          </a:xfrm>
        </p:grpSpPr>
        <p:sp>
          <p:nvSpPr>
            <p:cNvPr id="519" name="Google Shape;519;p21"/>
            <p:cNvSpPr/>
            <p:nvPr/>
          </p:nvSpPr>
          <p:spPr>
            <a:xfrm rot="229045">
              <a:off x="6747604" y="1571554"/>
              <a:ext cx="2431579" cy="1466160"/>
            </a:xfrm>
            <a:prstGeom prst="wedgeEllipseCallout">
              <a:avLst>
                <a:gd fmla="val -104711" name="adj1"/>
                <a:gd fmla="val 30382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 rot="229045">
              <a:off x="6736494" y="1571554"/>
              <a:ext cx="2431579" cy="1466160"/>
            </a:xfrm>
            <a:prstGeom prst="wedgeEllipseCallout">
              <a:avLst>
                <a:gd fmla="val -98254" name="adj1"/>
                <a:gd fmla="val 130481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 rot="418885">
              <a:off x="6736494" y="1571554"/>
              <a:ext cx="2431579" cy="1466160"/>
            </a:xfrm>
            <a:prstGeom prst="wedgeEllipseCallout">
              <a:avLst>
                <a:gd fmla="val -103803" name="adj1"/>
                <a:gd fmla="val 233984" name="adj2"/>
              </a:avLst>
            </a:prstGeom>
            <a:gradFill>
              <a:gsLst>
                <a:gs pos="0">
                  <a:srgbClr val="F9DFCE"/>
                </a:gs>
                <a:gs pos="100000">
                  <a:srgbClr val="F5BC9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だれの</a:t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2" name="Google Shape;522;p21"/>
          <p:cNvSpPr txBox="1"/>
          <p:nvPr/>
        </p:nvSpPr>
        <p:spPr>
          <a:xfrm rot="-307108">
            <a:off x="779260" y="761795"/>
            <a:ext cx="7024183" cy="707886"/>
          </a:xfrm>
          <a:prstGeom prst="rect">
            <a:avLst/>
          </a:prstGeom>
          <a:gradFill>
            <a:gsLst>
              <a:gs pos="0">
                <a:srgbClr val="FDE1DC"/>
              </a:gs>
              <a:gs pos="100000">
                <a:srgbClr val="FCB0A2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～は　だれの（～）ですか。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/>
          <p:nvPr/>
        </p:nvSpPr>
        <p:spPr>
          <a:xfrm>
            <a:off x="4741863" y="256045"/>
            <a:ext cx="24479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gì?.</a:t>
            </a:r>
            <a:endParaRPr/>
          </a:p>
        </p:txBody>
      </p:sp>
      <p:sp>
        <p:nvSpPr>
          <p:cNvPr id="528" name="Google Shape;528;p22"/>
          <p:cNvSpPr txBox="1"/>
          <p:nvPr/>
        </p:nvSpPr>
        <p:spPr>
          <a:xfrm>
            <a:off x="4741863" y="704850"/>
            <a:ext cx="436721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なんですか。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40589">
            <a:off x="323850" y="153988"/>
            <a:ext cx="2370138" cy="2195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2"/>
          <p:cNvSpPr txBox="1"/>
          <p:nvPr/>
        </p:nvSpPr>
        <p:spPr>
          <a:xfrm>
            <a:off x="539750" y="2854325"/>
            <a:ext cx="3959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 là cái tivi của ai?.</a:t>
            </a:r>
            <a:endParaRPr/>
          </a:p>
        </p:txBody>
      </p:sp>
      <p:sp>
        <p:nvSpPr>
          <p:cNvPr id="531" name="Google Shape;531;p22"/>
          <p:cNvSpPr txBox="1"/>
          <p:nvPr/>
        </p:nvSpPr>
        <p:spPr>
          <a:xfrm rot="300431">
            <a:off x="2652713" y="333375"/>
            <a:ext cx="1800225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/>
          <p:nvPr/>
        </p:nvSpPr>
        <p:spPr>
          <a:xfrm rot="300431">
            <a:off x="2652713" y="1052513"/>
            <a:ext cx="1800225" cy="64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たなか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985838" y="3271838"/>
            <a:ext cx="71866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だれの　テレビですか。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2"/>
          <p:cNvSpPr txBox="1"/>
          <p:nvPr/>
        </p:nvSpPr>
        <p:spPr>
          <a:xfrm>
            <a:off x="1634213" y="4127688"/>
            <a:ext cx="51849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highlight>
                  <a:srgbClr val="FFFFFF"/>
                </a:highlight>
              </a:rPr>
              <a:t>これはだれのですか？</a:t>
            </a:r>
            <a:endParaRPr b="1" sz="3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 txBox="1"/>
          <p:nvPr/>
        </p:nvSpPr>
        <p:spPr>
          <a:xfrm>
            <a:off x="1851025" y="4797425"/>
            <a:ext cx="718502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たなかさんの　テレビです。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 txBox="1"/>
          <p:nvPr/>
        </p:nvSpPr>
        <p:spPr>
          <a:xfrm>
            <a:off x="1851025" y="5530850"/>
            <a:ext cx="43671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たなかさんのです。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2"/>
          <p:cNvSpPr/>
          <p:nvPr/>
        </p:nvSpPr>
        <p:spPr>
          <a:xfrm>
            <a:off x="323850" y="5119688"/>
            <a:ext cx="1223963" cy="9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Trả lời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8" name="Google Shape;538;p22"/>
          <p:cNvSpPr/>
          <p:nvPr/>
        </p:nvSpPr>
        <p:spPr>
          <a:xfrm rot="475790">
            <a:off x="6253163" y="5164138"/>
            <a:ext cx="2735262" cy="1379537"/>
          </a:xfrm>
          <a:prstGeom prst="wedgeEllipseCallout">
            <a:avLst>
              <a:gd fmla="val -64626" name="adj1"/>
              <a:gd fmla="val 28188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Trả lời ngắn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9" name="Google Shape;539;p22"/>
          <p:cNvSpPr/>
          <p:nvPr/>
        </p:nvSpPr>
        <p:spPr>
          <a:xfrm rot="292003">
            <a:off x="7812497" y="3038155"/>
            <a:ext cx="2146438" cy="1379570"/>
          </a:xfrm>
          <a:prstGeom prst="wedgeEllipseCallout">
            <a:avLst>
              <a:gd fmla="val -75891" name="adj1"/>
              <a:gd fmla="val 44009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Hỏi ngắn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22"/>
          <p:cNvSpPr txBox="1"/>
          <p:nvPr/>
        </p:nvSpPr>
        <p:spPr>
          <a:xfrm>
            <a:off x="4713288" y="1379538"/>
            <a:ext cx="43672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/>
          <p:nvPr/>
        </p:nvSpPr>
        <p:spPr>
          <a:xfrm>
            <a:off x="455613" y="2103438"/>
            <a:ext cx="13795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này</a:t>
            </a:r>
            <a:endParaRPr/>
          </a:p>
        </p:txBody>
      </p:sp>
      <p:sp>
        <p:nvSpPr>
          <p:cNvPr id="546" name="Google Shape;546;p23"/>
          <p:cNvSpPr txBox="1"/>
          <p:nvPr/>
        </p:nvSpPr>
        <p:spPr>
          <a:xfrm>
            <a:off x="1547813" y="1916113"/>
            <a:ext cx="17907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455613" y="2940050"/>
            <a:ext cx="13795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kia</a:t>
            </a:r>
            <a:endParaRPr/>
          </a:p>
        </p:txBody>
      </p:sp>
      <p:sp>
        <p:nvSpPr>
          <p:cNvPr id="548" name="Google Shape;548;p23"/>
          <p:cNvSpPr txBox="1"/>
          <p:nvPr/>
        </p:nvSpPr>
        <p:spPr>
          <a:xfrm>
            <a:off x="1547813" y="2754313"/>
            <a:ext cx="17907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461963" y="3830638"/>
            <a:ext cx="13795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Cái đó</a:t>
            </a:r>
            <a:endParaRPr/>
          </a:p>
        </p:txBody>
      </p:sp>
      <p:sp>
        <p:nvSpPr>
          <p:cNvPr id="550" name="Google Shape;550;p23"/>
          <p:cNvSpPr txBox="1"/>
          <p:nvPr/>
        </p:nvSpPr>
        <p:spPr>
          <a:xfrm>
            <a:off x="1554163" y="3644900"/>
            <a:ext cx="17907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3492500" y="2179638"/>
            <a:ext cx="503238" cy="3857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3492500" y="2978150"/>
            <a:ext cx="503238" cy="3857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3492500" y="3836988"/>
            <a:ext cx="503238" cy="3857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4051300" y="1963738"/>
            <a:ext cx="3887788" cy="768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この　かばん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4051300" y="2800350"/>
            <a:ext cx="3887788" cy="769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その　かばん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4051300" y="3644900"/>
            <a:ext cx="3887788" cy="769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あの　かばん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3"/>
          <p:cNvSpPr/>
          <p:nvPr/>
        </p:nvSpPr>
        <p:spPr>
          <a:xfrm rot="392622">
            <a:off x="5924550" y="392113"/>
            <a:ext cx="2894013" cy="1363662"/>
          </a:xfrm>
          <a:prstGeom prst="wedgeEllipseCallout">
            <a:avLst>
              <a:gd fmla="val -53690" name="adj1"/>
              <a:gd fmla="val 78682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Cái cặp này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8" name="Google Shape;558;p23"/>
          <p:cNvSpPr/>
          <p:nvPr/>
        </p:nvSpPr>
        <p:spPr>
          <a:xfrm rot="-392690">
            <a:off x="781050" y="160338"/>
            <a:ext cx="2894013" cy="1363662"/>
          </a:xfrm>
          <a:prstGeom prst="wedgeEllipseCallout">
            <a:avLst>
              <a:gd fmla="val 56615" name="adj1"/>
              <a:gd fmla="val 159749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Cái cặp kia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9" name="Google Shape;559;p23"/>
          <p:cNvSpPr/>
          <p:nvPr/>
        </p:nvSpPr>
        <p:spPr>
          <a:xfrm rot="392622">
            <a:off x="5576888" y="4957763"/>
            <a:ext cx="2894012" cy="1363662"/>
          </a:xfrm>
          <a:prstGeom prst="wedgeEllipseCallout">
            <a:avLst>
              <a:gd fmla="val -52416" name="adj1"/>
              <a:gd fmla="val -76066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Cái cặp đó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23"/>
          <p:cNvSpPr txBox="1"/>
          <p:nvPr/>
        </p:nvSpPr>
        <p:spPr>
          <a:xfrm>
            <a:off x="1042988" y="1844675"/>
            <a:ext cx="1441450" cy="769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この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 txBox="1"/>
          <p:nvPr/>
        </p:nvSpPr>
        <p:spPr>
          <a:xfrm>
            <a:off x="1042988" y="2781300"/>
            <a:ext cx="1441450" cy="768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その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 txBox="1"/>
          <p:nvPr/>
        </p:nvSpPr>
        <p:spPr>
          <a:xfrm>
            <a:off x="1042988" y="3681413"/>
            <a:ext cx="1441450" cy="769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あの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2627313" y="1700213"/>
            <a:ext cx="576262" cy="29527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4" name="Google Shape;564;p23"/>
          <p:cNvSpPr txBox="1"/>
          <p:nvPr/>
        </p:nvSpPr>
        <p:spPr>
          <a:xfrm>
            <a:off x="4283968" y="2792251"/>
            <a:ext cx="34563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C29A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3419475" y="2924175"/>
            <a:ext cx="504825" cy="504825"/>
          </a:xfrm>
          <a:prstGeom prst="plus">
            <a:avLst>
              <a:gd fmla="val 38743" name="adj"/>
            </a:avLst>
          </a:prstGeom>
          <a:gradFill>
            <a:gsLst>
              <a:gs pos="0">
                <a:srgbClr val="C7BC7C"/>
              </a:gs>
              <a:gs pos="50000">
                <a:srgbClr val="C4B766"/>
              </a:gs>
              <a:gs pos="100000">
                <a:srgbClr val="B2A555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900613" y="4098925"/>
            <a:ext cx="34163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　かぎ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4900613" y="4797425"/>
            <a:ext cx="34163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　ほん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 txBox="1"/>
          <p:nvPr/>
        </p:nvSpPr>
        <p:spPr>
          <a:xfrm>
            <a:off x="4906963" y="5516563"/>
            <a:ext cx="34163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　まど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3851275" y="3594100"/>
            <a:ext cx="1944688" cy="3176588"/>
          </a:xfrm>
          <a:prstGeom prst="mathMultiply">
            <a:avLst>
              <a:gd fmla="val 14969" name="adj1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215900" y="908050"/>
            <a:ext cx="7740650" cy="4465638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1" name="Google Shape;571;p23"/>
          <p:cNvSpPr/>
          <p:nvPr/>
        </p:nvSpPr>
        <p:spPr>
          <a:xfrm rot="251938">
            <a:off x="6564313" y="92075"/>
            <a:ext cx="2547937" cy="1271588"/>
          </a:xfrm>
          <a:prstGeom prst="wedgeEllipseCallout">
            <a:avLst>
              <a:gd fmla="val -78724" name="adj1"/>
              <a:gd fmla="val 43712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danh từ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/>
        </p:nvSpPr>
        <p:spPr>
          <a:xfrm>
            <a:off x="2825750" y="592138"/>
            <a:ext cx="11699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này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4"/>
          <p:cNvSpPr txBox="1"/>
          <p:nvPr/>
        </p:nvSpPr>
        <p:spPr>
          <a:xfrm>
            <a:off x="2195513" y="982663"/>
            <a:ext cx="21605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89737">
            <a:off x="468313" y="333375"/>
            <a:ext cx="2317750" cy="173831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/>
          <p:nvPr/>
        </p:nvSpPr>
        <p:spPr>
          <a:xfrm>
            <a:off x="4140200" y="1041400"/>
            <a:ext cx="576263" cy="52863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E7FD"/>
              </a:gs>
              <a:gs pos="100000">
                <a:srgbClr val="DEB1F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0" name="Google Shape;580;p24"/>
          <p:cNvSpPr txBox="1"/>
          <p:nvPr/>
        </p:nvSpPr>
        <p:spPr>
          <a:xfrm>
            <a:off x="5886450" y="592138"/>
            <a:ext cx="24304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ô tô này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 txBox="1"/>
          <p:nvPr/>
        </p:nvSpPr>
        <p:spPr>
          <a:xfrm>
            <a:off x="4787900" y="982663"/>
            <a:ext cx="41767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この　じどうしゃ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15921">
            <a:off x="6707188" y="2260600"/>
            <a:ext cx="1828800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4"/>
          <p:cNvSpPr txBox="1"/>
          <p:nvPr/>
        </p:nvSpPr>
        <p:spPr>
          <a:xfrm>
            <a:off x="665163" y="2636838"/>
            <a:ext cx="1171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đó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 txBox="1"/>
          <p:nvPr/>
        </p:nvSpPr>
        <p:spPr>
          <a:xfrm>
            <a:off x="-36513" y="3027363"/>
            <a:ext cx="21605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それ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2173288" y="3086100"/>
            <a:ext cx="576262" cy="52863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E7FD"/>
              </a:gs>
              <a:gs pos="100000">
                <a:srgbClr val="DEB1F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6" name="Google Shape;586;p24"/>
          <p:cNvSpPr txBox="1"/>
          <p:nvPr/>
        </p:nvSpPr>
        <p:spPr>
          <a:xfrm>
            <a:off x="3860800" y="2636838"/>
            <a:ext cx="24304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đồng hồ đó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 txBox="1"/>
          <p:nvPr/>
        </p:nvSpPr>
        <p:spPr>
          <a:xfrm>
            <a:off x="2762250" y="3027363"/>
            <a:ext cx="41767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その　とけい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27170">
            <a:off x="538163" y="4294188"/>
            <a:ext cx="2065337" cy="20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4"/>
          <p:cNvSpPr txBox="1"/>
          <p:nvPr/>
        </p:nvSpPr>
        <p:spPr>
          <a:xfrm>
            <a:off x="2690813" y="4797425"/>
            <a:ext cx="1169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kia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4"/>
          <p:cNvSpPr txBox="1"/>
          <p:nvPr/>
        </p:nvSpPr>
        <p:spPr>
          <a:xfrm>
            <a:off x="2051050" y="5186363"/>
            <a:ext cx="21605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あれ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4197350" y="5246688"/>
            <a:ext cx="576263" cy="52863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E7FD"/>
              </a:gs>
              <a:gs pos="100000">
                <a:srgbClr val="DEB1F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2" name="Google Shape;592;p24"/>
          <p:cNvSpPr txBox="1"/>
          <p:nvPr/>
        </p:nvSpPr>
        <p:spPr>
          <a:xfrm>
            <a:off x="5886450" y="4797425"/>
            <a:ext cx="24304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điện thoại kia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4787900" y="5186363"/>
            <a:ext cx="41767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あの　でんわ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/>
          <p:nvPr/>
        </p:nvSpPr>
        <p:spPr>
          <a:xfrm>
            <a:off x="3497340" y="740088"/>
            <a:ext cx="2592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Cái này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là của tôi?</a:t>
            </a:r>
            <a:endParaRPr/>
          </a:p>
        </p:txBody>
      </p:sp>
      <p:sp>
        <p:nvSpPr>
          <p:cNvPr id="599" name="Google Shape;599;p25"/>
          <p:cNvSpPr txBox="1"/>
          <p:nvPr/>
        </p:nvSpPr>
        <p:spPr>
          <a:xfrm>
            <a:off x="3497340" y="2125976"/>
            <a:ext cx="46085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quyển sách này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là của tôi</a:t>
            </a:r>
            <a:endParaRPr/>
          </a:p>
        </p:txBody>
      </p:sp>
      <p:sp>
        <p:nvSpPr>
          <p:cNvPr id="600" name="Google Shape;600;p25"/>
          <p:cNvSpPr txBox="1"/>
          <p:nvPr/>
        </p:nvSpPr>
        <p:spPr>
          <a:xfrm>
            <a:off x="1986040" y="1113151"/>
            <a:ext cx="56165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これ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　わたしのです。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 txBox="1"/>
          <p:nvPr/>
        </p:nvSpPr>
        <p:spPr>
          <a:xfrm>
            <a:off x="1986040" y="2495863"/>
            <a:ext cx="640873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このほん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　わたしのです。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2201940" y="1113151"/>
            <a:ext cx="1008063" cy="64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2219403" y="2492688"/>
            <a:ext cx="1854200" cy="64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2489278" y="1838638"/>
            <a:ext cx="431800" cy="58261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3352878" y="3413438"/>
            <a:ext cx="4608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máy ảnh kia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là của ai?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1841578" y="3783326"/>
            <a:ext cx="69119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そのカメラ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　だれのですか。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5"/>
          <p:cNvSpPr txBox="1"/>
          <p:nvPr/>
        </p:nvSpPr>
        <p:spPr>
          <a:xfrm>
            <a:off x="3335415" y="4564376"/>
            <a:ext cx="46085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Cái chìa khóa đó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không phải là của tôi.</a:t>
            </a:r>
            <a:endParaRPr/>
          </a:p>
        </p:txBody>
      </p:sp>
      <p:sp>
        <p:nvSpPr>
          <p:cNvPr id="608" name="Google Shape;608;p25"/>
          <p:cNvSpPr txBox="1"/>
          <p:nvPr/>
        </p:nvSpPr>
        <p:spPr>
          <a:xfrm>
            <a:off x="904950" y="4934275"/>
            <a:ext cx="9008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あのかぎ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　わたしのでは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2027315" y="3776976"/>
            <a:ext cx="2376488" cy="64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1265315" y="4934263"/>
            <a:ext cx="1944600" cy="64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/>
        </p:nvSpPr>
        <p:spPr>
          <a:xfrm rot="-258079">
            <a:off x="1086529" y="937250"/>
            <a:ext cx="2057400" cy="769938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いくら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6"/>
          <p:cNvSpPr/>
          <p:nvPr/>
        </p:nvSpPr>
        <p:spPr>
          <a:xfrm>
            <a:off x="2743200" y="76200"/>
            <a:ext cx="2209800" cy="685800"/>
          </a:xfrm>
          <a:prstGeom prst="cloudCallout">
            <a:avLst>
              <a:gd fmla="val -56695" name="adj1"/>
              <a:gd fmla="val 58056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Từ để hỏi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26"/>
          <p:cNvSpPr txBox="1"/>
          <p:nvPr/>
        </p:nvSpPr>
        <p:spPr>
          <a:xfrm>
            <a:off x="4198495" y="1091237"/>
            <a:ext cx="2819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much…?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1996190" y="2294055"/>
            <a:ext cx="6400800" cy="76993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いくらですか。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6"/>
          <p:cNvSpPr txBox="1"/>
          <p:nvPr/>
        </p:nvSpPr>
        <p:spPr>
          <a:xfrm>
            <a:off x="2362200" y="3581400"/>
            <a:ext cx="4724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…～円です。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4114800" y="3352800"/>
            <a:ext cx="838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6"/>
          <p:cNvSpPr txBox="1"/>
          <p:nvPr/>
        </p:nvSpPr>
        <p:spPr>
          <a:xfrm>
            <a:off x="2362200" y="4495800"/>
            <a:ext cx="4724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…～ドルです。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6"/>
          <p:cNvSpPr txBox="1"/>
          <p:nvPr/>
        </p:nvSpPr>
        <p:spPr>
          <a:xfrm>
            <a:off x="2362200" y="5402263"/>
            <a:ext cx="4724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…～ドンです。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1971" y="2219956"/>
            <a:ext cx="4979129" cy="399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0577" y="2219956"/>
            <a:ext cx="4751452" cy="377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8705" y="2221587"/>
            <a:ext cx="4789145" cy="388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2536" y="2169264"/>
            <a:ext cx="5288564" cy="393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14921" y="2035310"/>
            <a:ext cx="5162164" cy="388093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7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OVERVIEW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"/>
          <p:cNvSpPr/>
          <p:nvPr/>
        </p:nvSpPr>
        <p:spPr>
          <a:xfrm>
            <a:off x="2656782" y="718319"/>
            <a:ext cx="6169718" cy="115486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第２課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8"/>
          <p:cNvSpPr/>
          <p:nvPr/>
        </p:nvSpPr>
        <p:spPr>
          <a:xfrm>
            <a:off x="585024" y="2139012"/>
            <a:ext cx="10313234" cy="34621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レストラン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8"/>
          <p:cNvSpPr/>
          <p:nvPr/>
        </p:nvSpPr>
        <p:spPr>
          <a:xfrm rot="-584030">
            <a:off x="9179891" y="4776364"/>
            <a:ext cx="2562832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パート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p28"/>
          <p:cNvSpPr/>
          <p:nvPr/>
        </p:nvSpPr>
        <p:spPr>
          <a:xfrm>
            <a:off x="10680700" y="4992264"/>
            <a:ext cx="838200" cy="8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9"/>
          <p:cNvSpPr txBox="1"/>
          <p:nvPr/>
        </p:nvSpPr>
        <p:spPr>
          <a:xfrm>
            <a:off x="609631" y="609599"/>
            <a:ext cx="7696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</a:t>
            </a:r>
            <a:r>
              <a:rPr lang="en-US" sz="4000">
                <a:solidFill>
                  <a:srgbClr val="F6BE7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3200400" y="3810000"/>
            <a:ext cx="533400" cy="685800"/>
          </a:xfrm>
          <a:prstGeom prst="ellipse">
            <a:avLst/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9" name="Google Shape;649;p29"/>
          <p:cNvSpPr/>
          <p:nvPr/>
        </p:nvSpPr>
        <p:spPr>
          <a:xfrm rot="185230">
            <a:off x="8908755" y="4581124"/>
            <a:ext cx="3223793" cy="2046443"/>
          </a:xfrm>
          <a:prstGeom prst="cloudCallout">
            <a:avLst>
              <a:gd fmla="val -165193" name="adj1"/>
              <a:gd fmla="val -40295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Trợ từ～の thể hiện nguồn gốc, xuất xứ của đồ vật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0" name="Google Shape;6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7139">
            <a:off x="8547101" y="472281"/>
            <a:ext cx="1395516" cy="209708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9"/>
          <p:cNvSpPr txBox="1"/>
          <p:nvPr/>
        </p:nvSpPr>
        <p:spPr>
          <a:xfrm>
            <a:off x="609631" y="1295400"/>
            <a:ext cx="7696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</a:t>
            </a:r>
            <a:r>
              <a:rPr lang="en-US" sz="4000">
                <a:solidFill>
                  <a:srgbClr val="DAEFE2"/>
                </a:solidFill>
                <a:latin typeface="Arial"/>
                <a:ea typeface="Arial"/>
                <a:cs typeface="Arial"/>
                <a:sym typeface="Arial"/>
              </a:rPr>
              <a:t>スマートフォン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368330" y="2612988"/>
            <a:ext cx="103123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わたしの　けいたいでんわです。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368331" y="3821422"/>
            <a:ext cx="103123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Samsungの　けいたいでんわです。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368331" y="4975917"/>
            <a:ext cx="103123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韓国の　けいたいでんわです。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2349500" y="2536347"/>
            <a:ext cx="2324100" cy="83846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2349500" y="3756132"/>
            <a:ext cx="2832100" cy="83846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2349500" y="4877248"/>
            <a:ext cx="1816100" cy="83846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3962400" y="2425700"/>
            <a:ext cx="711200" cy="1054100"/>
          </a:xfrm>
          <a:prstGeom prst="ellipse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4508500" y="3667088"/>
            <a:ext cx="711200" cy="1054100"/>
          </a:xfrm>
          <a:prstGeom prst="ellipse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3454400" y="4802810"/>
            <a:ext cx="711200" cy="1054100"/>
          </a:xfrm>
          <a:prstGeom prst="ellipse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29"/>
          <p:cNvSpPr/>
          <p:nvPr/>
        </p:nvSpPr>
        <p:spPr>
          <a:xfrm rot="229045">
            <a:off x="6472236" y="1759125"/>
            <a:ext cx="2432050" cy="1466850"/>
          </a:xfrm>
          <a:prstGeom prst="wedgeEllipseCallout">
            <a:avLst>
              <a:gd fmla="val -104711" name="adj1"/>
              <a:gd fmla="val 30382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29"/>
          <p:cNvSpPr/>
          <p:nvPr/>
        </p:nvSpPr>
        <p:spPr>
          <a:xfrm rot="229045">
            <a:off x="6461124" y="1759125"/>
            <a:ext cx="2432050" cy="1466850"/>
          </a:xfrm>
          <a:prstGeom prst="wedgeEllipseCallout">
            <a:avLst>
              <a:gd fmla="val -98254" name="adj1"/>
              <a:gd fmla="val 130481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p29"/>
          <p:cNvSpPr/>
          <p:nvPr/>
        </p:nvSpPr>
        <p:spPr>
          <a:xfrm rot="418885">
            <a:off x="6461124" y="1759125"/>
            <a:ext cx="2432050" cy="1466850"/>
          </a:xfrm>
          <a:prstGeom prst="wedgeEllipseCallout">
            <a:avLst>
              <a:gd fmla="val -103803" name="adj1"/>
              <a:gd fmla="val 233984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どこの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4" name="Google Shape;664;p29"/>
          <p:cNvSpPr txBox="1"/>
          <p:nvPr/>
        </p:nvSpPr>
        <p:spPr>
          <a:xfrm>
            <a:off x="2402965" y="4774158"/>
            <a:ext cx="4053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かんこく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57206">
            <a:off x="112476" y="2063453"/>
            <a:ext cx="4749664" cy="432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7949" y="2708730"/>
            <a:ext cx="4233568" cy="186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60200">
            <a:off x="8388058" y="2226152"/>
            <a:ext cx="3612066" cy="421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5924">
            <a:off x="8648700" y="177800"/>
            <a:ext cx="16764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0"/>
          <p:cNvSpPr txBox="1"/>
          <p:nvPr/>
        </p:nvSpPr>
        <p:spPr>
          <a:xfrm>
            <a:off x="0" y="612773"/>
            <a:ext cx="1854169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ざっし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4028980" y="1305641"/>
            <a:ext cx="4025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コンピューター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4248112" y="618977"/>
            <a:ext cx="32638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ベトナム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 rot="-400617">
            <a:off x="10252346" y="71765"/>
            <a:ext cx="1274225" cy="681901"/>
          </a:xfrm>
          <a:prstGeom prst="flowChartPunchedTape">
            <a:avLst/>
          </a:prstGeom>
          <a:gradFill>
            <a:gsLst>
              <a:gs pos="0">
                <a:srgbClr val="FDE1DC"/>
              </a:gs>
              <a:gs pos="100000">
                <a:srgbClr val="FCB0A2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Teacher’s</a:t>
            </a:r>
            <a:endParaRPr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2038355" y="612912"/>
            <a:ext cx="28702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せんせい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 txBox="1"/>
          <p:nvPr/>
        </p:nvSpPr>
        <p:spPr>
          <a:xfrm>
            <a:off x="482600" y="2217453"/>
            <a:ext cx="580221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ざっしです。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488965" y="3131853"/>
            <a:ext cx="82866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せんせいの　ざっしです。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488965" y="4083647"/>
            <a:ext cx="82866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ベトナムの　ざっしです。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488964" y="5035441"/>
            <a:ext cx="92138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ベトナムごの　ざっしです。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488964" y="5949702"/>
            <a:ext cx="102679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　コンピューターの　ざっしです。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739003" y="1304347"/>
            <a:ext cx="32638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ベトナムご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 rot="185230">
            <a:off x="8908755" y="4581124"/>
            <a:ext cx="3223793" cy="2046443"/>
          </a:xfrm>
          <a:prstGeom prst="cloudCallout">
            <a:avLst>
              <a:gd fmla="val -143476" name="adj1"/>
              <a:gd fmla="val 6336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Trợ từ～の thể hiện thuộc tính, chủng loại, lĩnh vực của đối tượng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2584456" y="4997908"/>
            <a:ext cx="3130543" cy="83846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5048256" y="4862334"/>
            <a:ext cx="711200" cy="1054100"/>
          </a:xfrm>
          <a:prstGeom prst="ellipse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2584456" y="5922769"/>
            <a:ext cx="4184643" cy="83846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6070598" y="5780860"/>
            <a:ext cx="711200" cy="1054100"/>
          </a:xfrm>
          <a:prstGeom prst="ellipse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6" name="Google Shape;686;p30"/>
          <p:cNvSpPr/>
          <p:nvPr/>
        </p:nvSpPr>
        <p:spPr>
          <a:xfrm rot="229045">
            <a:off x="8486774" y="2381384"/>
            <a:ext cx="2432050" cy="1466850"/>
          </a:xfrm>
          <a:prstGeom prst="wedgeEllipseCallout">
            <a:avLst>
              <a:gd fmla="val -155324" name="adj1"/>
              <a:gd fmla="val 155885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7" name="Google Shape;687;p30"/>
          <p:cNvSpPr/>
          <p:nvPr/>
        </p:nvSpPr>
        <p:spPr>
          <a:xfrm rot="418885">
            <a:off x="8486774" y="2381384"/>
            <a:ext cx="2432050" cy="1466850"/>
          </a:xfrm>
          <a:prstGeom prst="wedgeEllipseCallout">
            <a:avLst>
              <a:gd fmla="val -103803" name="adj1"/>
              <a:gd fmla="val 233984" name="adj2"/>
            </a:avLst>
          </a:prstGeom>
          <a:gradFill>
            <a:gsLst>
              <a:gs pos="0">
                <a:srgbClr val="F9DFCE"/>
              </a:gs>
              <a:gs pos="100000">
                <a:srgbClr val="F5BC9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なんの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/>
          <p:nvPr/>
        </p:nvSpPr>
        <p:spPr>
          <a:xfrm>
            <a:off x="2303132" y="3907082"/>
            <a:ext cx="2912152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Ở tầng 4 ạ.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2294848" y="5323396"/>
            <a:ext cx="3648647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à. Xin cảm ơn.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2316292" y="2540705"/>
            <a:ext cx="9277559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lỗi, cho tôi hỏi, gian hàng Sakai Denki ở tầng mấy ạ?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1"/>
          <p:cNvSpPr/>
          <p:nvPr/>
        </p:nvSpPr>
        <p:spPr>
          <a:xfrm rot="-338722">
            <a:off x="649197" y="1961738"/>
            <a:ext cx="4300056" cy="58424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インフォメーショで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2316292" y="2553269"/>
            <a:ext cx="9380408" cy="1142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すみません、サカイ電気は何階ですか。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1262192" y="2555980"/>
            <a:ext cx="876300" cy="112715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2303132" y="3889921"/>
            <a:ext cx="3080167" cy="11767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４階です。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1262192" y="3889921"/>
            <a:ext cx="876300" cy="11767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2294847" y="5298483"/>
            <a:ext cx="7899243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そうですか。ありがとうございます。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1240748" y="5298484"/>
            <a:ext cx="876300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5" name="Google Shape;705;p31"/>
          <p:cNvSpPr txBox="1"/>
          <p:nvPr/>
        </p:nvSpPr>
        <p:spPr>
          <a:xfrm>
            <a:off x="6447582" y="2610116"/>
            <a:ext cx="4053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でんき　　なんかい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 txBox="1"/>
          <p:nvPr/>
        </p:nvSpPr>
        <p:spPr>
          <a:xfrm>
            <a:off x="2792127" y="3937527"/>
            <a:ext cx="875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/>
          <p:nvPr/>
        </p:nvSpPr>
        <p:spPr>
          <a:xfrm>
            <a:off x="4067642" y="1904506"/>
            <a:ext cx="3807399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Kính chào quý khách. 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4068057" y="3205993"/>
            <a:ext cx="7709996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lỗi, cho tôi hỏi điện thoại di động ở đâu ạ?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4046198" y="4527416"/>
            <a:ext cx="6267035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Điện thoại di động ở phía đằng kia ạ.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4068057" y="5868466"/>
            <a:ext cx="2812428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cảm ơn.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390992" y="739468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2"/>
          <p:cNvSpPr/>
          <p:nvPr/>
        </p:nvSpPr>
        <p:spPr>
          <a:xfrm rot="-338754">
            <a:off x="5443225" y="1062284"/>
            <a:ext cx="2457052" cy="58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４階で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4067642" y="1913204"/>
            <a:ext cx="4365158" cy="1142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いらっしゃいませ。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2399362" y="1915915"/>
            <a:ext cx="1490480" cy="112715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4067642" y="3099956"/>
            <a:ext cx="7819558" cy="133996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すみません、携帯電話はどこですか。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3013542" y="3099956"/>
            <a:ext cx="876300" cy="133996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4046198" y="4493528"/>
            <a:ext cx="6601450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携帯電話はあちらです。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2399362" y="4493529"/>
            <a:ext cx="1469036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6880474" y="2992803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4067642" y="4533398"/>
            <a:ext cx="4053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4067642" y="5822487"/>
            <a:ext cx="5601014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ありがとうございます。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3013542" y="5838427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"/>
          <p:cNvSpPr/>
          <p:nvPr/>
        </p:nvSpPr>
        <p:spPr>
          <a:xfrm>
            <a:off x="6905581" y="5738551"/>
            <a:ext cx="4824726" cy="105811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à.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Vậy thì cho tôi lấy cái đấy.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33"/>
          <p:cNvSpPr/>
          <p:nvPr/>
        </p:nvSpPr>
        <p:spPr>
          <a:xfrm>
            <a:off x="1797683" y="5651473"/>
            <a:ext cx="3508836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12.000 Yên ạ.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33"/>
          <p:cNvSpPr/>
          <p:nvPr/>
        </p:nvSpPr>
        <p:spPr>
          <a:xfrm>
            <a:off x="1957654" y="2115743"/>
            <a:ext cx="5627369" cy="107640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lỗi, cái này bao nhiêu tiền ạ?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1797683" y="3345956"/>
            <a:ext cx="3508836" cy="1142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29.800 Yên ạ.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1819541" y="4567086"/>
            <a:ext cx="8733534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ạ. Cái điện thoại di động kia bao nhiêu tiền ạ?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390992" y="739468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3"/>
          <p:cNvSpPr/>
          <p:nvPr/>
        </p:nvSpPr>
        <p:spPr>
          <a:xfrm rot="-338754">
            <a:off x="5443225" y="1062284"/>
            <a:ext cx="2457052" cy="58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４階で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1819541" y="2011925"/>
            <a:ext cx="7332665" cy="1248468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すみません、これはいくらですか。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765026" y="2038416"/>
            <a:ext cx="876300" cy="117631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1797682" y="3320873"/>
            <a:ext cx="3622765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29,800円です。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150846" y="3327059"/>
            <a:ext cx="1469036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6" name="Google Shape;746;p33"/>
          <p:cNvSpPr txBox="1"/>
          <p:nvPr/>
        </p:nvSpPr>
        <p:spPr>
          <a:xfrm>
            <a:off x="3626071" y="3331557"/>
            <a:ext cx="24401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1786316" y="4553195"/>
            <a:ext cx="9834184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そうですか。その携帯電話は　いくらですか。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765026" y="4537047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49" name="Google Shape;749;p33"/>
          <p:cNvSpPr txBox="1"/>
          <p:nvPr/>
        </p:nvSpPr>
        <p:spPr>
          <a:xfrm>
            <a:off x="5484322" y="4238173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けいたいでんわ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1797682" y="5616044"/>
            <a:ext cx="3898588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１２,０00円です。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150846" y="5616045"/>
            <a:ext cx="1469036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6905580" y="5715323"/>
            <a:ext cx="5184820" cy="110457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じゃ、それをください。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5872925" y="5738550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54" name="Google Shape;754;p33"/>
          <p:cNvSpPr txBox="1"/>
          <p:nvPr/>
        </p:nvSpPr>
        <p:spPr>
          <a:xfrm>
            <a:off x="3985860" y="5338338"/>
            <a:ext cx="24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7008943" y="6190938"/>
            <a:ext cx="4877719" cy="6670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/>
          <p:nvPr/>
        </p:nvSpPr>
        <p:spPr>
          <a:xfrm>
            <a:off x="10369707" y="5630352"/>
            <a:ext cx="1466535" cy="8868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Vâng.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1846276" y="3108937"/>
            <a:ext cx="4224739" cy="87398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mời, thực đơn đây ạ.</a:t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1857644" y="2015835"/>
            <a:ext cx="6596808" cy="9721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Kính chào quý khách. Xin mời đi lối này.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1176251" y="4167533"/>
            <a:ext cx="2679969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Vâng. Cảm ơn.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390992" y="739468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4"/>
          <p:cNvSpPr/>
          <p:nvPr/>
        </p:nvSpPr>
        <p:spPr>
          <a:xfrm rot="-338754">
            <a:off x="5443225" y="1062284"/>
            <a:ext cx="2457052" cy="58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レストラン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1846276" y="1980998"/>
            <a:ext cx="8110523" cy="101455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いらっしゃいませ。こちらへどうぞ。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10807" y="1996938"/>
            <a:ext cx="1469036" cy="100098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1160476" y="4166815"/>
            <a:ext cx="3574171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はい。どうも。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139187" y="4154474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1846276" y="3099416"/>
            <a:ext cx="5341924" cy="912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どうぞ、メニューです。</a:t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210808" y="3105514"/>
            <a:ext cx="1469036" cy="8999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1164884" y="5636342"/>
            <a:ext cx="5158259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lỗi, cho tôi gọi đồ.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1124094" y="5636342"/>
            <a:ext cx="7511906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すみません。注文をお願いします。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127820" y="5623283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77" name="Google Shape;777;p34"/>
          <p:cNvSpPr txBox="1"/>
          <p:nvPr/>
        </p:nvSpPr>
        <p:spPr>
          <a:xfrm>
            <a:off x="3958645" y="5283248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ちゅうもん　　ねが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10369707" y="5637585"/>
            <a:ext cx="1659484" cy="912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はい。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722870" y="5637585"/>
            <a:ext cx="1469036" cy="8999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3926695" y="5630356"/>
            <a:ext cx="4338600" cy="66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/>
          <p:nvPr/>
        </p:nvSpPr>
        <p:spPr>
          <a:xfrm>
            <a:off x="390992" y="739468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86" name="Google Shape;786;p35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7" name="Google Shape;7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5"/>
          <p:cNvSpPr/>
          <p:nvPr/>
        </p:nvSpPr>
        <p:spPr>
          <a:xfrm rot="-338754">
            <a:off x="5443225" y="1062284"/>
            <a:ext cx="2457052" cy="58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レストラン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35"/>
          <p:cNvSpPr/>
          <p:nvPr/>
        </p:nvSpPr>
        <p:spPr>
          <a:xfrm>
            <a:off x="1946714" y="2174887"/>
            <a:ext cx="5158259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Đây là món cà-ri gì vậy?.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35"/>
          <p:cNvSpPr/>
          <p:nvPr/>
        </p:nvSpPr>
        <p:spPr>
          <a:xfrm>
            <a:off x="1923397" y="2146986"/>
            <a:ext cx="6608175" cy="9980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これは何のカレーですか。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5"/>
          <p:cNvSpPr/>
          <p:nvPr/>
        </p:nvSpPr>
        <p:spPr>
          <a:xfrm>
            <a:off x="909650" y="2161828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92" name="Google Shape;792;p35"/>
          <p:cNvSpPr txBox="1"/>
          <p:nvPr/>
        </p:nvSpPr>
        <p:spPr>
          <a:xfrm>
            <a:off x="3284107" y="2139085"/>
            <a:ext cx="954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1905924" y="3319590"/>
            <a:ext cx="4224739" cy="87398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Cà-ri thịt lợn ạ.</a:t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1876939" y="3281471"/>
            <a:ext cx="4723038" cy="912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豚肉のカレーです。</a:t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270456" y="3316167"/>
            <a:ext cx="1469036" cy="8999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1886118" y="4312410"/>
            <a:ext cx="6036937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Butaniku. Butaniku tiếng Anh là gì?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1886118" y="4265412"/>
            <a:ext cx="8613261" cy="115577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ぶたにく？ぶたにくは英語で何ですか。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849054" y="4299351"/>
            <a:ext cx="876300" cy="11403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1845328" y="5636993"/>
            <a:ext cx="4224739" cy="87398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Là “pork” ạ.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1835251" y="5646113"/>
            <a:ext cx="4723038" cy="95636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「Pork」です。</a:t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209860" y="5633570"/>
            <a:ext cx="1469036" cy="95026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7767453" y="5609556"/>
            <a:ext cx="2312388" cy="105811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à. </a:t>
            </a:r>
            <a:endParaRPr/>
          </a:p>
        </p:txBody>
      </p:sp>
      <p:sp>
        <p:nvSpPr>
          <p:cNvPr id="803" name="Google Shape;803;p35"/>
          <p:cNvSpPr/>
          <p:nvPr/>
        </p:nvSpPr>
        <p:spPr>
          <a:xfrm>
            <a:off x="7760481" y="5556416"/>
            <a:ext cx="3625069" cy="110457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6734798" y="5617780"/>
            <a:ext cx="876300" cy="98469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805" name="Google Shape;805;p35"/>
          <p:cNvSpPr txBox="1"/>
          <p:nvPr/>
        </p:nvSpPr>
        <p:spPr>
          <a:xfrm>
            <a:off x="1946714" y="3216867"/>
            <a:ext cx="1375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ぶたにく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6561929" y="4345857"/>
            <a:ext cx="22907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えいご　　なん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6558289" y="4519225"/>
            <a:ext cx="3224080" cy="6670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6"/>
          <p:cNvSpPr/>
          <p:nvPr/>
        </p:nvSpPr>
        <p:spPr>
          <a:xfrm>
            <a:off x="390992" y="739468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6"/>
          <p:cNvSpPr/>
          <p:nvPr/>
        </p:nvSpPr>
        <p:spPr>
          <a:xfrm rot="-338754">
            <a:off x="5443225" y="1062284"/>
            <a:ext cx="2457052" cy="58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68EFA"/>
              </a:gs>
              <a:gs pos="50000">
                <a:srgbClr val="D275FF"/>
              </a:gs>
              <a:gs pos="100000">
                <a:srgbClr val="BB60E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レストラン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1946714" y="2174887"/>
            <a:ext cx="5623319" cy="66884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Bia này là bia của nước nào vậy?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1946726" y="2146375"/>
            <a:ext cx="8198100" cy="70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このビールはどこのビールですか。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909650" y="2161828"/>
            <a:ext cx="876300" cy="69177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1923397" y="3037630"/>
            <a:ext cx="4224739" cy="69971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Là bia của Đức ạ.</a:t>
            </a: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1892576" y="3012775"/>
            <a:ext cx="5245200" cy="730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ドイツのビールです。</a:t>
            </a: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287929" y="3034206"/>
            <a:ext cx="1469036" cy="72046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2" name="Google Shape;822;p36"/>
          <p:cNvSpPr/>
          <p:nvPr/>
        </p:nvSpPr>
        <p:spPr>
          <a:xfrm>
            <a:off x="1901743" y="3877252"/>
            <a:ext cx="6036937" cy="95206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à. Vậy cho tôi 2 cà-ri và 2 bia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3" name="Google Shape;823;p36"/>
          <p:cNvSpPr/>
          <p:nvPr/>
        </p:nvSpPr>
        <p:spPr>
          <a:xfrm>
            <a:off x="1892564" y="3864193"/>
            <a:ext cx="7553502" cy="115577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そうですか。じゃ、カレーを２つとビールを２つください。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36"/>
          <p:cNvSpPr/>
          <p:nvPr/>
        </p:nvSpPr>
        <p:spPr>
          <a:xfrm>
            <a:off x="864679" y="3864193"/>
            <a:ext cx="876300" cy="11403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1845328" y="5352183"/>
            <a:ext cx="5163615" cy="87398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367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Dạ, 2 cà-ri và 2 bia ạ.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ngài chờ trong giây lát.</a:t>
            </a:r>
            <a:endParaRPr i="1"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1785950" y="5184858"/>
            <a:ext cx="8358840" cy="111772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カレーを２つとビールを２つですね。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少々お待ちください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209860" y="5188423"/>
            <a:ext cx="1469036" cy="111060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店員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8" name="Google Shape;828;p36"/>
          <p:cNvSpPr txBox="1"/>
          <p:nvPr/>
        </p:nvSpPr>
        <p:spPr>
          <a:xfrm>
            <a:off x="7938675" y="3619652"/>
            <a:ext cx="8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ふた　　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6"/>
          <p:cNvSpPr txBox="1"/>
          <p:nvPr/>
        </p:nvSpPr>
        <p:spPr>
          <a:xfrm>
            <a:off x="3684632" y="4963581"/>
            <a:ext cx="8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ふた　　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6"/>
          <p:cNvSpPr txBox="1"/>
          <p:nvPr/>
        </p:nvSpPr>
        <p:spPr>
          <a:xfrm>
            <a:off x="1539742" y="6162063"/>
            <a:ext cx="25703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しょうしょう　ま　　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7938684" y="3864202"/>
            <a:ext cx="1002600" cy="66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286739" y="4362028"/>
            <a:ext cx="1002515" cy="6670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1779138" y="5801227"/>
            <a:ext cx="4513200" cy="66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9c836d30c9_0_2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サンプル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9c836d30c9_0_24"/>
          <p:cNvSpPr txBox="1"/>
          <p:nvPr>
            <p:ph idx="1" type="body"/>
          </p:nvPr>
        </p:nvSpPr>
        <p:spPr>
          <a:xfrm>
            <a:off x="493275" y="1987750"/>
            <a:ext cx="10267500" cy="66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A:　すみません、ここはでんきやさんですか？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店員：はい、こちらはでんきやです。（いいえ、でんきやではありません）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A:　パソコンはどちらですか？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（わかりました。すみません）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店員:こちらです。どうぞ、ごらんください。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A：これはどこのパソコンですか？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店員:　イタリアのパソコンです。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A:　これはいくらですか？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店員：１５０まんえんです。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A：じゃ、これをください。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店員：しょうちいたしました。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しょうしょうおまちください。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/>
          <p:nvPr/>
        </p:nvSpPr>
        <p:spPr>
          <a:xfrm>
            <a:off x="2656782" y="718319"/>
            <a:ext cx="6169718" cy="115486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第２課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585024" y="2139012"/>
            <a:ext cx="10313234" cy="34621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どこですか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 rot="-584030">
            <a:off x="9179891" y="4776364"/>
            <a:ext cx="2562832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パート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0680700" y="4992264"/>
            <a:ext cx="838200" cy="8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１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/>
          <p:nvPr/>
        </p:nvSpPr>
        <p:spPr>
          <a:xfrm>
            <a:off x="2768600" y="2641600"/>
            <a:ext cx="5486400" cy="2794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609600" y="711200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Expression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PLACES &amp; POSITIONS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6159500" y="86995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7366000" y="86995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8572500" y="86995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2247900" y="490220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953000" y="220980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734300" y="4902200"/>
            <a:ext cx="1041400" cy="965200"/>
          </a:xfrm>
          <a:prstGeom prst="ellipse">
            <a:avLst/>
          </a:prstGeom>
          <a:gradFill>
            <a:gsLst>
              <a:gs pos="0">
                <a:srgbClr val="6FAFC6"/>
              </a:gs>
              <a:gs pos="50000">
                <a:srgbClr val="54A8C4"/>
              </a:gs>
              <a:gs pos="100000">
                <a:srgbClr val="4596B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Mr.A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143000" y="369570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3854450" y="133350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6629400" y="3695700"/>
            <a:ext cx="3251200" cy="3048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61722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73787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8585200" y="88900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97782">
            <a:off x="393575" y="3507179"/>
            <a:ext cx="1868488" cy="124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6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609600" y="711200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Expression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PLACES &amp; POSITIONS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61722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73787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8585200" y="88900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2908300" y="2387600"/>
            <a:ext cx="6070600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どこですか。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028700" y="4419600"/>
            <a:ext cx="10287000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ここ／そこ／あそこです。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9268">
            <a:off x="1706899" y="2013195"/>
            <a:ext cx="1270189" cy="127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/>
          <p:nvPr/>
        </p:nvSpPr>
        <p:spPr>
          <a:xfrm>
            <a:off x="3994150" y="5931580"/>
            <a:ext cx="4070350" cy="67242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có thể là bất cứ gì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(người, địa điểm, đồ vật…)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/>
          <p:nvPr/>
        </p:nvSpPr>
        <p:spPr>
          <a:xfrm>
            <a:off x="4921292" y="4025900"/>
            <a:ext cx="6216608" cy="2032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0339">
            <a:off x="6267908" y="5015591"/>
            <a:ext cx="1328791" cy="60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609600" y="711200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Expression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PLACES &amp; POSITIONS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61722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7378700" y="889000"/>
            <a:ext cx="10541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8585200" y="88900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 rot="5400000">
            <a:off x="6775450" y="1581150"/>
            <a:ext cx="2260600" cy="2552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5626100" y="4267200"/>
            <a:ext cx="16002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こちら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7378700" y="426720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そちら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9004300" y="4267200"/>
            <a:ext cx="14224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あちら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7289800" y="5130800"/>
            <a:ext cx="16002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84848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どちら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 rot="-315129">
            <a:off x="952209" y="1886172"/>
            <a:ext cx="4572000" cy="29908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124709" y="150616"/>
                </a:lnTo>
              </a:path>
            </a:pathLst>
          </a:cu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Có nghĩa </a:t>
            </a:r>
            <a:b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LỊCH SỰ HƠN, </a:t>
            </a:r>
            <a:b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TRANG TRỌNG HƠN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Có nghĩa thiên về</a:t>
            </a:r>
            <a:b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HƯỚNG</a:t>
            </a:r>
            <a:b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nhiều hơn</a:t>
            </a:r>
            <a:endParaRPr sz="2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7378700" y="1911350"/>
            <a:ext cx="1054100" cy="1638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Lịch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sự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hơn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609600" y="711200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Expression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PLACES &amp; POSITIONS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5562600" y="901700"/>
            <a:ext cx="1536700" cy="73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Floor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988299" y="786150"/>
            <a:ext cx="2369903" cy="105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8D73"/>
              </a:gs>
              <a:gs pos="50000">
                <a:srgbClr val="FF7853"/>
              </a:gs>
              <a:gs pos="100000">
                <a:srgbClr val="EC644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～かい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226300" y="1044575"/>
            <a:ext cx="635000" cy="51435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2908300" y="2387600"/>
            <a:ext cx="7188200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なんかいですか。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39268">
            <a:off x="1706899" y="2013195"/>
            <a:ext cx="1270189" cy="127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97782">
            <a:off x="689530" y="3240480"/>
            <a:ext cx="1868488" cy="124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8"/>
          <p:cNvSpPr/>
          <p:nvPr/>
        </p:nvSpPr>
        <p:spPr>
          <a:xfrm>
            <a:off x="2255610" y="4152901"/>
            <a:ext cx="8425090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4B783"/>
              </a:gs>
              <a:gs pos="50000">
                <a:srgbClr val="44B471"/>
              </a:gs>
              <a:gs pos="100000">
                <a:srgbClr val="38A36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Nは　～かいです。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290105" y="5664881"/>
            <a:ext cx="4070350" cy="67242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Chú ý biến âm ở </a:t>
            </a: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và </a:t>
            </a: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8"/>
          <p:cNvSpPr/>
          <p:nvPr/>
        </p:nvSpPr>
        <p:spPr>
          <a:xfrm rot="385936">
            <a:off x="9872212" y="1675566"/>
            <a:ext cx="2106951" cy="1424066"/>
          </a:xfrm>
          <a:prstGeom prst="cloudCallout">
            <a:avLst>
              <a:gd fmla="val -65612" name="adj1"/>
              <a:gd fmla="val -52785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Đơn vị đếm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TẦNG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/>
          <p:nvPr/>
        </p:nvSpPr>
        <p:spPr>
          <a:xfrm>
            <a:off x="849442" y="774699"/>
            <a:ext cx="5245100" cy="10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 sz="5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0920">
            <a:off x="7039417" y="573086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9"/>
          <p:cNvSpPr/>
          <p:nvPr/>
        </p:nvSpPr>
        <p:spPr>
          <a:xfrm rot="-338754">
            <a:off x="651541" y="2010770"/>
            <a:ext cx="3303183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 1</a:t>
            </a:r>
            <a:endParaRPr b="1"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2316292" y="2553269"/>
            <a:ext cx="9507408" cy="1142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すみません、１００円ショップは何階ですか。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1262192" y="2555980"/>
            <a:ext cx="876300" cy="112715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2316292" y="3889921"/>
            <a:ext cx="3080167" cy="11767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３階です。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262192" y="3889921"/>
            <a:ext cx="876300" cy="11767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2294847" y="5298483"/>
            <a:ext cx="7899243" cy="11922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そうですか。ありがとうございます。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1240748" y="5298484"/>
            <a:ext cx="876300" cy="117631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6434406" y="212567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えん　　　　　　　　なんかい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2841677" y="3945437"/>
            <a:ext cx="875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2014-11-05T17:38:17Z</dcterms:created>
  <dc:creator>Nguyen Cuong</dc:creator>
</cp:coreProperties>
</file>